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Ref idx="maj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Ref idx="maj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457928" y="526471"/>
            <a:ext cx="8766727" cy="1323590"/>
          </a:xfrm>
          <a:prstGeom prst="rect">
            <a:avLst/>
          </a:prstGeom>
        </p:spPr>
        <p:txBody>
          <a:bodyPr/>
          <a:lstStyle/>
          <a:p>
            <a:pPr/>
            <a:r>
              <a:t>Internet of Things</a:t>
            </a:r>
          </a:p>
        </p:txBody>
      </p:sp>
      <p:sp>
        <p:nvSpPr>
          <p:cNvPr id="95" name="Subtitle 2"/>
          <p:cNvSpPr txBox="1"/>
          <p:nvPr>
            <p:ph type="subTitle" sz="half" idx="1"/>
          </p:nvPr>
        </p:nvSpPr>
        <p:spPr>
          <a:xfrm>
            <a:off x="1280597" y="2298474"/>
            <a:ext cx="9678349" cy="3257200"/>
          </a:xfrm>
          <a:prstGeom prst="rect">
            <a:avLst/>
          </a:prstGeom>
        </p:spPr>
        <p:txBody>
          <a:bodyPr/>
          <a:lstStyle/>
          <a:p>
            <a:pPr defTabSz="886968">
              <a:lnSpc>
                <a:spcPct val="81000"/>
              </a:lnSpc>
              <a:spcBef>
                <a:spcPts val="900"/>
              </a:spcBef>
              <a:defRPr b="1" sz="4365">
                <a:solidFill>
                  <a:srgbClr val="0070C0"/>
                </a:solidFill>
              </a:defRPr>
            </a:pPr>
            <a:r>
              <a:t>Water Quality Monitoring For Fish Cage</a:t>
            </a:r>
          </a:p>
          <a:p>
            <a:pPr defTabSz="886968">
              <a:lnSpc>
                <a:spcPct val="81000"/>
              </a:lnSpc>
              <a:spcBef>
                <a:spcPts val="900"/>
              </a:spcBef>
              <a:defRPr sz="2328">
                <a:solidFill>
                  <a:srgbClr val="44546A"/>
                </a:solidFill>
              </a:defRPr>
            </a:pPr>
          </a:p>
          <a:p>
            <a:pPr defTabSz="886968">
              <a:lnSpc>
                <a:spcPct val="81000"/>
              </a:lnSpc>
              <a:spcBef>
                <a:spcPts val="900"/>
              </a:spcBef>
              <a:defRPr sz="2328">
                <a:solidFill>
                  <a:srgbClr val="44546A"/>
                </a:solidFill>
              </a:defRPr>
            </a:pPr>
          </a:p>
          <a:p>
            <a:pPr defTabSz="886968">
              <a:lnSpc>
                <a:spcPct val="81000"/>
              </a:lnSpc>
              <a:spcBef>
                <a:spcPts val="900"/>
              </a:spcBef>
              <a:defRPr sz="2328">
                <a:solidFill>
                  <a:srgbClr val="44546A"/>
                </a:solidFill>
              </a:defRPr>
            </a:pPr>
          </a:p>
          <a:p>
            <a:pPr defTabSz="886968">
              <a:lnSpc>
                <a:spcPct val="81000"/>
              </a:lnSpc>
              <a:spcBef>
                <a:spcPts val="900"/>
              </a:spcBef>
              <a:defRPr b="1" sz="2328">
                <a:solidFill>
                  <a:srgbClr val="44546A"/>
                </a:solidFill>
              </a:defRPr>
            </a:pPr>
            <a:r>
              <a:t>Bahar Barzegar</a:t>
            </a:r>
          </a:p>
          <a:p>
            <a:pPr defTabSz="886968">
              <a:lnSpc>
                <a:spcPct val="81000"/>
              </a:lnSpc>
              <a:spcBef>
                <a:spcPts val="900"/>
              </a:spcBef>
              <a:defRPr b="1" sz="2328">
                <a:solidFill>
                  <a:srgbClr val="44546A"/>
                </a:solidFill>
              </a:defRPr>
            </a:pPr>
            <a:r>
              <a:t>Salam Rishiraj Singh</a:t>
            </a:r>
          </a:p>
          <a:p>
            <a:pPr defTabSz="886968">
              <a:lnSpc>
                <a:spcPct val="81000"/>
              </a:lnSpc>
              <a:spcBef>
                <a:spcPts val="900"/>
              </a:spcBef>
              <a:defRPr b="1" sz="2328">
                <a:solidFill>
                  <a:srgbClr val="44546A"/>
                </a:solidFill>
              </a:defRPr>
            </a:pPr>
            <a:r>
              <a:t>Ali Shahrzad</a:t>
            </a:r>
          </a:p>
        </p:txBody>
      </p:sp>
      <p:sp>
        <p:nvSpPr>
          <p:cNvPr id="96" name="TextBox 3"/>
          <p:cNvSpPr txBox="1"/>
          <p:nvPr/>
        </p:nvSpPr>
        <p:spPr>
          <a:xfrm>
            <a:off x="10071184" y="6004087"/>
            <a:ext cx="1304468"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 April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Content Placeholder 2"/>
          <p:cNvSpPr txBox="1"/>
          <p:nvPr>
            <p:ph type="body" idx="1"/>
          </p:nvPr>
        </p:nvSpPr>
        <p:spPr>
          <a:xfrm>
            <a:off x="928253" y="429490"/>
            <a:ext cx="10487891" cy="5832763"/>
          </a:xfrm>
          <a:prstGeom prst="rect">
            <a:avLst/>
          </a:prstGeom>
        </p:spPr>
        <p:txBody>
          <a:bodyPr/>
          <a:lstStyle/>
          <a:p>
            <a:pPr marL="0" indent="0">
              <a:buSzTx/>
              <a:buNone/>
            </a:pPr>
            <a:r>
              <a:t>4. What kind of collective intelligence do you expect will emerge?</a:t>
            </a:r>
          </a:p>
          <a:p>
            <a:pPr marL="0" indent="0">
              <a:buSzTx/>
              <a:buNone/>
            </a:pPr>
          </a:p>
          <a:p>
            <a:pPr marL="0" indent="0">
              <a:buSzTx/>
              <a:buNone/>
              <a:defRPr sz="2000"/>
            </a:pPr>
            <a:r>
              <a:t>Our purpose is to replicate a similar environment as that of the offshore fish cage and present it to the Artificial fish pond in the remote fish farm with optimal condition to get better fish growth rate.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Content Placeholder 2"/>
          <p:cNvSpPr txBox="1"/>
          <p:nvPr>
            <p:ph type="body" idx="1"/>
          </p:nvPr>
        </p:nvSpPr>
        <p:spPr>
          <a:xfrm>
            <a:off x="1177635" y="581889"/>
            <a:ext cx="10196946" cy="5624947"/>
          </a:xfrm>
          <a:prstGeom prst="rect">
            <a:avLst/>
          </a:prstGeom>
        </p:spPr>
        <p:txBody>
          <a:bodyPr/>
          <a:lstStyle/>
          <a:p>
            <a:pPr marL="0" indent="0">
              <a:buSzTx/>
              <a:buNone/>
            </a:pPr>
            <a:r>
              <a:t>5. What are you going to learn and how will you act into the environment by what actuators?</a:t>
            </a:r>
          </a:p>
          <a:p>
            <a:pPr marL="0" indent="0">
              <a:buSzTx/>
              <a:buNone/>
            </a:pPr>
          </a:p>
          <a:p>
            <a:pPr marL="0" indent="0">
              <a:buSzTx/>
              <a:buNone/>
              <a:defRPr i="1" sz="2000"/>
            </a:pPr>
            <a:r>
              <a:t>We are going to monitor three important parameters of water in fish-living area to monitor and control the fish growth and prevent fish death.</a:t>
            </a:r>
          </a:p>
          <a:p>
            <a:pPr marL="0" indent="0">
              <a:buSzTx/>
              <a:buNone/>
              <a:defRPr i="1" sz="2000"/>
            </a:pPr>
            <a:r>
              <a:t>In case of water impurity, which can be measured by pH and Turbidity sensors, we will start a water pump to add pure water to the Fish pond to make the water pure in comparison with previous state.</a:t>
            </a:r>
          </a:p>
          <a:p>
            <a:pPr marL="0" indent="0">
              <a:buSzTx/>
              <a:buNone/>
              <a:defRPr i="1" sz="2000"/>
            </a:pPr>
            <a:r>
              <a:t>In case of water high temperature, we will turn on an LED to notify operators to start pump to add some cold water to the existing Fish pond.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Content Placeholder 4"/>
          <p:cNvSpPr txBox="1"/>
          <p:nvPr>
            <p:ph type="body" idx="1"/>
          </p:nvPr>
        </p:nvSpPr>
        <p:spPr>
          <a:xfrm>
            <a:off x="1219200" y="678872"/>
            <a:ext cx="9712036" cy="5133111"/>
          </a:xfrm>
          <a:prstGeom prst="rect">
            <a:avLst/>
          </a:prstGeom>
        </p:spPr>
        <p:txBody>
          <a:bodyPr/>
          <a:lstStyle/>
          <a:p>
            <a:pPr marL="0" indent="0">
              <a:buSzTx/>
              <a:buNone/>
            </a:pPr>
            <a:r>
              <a:t>6. How are you going to measure the effectiveness of your actions into the environment?</a:t>
            </a:r>
          </a:p>
          <a:p>
            <a:pPr marL="0" indent="0">
              <a:buSzTx/>
              <a:buNone/>
            </a:pPr>
          </a:p>
          <a:p>
            <a:pPr marL="0" indent="0">
              <a:buSzTx/>
              <a:buNone/>
              <a:defRPr i="1" sz="2000"/>
            </a:pPr>
            <a:r>
              <a:t>Water pollution is one of the biggest issue affecting the fish growth and survival rate. In order to guarantee clean water for fish ponds, it should be based on real-time monitoring. In this project, we present a design and development of a low cost system for monitoring of the water quality. The system measures physical and chemical parameters of the water. The parameters such as temperature, PH, turbidity of the water can be measured. These values will interpret by Data processing part of the system (Controller) and relevant actions will be applied to the environment through actuators at the right time.  Therefore having a real time sensing and actuation will be effective and prevent fish death in our case.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Content Placeholder 2"/>
          <p:cNvSpPr txBox="1"/>
          <p:nvPr>
            <p:ph type="body" idx="1"/>
          </p:nvPr>
        </p:nvSpPr>
        <p:spPr>
          <a:xfrm>
            <a:off x="817418" y="734287"/>
            <a:ext cx="10529456" cy="5292438"/>
          </a:xfrm>
          <a:prstGeom prst="rect">
            <a:avLst/>
          </a:prstGeom>
        </p:spPr>
        <p:txBody>
          <a:bodyPr/>
          <a:lstStyle/>
          <a:p>
            <a:pPr marL="0" indent="0" defTabSz="905255">
              <a:lnSpc>
                <a:spcPct val="81000"/>
              </a:lnSpc>
              <a:spcBef>
                <a:spcPts val="900"/>
              </a:spcBef>
              <a:buSzTx/>
              <a:buNone/>
              <a:defRPr sz="2772"/>
            </a:pPr>
            <a:r>
              <a:t>7. What are the constraints? How often? Bandwidth? Latency? Energy? Duty Cycle?</a:t>
            </a:r>
          </a:p>
          <a:p>
            <a:pPr marL="0" indent="0" defTabSz="905255">
              <a:lnSpc>
                <a:spcPct val="81000"/>
              </a:lnSpc>
              <a:spcBef>
                <a:spcPts val="900"/>
              </a:spcBef>
              <a:buSzTx/>
              <a:buNone/>
              <a:defRPr sz="2772"/>
            </a:pPr>
          </a:p>
          <a:p>
            <a:pPr marL="0" indent="0" defTabSz="905255">
              <a:lnSpc>
                <a:spcPct val="81000"/>
              </a:lnSpc>
              <a:spcBef>
                <a:spcPts val="900"/>
              </a:spcBef>
              <a:buSzTx/>
              <a:buNone/>
              <a:defRPr i="1" sz="1979"/>
            </a:pPr>
            <a:r>
              <a:t>In our proposed solution, mainly we are going to face power and network limitations. As we are using multiple sensors, actuators, Wi-Fi module and development board, we need a stable power connection, in case of using a battery, it can lead us for less power consumption. On the other hand, if we lose our network connection it can create a latency to update system instantly.</a:t>
            </a:r>
          </a:p>
          <a:p>
            <a:pPr marL="0" indent="0" defTabSz="905255">
              <a:lnSpc>
                <a:spcPct val="81000"/>
              </a:lnSpc>
              <a:spcBef>
                <a:spcPts val="900"/>
              </a:spcBef>
              <a:buSzTx/>
              <a:buNone/>
              <a:defRPr i="1" sz="2772"/>
            </a:pPr>
          </a:p>
          <a:p>
            <a:pPr marL="0" indent="0" defTabSz="905255">
              <a:lnSpc>
                <a:spcPct val="81000"/>
              </a:lnSpc>
              <a:spcBef>
                <a:spcPts val="900"/>
              </a:spcBef>
              <a:buSzTx/>
              <a:buNone/>
              <a:defRPr i="1" sz="2772"/>
            </a:pPr>
            <a:r>
              <a:t>8. </a:t>
            </a:r>
            <a:r>
              <a:rPr i="0"/>
              <a:t>What is the plan and what are the metrics (quantitative, not qualitative) to evaluate the performance.</a:t>
            </a:r>
            <a:endParaRPr i="0"/>
          </a:p>
          <a:p>
            <a:pPr marL="0" indent="0" defTabSz="905255">
              <a:lnSpc>
                <a:spcPct val="81000"/>
              </a:lnSpc>
              <a:spcBef>
                <a:spcPts val="900"/>
              </a:spcBef>
              <a:buSzTx/>
              <a:buNone/>
              <a:defRPr i="1" sz="1979"/>
            </a:pPr>
            <a:r>
              <a:t>To measure the performance of our proposed system we are going to test our device and its components with exciting solutions which are already available in the market to verifies our result’s accuracy. Once our device will be fully functional we will run different scenarios to compare our device results with existing results to find out the performance . There are many tools available in the market to evaluate the IOT devices performance for example JTAG  Dongle  , Wireshark  and Shodan etc.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Content Placeholder 2"/>
          <p:cNvSpPr txBox="1"/>
          <p:nvPr>
            <p:ph type="body" idx="1"/>
          </p:nvPr>
        </p:nvSpPr>
        <p:spPr>
          <a:xfrm>
            <a:off x="1219199" y="914400"/>
            <a:ext cx="9692642" cy="4856215"/>
          </a:xfrm>
          <a:prstGeom prst="rect">
            <a:avLst/>
          </a:prstGeom>
        </p:spPr>
        <p:txBody>
          <a:bodyPr/>
          <a:lstStyle/>
          <a:p>
            <a:pPr algn="just">
              <a:lnSpc>
                <a:spcPct val="81000"/>
              </a:lnSpc>
              <a:defRPr b="1"/>
            </a:pPr>
            <a:r>
              <a:t>Abstract</a:t>
            </a:r>
          </a:p>
          <a:p>
            <a:pPr marL="0" indent="0" algn="just">
              <a:lnSpc>
                <a:spcPct val="81000"/>
              </a:lnSpc>
              <a:buSzTx/>
              <a:buNone/>
              <a:defRPr sz="2000"/>
            </a:pPr>
            <a:r>
              <a:t>Water quality influences fish growth and survival rate. The purpose of this project is to monitor and control remotely water quality in real-time using IOT technology through sensors and actuators connected to the internet (or cloud service).</a:t>
            </a:r>
          </a:p>
          <a:p>
            <a:pPr marL="0" indent="0" algn="just">
              <a:lnSpc>
                <a:spcPct val="81000"/>
              </a:lnSpc>
              <a:buSzTx/>
              <a:buNone/>
            </a:pPr>
          </a:p>
          <a:p>
            <a:pPr algn="just">
              <a:lnSpc>
                <a:spcPct val="81000"/>
              </a:lnSpc>
              <a:defRPr b="1"/>
            </a:pPr>
            <a:r>
              <a:t>Objective</a:t>
            </a:r>
          </a:p>
          <a:p>
            <a:pPr marL="0" indent="0" algn="just">
              <a:lnSpc>
                <a:spcPct val="81000"/>
              </a:lnSpc>
              <a:buSzTx/>
              <a:buNone/>
              <a:defRPr b="1"/>
            </a:pPr>
            <a:r>
              <a:t> </a:t>
            </a:r>
            <a:r>
              <a:rPr b="0" sz="2000"/>
              <a:t>Our goal is to develop a small, relatively inexpensive, portable device that can be deployed in an Artificial fish pond located in remote fish farm for water quality monitoring that could potentially reduce time-consuming daily visits to the offshore fish cage.</a:t>
            </a:r>
            <a:endParaRPr b="0" sz="2000"/>
          </a:p>
          <a:p>
            <a:pPr marL="0" indent="0" algn="just">
              <a:lnSpc>
                <a:spcPct val="81000"/>
              </a:lnSpc>
              <a:buSzTx/>
              <a:buNone/>
            </a:pPr>
            <a:endParaRPr sz="2000"/>
          </a:p>
          <a:p>
            <a:pPr algn="just">
              <a:lnSpc>
                <a:spcPct val="81000"/>
              </a:lnSpc>
              <a:defRPr b="1"/>
            </a:pPr>
            <a:r>
              <a:t>Users</a:t>
            </a:r>
            <a:r>
              <a:rPr b="0"/>
              <a:t> </a:t>
            </a:r>
            <a:endParaRPr b="0"/>
          </a:p>
          <a:p>
            <a:pPr marL="0" indent="0" algn="just">
              <a:lnSpc>
                <a:spcPct val="81000"/>
              </a:lnSpc>
              <a:buSzTx/>
              <a:buNone/>
              <a:defRPr sz="2000"/>
            </a:pPr>
            <a:r>
              <a:t>Fish farming operators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xfrm>
            <a:off x="1371600" y="685800"/>
            <a:ext cx="9601200" cy="672737"/>
          </a:xfrm>
          <a:prstGeom prst="rect">
            <a:avLst/>
          </a:prstGeom>
        </p:spPr>
        <p:txBody>
          <a:bodyPr/>
          <a:lstStyle>
            <a:lvl1pPr>
              <a:defRPr sz="3900">
                <a:solidFill>
                  <a:srgbClr val="0070C0"/>
                </a:solidFill>
              </a:defRPr>
            </a:lvl1pPr>
          </a:lstStyle>
          <a:p>
            <a:pPr/>
            <a:r>
              <a:t>Questions</a:t>
            </a:r>
          </a:p>
        </p:txBody>
      </p:sp>
      <p:sp>
        <p:nvSpPr>
          <p:cNvPr id="101" name="Content Placeholder 2"/>
          <p:cNvSpPr txBox="1"/>
          <p:nvPr>
            <p:ph type="body" idx="1"/>
          </p:nvPr>
        </p:nvSpPr>
        <p:spPr>
          <a:xfrm>
            <a:off x="1371599" y="1632856"/>
            <a:ext cx="9849396" cy="4349934"/>
          </a:xfrm>
          <a:prstGeom prst="rect">
            <a:avLst/>
          </a:prstGeom>
        </p:spPr>
        <p:txBody>
          <a:bodyPr/>
          <a:lstStyle/>
          <a:p>
            <a:pPr marL="457200" indent="-457200" algn="just">
              <a:buFontTx/>
              <a:buAutoNum type="arabicPeriod" startAt="1"/>
            </a:pPr>
            <a:r>
              <a:t>What is the problem and why do you need IoT?</a:t>
            </a:r>
          </a:p>
          <a:p>
            <a:pPr marL="0" indent="0" algn="just">
              <a:buSzTx/>
              <a:buNone/>
            </a:pPr>
          </a:p>
          <a:p>
            <a:pPr marL="0" indent="0" algn="just">
              <a:buSzTx/>
              <a:buNone/>
              <a:defRPr i="1" sz="2000"/>
            </a:pPr>
            <a:r>
              <a:t>The problem is to solve water quality monitoring of remote Fish Farms. Since the Fish farms are located miles away in the remote location, which daily monitoring in presence of operators will be expensive and time consuming. Scientists and operators need a way to observe water quality, fish feeding habit and growth on a regular basis without having to visit the artificial fish ponds themselves. Eventually the </a:t>
            </a:r>
            <a:r>
              <a:t>control</a:t>
            </a:r>
            <a:r>
              <a:t> of fish farm operations should be done remotely. Remote monitoring can be done using IoT that uses sensors and actuators connected to internet and we can monitor and control Fish ponds, using web-based applications serviced by cloud based IoT platform.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1371600" y="685800"/>
            <a:ext cx="9601200" cy="672737"/>
          </a:xfrm>
          <a:prstGeom prst="rect">
            <a:avLst/>
          </a:prstGeom>
        </p:spPr>
        <p:txBody>
          <a:bodyPr/>
          <a:lstStyle>
            <a:lvl1pPr>
              <a:defRPr sz="3900">
                <a:solidFill>
                  <a:srgbClr val="0070C0"/>
                </a:solidFill>
              </a:defRPr>
            </a:lvl1pPr>
          </a:lstStyle>
          <a:p>
            <a:pPr/>
            <a:r>
              <a:t>Key Functionalities</a:t>
            </a:r>
          </a:p>
        </p:txBody>
      </p:sp>
      <p:sp>
        <p:nvSpPr>
          <p:cNvPr id="104" name="Content Placeholder 2"/>
          <p:cNvSpPr txBox="1"/>
          <p:nvPr>
            <p:ph type="body" idx="1"/>
          </p:nvPr>
        </p:nvSpPr>
        <p:spPr>
          <a:xfrm>
            <a:off x="1371599" y="1632856"/>
            <a:ext cx="9849396" cy="4349934"/>
          </a:xfrm>
          <a:prstGeom prst="rect">
            <a:avLst/>
          </a:prstGeom>
        </p:spPr>
        <p:txBody>
          <a:bodyPr/>
          <a:lstStyle/>
          <a:p>
            <a:pPr marL="280736" indent="-280736" algn="just">
              <a:buFontTx/>
            </a:pPr>
            <a:r>
              <a:t>Real time data acquisition.</a:t>
            </a:r>
          </a:p>
          <a:p>
            <a:pPr marL="280736" indent="-280736" algn="just">
              <a:buFontTx/>
            </a:pPr>
            <a:r>
              <a:t>Plug and play IOT Device.</a:t>
            </a:r>
          </a:p>
          <a:p>
            <a:pPr marL="280736" indent="-280736" algn="just">
              <a:buFontTx/>
            </a:pPr>
            <a:r>
              <a:t>Decrease in time period for commute.</a:t>
            </a:r>
          </a:p>
          <a:p>
            <a:pPr marL="280736" indent="-280736" algn="just">
              <a:buFontTx/>
            </a:pPr>
            <a:r>
              <a:t>Monitor major environmental Component for fish pond.</a:t>
            </a:r>
          </a:p>
          <a:p>
            <a:pPr marL="280736" indent="-280736" algn="just">
              <a:buFontTx/>
            </a:pPr>
            <a:r>
              <a:t>User friendly dashboard for data overview.</a:t>
            </a:r>
          </a:p>
          <a:p>
            <a:pPr marL="280736" indent="-280736" algn="just">
              <a:buFontTx/>
            </a:pPr>
            <a:r>
              <a:t>Easy to take control of the actuators.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Content Placeholder 2"/>
          <p:cNvSpPr txBox="1"/>
          <p:nvPr>
            <p:ph type="body" idx="1"/>
          </p:nvPr>
        </p:nvSpPr>
        <p:spPr>
          <a:xfrm>
            <a:off x="789704" y="637769"/>
            <a:ext cx="10474042" cy="5887723"/>
          </a:xfrm>
          <a:prstGeom prst="rect">
            <a:avLst/>
          </a:prstGeom>
        </p:spPr>
        <p:txBody>
          <a:bodyPr/>
          <a:lstStyle/>
          <a:p>
            <a:pPr marL="0" indent="0">
              <a:buSzTx/>
              <a:buNone/>
            </a:pPr>
            <a:r>
              <a:t>2. What are the connected components, the protocols to connect them and the overall IoT architecture?</a:t>
            </a:r>
          </a:p>
          <a:p>
            <a:pPr marL="0" indent="0">
              <a:buSzTx/>
              <a:buNone/>
              <a:defRPr i="1" sz="2000"/>
            </a:pPr>
            <a:r>
              <a:t>Connected Components are illustrated in the following structure:</a:t>
            </a:r>
          </a:p>
        </p:txBody>
      </p:sp>
      <p:pic>
        <p:nvPicPr>
          <p:cNvPr id="107" name="Picture 5" descr="Picture 5"/>
          <p:cNvPicPr>
            <a:picLocks noChangeAspect="1"/>
          </p:cNvPicPr>
          <p:nvPr/>
        </p:nvPicPr>
        <p:blipFill>
          <a:blip r:embed="rId2">
            <a:extLst/>
          </a:blip>
          <a:stretch>
            <a:fillRect/>
          </a:stretch>
        </p:blipFill>
        <p:spPr>
          <a:xfrm>
            <a:off x="3047995" y="2092036"/>
            <a:ext cx="6795285" cy="42672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838200" y="365124"/>
            <a:ext cx="10515600" cy="660113"/>
          </a:xfrm>
          <a:prstGeom prst="rect">
            <a:avLst/>
          </a:prstGeom>
        </p:spPr>
        <p:txBody>
          <a:bodyPr/>
          <a:lstStyle>
            <a:lvl1pPr>
              <a:defRPr sz="3900">
                <a:solidFill>
                  <a:srgbClr val="0070C0"/>
                </a:solidFill>
              </a:defRPr>
            </a:lvl1pPr>
          </a:lstStyle>
          <a:p>
            <a:pPr/>
            <a:r>
              <a:t>IoT Architecture</a:t>
            </a:r>
          </a:p>
        </p:txBody>
      </p:sp>
      <p:pic>
        <p:nvPicPr>
          <p:cNvPr id="110" name="arch.jpeg" descr="arch.jpeg"/>
          <p:cNvPicPr>
            <a:picLocks noChangeAspect="1"/>
          </p:cNvPicPr>
          <p:nvPr/>
        </p:nvPicPr>
        <p:blipFill>
          <a:blip r:embed="rId2">
            <a:extLst/>
          </a:blip>
          <a:stretch>
            <a:fillRect/>
          </a:stretch>
        </p:blipFill>
        <p:spPr>
          <a:xfrm>
            <a:off x="2189208" y="924221"/>
            <a:ext cx="6900345" cy="487898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Content Placeholder 2"/>
          <p:cNvSpPr txBox="1"/>
          <p:nvPr>
            <p:ph type="body" idx="1"/>
          </p:nvPr>
        </p:nvSpPr>
        <p:spPr>
          <a:xfrm>
            <a:off x="1517071" y="637308"/>
            <a:ext cx="9760530" cy="6109855"/>
          </a:xfrm>
          <a:prstGeom prst="rect">
            <a:avLst/>
          </a:prstGeom>
        </p:spPr>
        <p:txBody>
          <a:bodyPr/>
          <a:lstStyle>
            <a:lvl1pPr marL="0" indent="0">
              <a:buSzTx/>
              <a:buNone/>
            </a:lvl1pPr>
          </a:lstStyle>
          <a:p>
            <a:pPr/>
            <a:r>
              <a:t>3. What data are collected and by which sensors?</a:t>
            </a:r>
          </a:p>
        </p:txBody>
      </p:sp>
      <p:graphicFrame>
        <p:nvGraphicFramePr>
          <p:cNvPr id="113" name="Table 4"/>
          <p:cNvGraphicFramePr/>
          <p:nvPr/>
        </p:nvGraphicFramePr>
        <p:xfrm>
          <a:off x="2826327" y="1357745"/>
          <a:ext cx="7287491" cy="4807528"/>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428927"/>
                <a:gridCol w="2428927"/>
                <a:gridCol w="2429637"/>
              </a:tblGrid>
              <a:tr h="1743033">
                <a:tc>
                  <a:txBody>
                    <a:bodyPr/>
                    <a:lstStyle/>
                    <a:p>
                      <a:pPr marR="285750" algn="l">
                        <a:spcBef>
                          <a:spcPts val="500"/>
                        </a:spcBef>
                        <a:defRPr b="0" sz="1800"/>
                      </a:pPr>
                      <a:r>
                        <a:rPr b="1" sz="1200">
                          <a:uFill>
                            <a:solidFill>
                              <a:srgbClr val="000000"/>
                            </a:solidFill>
                          </a:uFill>
                        </a:rPr>
                        <a:t>Waterproof DS18B20 Digital temperature Sensor</a:t>
                      </a:r>
                    </a:p>
                  </a:txBody>
                  <a:tcPr marL="50800" marR="50800" marT="50800" marB="50800" anchor="t" anchorCtr="0" horzOverflow="overflow"/>
                </a:tc>
                <a:tc>
                  <a:txBody>
                    <a:bodyPr/>
                    <a:lstStyle/>
                    <a:p>
                      <a:pPr marR="285750" algn="l">
                        <a:spcBef>
                          <a:spcPts val="500"/>
                        </a:spcBef>
                        <a:defRPr>
                          <a:uFill>
                            <a:solidFill>
                              <a:srgbClr val="000000"/>
                            </a:solidFill>
                          </a:uFill>
                          <a:latin typeface="Times New Roman"/>
                          <a:ea typeface="Times New Roman"/>
                          <a:cs typeface="Times New Roman"/>
                          <a:sym typeface="Times New Roman"/>
                        </a:defRPr>
                      </a:pPr>
                    </a:p>
                  </a:txBody>
                  <a:tcPr marL="50800" marR="50800" marT="50800" marB="50800" anchor="t" anchorCtr="0" horzOverflow="overflow"/>
                </a:tc>
                <a:tc>
                  <a:txBody>
                    <a:bodyPr/>
                    <a:lstStyle/>
                    <a:p>
                      <a:pPr marR="285750" algn="l">
                        <a:spcBef>
                          <a:spcPts val="500"/>
                        </a:spcBef>
                        <a:defRPr b="0" sz="1800"/>
                      </a:pPr>
                      <a:r>
                        <a:rPr b="1" sz="1200">
                          <a:uFill>
                            <a:solidFill>
                              <a:srgbClr val="000000"/>
                            </a:solidFill>
                          </a:uFill>
                        </a:rPr>
                        <a:t>Analog Data-  (Celsius)</a:t>
                      </a:r>
                    </a:p>
                  </a:txBody>
                  <a:tcPr marL="50800" marR="50800" marT="50800" marB="50800" anchor="t" anchorCtr="0" horzOverflow="overflow"/>
                </a:tc>
              </a:tr>
              <a:tr h="1744148">
                <a:tc>
                  <a:txBody>
                    <a:bodyPr/>
                    <a:lstStyle/>
                    <a:p>
                      <a:pPr marR="285750" algn="l">
                        <a:spcBef>
                          <a:spcPts val="500"/>
                        </a:spcBef>
                        <a:defRPr>
                          <a:uFill>
                            <a:solidFill>
                              <a:srgbClr val="000000"/>
                            </a:solidFill>
                          </a:uFill>
                        </a:defRPr>
                      </a:pPr>
                      <a:r>
                        <a:t>Analog Turbidity Sensor</a:t>
                      </a:r>
                      <a:endParaRPr>
                        <a:latin typeface="Times New Roman"/>
                        <a:ea typeface="Times New Roman"/>
                        <a:cs typeface="Times New Roman"/>
                        <a:sym typeface="Times New Roman"/>
                      </a:endParaRPr>
                    </a:p>
                    <a:p>
                      <a:pPr marR="285750" algn="l">
                        <a:spcBef>
                          <a:spcPts val="500"/>
                        </a:spcBef>
                        <a:defRPr>
                          <a:uFill>
                            <a:solidFill>
                              <a:srgbClr val="000000"/>
                            </a:solidFill>
                          </a:uFill>
                          <a:latin typeface="Times New Roman"/>
                          <a:ea typeface="Times New Roman"/>
                          <a:cs typeface="Times New Roman"/>
                          <a:sym typeface="Times New Roman"/>
                        </a:defRPr>
                      </a:pPr>
                    </a:p>
                    <a:p>
                      <a:pPr marR="285750" algn="l">
                        <a:spcBef>
                          <a:spcPts val="500"/>
                        </a:spcBef>
                        <a:defRPr>
                          <a:uFill>
                            <a:solidFill>
                              <a:srgbClr val="000000"/>
                            </a:solidFill>
                          </a:uFill>
                          <a:latin typeface="Times New Roman"/>
                          <a:ea typeface="Times New Roman"/>
                          <a:cs typeface="Times New Roman"/>
                          <a:sym typeface="Times New Roman"/>
                        </a:defRPr>
                      </a:pPr>
                      <a:r>
                        <a:t>Presence of solid particles</a:t>
                      </a:r>
                    </a:p>
                  </a:txBody>
                  <a:tcPr marL="50800" marR="50800" marT="50800" marB="50800" anchor="t" anchorCtr="0" horzOverflow="overflow"/>
                </a:tc>
                <a:tc>
                  <a:txBody>
                    <a:bodyPr/>
                    <a:lstStyle/>
                    <a:p>
                      <a:pPr marR="285750" algn="l">
                        <a:spcBef>
                          <a:spcPts val="500"/>
                        </a:spcBef>
                        <a:defRPr>
                          <a:solidFill>
                            <a:srgbClr val="002060"/>
                          </a:solidFill>
                          <a:uFill>
                            <a:solidFill>
                              <a:srgbClr val="000000"/>
                            </a:solidFill>
                          </a:uFill>
                          <a:latin typeface="Cambria"/>
                          <a:ea typeface="Cambria"/>
                          <a:cs typeface="Cambria"/>
                          <a:sym typeface="Cambria"/>
                        </a:defRPr>
                      </a:pPr>
                    </a:p>
                  </a:txBody>
                  <a:tcPr marL="50800" marR="50800" marT="50800" marB="50800" anchor="t" anchorCtr="0" horzOverflow="overflow"/>
                </a:tc>
                <a:tc>
                  <a:txBody>
                    <a:bodyPr/>
                    <a:lstStyle/>
                    <a:p>
                      <a:pPr marR="285750" algn="l">
                        <a:spcBef>
                          <a:spcPts val="500"/>
                        </a:spcBef>
                        <a:defRPr sz="1800"/>
                      </a:pPr>
                      <a:r>
                        <a:rPr sz="1200">
                          <a:uFill>
                            <a:solidFill>
                              <a:srgbClr val="000000"/>
                            </a:solidFill>
                          </a:uFill>
                        </a:rPr>
                        <a:t>Analog Data - (Volt)</a:t>
                      </a:r>
                    </a:p>
                  </a:txBody>
                  <a:tcPr marL="50800" marR="50800" marT="50800" marB="50800" anchor="t" anchorCtr="0" horzOverflow="overflow"/>
                </a:tc>
              </a:tr>
              <a:tr h="1320346">
                <a:tc>
                  <a:txBody>
                    <a:bodyPr/>
                    <a:lstStyle/>
                    <a:p>
                      <a:pPr marR="285750" algn="l">
                        <a:spcBef>
                          <a:spcPts val="500"/>
                        </a:spcBef>
                        <a:defRPr>
                          <a:uFill>
                            <a:solidFill>
                              <a:srgbClr val="000000"/>
                            </a:solidFill>
                          </a:uFill>
                        </a:defRPr>
                      </a:pPr>
                      <a:r>
                        <a:t>Analog pH Sensor</a:t>
                      </a:r>
                    </a:p>
                    <a:p>
                      <a:pPr marR="285750" algn="l">
                        <a:spcBef>
                          <a:spcPts val="500"/>
                        </a:spcBef>
                        <a:defRPr>
                          <a:uFill>
                            <a:solidFill>
                              <a:srgbClr val="000000"/>
                            </a:solidFill>
                          </a:uFill>
                        </a:defRPr>
                      </a:pPr>
                    </a:p>
                    <a:p>
                      <a:pPr marR="285750" algn="l">
                        <a:spcBef>
                          <a:spcPts val="500"/>
                        </a:spcBef>
                        <a:defRPr>
                          <a:uFill>
                            <a:solidFill>
                              <a:srgbClr val="000000"/>
                            </a:solidFill>
                          </a:uFill>
                          <a:latin typeface="Times New Roman"/>
                          <a:ea typeface="Times New Roman"/>
                          <a:cs typeface="Times New Roman"/>
                          <a:sym typeface="Times New Roman"/>
                        </a:defRPr>
                      </a:pPr>
                      <a:r>
                        <a:t>Acidity of water</a:t>
                      </a:r>
                    </a:p>
                  </a:txBody>
                  <a:tcPr marL="50800" marR="50800" marT="50800" marB="50800" anchor="t" anchorCtr="0" horzOverflow="overflow">
                    <a:noFill/>
                  </a:tcPr>
                </a:tc>
                <a:tc>
                  <a:txBody>
                    <a:bodyPr/>
                    <a:lstStyle/>
                    <a:p>
                      <a:pPr marR="285750" algn="l">
                        <a:spcBef>
                          <a:spcPts val="500"/>
                        </a:spcBef>
                        <a:defRPr>
                          <a:solidFill>
                            <a:srgbClr val="002060"/>
                          </a:solidFill>
                          <a:uFill>
                            <a:solidFill>
                              <a:srgbClr val="000000"/>
                            </a:solidFill>
                          </a:uFill>
                          <a:latin typeface="Cambria"/>
                          <a:ea typeface="Cambria"/>
                          <a:cs typeface="Cambria"/>
                          <a:sym typeface="Cambria"/>
                        </a:defRPr>
                      </a:pPr>
                    </a:p>
                  </a:txBody>
                  <a:tcPr marL="50800" marR="50800" marT="50800" marB="50800" anchor="t" anchorCtr="0" horzOverflow="overflow">
                    <a:noFill/>
                  </a:tcPr>
                </a:tc>
                <a:tc>
                  <a:txBody>
                    <a:bodyPr/>
                    <a:lstStyle/>
                    <a:p>
                      <a:pPr marR="285750" algn="l">
                        <a:spcBef>
                          <a:spcPts val="500"/>
                        </a:spcBef>
                        <a:defRPr sz="1800"/>
                      </a:pPr>
                      <a:r>
                        <a:rPr sz="1200">
                          <a:uFill>
                            <a:solidFill>
                              <a:srgbClr val="000000"/>
                            </a:solidFill>
                          </a:uFill>
                        </a:rPr>
                        <a:t>Analog Data– Acidity(pH)</a:t>
                      </a:r>
                    </a:p>
                  </a:txBody>
                  <a:tcPr marL="50800" marR="50800" marT="50800" marB="50800" anchor="t" anchorCtr="0" horzOverflow="overflow">
                    <a:noFill/>
                  </a:tcPr>
                </a:tc>
              </a:tr>
            </a:tbl>
          </a:graphicData>
        </a:graphic>
      </p:graphicFrame>
      <p:pic>
        <p:nvPicPr>
          <p:cNvPr id="114" name="Picture 3" descr="Picture 3"/>
          <p:cNvPicPr>
            <a:picLocks noChangeAspect="1"/>
          </p:cNvPicPr>
          <p:nvPr/>
        </p:nvPicPr>
        <p:blipFill>
          <a:blip r:embed="rId2">
            <a:extLst/>
          </a:blip>
          <a:stretch>
            <a:fillRect/>
          </a:stretch>
        </p:blipFill>
        <p:spPr>
          <a:xfrm>
            <a:off x="5658741" y="1677734"/>
            <a:ext cx="1477190" cy="989190"/>
          </a:xfrm>
          <a:prstGeom prst="rect">
            <a:avLst/>
          </a:prstGeom>
          <a:ln w="12700">
            <a:miter lim="400000"/>
          </a:ln>
        </p:spPr>
      </p:pic>
      <p:pic>
        <p:nvPicPr>
          <p:cNvPr id="115" name="Picture 2" descr="Picture 2"/>
          <p:cNvPicPr>
            <a:picLocks noChangeAspect="1"/>
          </p:cNvPicPr>
          <p:nvPr/>
        </p:nvPicPr>
        <p:blipFill>
          <a:blip r:embed="rId3">
            <a:extLst/>
          </a:blip>
          <a:stretch>
            <a:fillRect/>
          </a:stretch>
        </p:blipFill>
        <p:spPr>
          <a:xfrm>
            <a:off x="5652146" y="3352724"/>
            <a:ext cx="1490379" cy="989190"/>
          </a:xfrm>
          <a:prstGeom prst="rect">
            <a:avLst/>
          </a:prstGeom>
          <a:ln w="12700">
            <a:miter lim="400000"/>
          </a:ln>
        </p:spPr>
      </p:pic>
      <p:pic>
        <p:nvPicPr>
          <p:cNvPr id="116" name="officeArt object" descr="officeArt object"/>
          <p:cNvPicPr>
            <a:picLocks noChangeAspect="1"/>
          </p:cNvPicPr>
          <p:nvPr/>
        </p:nvPicPr>
        <p:blipFill>
          <a:blip r:embed="rId4">
            <a:extLst/>
          </a:blip>
          <a:stretch>
            <a:fillRect/>
          </a:stretch>
        </p:blipFill>
        <p:spPr>
          <a:xfrm>
            <a:off x="5665334" y="5024389"/>
            <a:ext cx="1477190" cy="98919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Content Placeholder 2"/>
          <p:cNvSpPr txBox="1"/>
          <p:nvPr>
            <p:ph type="body" idx="1"/>
          </p:nvPr>
        </p:nvSpPr>
        <p:spPr>
          <a:xfrm>
            <a:off x="1517071" y="629147"/>
            <a:ext cx="9760529" cy="6109856"/>
          </a:xfrm>
          <a:prstGeom prst="rect">
            <a:avLst/>
          </a:prstGeom>
        </p:spPr>
        <p:txBody>
          <a:bodyPr/>
          <a:lstStyle>
            <a:lvl1pPr marL="0" indent="0">
              <a:buSzTx/>
              <a:buNone/>
            </a:lvl1pPr>
          </a:lstStyle>
          <a:p>
            <a:pPr/>
            <a:r>
              <a:t> Actuators used.</a:t>
            </a:r>
          </a:p>
        </p:txBody>
      </p:sp>
      <p:graphicFrame>
        <p:nvGraphicFramePr>
          <p:cNvPr id="119" name="Table 4"/>
          <p:cNvGraphicFramePr/>
          <p:nvPr/>
        </p:nvGraphicFramePr>
        <p:xfrm>
          <a:off x="2826327" y="1357745"/>
          <a:ext cx="7287491" cy="4807528"/>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428927"/>
                <a:gridCol w="2428927"/>
              </a:tblGrid>
              <a:tr h="1743033">
                <a:tc>
                  <a:txBody>
                    <a:bodyPr/>
                    <a:lstStyle/>
                    <a:p>
                      <a:pPr marR="285750" algn="l">
                        <a:spcBef>
                          <a:spcPts val="500"/>
                        </a:spcBef>
                        <a:defRPr b="0" sz="1800"/>
                      </a:pPr>
                      <a:r>
                        <a:rPr b="1" sz="1200">
                          <a:uFill>
                            <a:solidFill>
                              <a:srgbClr val="000000"/>
                            </a:solidFill>
                          </a:uFill>
                        </a:rPr>
                        <a:t>Relay
To control the water pump.</a:t>
                      </a:r>
                    </a:p>
                  </a:txBody>
                  <a:tcPr marL="50800" marR="50800" marT="50800" marB="50800" anchor="t" anchorCtr="0" horzOverflow="overflow"/>
                </a:tc>
                <a:tc>
                  <a:txBody>
                    <a:bodyPr/>
                    <a:lstStyle/>
                    <a:p>
                      <a:pPr marR="285750" algn="l">
                        <a:spcBef>
                          <a:spcPts val="500"/>
                        </a:spcBef>
                        <a:defRPr>
                          <a:uFill>
                            <a:solidFill>
                              <a:srgbClr val="000000"/>
                            </a:solidFill>
                          </a:uFill>
                          <a:latin typeface="Times New Roman"/>
                          <a:ea typeface="Times New Roman"/>
                          <a:cs typeface="Times New Roman"/>
                          <a:sym typeface="Times New Roman"/>
                        </a:defRPr>
                      </a:pPr>
                    </a:p>
                  </a:txBody>
                  <a:tcPr marL="50800" marR="50800" marT="50800" marB="50800" anchor="t" anchorCtr="0" horzOverflow="overflow">
                    <a:blipFill rotWithShape="1">
                      <a:blip r:embed="rId2"/>
                      <a:srcRect l="0" t="0" r="0" b="0"/>
                      <a:stretch>
                        <a:fillRect/>
                      </a:stretch>
                    </a:blipFill>
                  </a:tcPr>
                </a:tc>
              </a:tr>
              <a:tr h="1744148">
                <a:tc>
                  <a:txBody>
                    <a:bodyPr/>
                    <a:lstStyle/>
                    <a:p>
                      <a:pPr marR="285750" algn="l">
                        <a:spcBef>
                          <a:spcPts val="500"/>
                        </a:spcBef>
                        <a:defRPr b="0" sz="1800"/>
                      </a:pPr>
                      <a:r>
                        <a:rPr b="1" sz="1200">
                          <a:uFill>
                            <a:solidFill>
                              <a:srgbClr val="000000"/>
                            </a:solidFill>
                          </a:uFill>
                        </a:rPr>
                        <a:t>Active Buzzer
To be used as a feedback for rise in the temperature.</a:t>
                      </a:r>
                    </a:p>
                  </a:txBody>
                  <a:tcPr marL="50800" marR="50800" marT="50800" marB="50800" anchor="t" anchorCtr="0" horzOverflow="overflow"/>
                </a:tc>
                <a:tc>
                  <a:txBody>
                    <a:bodyPr/>
                    <a:lstStyle/>
                    <a:p>
                      <a:pPr marR="285750" algn="l">
                        <a:spcBef>
                          <a:spcPts val="500"/>
                        </a:spcBef>
                        <a:defRPr>
                          <a:solidFill>
                            <a:srgbClr val="002060"/>
                          </a:solidFill>
                          <a:uFill>
                            <a:solidFill>
                              <a:srgbClr val="000000"/>
                            </a:solidFill>
                          </a:uFill>
                          <a:latin typeface="Cambria"/>
                          <a:ea typeface="Cambria"/>
                          <a:cs typeface="Cambria"/>
                          <a:sym typeface="Cambria"/>
                        </a:defRPr>
                      </a:pPr>
                    </a:p>
                  </a:txBody>
                  <a:tcPr marL="50800" marR="50800" marT="50800" marB="50800" anchor="t" anchorCtr="0" horzOverflow="overflow">
                    <a:blipFill rotWithShape="1">
                      <a:blip r:embed="rId3"/>
                      <a:srcRect l="0" t="0" r="0" b="0"/>
                      <a:stretch>
                        <a:fillRect/>
                      </a:stretch>
                    </a:blipFill>
                  </a:tcPr>
                </a:tc>
              </a:tr>
              <a:tr h="1320346">
                <a:tc>
                  <a:txBody>
                    <a:bodyPr/>
                    <a:lstStyle/>
                    <a:p>
                      <a:pPr marR="285750" algn="l">
                        <a:spcBef>
                          <a:spcPts val="500"/>
                        </a:spcBef>
                        <a:defRPr b="0" sz="1800"/>
                      </a:pPr>
                      <a:r>
                        <a:rPr b="1" sz="1200">
                          <a:uFill>
                            <a:solidFill>
                              <a:srgbClr val="000000"/>
                            </a:solidFill>
                          </a:uFill>
                        </a:rPr>
                        <a:t>LED
To be used as feedback for the water impurity level.</a:t>
                      </a:r>
                    </a:p>
                  </a:txBody>
                  <a:tcPr marL="50800" marR="50800" marT="50800" marB="50800" anchor="t" anchorCtr="0" horzOverflow="overflow">
                    <a:noFill/>
                  </a:tcPr>
                </a:tc>
                <a:tc>
                  <a:txBody>
                    <a:bodyPr/>
                    <a:lstStyle/>
                    <a:p>
                      <a:pPr marR="285750" algn="l">
                        <a:spcBef>
                          <a:spcPts val="500"/>
                        </a:spcBef>
                        <a:defRPr>
                          <a:solidFill>
                            <a:srgbClr val="002060"/>
                          </a:solidFill>
                          <a:uFill>
                            <a:solidFill>
                              <a:srgbClr val="000000"/>
                            </a:solidFill>
                          </a:uFill>
                          <a:latin typeface="Cambria"/>
                          <a:ea typeface="Cambria"/>
                          <a:cs typeface="Cambria"/>
                          <a:sym typeface="Cambria"/>
                        </a:defRPr>
                      </a:pPr>
                    </a:p>
                  </a:txBody>
                  <a:tcPr marL="50800" marR="50800" marT="50800" marB="50800" anchor="t" anchorCtr="0" horzOverflow="overflow">
                    <a:blipFill rotWithShape="1">
                      <a:blip r:embed="rId4"/>
                      <a:srcRect l="0" t="0" r="0" b="0"/>
                      <a:stretch>
                        <a:fillRect/>
                      </a:stretch>
                    </a:blip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Content Placeholder 2"/>
          <p:cNvSpPr txBox="1"/>
          <p:nvPr>
            <p:ph type="body" idx="1"/>
          </p:nvPr>
        </p:nvSpPr>
        <p:spPr>
          <a:xfrm>
            <a:off x="2122631" y="555701"/>
            <a:ext cx="9760530" cy="6109856"/>
          </a:xfrm>
          <a:prstGeom prst="rect">
            <a:avLst/>
          </a:prstGeom>
        </p:spPr>
        <p:txBody>
          <a:bodyPr/>
          <a:lstStyle>
            <a:lvl1pPr marL="0" indent="0">
              <a:buSzTx/>
              <a:buNone/>
            </a:lvl1pPr>
          </a:lstStyle>
          <a:p>
            <a:pPr/>
            <a:r>
              <a:t> Water Quality Monitoring System Structure</a:t>
            </a:r>
          </a:p>
        </p:txBody>
      </p:sp>
      <p:pic>
        <p:nvPicPr>
          <p:cNvPr id="122" name="Segnaposto contenuto 4" descr="Segnaposto contenuto 4"/>
          <p:cNvPicPr>
            <a:picLocks noChangeAspect="1"/>
          </p:cNvPicPr>
          <p:nvPr/>
        </p:nvPicPr>
        <p:blipFill>
          <a:blip r:embed="rId2">
            <a:extLst/>
          </a:blip>
          <a:stretch>
            <a:fillRect/>
          </a:stretch>
        </p:blipFill>
        <p:spPr>
          <a:xfrm>
            <a:off x="5747323" y="2270821"/>
            <a:ext cx="2054150" cy="1336412"/>
          </a:xfrm>
          <a:prstGeom prst="rect">
            <a:avLst/>
          </a:prstGeom>
          <a:ln w="12700">
            <a:miter lim="400000"/>
          </a:ln>
        </p:spPr>
      </p:pic>
      <p:pic>
        <p:nvPicPr>
          <p:cNvPr id="123" name="Immagine 6" descr="Immagine 6"/>
          <p:cNvPicPr>
            <a:picLocks noChangeAspect="1"/>
          </p:cNvPicPr>
          <p:nvPr/>
        </p:nvPicPr>
        <p:blipFill>
          <a:blip r:embed="rId3">
            <a:extLst/>
          </a:blip>
          <a:stretch>
            <a:fillRect/>
          </a:stretch>
        </p:blipFill>
        <p:spPr>
          <a:xfrm rot="5400000">
            <a:off x="767136" y="1849826"/>
            <a:ext cx="2159047" cy="2178401"/>
          </a:xfrm>
          <a:prstGeom prst="rect">
            <a:avLst/>
          </a:prstGeom>
          <a:ln w="12700">
            <a:miter lim="400000"/>
          </a:ln>
        </p:spPr>
      </p:pic>
      <p:pic>
        <p:nvPicPr>
          <p:cNvPr id="124" name="Immagine 8" descr="Immagine 8"/>
          <p:cNvPicPr>
            <a:picLocks noChangeAspect="1"/>
          </p:cNvPicPr>
          <p:nvPr/>
        </p:nvPicPr>
        <p:blipFill>
          <a:blip r:embed="rId4">
            <a:extLst/>
          </a:blip>
          <a:stretch>
            <a:fillRect/>
          </a:stretch>
        </p:blipFill>
        <p:spPr>
          <a:xfrm>
            <a:off x="3783723" y="2497670"/>
            <a:ext cx="1115737" cy="882713"/>
          </a:xfrm>
          <a:prstGeom prst="rect">
            <a:avLst/>
          </a:prstGeom>
          <a:ln w="12700">
            <a:miter lim="400000"/>
          </a:ln>
        </p:spPr>
      </p:pic>
      <p:sp>
        <p:nvSpPr>
          <p:cNvPr id="125" name="Connettore 2 14"/>
          <p:cNvSpPr/>
          <p:nvPr/>
        </p:nvSpPr>
        <p:spPr>
          <a:xfrm>
            <a:off x="2935859" y="2939026"/>
            <a:ext cx="847865" cy="1"/>
          </a:xfrm>
          <a:prstGeom prst="line">
            <a:avLst/>
          </a:prstGeom>
          <a:ln w="6350">
            <a:solidFill>
              <a:srgbClr val="000000"/>
            </a:solidFill>
            <a:miter/>
            <a:headEnd type="triangle"/>
            <a:tailEnd type="triangle"/>
          </a:ln>
        </p:spPr>
        <p:txBody>
          <a:bodyPr lIns="45719" rIns="45719"/>
          <a:lstStyle/>
          <a:p>
            <a:pPr>
              <a:defRPr>
                <a:latin typeface="Calisto MT"/>
                <a:ea typeface="Calisto MT"/>
                <a:cs typeface="Calisto MT"/>
                <a:sym typeface="Calisto MT"/>
              </a:defRPr>
            </a:pPr>
          </a:p>
        </p:txBody>
      </p:sp>
      <p:sp>
        <p:nvSpPr>
          <p:cNvPr id="126" name="Connettore 2 16"/>
          <p:cNvSpPr/>
          <p:nvPr/>
        </p:nvSpPr>
        <p:spPr>
          <a:xfrm>
            <a:off x="4899459" y="2939026"/>
            <a:ext cx="847865" cy="1"/>
          </a:xfrm>
          <a:prstGeom prst="line">
            <a:avLst/>
          </a:prstGeom>
          <a:ln w="6350">
            <a:solidFill>
              <a:srgbClr val="000000"/>
            </a:solidFill>
            <a:miter/>
            <a:headEnd type="triangle"/>
            <a:tailEnd type="triangle"/>
          </a:ln>
        </p:spPr>
        <p:txBody>
          <a:bodyPr lIns="45719" rIns="45719"/>
          <a:lstStyle/>
          <a:p>
            <a:pPr>
              <a:defRPr>
                <a:latin typeface="Calisto MT"/>
                <a:ea typeface="Calisto MT"/>
                <a:cs typeface="Calisto MT"/>
                <a:sym typeface="Calisto MT"/>
              </a:defRPr>
            </a:pPr>
          </a:p>
        </p:txBody>
      </p:sp>
      <p:sp>
        <p:nvSpPr>
          <p:cNvPr id="127" name="Connettore 2 7"/>
          <p:cNvSpPr/>
          <p:nvPr/>
        </p:nvSpPr>
        <p:spPr>
          <a:xfrm flipV="1">
            <a:off x="7801472" y="2939026"/>
            <a:ext cx="1015071" cy="2"/>
          </a:xfrm>
          <a:prstGeom prst="line">
            <a:avLst/>
          </a:prstGeom>
          <a:ln w="6350">
            <a:solidFill>
              <a:srgbClr val="000000"/>
            </a:solidFill>
            <a:miter/>
            <a:headEnd type="triangle"/>
            <a:tailEnd type="triangle"/>
          </a:ln>
        </p:spPr>
        <p:txBody>
          <a:bodyPr lIns="45719" rIns="45719"/>
          <a:lstStyle/>
          <a:p>
            <a:pPr>
              <a:defRPr>
                <a:latin typeface="Calisto MT"/>
                <a:ea typeface="Calisto MT"/>
                <a:cs typeface="Calisto MT"/>
                <a:sym typeface="Calisto MT"/>
              </a:defRPr>
            </a:pPr>
          </a:p>
        </p:txBody>
      </p:sp>
      <p:sp>
        <p:nvSpPr>
          <p:cNvPr id="128" name="CasellaDiTesto 15"/>
          <p:cNvSpPr txBox="1"/>
          <p:nvPr/>
        </p:nvSpPr>
        <p:spPr>
          <a:xfrm>
            <a:off x="803179" y="3649217"/>
            <a:ext cx="161582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NUCLEO F401RE</a:t>
            </a:r>
          </a:p>
        </p:txBody>
      </p:sp>
      <p:sp>
        <p:nvSpPr>
          <p:cNvPr id="129" name="CasellaDiTesto 19"/>
          <p:cNvSpPr txBox="1"/>
          <p:nvPr/>
        </p:nvSpPr>
        <p:spPr>
          <a:xfrm>
            <a:off x="5834911" y="3715757"/>
            <a:ext cx="128531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Arduino Uno</a:t>
            </a:r>
          </a:p>
        </p:txBody>
      </p:sp>
      <p:sp>
        <p:nvSpPr>
          <p:cNvPr id="130" name="CasellaDiTesto 20"/>
          <p:cNvSpPr txBox="1"/>
          <p:nvPr/>
        </p:nvSpPr>
        <p:spPr>
          <a:xfrm>
            <a:off x="9872175" y="2747256"/>
            <a:ext cx="1443747" cy="38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Calisto MT"/>
                <a:ea typeface="Calisto MT"/>
                <a:cs typeface="Calisto MT"/>
                <a:sym typeface="Calisto MT"/>
              </a:defRPr>
            </a:lvl1pPr>
          </a:lstStyle>
          <a:p>
            <a:pPr/>
            <a:r>
              <a:t>TO WQMS</a:t>
            </a:r>
          </a:p>
        </p:txBody>
      </p:sp>
      <p:sp>
        <p:nvSpPr>
          <p:cNvPr id="131" name="CasellaDiTesto 21"/>
          <p:cNvSpPr txBox="1"/>
          <p:nvPr/>
        </p:nvSpPr>
        <p:spPr>
          <a:xfrm>
            <a:off x="3005835" y="2497670"/>
            <a:ext cx="670786"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atin typeface="Calisto MT"/>
                <a:ea typeface="Calisto MT"/>
                <a:cs typeface="Calisto MT"/>
                <a:sym typeface="Calisto MT"/>
              </a:defRPr>
            </a:lvl1pPr>
          </a:lstStyle>
          <a:p>
            <a:pPr/>
            <a:r>
              <a:t>MASTER</a:t>
            </a:r>
          </a:p>
        </p:txBody>
      </p:sp>
      <p:sp>
        <p:nvSpPr>
          <p:cNvPr id="132" name="CasellaDiTesto 22"/>
          <p:cNvSpPr txBox="1"/>
          <p:nvPr/>
        </p:nvSpPr>
        <p:spPr>
          <a:xfrm>
            <a:off x="5028025" y="2497670"/>
            <a:ext cx="536270"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atin typeface="Calisto MT"/>
                <a:ea typeface="Calisto MT"/>
                <a:cs typeface="Calisto MT"/>
                <a:sym typeface="Calisto MT"/>
              </a:defRPr>
            </a:lvl1pPr>
          </a:lstStyle>
          <a:p>
            <a:pPr/>
            <a:r>
              <a:t>SLAVE</a:t>
            </a:r>
          </a:p>
        </p:txBody>
      </p:sp>
      <p:pic>
        <p:nvPicPr>
          <p:cNvPr id="133" name="sensor.png" descr="sensor.png"/>
          <p:cNvPicPr>
            <a:picLocks noChangeAspect="1"/>
          </p:cNvPicPr>
          <p:nvPr/>
        </p:nvPicPr>
        <p:blipFill>
          <a:blip r:embed="rId5">
            <a:extLst/>
          </a:blip>
          <a:stretch>
            <a:fillRect/>
          </a:stretch>
        </p:blipFill>
        <p:spPr>
          <a:xfrm>
            <a:off x="8836824" y="2431491"/>
            <a:ext cx="1015071" cy="101507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