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notesMasterIdLst>
    <p:notesMasterId r:id="rId12"/>
  </p:notesMasterIdLst>
  <p:sldIdLst>
    <p:sldId id="256" r:id="rId2"/>
    <p:sldId id="257" r:id="rId3"/>
    <p:sldId id="258" r:id="rId4"/>
    <p:sldId id="259" r:id="rId5"/>
    <p:sldId id="265"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81" d="100"/>
          <a:sy n="81" d="100"/>
        </p:scale>
        <p:origin x="-28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5BE80C-A701-4329-A212-91650F638775}" type="datetimeFigureOut">
              <a:rPr lang="en-US" smtClean="0"/>
              <a:t>4/8/2021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5555C9-C719-4671-9E16-F7507E216E00}" type="slidenum">
              <a:rPr lang="en-US" smtClean="0"/>
              <a:t>‹#›</a:t>
            </a:fld>
            <a:endParaRPr lang="en-US" dirty="0"/>
          </a:p>
        </p:txBody>
      </p:sp>
    </p:spTree>
    <p:extLst>
      <p:ext uri="{BB962C8B-B14F-4D97-AF65-F5344CB8AC3E}">
        <p14:creationId xmlns:p14="http://schemas.microsoft.com/office/powerpoint/2010/main" val="1199975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5555C9-C719-4671-9E16-F7507E216E00}" type="slidenum">
              <a:rPr lang="en-US" smtClean="0"/>
              <a:t>1</a:t>
            </a:fld>
            <a:endParaRPr lang="en-US" dirty="0"/>
          </a:p>
        </p:txBody>
      </p:sp>
    </p:spTree>
    <p:extLst>
      <p:ext uri="{BB962C8B-B14F-4D97-AF65-F5344CB8AC3E}">
        <p14:creationId xmlns:p14="http://schemas.microsoft.com/office/powerpoint/2010/main" val="3480341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5555C9-C719-4671-9E16-F7507E216E00}" type="slidenum">
              <a:rPr lang="en-US" smtClean="0"/>
              <a:t>8</a:t>
            </a:fld>
            <a:endParaRPr lang="en-US" dirty="0"/>
          </a:p>
        </p:txBody>
      </p:sp>
    </p:spTree>
    <p:extLst>
      <p:ext uri="{BB962C8B-B14F-4D97-AF65-F5344CB8AC3E}">
        <p14:creationId xmlns:p14="http://schemas.microsoft.com/office/powerpoint/2010/main" val="2770776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B09894-01AC-4A35-84C2-40B5C95EF624}" type="datetimeFigureOut">
              <a:rPr lang="en-US" smtClean="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8E4BE-3A3E-4EB2-9062-1ABE6A2F61F5}" type="slidenum">
              <a:rPr lang="en-US" smtClean="0"/>
              <a:t>‹#›</a:t>
            </a:fld>
            <a:endParaRPr lang="en-US" dirty="0"/>
          </a:p>
        </p:txBody>
      </p:sp>
    </p:spTree>
    <p:extLst>
      <p:ext uri="{BB962C8B-B14F-4D97-AF65-F5344CB8AC3E}">
        <p14:creationId xmlns:p14="http://schemas.microsoft.com/office/powerpoint/2010/main" val="1198732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B09894-01AC-4A35-84C2-40B5C95EF624}" type="datetimeFigureOut">
              <a:rPr lang="en-US" smtClean="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8E4BE-3A3E-4EB2-9062-1ABE6A2F61F5}" type="slidenum">
              <a:rPr lang="en-US" smtClean="0"/>
              <a:t>‹#›</a:t>
            </a:fld>
            <a:endParaRPr lang="en-US" dirty="0"/>
          </a:p>
        </p:txBody>
      </p:sp>
    </p:spTree>
    <p:extLst>
      <p:ext uri="{BB962C8B-B14F-4D97-AF65-F5344CB8AC3E}">
        <p14:creationId xmlns:p14="http://schemas.microsoft.com/office/powerpoint/2010/main" val="2251005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B09894-01AC-4A35-84C2-40B5C95EF624}" type="datetimeFigureOut">
              <a:rPr lang="en-US" smtClean="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8E4BE-3A3E-4EB2-9062-1ABE6A2F61F5}" type="slidenum">
              <a:rPr lang="en-US" smtClean="0"/>
              <a:t>‹#›</a:t>
            </a:fld>
            <a:endParaRPr lang="en-US" dirty="0"/>
          </a:p>
        </p:txBody>
      </p:sp>
    </p:spTree>
    <p:extLst>
      <p:ext uri="{BB962C8B-B14F-4D97-AF65-F5344CB8AC3E}">
        <p14:creationId xmlns:p14="http://schemas.microsoft.com/office/powerpoint/2010/main" val="3301646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B09894-01AC-4A35-84C2-40B5C95EF624}" type="datetimeFigureOut">
              <a:rPr lang="en-US" smtClean="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8E4BE-3A3E-4EB2-9062-1ABE6A2F61F5}" type="slidenum">
              <a:rPr lang="en-US" smtClean="0"/>
              <a:t>‹#›</a:t>
            </a:fld>
            <a:endParaRPr lang="en-US" dirty="0"/>
          </a:p>
        </p:txBody>
      </p:sp>
    </p:spTree>
    <p:extLst>
      <p:ext uri="{BB962C8B-B14F-4D97-AF65-F5344CB8AC3E}">
        <p14:creationId xmlns:p14="http://schemas.microsoft.com/office/powerpoint/2010/main" val="2213958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B09894-01AC-4A35-84C2-40B5C95EF624}" type="datetimeFigureOut">
              <a:rPr lang="en-US" smtClean="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8E4BE-3A3E-4EB2-9062-1ABE6A2F61F5}" type="slidenum">
              <a:rPr lang="en-US" smtClean="0"/>
              <a:t>‹#›</a:t>
            </a:fld>
            <a:endParaRPr lang="en-US" dirty="0"/>
          </a:p>
        </p:txBody>
      </p:sp>
    </p:spTree>
    <p:extLst>
      <p:ext uri="{BB962C8B-B14F-4D97-AF65-F5344CB8AC3E}">
        <p14:creationId xmlns:p14="http://schemas.microsoft.com/office/powerpoint/2010/main" val="3469590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B09894-01AC-4A35-84C2-40B5C95EF624}" type="datetimeFigureOut">
              <a:rPr lang="en-US" smtClean="0"/>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8E4BE-3A3E-4EB2-9062-1ABE6A2F61F5}" type="slidenum">
              <a:rPr lang="en-US" smtClean="0"/>
              <a:t>‹#›</a:t>
            </a:fld>
            <a:endParaRPr lang="en-US" dirty="0"/>
          </a:p>
        </p:txBody>
      </p:sp>
    </p:spTree>
    <p:extLst>
      <p:ext uri="{BB962C8B-B14F-4D97-AF65-F5344CB8AC3E}">
        <p14:creationId xmlns:p14="http://schemas.microsoft.com/office/powerpoint/2010/main" val="1043042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B09894-01AC-4A35-84C2-40B5C95EF624}" type="datetimeFigureOut">
              <a:rPr lang="en-US" smtClean="0"/>
              <a:t>4/8/2021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A8E4BE-3A3E-4EB2-9062-1ABE6A2F61F5}" type="slidenum">
              <a:rPr lang="en-US" smtClean="0"/>
              <a:t>‹#›</a:t>
            </a:fld>
            <a:endParaRPr lang="en-US" dirty="0"/>
          </a:p>
        </p:txBody>
      </p:sp>
    </p:spTree>
    <p:extLst>
      <p:ext uri="{BB962C8B-B14F-4D97-AF65-F5344CB8AC3E}">
        <p14:creationId xmlns:p14="http://schemas.microsoft.com/office/powerpoint/2010/main" val="3554056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B09894-01AC-4A35-84C2-40B5C95EF624}" type="datetimeFigureOut">
              <a:rPr lang="en-US" smtClean="0"/>
              <a:t>4/8/2021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4A8E4BE-3A3E-4EB2-9062-1ABE6A2F61F5}" type="slidenum">
              <a:rPr lang="en-US" smtClean="0"/>
              <a:t>‹#›</a:t>
            </a:fld>
            <a:endParaRPr lang="en-US" dirty="0"/>
          </a:p>
        </p:txBody>
      </p:sp>
    </p:spTree>
    <p:extLst>
      <p:ext uri="{BB962C8B-B14F-4D97-AF65-F5344CB8AC3E}">
        <p14:creationId xmlns:p14="http://schemas.microsoft.com/office/powerpoint/2010/main" val="1793464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B09894-01AC-4A35-84C2-40B5C95EF624}" type="datetimeFigureOut">
              <a:rPr lang="en-US" smtClean="0"/>
              <a:t>4/8/2021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A8E4BE-3A3E-4EB2-9062-1ABE6A2F61F5}" type="slidenum">
              <a:rPr lang="en-US" smtClean="0"/>
              <a:t>‹#›</a:t>
            </a:fld>
            <a:endParaRPr lang="en-US" dirty="0"/>
          </a:p>
        </p:txBody>
      </p:sp>
    </p:spTree>
    <p:extLst>
      <p:ext uri="{BB962C8B-B14F-4D97-AF65-F5344CB8AC3E}">
        <p14:creationId xmlns:p14="http://schemas.microsoft.com/office/powerpoint/2010/main" val="3135288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B09894-01AC-4A35-84C2-40B5C95EF624}" type="datetimeFigureOut">
              <a:rPr lang="en-US" smtClean="0"/>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8E4BE-3A3E-4EB2-9062-1ABE6A2F61F5}" type="slidenum">
              <a:rPr lang="en-US" smtClean="0"/>
              <a:t>‹#›</a:t>
            </a:fld>
            <a:endParaRPr lang="en-US" dirty="0"/>
          </a:p>
        </p:txBody>
      </p:sp>
    </p:spTree>
    <p:extLst>
      <p:ext uri="{BB962C8B-B14F-4D97-AF65-F5344CB8AC3E}">
        <p14:creationId xmlns:p14="http://schemas.microsoft.com/office/powerpoint/2010/main" val="3720774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B09894-01AC-4A35-84C2-40B5C95EF624}" type="datetimeFigureOut">
              <a:rPr lang="en-US" smtClean="0"/>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8E4BE-3A3E-4EB2-9062-1ABE6A2F61F5}" type="slidenum">
              <a:rPr lang="en-US" smtClean="0"/>
              <a:t>‹#›</a:t>
            </a:fld>
            <a:endParaRPr lang="en-US" dirty="0"/>
          </a:p>
        </p:txBody>
      </p:sp>
    </p:spTree>
    <p:extLst>
      <p:ext uri="{BB962C8B-B14F-4D97-AF65-F5344CB8AC3E}">
        <p14:creationId xmlns:p14="http://schemas.microsoft.com/office/powerpoint/2010/main" val="230391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B09894-01AC-4A35-84C2-40B5C95EF624}" type="datetimeFigureOut">
              <a:rPr lang="en-US" smtClean="0"/>
              <a:t>4/8/2021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A8E4BE-3A3E-4EB2-9062-1ABE6A2F61F5}" type="slidenum">
              <a:rPr lang="en-US" smtClean="0"/>
              <a:t>‹#›</a:t>
            </a:fld>
            <a:endParaRPr lang="en-US" dirty="0"/>
          </a:p>
        </p:txBody>
      </p:sp>
    </p:spTree>
    <p:extLst>
      <p:ext uri="{BB962C8B-B14F-4D97-AF65-F5344CB8AC3E}">
        <p14:creationId xmlns:p14="http://schemas.microsoft.com/office/powerpoint/2010/main" val="297738565"/>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9216" userDrawn="1">
          <p15:clr>
            <a:srgbClr val="F26B43"/>
          </p15:clr>
        </p15:guide>
        <p15:guide id="2" pos="1248" userDrawn="1">
          <p15:clr>
            <a:srgbClr val="F26B43"/>
          </p15:clr>
        </p15:guide>
        <p15:guide id="3" pos="1152" userDrawn="1">
          <p15:clr>
            <a:srgbClr val="F26B43"/>
          </p15:clr>
        </p15:guide>
        <p15:guide id="4" orient="horz" pos="1368" userDrawn="1">
          <p15:clr>
            <a:srgbClr val="F26B43"/>
          </p15:clr>
        </p15:guide>
        <p15:guide id="5" orient="horz" pos="1440" userDrawn="1">
          <p15:clr>
            <a:srgbClr val="F26B43"/>
          </p15:clr>
        </p15:guide>
        <p15:guide id="6" orient="horz" pos="3696" userDrawn="1">
          <p15:clr>
            <a:srgbClr val="F26B43"/>
          </p15:clr>
        </p15:guide>
        <p15:guide id="7" orient="horz" pos="432" userDrawn="1">
          <p15:clr>
            <a:srgbClr val="F26B43"/>
          </p15:clr>
        </p15:guide>
        <p15:guide id="8" orient="horz" pos="1512" userDrawn="1">
          <p15:clr>
            <a:srgbClr val="F26B43"/>
          </p15:clr>
        </p15:guide>
        <p15:guide id="9" pos="6912" userDrawn="1">
          <p15:clr>
            <a:srgbClr val="F26B43"/>
          </p15:clr>
        </p15:guide>
        <p15:guide id="10" pos="936" userDrawn="1">
          <p15:clr>
            <a:srgbClr val="F26B43"/>
          </p15:clr>
        </p15:guide>
        <p15:guide id="11" pos="8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7928" y="526472"/>
            <a:ext cx="8766727" cy="1323589"/>
          </a:xfrm>
        </p:spPr>
        <p:txBody>
          <a:bodyPr/>
          <a:lstStyle/>
          <a:p>
            <a:r>
              <a:rPr lang="en-US" sz="6000" b="1" dirty="0" smtClean="0"/>
              <a:t>Internet of Things</a:t>
            </a:r>
            <a:endParaRPr lang="en-US" sz="6000" b="1" dirty="0"/>
          </a:p>
        </p:txBody>
      </p:sp>
      <p:sp>
        <p:nvSpPr>
          <p:cNvPr id="3" name="Subtitle 2"/>
          <p:cNvSpPr>
            <a:spLocks noGrp="1"/>
          </p:cNvSpPr>
          <p:nvPr>
            <p:ph type="subTitle" idx="1"/>
          </p:nvPr>
        </p:nvSpPr>
        <p:spPr>
          <a:xfrm>
            <a:off x="1280598" y="2298475"/>
            <a:ext cx="9678347" cy="3257198"/>
          </a:xfrm>
        </p:spPr>
        <p:txBody>
          <a:bodyPr>
            <a:normAutofit lnSpcReduction="10000"/>
          </a:bodyPr>
          <a:lstStyle/>
          <a:p>
            <a:r>
              <a:rPr lang="en-US" sz="4500" b="1" dirty="0" smtClean="0">
                <a:solidFill>
                  <a:srgbClr val="0070C0"/>
                </a:solidFill>
              </a:rPr>
              <a:t>Water Quality Monitoring For Fish Cage</a:t>
            </a:r>
          </a:p>
          <a:p>
            <a:endParaRPr lang="en-US" dirty="0" smtClean="0">
              <a:solidFill>
                <a:schemeClr val="tx2"/>
              </a:solidFill>
            </a:endParaRPr>
          </a:p>
          <a:p>
            <a:endParaRPr lang="en-US" dirty="0">
              <a:solidFill>
                <a:schemeClr val="tx2"/>
              </a:solidFill>
            </a:endParaRPr>
          </a:p>
          <a:p>
            <a:endParaRPr lang="en-US" dirty="0">
              <a:solidFill>
                <a:schemeClr val="tx2"/>
              </a:solidFill>
            </a:endParaRPr>
          </a:p>
          <a:p>
            <a:r>
              <a:rPr lang="en-US" b="1" dirty="0" smtClean="0">
                <a:solidFill>
                  <a:schemeClr val="tx2"/>
                </a:solidFill>
              </a:rPr>
              <a:t>Bahar Barzegar</a:t>
            </a:r>
          </a:p>
          <a:p>
            <a:r>
              <a:rPr lang="en-US" b="1" dirty="0" smtClean="0">
                <a:solidFill>
                  <a:schemeClr val="tx2"/>
                </a:solidFill>
              </a:rPr>
              <a:t>Salam </a:t>
            </a:r>
            <a:r>
              <a:rPr lang="en-US" b="1" dirty="0" err="1" smtClean="0">
                <a:solidFill>
                  <a:schemeClr val="tx2"/>
                </a:solidFill>
              </a:rPr>
              <a:t>Rishiraj</a:t>
            </a:r>
            <a:r>
              <a:rPr lang="en-US" b="1" dirty="0" smtClean="0">
                <a:solidFill>
                  <a:schemeClr val="tx2"/>
                </a:solidFill>
              </a:rPr>
              <a:t> Singh</a:t>
            </a:r>
          </a:p>
          <a:p>
            <a:r>
              <a:rPr lang="en-US" b="1" dirty="0" smtClean="0">
                <a:solidFill>
                  <a:schemeClr val="tx2"/>
                </a:solidFill>
              </a:rPr>
              <a:t>Ali </a:t>
            </a:r>
            <a:r>
              <a:rPr lang="en-US" b="1" dirty="0" err="1" smtClean="0">
                <a:solidFill>
                  <a:schemeClr val="tx2"/>
                </a:solidFill>
              </a:rPr>
              <a:t>Shahrzad</a:t>
            </a:r>
            <a:endParaRPr lang="en-US" b="1" dirty="0" smtClean="0">
              <a:solidFill>
                <a:schemeClr val="tx2"/>
              </a:solidFill>
            </a:endParaRPr>
          </a:p>
          <a:p>
            <a:endParaRPr lang="en-US" dirty="0" smtClean="0">
              <a:solidFill>
                <a:schemeClr val="tx2"/>
              </a:solidFill>
            </a:endParaRPr>
          </a:p>
        </p:txBody>
      </p:sp>
      <p:sp>
        <p:nvSpPr>
          <p:cNvPr id="4" name="TextBox 3"/>
          <p:cNvSpPr txBox="1"/>
          <p:nvPr/>
        </p:nvSpPr>
        <p:spPr>
          <a:xfrm>
            <a:off x="10025464" y="6004087"/>
            <a:ext cx="1395907" cy="369332"/>
          </a:xfrm>
          <a:prstGeom prst="rect">
            <a:avLst/>
          </a:prstGeom>
          <a:noFill/>
        </p:spPr>
        <p:txBody>
          <a:bodyPr wrap="square" rtlCol="0">
            <a:spAutoFit/>
          </a:bodyPr>
          <a:lstStyle/>
          <a:p>
            <a:r>
              <a:rPr lang="en-US" b="1" dirty="0" smtClean="0"/>
              <a:t> April -2021</a:t>
            </a:r>
            <a:endParaRPr lang="en-US" b="1" dirty="0"/>
          </a:p>
        </p:txBody>
      </p:sp>
    </p:spTree>
    <p:extLst>
      <p:ext uri="{BB962C8B-B14F-4D97-AF65-F5344CB8AC3E}">
        <p14:creationId xmlns:p14="http://schemas.microsoft.com/office/powerpoint/2010/main" val="3783724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7418" y="734288"/>
            <a:ext cx="10529455" cy="5292437"/>
          </a:xfrm>
        </p:spPr>
        <p:txBody>
          <a:bodyPr>
            <a:normAutofit lnSpcReduction="10000"/>
          </a:bodyPr>
          <a:lstStyle/>
          <a:p>
            <a:pPr marL="0" lvl="0" indent="0" fontAlgn="base">
              <a:buNone/>
            </a:pPr>
            <a:r>
              <a:rPr lang="en-US" dirty="0" smtClean="0"/>
              <a:t>7. What </a:t>
            </a:r>
            <a:r>
              <a:rPr lang="en-US" dirty="0"/>
              <a:t>are the constraints? How often? Bandwidth? Latency? Energy? Duty Cycle</a:t>
            </a:r>
            <a:r>
              <a:rPr lang="en-US" dirty="0" smtClean="0"/>
              <a:t>?</a:t>
            </a:r>
          </a:p>
          <a:p>
            <a:pPr marL="0" lvl="0" indent="0" fontAlgn="base">
              <a:buNone/>
            </a:pPr>
            <a:endParaRPr lang="en-US" dirty="0"/>
          </a:p>
          <a:p>
            <a:pPr marL="0" indent="0">
              <a:buNone/>
            </a:pPr>
            <a:r>
              <a:rPr lang="en-US" sz="2000" i="1" dirty="0" smtClean="0"/>
              <a:t>In </a:t>
            </a:r>
            <a:r>
              <a:rPr lang="en-US" sz="2000" i="1" dirty="0"/>
              <a:t>our proposed solution, mainly we are going to face power and network limitations. As we are using multiple sensors, actuators, Wi-Fi module and development board, we need a stable power connection, in case of using a battery, it can lead us for less power consumption. On the other hand, if we lose our network connection it can create a latency to update system instantly</a:t>
            </a:r>
            <a:r>
              <a:rPr lang="en-US" sz="2000" i="1" dirty="0" smtClean="0"/>
              <a:t>.</a:t>
            </a:r>
          </a:p>
          <a:p>
            <a:pPr marL="0" indent="0">
              <a:buNone/>
            </a:pPr>
            <a:endParaRPr lang="en-US" i="1" dirty="0"/>
          </a:p>
          <a:p>
            <a:pPr marL="0" indent="0">
              <a:buNone/>
            </a:pPr>
            <a:r>
              <a:rPr lang="en-US" i="1" dirty="0" smtClean="0"/>
              <a:t>8. </a:t>
            </a:r>
            <a:r>
              <a:rPr lang="en-US" dirty="0"/>
              <a:t>What is the plan and what are the metrics (quantitative, not qualitative) to evaluate the </a:t>
            </a:r>
            <a:r>
              <a:rPr lang="en-US" dirty="0" smtClean="0"/>
              <a:t>performance.</a:t>
            </a:r>
          </a:p>
          <a:p>
            <a:pPr marL="0" indent="0">
              <a:buNone/>
            </a:pPr>
            <a:r>
              <a:rPr lang="en-US" sz="2000" i="1" dirty="0"/>
              <a:t>To measure the performance of our proposed system we are going to test our device and its </a:t>
            </a:r>
            <a:r>
              <a:rPr lang="en-US" sz="2000" i="1" dirty="0" smtClean="0"/>
              <a:t>components with </a:t>
            </a:r>
            <a:r>
              <a:rPr lang="en-US" sz="2000" i="1" dirty="0"/>
              <a:t>exciting solutions which are already available in the market to </a:t>
            </a:r>
            <a:r>
              <a:rPr lang="en-US" sz="2000" i="1" dirty="0" smtClean="0"/>
              <a:t>verifies our result’s accuracy</a:t>
            </a:r>
            <a:r>
              <a:rPr lang="en-US" sz="2000" i="1" dirty="0"/>
              <a:t>. Once our device will be fully functional we will run different scenarios to compare our device results </a:t>
            </a:r>
            <a:r>
              <a:rPr lang="en-US" sz="2000" i="1"/>
              <a:t>with </a:t>
            </a:r>
            <a:r>
              <a:rPr lang="en-US" sz="2000" i="1" smtClean="0"/>
              <a:t>existing </a:t>
            </a:r>
            <a:r>
              <a:rPr lang="en-US" sz="2000" i="1" dirty="0" smtClean="0"/>
              <a:t>results to </a:t>
            </a:r>
            <a:r>
              <a:rPr lang="en-US" sz="2000" i="1" dirty="0"/>
              <a:t>find out the </a:t>
            </a:r>
            <a:r>
              <a:rPr lang="en-US" sz="2000" i="1" dirty="0" smtClean="0"/>
              <a:t>performance . There are many tools available in the market to evaluate the IOT devices performance for example JTAG  Dongle  , </a:t>
            </a:r>
            <a:r>
              <a:rPr lang="en-US" sz="2000" i="1" dirty="0" err="1" smtClean="0"/>
              <a:t>Wireshark</a:t>
            </a:r>
            <a:r>
              <a:rPr lang="en-US" sz="2000" i="1" dirty="0" smtClean="0"/>
              <a:t>  and </a:t>
            </a:r>
            <a:r>
              <a:rPr lang="en-US" sz="2000" i="1" dirty="0" err="1" smtClean="0"/>
              <a:t>Shodan</a:t>
            </a:r>
            <a:r>
              <a:rPr lang="en-US" sz="2000" i="1" dirty="0" smtClean="0"/>
              <a:t> etc. .</a:t>
            </a:r>
            <a:endParaRPr lang="en-US" i="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43112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914400"/>
            <a:ext cx="9692640" cy="4856215"/>
          </a:xfrm>
        </p:spPr>
        <p:txBody>
          <a:bodyPr>
            <a:normAutofit lnSpcReduction="10000"/>
          </a:bodyPr>
          <a:lstStyle/>
          <a:p>
            <a:r>
              <a:rPr lang="de-DE" b="1" dirty="0" smtClean="0"/>
              <a:t>Abstract</a:t>
            </a:r>
            <a:endParaRPr lang="en-US" dirty="0" smtClean="0"/>
          </a:p>
          <a:p>
            <a:pPr marL="0" indent="0">
              <a:buNone/>
            </a:pPr>
            <a:r>
              <a:rPr lang="en-US" sz="2000" dirty="0" smtClean="0"/>
              <a:t>Water </a:t>
            </a:r>
            <a:r>
              <a:rPr lang="en-US" sz="2000" dirty="0"/>
              <a:t>quality influences fish growth and survival rate. The purpose of this project is to monitor and control remotely water quality in real-time using IOT technology through sensors and actuators connected to the internet (or cloud service).</a:t>
            </a:r>
          </a:p>
          <a:p>
            <a:pPr marL="0" indent="0">
              <a:buNone/>
            </a:pPr>
            <a:endParaRPr lang="en-US" dirty="0"/>
          </a:p>
          <a:p>
            <a:r>
              <a:rPr lang="fr-FR" b="1" dirty="0"/>
              <a:t>Objective</a:t>
            </a:r>
            <a:endParaRPr lang="en-US" b="1" dirty="0"/>
          </a:p>
          <a:p>
            <a:pPr marL="0" indent="0">
              <a:buNone/>
            </a:pPr>
            <a:r>
              <a:rPr lang="en-US" b="1" dirty="0"/>
              <a:t> </a:t>
            </a:r>
            <a:r>
              <a:rPr lang="en-US" sz="2000" dirty="0" smtClean="0"/>
              <a:t>Our </a:t>
            </a:r>
            <a:r>
              <a:rPr lang="en-US" sz="2000" dirty="0"/>
              <a:t>goal is to develop a small, relatively inexpensive, portable device that can be deployed in offshore for real-time water quality monitoring that could potentially reduce time-consuming daily visits to the offshore fish cage.</a:t>
            </a:r>
          </a:p>
          <a:p>
            <a:pPr marL="0" indent="0">
              <a:buNone/>
            </a:pPr>
            <a:endParaRPr lang="en-US" dirty="0"/>
          </a:p>
          <a:p>
            <a:r>
              <a:rPr lang="en-US" b="1" dirty="0" smtClean="0"/>
              <a:t>Users</a:t>
            </a:r>
            <a:r>
              <a:rPr lang="en-US" dirty="0"/>
              <a:t> </a:t>
            </a:r>
          </a:p>
          <a:p>
            <a:pPr marL="0" indent="0">
              <a:buNone/>
            </a:pPr>
            <a:r>
              <a:rPr lang="en-US" sz="2000" dirty="0"/>
              <a:t>Fish farming operators</a:t>
            </a:r>
          </a:p>
          <a:p>
            <a:pPr marL="0" indent="0">
              <a:buNone/>
            </a:pPr>
            <a:endParaRPr lang="en-US" b="1" dirty="0" smtClean="0"/>
          </a:p>
        </p:txBody>
      </p:sp>
    </p:spTree>
    <p:extLst>
      <p:ext uri="{BB962C8B-B14F-4D97-AF65-F5344CB8AC3E}">
        <p14:creationId xmlns:p14="http://schemas.microsoft.com/office/powerpoint/2010/main" val="3976362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72737"/>
          </a:xfrm>
        </p:spPr>
        <p:txBody>
          <a:bodyPr>
            <a:normAutofit fontScale="90000"/>
          </a:bodyPr>
          <a:lstStyle/>
          <a:p>
            <a:r>
              <a:rPr lang="en-US" dirty="0" smtClean="0">
                <a:solidFill>
                  <a:srgbClr val="0070C0"/>
                </a:solidFill>
              </a:rPr>
              <a:t>Questions</a:t>
            </a:r>
            <a:endParaRPr lang="en-US" dirty="0">
              <a:solidFill>
                <a:srgbClr val="0070C0"/>
              </a:solidFill>
            </a:endParaRPr>
          </a:p>
        </p:txBody>
      </p:sp>
      <p:sp>
        <p:nvSpPr>
          <p:cNvPr id="3" name="Content Placeholder 2"/>
          <p:cNvSpPr>
            <a:spLocks noGrp="1"/>
          </p:cNvSpPr>
          <p:nvPr>
            <p:ph idx="1"/>
          </p:nvPr>
        </p:nvSpPr>
        <p:spPr>
          <a:xfrm>
            <a:off x="1371600" y="1632857"/>
            <a:ext cx="9849394" cy="4349932"/>
          </a:xfrm>
        </p:spPr>
        <p:txBody>
          <a:bodyPr>
            <a:normAutofit/>
          </a:bodyPr>
          <a:lstStyle/>
          <a:p>
            <a:pPr marL="457200" lvl="0" indent="-457200" fontAlgn="base">
              <a:buAutoNum type="arabicPeriod"/>
            </a:pPr>
            <a:r>
              <a:rPr lang="en-US" dirty="0" smtClean="0"/>
              <a:t>What </a:t>
            </a:r>
            <a:r>
              <a:rPr lang="en-US" dirty="0"/>
              <a:t>is the problem and why do you need IoT</a:t>
            </a:r>
            <a:r>
              <a:rPr lang="en-US" dirty="0" smtClean="0"/>
              <a:t>?</a:t>
            </a:r>
          </a:p>
          <a:p>
            <a:pPr marL="0" lvl="0" indent="0" fontAlgn="base">
              <a:buNone/>
            </a:pPr>
            <a:endParaRPr lang="en-US" dirty="0"/>
          </a:p>
          <a:p>
            <a:pPr marL="0" indent="0">
              <a:buNone/>
            </a:pPr>
            <a:r>
              <a:rPr lang="en-US" sz="2000" i="1" dirty="0"/>
              <a:t>The problem is water quality monitoring of Offshore Fish Cages. Most of the fish cages are located miles away in the offshore, which daily monitoring in presence of operators will be expensive and time consuming. Scientists and operators need a way to observe water quality, fish feeding habit and growth on a regular basis without having to visit the cages themselves. Eventually the </a:t>
            </a:r>
            <a:r>
              <a:rPr lang="it-IT" sz="2000" i="1" dirty="0"/>
              <a:t>control</a:t>
            </a:r>
            <a:r>
              <a:rPr lang="en-US" sz="2000" i="1" dirty="0"/>
              <a:t> of offshore operations should be done remotely. Remote monitoring can be done using IoT that uses sensors and actuators connected to internet and we can monitor and control Fish cages, using web-based applications serviced by cloud based IoT platform</a:t>
            </a:r>
            <a:r>
              <a:rPr lang="en-US" sz="2000" i="1" dirty="0" smtClean="0"/>
              <a:t>.</a:t>
            </a:r>
          </a:p>
          <a:p>
            <a:pPr marL="0" indent="0">
              <a:buNone/>
            </a:pPr>
            <a:endParaRPr lang="en-US" i="1" dirty="0" smtClean="0"/>
          </a:p>
          <a:p>
            <a:pPr marL="0" indent="0">
              <a:buNone/>
            </a:pPr>
            <a:endParaRPr lang="en-US" dirty="0"/>
          </a:p>
          <a:p>
            <a:pPr marL="0" indent="0">
              <a:buNone/>
            </a:pPr>
            <a:endParaRPr lang="en-US" dirty="0">
              <a:solidFill>
                <a:schemeClr val="tx1"/>
              </a:solidFill>
            </a:endParaRPr>
          </a:p>
        </p:txBody>
      </p:sp>
    </p:spTree>
    <p:extLst>
      <p:ext uri="{BB962C8B-B14F-4D97-AF65-F5344CB8AC3E}">
        <p14:creationId xmlns:p14="http://schemas.microsoft.com/office/powerpoint/2010/main" val="487433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9705" y="637769"/>
            <a:ext cx="10474040" cy="5887722"/>
          </a:xfrm>
        </p:spPr>
        <p:txBody>
          <a:bodyPr>
            <a:normAutofit/>
          </a:bodyPr>
          <a:lstStyle/>
          <a:p>
            <a:pPr marL="0" lvl="0" indent="0" fontAlgn="base">
              <a:buNone/>
            </a:pPr>
            <a:r>
              <a:rPr lang="en-US" dirty="0" smtClean="0"/>
              <a:t>2. What </a:t>
            </a:r>
            <a:r>
              <a:rPr lang="en-US" dirty="0"/>
              <a:t>are the connected components, the protocols to connect them and the overall IoT architecture</a:t>
            </a:r>
            <a:r>
              <a:rPr lang="en-US" dirty="0" smtClean="0"/>
              <a:t>?</a:t>
            </a:r>
          </a:p>
          <a:p>
            <a:pPr marL="0" indent="0">
              <a:buNone/>
            </a:pPr>
            <a:r>
              <a:rPr lang="en-US" sz="2000" i="1" dirty="0" smtClean="0"/>
              <a:t>Connected </a:t>
            </a:r>
            <a:r>
              <a:rPr lang="en-US" sz="2000" i="1" dirty="0"/>
              <a:t>Components are illustrated in the following structure:</a:t>
            </a:r>
            <a:endParaRPr lang="en-US" sz="2000" dirty="0"/>
          </a:p>
          <a:p>
            <a:pPr marL="0" indent="0">
              <a:buNone/>
            </a:pPr>
            <a:endParaRPr lang="en-US" dirty="0"/>
          </a:p>
          <a:p>
            <a:pPr marL="530352" lvl="1" indent="0">
              <a:buNone/>
            </a:pPr>
            <a:endParaRPr lang="en-US" dirty="0" smtClean="0">
              <a:solidFill>
                <a:srgbClr val="FF0000"/>
              </a:solidFill>
            </a:endParaRPr>
          </a:p>
          <a:p>
            <a:pPr lvl="1">
              <a:buFont typeface="Courier New" panose="02070309020205020404" pitchFamily="49" charset="0"/>
              <a:buChar char="o"/>
            </a:pPr>
            <a:endParaRPr lang="en-US" dirty="0">
              <a:solidFill>
                <a:srgbClr val="FF0000"/>
              </a:solidFill>
            </a:endParaRPr>
          </a:p>
          <a:p>
            <a:pPr lvl="1">
              <a:buFont typeface="Courier New" panose="02070309020205020404" pitchFamily="49" charset="0"/>
              <a:buChar char="o"/>
            </a:pPr>
            <a:endParaRPr lang="en-US" dirty="0" smtClean="0">
              <a:solidFill>
                <a:srgbClr val="FF0000"/>
              </a:solidFill>
            </a:endParaRPr>
          </a:p>
          <a:p>
            <a:pPr lvl="1">
              <a:buFont typeface="Courier New" panose="02070309020205020404" pitchFamily="49" charset="0"/>
              <a:buChar char="o"/>
            </a:pPr>
            <a:endParaRPr lang="en-US" dirty="0" smtClean="0">
              <a:solidFill>
                <a:srgbClr val="FF00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6" y="2092036"/>
            <a:ext cx="6795284" cy="4267200"/>
          </a:xfrm>
          <a:prstGeom prst="rect">
            <a:avLst/>
          </a:prstGeom>
        </p:spPr>
      </p:pic>
    </p:spTree>
    <p:extLst>
      <p:ext uri="{BB962C8B-B14F-4D97-AF65-F5344CB8AC3E}">
        <p14:creationId xmlns:p14="http://schemas.microsoft.com/office/powerpoint/2010/main" val="3230917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r>
              <a:rPr lang="en-US" dirty="0">
                <a:solidFill>
                  <a:srgbClr val="0070C0"/>
                </a:solidFill>
              </a:rPr>
              <a:t>IoT </a:t>
            </a:r>
            <a:r>
              <a:rPr lang="en-US" dirty="0" smtClean="0">
                <a:solidFill>
                  <a:srgbClr val="0070C0"/>
                </a:solidFill>
              </a:rPr>
              <a:t>Architecture</a:t>
            </a:r>
            <a:endParaRPr lang="en-US" b="1" dirty="0">
              <a:solidFill>
                <a:srgbClr val="0070C0"/>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0625" y="1025236"/>
            <a:ext cx="10163175" cy="4981070"/>
          </a:xfrm>
        </p:spPr>
      </p:pic>
    </p:spTree>
    <p:extLst>
      <p:ext uri="{BB962C8B-B14F-4D97-AF65-F5344CB8AC3E}">
        <p14:creationId xmlns:p14="http://schemas.microsoft.com/office/powerpoint/2010/main" val="2380994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7072" y="637308"/>
            <a:ext cx="9760528" cy="6109855"/>
          </a:xfrm>
        </p:spPr>
        <p:txBody>
          <a:bodyPr>
            <a:normAutofit/>
          </a:bodyPr>
          <a:lstStyle/>
          <a:p>
            <a:pPr marL="0" lvl="0" indent="0" fontAlgn="base">
              <a:buNone/>
            </a:pPr>
            <a:r>
              <a:rPr lang="en-US" dirty="0" smtClean="0"/>
              <a:t>3. What </a:t>
            </a:r>
            <a:r>
              <a:rPr lang="en-US" dirty="0"/>
              <a:t>data are collected and by which sensors?</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67622665"/>
              </p:ext>
            </p:extLst>
          </p:nvPr>
        </p:nvGraphicFramePr>
        <p:xfrm>
          <a:off x="2826327" y="1357745"/>
          <a:ext cx="7287491" cy="4807528"/>
        </p:xfrm>
        <a:graphic>
          <a:graphicData uri="http://schemas.openxmlformats.org/drawingml/2006/table">
            <a:tbl>
              <a:tblPr firstRow="1" firstCol="1" bandRow="1">
                <a:tableStyleId>{BDBED569-4797-4DF1-A0F4-6AAB3CD982D8}</a:tableStyleId>
              </a:tblPr>
              <a:tblGrid>
                <a:gridCol w="2428927">
                  <a:extLst>
                    <a:ext uri="{9D8B030D-6E8A-4147-A177-3AD203B41FA5}">
                      <a16:colId xmlns:a16="http://schemas.microsoft.com/office/drawing/2014/main" xmlns="" val="3270669053"/>
                    </a:ext>
                  </a:extLst>
                </a:gridCol>
                <a:gridCol w="2428927">
                  <a:extLst>
                    <a:ext uri="{9D8B030D-6E8A-4147-A177-3AD203B41FA5}">
                      <a16:colId xmlns:a16="http://schemas.microsoft.com/office/drawing/2014/main" xmlns="" val="2975075082"/>
                    </a:ext>
                  </a:extLst>
                </a:gridCol>
                <a:gridCol w="2429637">
                  <a:extLst>
                    <a:ext uri="{9D8B030D-6E8A-4147-A177-3AD203B41FA5}">
                      <a16:colId xmlns:a16="http://schemas.microsoft.com/office/drawing/2014/main" xmlns="" val="3189436650"/>
                    </a:ext>
                  </a:extLst>
                </a:gridCol>
              </a:tblGrid>
              <a:tr h="1743034">
                <a:tc>
                  <a:txBody>
                    <a:bodyPr/>
                    <a:lstStyle/>
                    <a:p>
                      <a:pPr marL="0" marR="285750">
                        <a:spcBef>
                          <a:spcPts val="500"/>
                        </a:spcBef>
                        <a:spcAft>
                          <a:spcPts val="500"/>
                        </a:spcAft>
                      </a:pPr>
                      <a:r>
                        <a:rPr lang="en-US" sz="1200" dirty="0">
                          <a:ln>
                            <a:noFill/>
                          </a:ln>
                          <a:effectLst/>
                          <a:uFill>
                            <a:solidFill>
                              <a:srgbClr val="000000"/>
                            </a:solidFill>
                          </a:uFill>
                        </a:rPr>
                        <a:t>Waterproof DS18B20 Digital temperature Sensor</a:t>
                      </a:r>
                      <a:endParaRPr lang="en-US" sz="1200" dirty="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Arial Unicode MS" panose="020B0604020202020204" pitchFamily="34" charset="-128"/>
                      </a:endParaRPr>
                    </a:p>
                  </a:txBody>
                  <a:tcPr marL="50800" marR="336550" marT="50800" marB="50800"/>
                </a:tc>
                <a:tc>
                  <a:txBody>
                    <a:bodyPr/>
                    <a:lstStyle/>
                    <a:p>
                      <a:pPr marL="0" marR="285750">
                        <a:spcBef>
                          <a:spcPts val="500"/>
                        </a:spcBef>
                        <a:spcAft>
                          <a:spcPts val="500"/>
                        </a:spcAft>
                      </a:pPr>
                      <a:endParaRPr lang="en-US" sz="120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Arial Unicode MS" panose="020B0604020202020204" pitchFamily="34" charset="-128"/>
                      </a:endParaRPr>
                    </a:p>
                  </a:txBody>
                  <a:tcPr marL="50800" marR="336550" marT="50800" marB="50800"/>
                </a:tc>
                <a:tc>
                  <a:txBody>
                    <a:bodyPr/>
                    <a:lstStyle/>
                    <a:p>
                      <a:pPr marL="0" marR="285750">
                        <a:spcBef>
                          <a:spcPts val="500"/>
                        </a:spcBef>
                        <a:spcAft>
                          <a:spcPts val="500"/>
                        </a:spcAft>
                      </a:pPr>
                      <a:r>
                        <a:rPr lang="en-US" sz="1200">
                          <a:ln>
                            <a:noFill/>
                          </a:ln>
                          <a:effectLst/>
                          <a:uFill>
                            <a:solidFill>
                              <a:srgbClr val="000000"/>
                            </a:solidFill>
                          </a:uFill>
                        </a:rPr>
                        <a:t>Analog Data-  (Celsius)</a:t>
                      </a:r>
                      <a:endParaRPr lang="en-US" sz="120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Arial Unicode MS" panose="020B0604020202020204" pitchFamily="34" charset="-128"/>
                      </a:endParaRPr>
                    </a:p>
                  </a:txBody>
                  <a:tcPr marL="50800" marR="336550" marT="50800" marB="50800"/>
                </a:tc>
                <a:extLst>
                  <a:ext uri="{0D108BD9-81ED-4DB2-BD59-A6C34878D82A}">
                    <a16:rowId xmlns:a16="http://schemas.microsoft.com/office/drawing/2014/main" xmlns="" val="1259785827"/>
                  </a:ext>
                </a:extLst>
              </a:tr>
              <a:tr h="1744148">
                <a:tc>
                  <a:txBody>
                    <a:bodyPr/>
                    <a:lstStyle/>
                    <a:p>
                      <a:pPr marL="0" marR="285750">
                        <a:spcBef>
                          <a:spcPts val="500"/>
                        </a:spcBef>
                        <a:spcAft>
                          <a:spcPts val="500"/>
                        </a:spcAft>
                      </a:pPr>
                      <a:r>
                        <a:rPr lang="en-US" sz="1200" dirty="0">
                          <a:ln>
                            <a:noFill/>
                          </a:ln>
                          <a:effectLst/>
                          <a:uFill>
                            <a:solidFill>
                              <a:srgbClr val="000000"/>
                            </a:solidFill>
                          </a:uFill>
                        </a:rPr>
                        <a:t>Analog Turbidity </a:t>
                      </a:r>
                      <a:r>
                        <a:rPr lang="en-US" sz="1200" dirty="0" smtClean="0">
                          <a:ln>
                            <a:noFill/>
                          </a:ln>
                          <a:effectLst/>
                          <a:uFill>
                            <a:solidFill>
                              <a:srgbClr val="000000"/>
                            </a:solidFill>
                          </a:uFill>
                        </a:rPr>
                        <a:t>Sensor</a:t>
                      </a:r>
                      <a:endParaRPr lang="en-US" sz="1200" dirty="0" smtClean="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Arial Unicode MS" panose="020B0604020202020204" pitchFamily="34" charset="-128"/>
                      </a:endParaRPr>
                    </a:p>
                    <a:p>
                      <a:pPr marL="0" marR="285750">
                        <a:spcBef>
                          <a:spcPts val="500"/>
                        </a:spcBef>
                        <a:spcAft>
                          <a:spcPts val="500"/>
                        </a:spcAft>
                      </a:pPr>
                      <a:endParaRPr lang="en-US" sz="1200" dirty="0" smtClean="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Arial Unicode MS" panose="020B0604020202020204" pitchFamily="34" charset="-128"/>
                      </a:endParaRPr>
                    </a:p>
                    <a:p>
                      <a:pPr marL="0" marR="285750">
                        <a:spcBef>
                          <a:spcPts val="500"/>
                        </a:spcBef>
                        <a:spcAft>
                          <a:spcPts val="500"/>
                        </a:spcAft>
                      </a:pPr>
                      <a:r>
                        <a:rPr lang="en-US" sz="1200" dirty="0" smtClean="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Arial Unicode MS" panose="020B0604020202020204" pitchFamily="34" charset="-128"/>
                        </a:rPr>
                        <a:t>Presence</a:t>
                      </a:r>
                      <a:r>
                        <a:rPr lang="en-US" sz="1200" baseline="0" dirty="0" smtClean="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Arial Unicode MS" panose="020B0604020202020204" pitchFamily="34" charset="-128"/>
                        </a:rPr>
                        <a:t> of solid particles</a:t>
                      </a:r>
                    </a:p>
                    <a:p>
                      <a:pPr marL="0" marR="285750">
                        <a:spcBef>
                          <a:spcPts val="500"/>
                        </a:spcBef>
                        <a:spcAft>
                          <a:spcPts val="500"/>
                        </a:spcAft>
                      </a:pPr>
                      <a:endParaRPr lang="en-US" sz="1200" dirty="0" smtClean="0">
                        <a:ln>
                          <a:noFill/>
                        </a:ln>
                        <a:effectLst/>
                        <a:uFill>
                          <a:solidFill>
                            <a:srgbClr val="000000"/>
                          </a:solidFill>
                        </a:uFill>
                      </a:endParaRPr>
                    </a:p>
                  </a:txBody>
                  <a:tcPr marL="50800" marR="336550" marT="50800" marB="50800"/>
                </a:tc>
                <a:tc>
                  <a:txBody>
                    <a:bodyPr/>
                    <a:lstStyle/>
                    <a:p>
                      <a:pPr marL="0" marR="285750">
                        <a:spcBef>
                          <a:spcPts val="500"/>
                        </a:spcBef>
                        <a:spcAft>
                          <a:spcPts val="500"/>
                        </a:spcAft>
                      </a:pPr>
                      <a:endParaRPr lang="en-US" sz="1200">
                        <a:ln>
                          <a:noFill/>
                        </a:ln>
                        <a:solidFill>
                          <a:srgbClr val="00206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txBody>
                  <a:tcPr marL="50800" marR="336550" marT="50800" marB="50800"/>
                </a:tc>
                <a:tc>
                  <a:txBody>
                    <a:bodyPr/>
                    <a:lstStyle/>
                    <a:p>
                      <a:pPr marL="0" marR="285750">
                        <a:spcBef>
                          <a:spcPts val="500"/>
                        </a:spcBef>
                        <a:spcAft>
                          <a:spcPts val="500"/>
                        </a:spcAft>
                      </a:pPr>
                      <a:r>
                        <a:rPr lang="en-US" sz="1200">
                          <a:ln>
                            <a:noFill/>
                          </a:ln>
                          <a:effectLst/>
                          <a:uFill>
                            <a:solidFill>
                              <a:srgbClr val="000000"/>
                            </a:solidFill>
                          </a:uFill>
                        </a:rPr>
                        <a:t>Analog Data - (Volt)</a:t>
                      </a:r>
                      <a:endParaRPr lang="en-US" sz="120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Arial Unicode MS" panose="020B0604020202020204" pitchFamily="34" charset="-128"/>
                      </a:endParaRPr>
                    </a:p>
                  </a:txBody>
                  <a:tcPr marL="50800" marR="336550" marT="50800" marB="50800"/>
                </a:tc>
                <a:extLst>
                  <a:ext uri="{0D108BD9-81ED-4DB2-BD59-A6C34878D82A}">
                    <a16:rowId xmlns:a16="http://schemas.microsoft.com/office/drawing/2014/main" xmlns="" val="1473068631"/>
                  </a:ext>
                </a:extLst>
              </a:tr>
              <a:tr h="1320346">
                <a:tc>
                  <a:txBody>
                    <a:bodyPr/>
                    <a:lstStyle/>
                    <a:p>
                      <a:pPr marL="0" marR="285750">
                        <a:spcBef>
                          <a:spcPts val="500"/>
                        </a:spcBef>
                        <a:spcAft>
                          <a:spcPts val="500"/>
                        </a:spcAft>
                      </a:pPr>
                      <a:r>
                        <a:rPr lang="en-US" sz="1200" dirty="0">
                          <a:ln>
                            <a:noFill/>
                          </a:ln>
                          <a:effectLst/>
                          <a:uFill>
                            <a:solidFill>
                              <a:srgbClr val="000000"/>
                            </a:solidFill>
                          </a:uFill>
                        </a:rPr>
                        <a:t>Analog pH </a:t>
                      </a:r>
                      <a:r>
                        <a:rPr lang="en-US" sz="1200" dirty="0" smtClean="0">
                          <a:ln>
                            <a:noFill/>
                          </a:ln>
                          <a:effectLst/>
                          <a:uFill>
                            <a:solidFill>
                              <a:srgbClr val="000000"/>
                            </a:solidFill>
                          </a:uFill>
                        </a:rPr>
                        <a:t>Sensor</a:t>
                      </a:r>
                    </a:p>
                    <a:p>
                      <a:pPr marL="0" marR="285750">
                        <a:spcBef>
                          <a:spcPts val="500"/>
                        </a:spcBef>
                        <a:spcAft>
                          <a:spcPts val="500"/>
                        </a:spcAft>
                      </a:pPr>
                      <a:endParaRPr lang="en-US" sz="1200" dirty="0" smtClean="0">
                        <a:ln>
                          <a:noFill/>
                        </a:ln>
                        <a:effectLst/>
                        <a:uFill>
                          <a:solidFill>
                            <a:srgbClr val="000000"/>
                          </a:solidFill>
                        </a:uFill>
                      </a:endParaRPr>
                    </a:p>
                    <a:p>
                      <a:pPr marL="0" marR="285750">
                        <a:spcBef>
                          <a:spcPts val="500"/>
                        </a:spcBef>
                        <a:spcAft>
                          <a:spcPts val="500"/>
                        </a:spcAft>
                      </a:pPr>
                      <a:r>
                        <a:rPr lang="en-US" sz="1200" dirty="0" smtClean="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Arial Unicode MS" panose="020B0604020202020204" pitchFamily="34" charset="-128"/>
                        </a:rPr>
                        <a:t>Acidity of water</a:t>
                      </a:r>
                      <a:endParaRPr lang="en-US" sz="1200" dirty="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Arial Unicode MS" panose="020B0604020202020204" pitchFamily="34" charset="-128"/>
                      </a:endParaRPr>
                    </a:p>
                  </a:txBody>
                  <a:tcPr marL="50800" marR="336550" marT="50800" marB="50800"/>
                </a:tc>
                <a:tc>
                  <a:txBody>
                    <a:bodyPr/>
                    <a:lstStyle/>
                    <a:p>
                      <a:pPr marL="0" marR="285750">
                        <a:spcBef>
                          <a:spcPts val="500"/>
                        </a:spcBef>
                        <a:spcAft>
                          <a:spcPts val="500"/>
                        </a:spcAft>
                      </a:pPr>
                      <a:endParaRPr lang="en-US" sz="1200">
                        <a:ln>
                          <a:noFill/>
                        </a:ln>
                        <a:solidFill>
                          <a:srgbClr val="00206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txBody>
                  <a:tcPr marL="50800" marR="336550" marT="50800" marB="50800"/>
                </a:tc>
                <a:tc>
                  <a:txBody>
                    <a:bodyPr/>
                    <a:lstStyle/>
                    <a:p>
                      <a:pPr marL="0" marR="285750">
                        <a:spcBef>
                          <a:spcPts val="500"/>
                        </a:spcBef>
                        <a:spcAft>
                          <a:spcPts val="500"/>
                        </a:spcAft>
                      </a:pPr>
                      <a:r>
                        <a:rPr lang="en-US" sz="1200" dirty="0">
                          <a:ln>
                            <a:noFill/>
                          </a:ln>
                          <a:effectLst/>
                          <a:uFill>
                            <a:solidFill>
                              <a:srgbClr val="000000"/>
                            </a:solidFill>
                          </a:uFill>
                        </a:rPr>
                        <a:t>Analog Data– Acidity(pH)</a:t>
                      </a:r>
                      <a:endParaRPr lang="en-US" sz="1200" dirty="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Arial Unicode MS" panose="020B0604020202020204" pitchFamily="34" charset="-128"/>
                      </a:endParaRPr>
                    </a:p>
                  </a:txBody>
                  <a:tcPr marL="50800" marR="336550" marT="50800" marB="50800"/>
                </a:tc>
                <a:extLst>
                  <a:ext uri="{0D108BD9-81ED-4DB2-BD59-A6C34878D82A}">
                    <a16:rowId xmlns:a16="http://schemas.microsoft.com/office/drawing/2014/main" xmlns="" val="3515466745"/>
                  </a:ext>
                </a:extLst>
              </a:tr>
            </a:tbl>
          </a:graphicData>
        </a:graphic>
      </p:graphicFrame>
      <p:pic>
        <p:nvPicPr>
          <p:cNvPr id="1027" name="Picture 3" descr="DFR019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8741" y="1677734"/>
            <a:ext cx="1477189" cy="98918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6W4A404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46" y="3352724"/>
            <a:ext cx="1490378" cy="989189"/>
          </a:xfrm>
          <a:prstGeom prst="rect">
            <a:avLst/>
          </a:prstGeom>
          <a:noFill/>
          <a:extLst>
            <a:ext uri="{909E8E84-426E-40DD-AFC4-6F175D3DCCD1}">
              <a14:hiddenFill xmlns:a14="http://schemas.microsoft.com/office/drawing/2010/main">
                <a:solidFill>
                  <a:srgbClr val="FFFFFF"/>
                </a:solidFill>
              </a14:hiddenFill>
            </a:ext>
          </a:extLst>
        </p:spPr>
      </p:pic>
      <p:pic>
        <p:nvPicPr>
          <p:cNvPr id="1025" name="officeArt object" descr="_DSC075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5335" y="5024390"/>
            <a:ext cx="1477189" cy="989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773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253" y="429490"/>
            <a:ext cx="10487891" cy="5832763"/>
          </a:xfrm>
        </p:spPr>
        <p:txBody>
          <a:bodyPr>
            <a:normAutofit/>
          </a:bodyPr>
          <a:lstStyle/>
          <a:p>
            <a:pPr marL="0" lvl="0" indent="0" fontAlgn="base">
              <a:buNone/>
            </a:pPr>
            <a:r>
              <a:rPr lang="en-US" dirty="0" smtClean="0"/>
              <a:t>4. What </a:t>
            </a:r>
            <a:r>
              <a:rPr lang="en-US" dirty="0"/>
              <a:t>kind of collective intelligence do you expect will emerge</a:t>
            </a:r>
            <a:r>
              <a:rPr lang="en-US" dirty="0" smtClean="0"/>
              <a:t>?</a:t>
            </a:r>
          </a:p>
          <a:p>
            <a:pPr marL="0" lvl="0" indent="0" fontAlgn="base">
              <a:buNone/>
            </a:pPr>
            <a:endParaRPr lang="en-US" dirty="0"/>
          </a:p>
          <a:p>
            <a:pPr marL="0" indent="0">
              <a:buNone/>
            </a:pPr>
            <a:r>
              <a:rPr lang="en-US" sz="2000" b="1" i="1" dirty="0"/>
              <a:t>Water Purity – Water Pollution</a:t>
            </a:r>
            <a:endParaRPr lang="en-US" sz="2000" dirty="0"/>
          </a:p>
          <a:p>
            <a:pPr marL="0" indent="0">
              <a:buNone/>
            </a:pPr>
            <a:r>
              <a:rPr lang="en-US" sz="2000" i="1" dirty="0"/>
              <a:t>Based on the value of Turbidity and pH sensors, we have the knowledge to know whether the water is polluted or not. Also by using Temperature sensor, we can have water temperature data</a:t>
            </a:r>
            <a:r>
              <a:rPr lang="en-US" sz="2000" i="1" dirty="0" smtClean="0"/>
              <a:t>.</a:t>
            </a:r>
          </a:p>
          <a:p>
            <a:pPr marL="0" indent="0">
              <a:buNone/>
            </a:pPr>
            <a:endParaRPr lang="en-US" sz="2000" dirty="0"/>
          </a:p>
          <a:p>
            <a:pPr marL="0" indent="0">
              <a:buNone/>
            </a:pPr>
            <a:r>
              <a:rPr lang="en-US" sz="2000" b="1" i="1" dirty="0"/>
              <a:t>Water Pump </a:t>
            </a:r>
            <a:r>
              <a:rPr lang="en-US" sz="2000" b="1" i="1" dirty="0" smtClean="0"/>
              <a:t>status</a:t>
            </a:r>
            <a:endParaRPr lang="en-US" sz="2000" dirty="0"/>
          </a:p>
          <a:p>
            <a:pPr marL="0" indent="0">
              <a:buNone/>
            </a:pPr>
            <a:r>
              <a:rPr lang="en-US" sz="2000" i="1" dirty="0"/>
              <a:t>Based on the value of Turbidity and pH sensors,  a Water pump will be turned on/off to add pure water to change the water purity. Therefore, we can have a status indication for water pump beside water </a:t>
            </a:r>
            <a:r>
              <a:rPr lang="en-US" sz="2000" i="1" dirty="0" smtClean="0"/>
              <a:t>characteristics.</a:t>
            </a:r>
          </a:p>
          <a:p>
            <a:pPr marL="0" indent="0">
              <a:buNone/>
            </a:pPr>
            <a:endParaRPr lang="en-US" sz="2000" dirty="0" smtClean="0"/>
          </a:p>
          <a:p>
            <a:pPr marL="0" indent="0">
              <a:buNone/>
            </a:pPr>
            <a:r>
              <a:rPr lang="en-US" sz="2000" b="1" i="1" dirty="0" smtClean="0"/>
              <a:t>Statistics data</a:t>
            </a:r>
            <a:endParaRPr lang="en-US" sz="2000" dirty="0" smtClean="0"/>
          </a:p>
          <a:p>
            <a:pPr marL="0" indent="0">
              <a:buNone/>
            </a:pPr>
            <a:r>
              <a:rPr lang="en-US" sz="2000" i="1" dirty="0" smtClean="0"/>
              <a:t>Based </a:t>
            </a:r>
            <a:r>
              <a:rPr lang="en-US" sz="2000" i="1" dirty="0"/>
              <a:t>on historical data (Trend values) we can have an estimation of the time duration which we have the most water pollution or impurity.</a:t>
            </a:r>
            <a:endParaRPr lang="en-US" sz="2000" dirty="0"/>
          </a:p>
          <a:p>
            <a:endParaRPr lang="en-US" dirty="0"/>
          </a:p>
        </p:txBody>
      </p:sp>
    </p:spTree>
    <p:extLst>
      <p:ext uri="{BB962C8B-B14F-4D97-AF65-F5344CB8AC3E}">
        <p14:creationId xmlns:p14="http://schemas.microsoft.com/office/powerpoint/2010/main" val="514831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7636" y="581890"/>
            <a:ext cx="10196945" cy="5624945"/>
          </a:xfrm>
        </p:spPr>
        <p:txBody>
          <a:bodyPr>
            <a:normAutofit/>
          </a:bodyPr>
          <a:lstStyle/>
          <a:p>
            <a:pPr marL="0" lvl="0" indent="0" fontAlgn="base">
              <a:buNone/>
            </a:pPr>
            <a:r>
              <a:rPr lang="en-US" dirty="0" smtClean="0"/>
              <a:t>5. What </a:t>
            </a:r>
            <a:r>
              <a:rPr lang="en-US" dirty="0"/>
              <a:t>are you going to learn and how will you act into the environment by what actuators</a:t>
            </a:r>
            <a:r>
              <a:rPr lang="en-US" dirty="0" smtClean="0"/>
              <a:t>?</a:t>
            </a:r>
          </a:p>
          <a:p>
            <a:pPr marL="0" lvl="0" indent="0" fontAlgn="base">
              <a:buNone/>
            </a:pPr>
            <a:endParaRPr lang="en-US" dirty="0"/>
          </a:p>
          <a:p>
            <a:pPr marL="0" indent="0">
              <a:buNone/>
            </a:pPr>
            <a:r>
              <a:rPr lang="en-US" sz="2000" i="1" dirty="0"/>
              <a:t>We are going to monitor three important parameters of water in fish-living area to monitor and control the fish growth and prevent fish death.</a:t>
            </a:r>
            <a:endParaRPr lang="en-US" sz="2000" dirty="0"/>
          </a:p>
          <a:p>
            <a:pPr marL="0" indent="0">
              <a:buNone/>
            </a:pPr>
            <a:r>
              <a:rPr lang="en-US" sz="2000" i="1" dirty="0"/>
              <a:t>In case of water impurity, which can be measured by pH and Turbidity sensors, we will start a water pump to add pure water to the Fish Cage to make the water pure in comparison with previous state.</a:t>
            </a:r>
            <a:endParaRPr lang="en-US" sz="2000" dirty="0"/>
          </a:p>
          <a:p>
            <a:pPr marL="0" indent="0">
              <a:buNone/>
            </a:pPr>
            <a:r>
              <a:rPr lang="en-US" sz="2000" i="1" dirty="0"/>
              <a:t>In case of water high temperature, we will turn on an LED to notify operators to start pump to add some cold water to the existing Fish cage.</a:t>
            </a:r>
            <a:endParaRPr lang="en-US" sz="2000" dirty="0"/>
          </a:p>
          <a:p>
            <a:endParaRPr lang="en-US" dirty="0"/>
          </a:p>
        </p:txBody>
      </p:sp>
    </p:spTree>
    <p:extLst>
      <p:ext uri="{BB962C8B-B14F-4D97-AF65-F5344CB8AC3E}">
        <p14:creationId xmlns:p14="http://schemas.microsoft.com/office/powerpoint/2010/main" val="4085012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19200" y="678873"/>
            <a:ext cx="9712036" cy="5133109"/>
          </a:xfrm>
        </p:spPr>
        <p:txBody>
          <a:bodyPr>
            <a:normAutofit/>
          </a:bodyPr>
          <a:lstStyle/>
          <a:p>
            <a:pPr marL="0" lvl="0" indent="0" fontAlgn="base">
              <a:buNone/>
            </a:pPr>
            <a:r>
              <a:rPr lang="en-US" dirty="0" smtClean="0"/>
              <a:t>6. How </a:t>
            </a:r>
            <a:r>
              <a:rPr lang="en-US" dirty="0"/>
              <a:t>are you going to measure the effectiveness of your actions into the environment</a:t>
            </a:r>
            <a:r>
              <a:rPr lang="en-US" dirty="0" smtClean="0"/>
              <a:t>?</a:t>
            </a:r>
          </a:p>
          <a:p>
            <a:pPr marL="0" lvl="0" indent="0" fontAlgn="base">
              <a:buNone/>
            </a:pPr>
            <a:endParaRPr lang="en-US" dirty="0"/>
          </a:p>
          <a:p>
            <a:pPr marL="0" indent="0">
              <a:buNone/>
            </a:pPr>
            <a:r>
              <a:rPr lang="en-US" sz="2000" i="1" dirty="0"/>
              <a:t>Water pollution is one of the biggest issue affecting the fish growth and survival rate. In order to guarantee clean water for fish cages, it should be based on real-time monitoring. In this project, we present a design and development of a low cost system for real time monitoring of the water quality. The system measures physical and chemical parameters of the water. The parameters such as temperature, PH, turbidity of the water can be measured. These values will interpret by Data processing part of the system (Controller) and relevant actions will be applied to the environment through actuators at the right time.  Therefore having a real time sensing and actuation will be effective and prevent fish death in our case.</a:t>
            </a:r>
            <a:endParaRPr lang="en-US" sz="2000" dirty="0"/>
          </a:p>
          <a:p>
            <a:endParaRPr lang="en-US" dirty="0"/>
          </a:p>
        </p:txBody>
      </p:sp>
    </p:spTree>
    <p:extLst>
      <p:ext uri="{BB962C8B-B14F-4D97-AF65-F5344CB8AC3E}">
        <p14:creationId xmlns:p14="http://schemas.microsoft.com/office/powerpoint/2010/main" val="24560945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2778</TotalTime>
  <Words>859</Words>
  <Application>Microsoft Office PowerPoint</Application>
  <PresentationFormat>Custom</PresentationFormat>
  <Paragraphs>72</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Internet of Things</vt:lpstr>
      <vt:lpstr>PowerPoint Presentation</vt:lpstr>
      <vt:lpstr>Questions</vt:lpstr>
      <vt:lpstr>PowerPoint Presentation</vt:lpstr>
      <vt:lpstr>IoT Architecture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Bahar</dc:creator>
  <cp:lastModifiedBy>ALI SHAHZAD</cp:lastModifiedBy>
  <cp:revision>310</cp:revision>
  <dcterms:created xsi:type="dcterms:W3CDTF">2020-12-28T22:02:46Z</dcterms:created>
  <dcterms:modified xsi:type="dcterms:W3CDTF">2021-04-08T10:56:24Z</dcterms:modified>
</cp:coreProperties>
</file>