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91" r:id="rId3"/>
    <p:sldId id="258" r:id="rId4"/>
    <p:sldId id="285" r:id="rId5"/>
    <p:sldId id="287" r:id="rId6"/>
    <p:sldId id="288" r:id="rId7"/>
    <p:sldId id="289"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rmak\Desktop\Projects\Energy\energ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[energy.xlsx]Visual!PivotTable1</c:name>
    <c:fmtId val="19"/>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3172D7AE-CD66-46C3-83D1-BC8FFDEA1B2C}"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2C24BA63-5F53-449B-A614-4AD149243709}"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3172D7AE-CD66-46C3-83D1-BC8FFDEA1B2C}"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2C24BA63-5F53-449B-A614-4AD149243709}"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3172D7AE-CD66-46C3-83D1-BC8FFDEA1B2C}"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2C24BA63-5F53-449B-A614-4AD149243709}"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Visual!$B$3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0-E1A2-4846-BEA8-3F4976089DE4}"/>
              </c:ext>
            </c:extLst>
          </c:dPt>
          <c:dPt>
            <c:idx val="1"/>
            <c:invertIfNegative val="0"/>
            <c:bubble3D val="0"/>
            <c:extLst>
              <c:ext xmlns:c16="http://schemas.microsoft.com/office/drawing/2014/chart" uri="{C3380CC4-5D6E-409C-BE32-E72D297353CC}">
                <c16:uniqueId val="{00000001-E1A2-4846-BEA8-3F4976089DE4}"/>
              </c:ext>
            </c:extLst>
          </c:dPt>
          <c:dLbls>
            <c:dLbl>
              <c:idx val="0"/>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3172D7AE-CD66-46C3-83D1-BC8FFDEA1B2C}"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0-E1A2-4846-BEA8-3F4976089DE4}"/>
                </c:ext>
              </c:extLst>
            </c:dLbl>
            <c:dLbl>
              <c:idx val="1"/>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2C24BA63-5F53-449B-A614-4AD149243709}" type="VALUE">
                      <a:rPr lang="en-US" sz="1400" b="1"/>
                      <a:pPr>
                        <a:defRPr sz="900" b="0" i="0" u="none" strike="noStrike" kern="1200" baseline="0">
                          <a:solidFill>
                            <a:schemeClr val="tx1"/>
                          </a:solidFill>
                          <a:latin typeface="+mn-lt"/>
                          <a:ea typeface="+mn-ea"/>
                          <a:cs typeface="+mn-cs"/>
                        </a:defRPr>
                      </a:pPr>
                      <a:t>[VALUE]</a:t>
                    </a:fld>
                    <a:endParaRPr lang="en-IN"/>
                  </a:p>
                </c:rich>
              </c:tx>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E1A2-4846-BEA8-3F4976089DE4}"/>
                </c:ext>
              </c:extLst>
            </c:dLbl>
            <c:numFmt formatCode="#,##0.00" sourceLinked="0"/>
            <c:sp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Visual!$A$4:$A$6</c:f>
              <c:strCache>
                <c:ptCount val="2"/>
                <c:pt idx="0">
                  <c:v>Ethane</c:v>
                </c:pt>
                <c:pt idx="1">
                  <c:v>Ethanol (100%)</c:v>
                </c:pt>
              </c:strCache>
            </c:strRef>
          </c:cat>
          <c:val>
            <c:numRef>
              <c:f>Visual!$B$4:$B$6</c:f>
              <c:numCache>
                <c:formatCode>General</c:formatCode>
                <c:ptCount val="2"/>
                <c:pt idx="0">
                  <c:v>5559800.3355</c:v>
                </c:pt>
                <c:pt idx="1">
                  <c:v>84129.164229999995</c:v>
                </c:pt>
              </c:numCache>
            </c:numRef>
          </c:val>
          <c:extLst>
            <c:ext xmlns:c16="http://schemas.microsoft.com/office/drawing/2014/chart" uri="{C3380CC4-5D6E-409C-BE32-E72D297353CC}">
              <c16:uniqueId val="{00000002-E1A2-4846-BEA8-3F4976089DE4}"/>
            </c:ext>
          </c:extLst>
        </c:ser>
        <c:dLbls>
          <c:dLblPos val="ctr"/>
          <c:showLegendKey val="0"/>
          <c:showVal val="1"/>
          <c:showCatName val="0"/>
          <c:showSerName val="0"/>
          <c:showPercent val="0"/>
          <c:showBubbleSize val="0"/>
        </c:dLbls>
        <c:gapWidth val="100"/>
        <c:overlap val="-24"/>
        <c:axId val="2000953856"/>
        <c:axId val="2029574080"/>
      </c:barChart>
      <c:catAx>
        <c:axId val="2000953856"/>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9574080"/>
        <c:crosses val="autoZero"/>
        <c:auto val="1"/>
        <c:lblAlgn val="ctr"/>
        <c:lblOffset val="100"/>
        <c:noMultiLvlLbl val="0"/>
      </c:catAx>
      <c:valAx>
        <c:axId val="2029574080"/>
        <c:scaling>
          <c:logBase val="10"/>
          <c:orientation val="minMax"/>
        </c:scaling>
        <c:delete val="1"/>
        <c:axPos val="l"/>
        <c:numFmt formatCode="General" sourceLinked="1"/>
        <c:majorTickMark val="out"/>
        <c:minorTickMark val="none"/>
        <c:tickLblPos val="nextTo"/>
        <c:crossAx val="2000953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64EBE-ECC4-43BE-B1EE-8A4B723681F6}" type="datetimeFigureOut">
              <a:rPr lang="en-IN" smtClean="0"/>
              <a:t>02-04-2023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88BB7-73D8-422B-97F4-B8B4232844E6}" type="slidenum">
              <a:rPr lang="en-IN" smtClean="0"/>
              <a:t>‹#›</a:t>
            </a:fld>
            <a:endParaRPr lang="en-IN"/>
          </a:p>
        </p:txBody>
      </p:sp>
    </p:spTree>
    <p:extLst>
      <p:ext uri="{BB962C8B-B14F-4D97-AF65-F5344CB8AC3E}">
        <p14:creationId xmlns:p14="http://schemas.microsoft.com/office/powerpoint/2010/main" val="415195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10"/>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285800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7D0-84F1-44A3-9548-648FC4C2F3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0C0F8E-D006-492F-AC90-77354C72B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B4AAB1-D57E-4A5C-A7DF-ED6531379F94}"/>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5" name="Footer Placeholder 4">
            <a:extLst>
              <a:ext uri="{FF2B5EF4-FFF2-40B4-BE49-F238E27FC236}">
                <a16:creationId xmlns:a16="http://schemas.microsoft.com/office/drawing/2014/main" id="{F3D077CE-7BA7-4E96-99F5-DB400A218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782020-2231-442E-A5D7-05FB7524D13F}"/>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47301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625D-AEE0-4935-AACC-9FA9E1E936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EFAF0-3DAA-4BC7-9851-830666C7E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80266-6915-4F60-BE20-7566DBBF01AA}"/>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5" name="Footer Placeholder 4">
            <a:extLst>
              <a:ext uri="{FF2B5EF4-FFF2-40B4-BE49-F238E27FC236}">
                <a16:creationId xmlns:a16="http://schemas.microsoft.com/office/drawing/2014/main" id="{F7DF585C-7FBD-4148-BDD0-707049C92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5AF48-1E73-416C-9D60-BB8A85A6FEC0}"/>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228435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EF276-52FA-49E2-8F73-D6A2A62393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8E27B3-C538-4728-8636-22574F3DBE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715BE-6B9E-47B0-A974-3EC6ADBBC208}"/>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5" name="Footer Placeholder 4">
            <a:extLst>
              <a:ext uri="{FF2B5EF4-FFF2-40B4-BE49-F238E27FC236}">
                <a16:creationId xmlns:a16="http://schemas.microsoft.com/office/drawing/2014/main" id="{BB76198E-D2E2-4FD1-8453-9C9298D57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2BCEB-42E4-4B19-868D-1EBFF51109CB}"/>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158483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AEE-ACB1-4F22-993D-CBE4A7C776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701AF0-B007-4B8C-9A79-CD5E02938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72368-4329-4233-9ADF-05465858196C}"/>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5" name="Footer Placeholder 4">
            <a:extLst>
              <a:ext uri="{FF2B5EF4-FFF2-40B4-BE49-F238E27FC236}">
                <a16:creationId xmlns:a16="http://schemas.microsoft.com/office/drawing/2014/main" id="{95AB31E8-80C8-48A2-936A-C7AFE29A4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30BD5-1172-4FBA-8C53-2D0822CD4D77}"/>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203857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36E4-E4FC-4C51-9FCB-E09AB3A67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1FAECC-ECAE-4443-A897-AAADA4173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24DC9-4176-4944-8B23-9E310ABAD483}"/>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5" name="Footer Placeholder 4">
            <a:extLst>
              <a:ext uri="{FF2B5EF4-FFF2-40B4-BE49-F238E27FC236}">
                <a16:creationId xmlns:a16="http://schemas.microsoft.com/office/drawing/2014/main" id="{6B48496D-144F-47A9-82A8-BC20BB324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50D30-3AB4-4B1F-A99A-05988BCD8394}"/>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221422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D83E-44BB-43C8-9077-AE6590C9F8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B3C4A-0052-46C1-89B9-7279D5894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EA1F4D-0D76-4C8B-94F1-87C291697A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DF4B1E-816C-4418-A335-5724EDE4D286}"/>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6" name="Footer Placeholder 5">
            <a:extLst>
              <a:ext uri="{FF2B5EF4-FFF2-40B4-BE49-F238E27FC236}">
                <a16:creationId xmlns:a16="http://schemas.microsoft.com/office/drawing/2014/main" id="{C451B3B4-5A47-45EE-9171-EA8A5448A1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4037C-8EED-4268-B2F0-3D4F5D90B099}"/>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351661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00FC-2EAC-4365-9EA0-3B2FD65F53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DFE858-6276-4743-A286-2A91B2428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5D399-5E82-4B59-9CEF-9DB970D34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90E835-8E22-46DD-8A95-BFD6DE37B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8FF94-A39B-44F3-93BB-11B61A71F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C128EA-7341-4516-8EE5-13D43AFEB7BB}"/>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8" name="Footer Placeholder 7">
            <a:extLst>
              <a:ext uri="{FF2B5EF4-FFF2-40B4-BE49-F238E27FC236}">
                <a16:creationId xmlns:a16="http://schemas.microsoft.com/office/drawing/2014/main" id="{8B3A3EC2-8D4E-475F-B6BB-BF973B9F9E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3E63EE-EB62-433A-8AD6-F375F527B2A1}"/>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363041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4B35-F731-49F2-9AD3-4B0F5702A5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6045E9-CB72-476D-A34C-7E4B98B36978}"/>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4" name="Footer Placeholder 3">
            <a:extLst>
              <a:ext uri="{FF2B5EF4-FFF2-40B4-BE49-F238E27FC236}">
                <a16:creationId xmlns:a16="http://schemas.microsoft.com/office/drawing/2014/main" id="{82480E03-89A7-446F-A49D-40ABC8988A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17B79A-2D84-418A-89B2-37A4A9E7C89F}"/>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99870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D4BDC-279B-42B1-BE36-322F9683EC4A}"/>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3" name="Footer Placeholder 2">
            <a:extLst>
              <a:ext uri="{FF2B5EF4-FFF2-40B4-BE49-F238E27FC236}">
                <a16:creationId xmlns:a16="http://schemas.microsoft.com/office/drawing/2014/main" id="{089D0FAF-ED15-4A8B-B35F-9F5A8731D7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D27F8B-56AB-4DCF-A5D3-90CA7EBE0FDC}"/>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112539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18E0-23AC-42D1-A9C1-2E81A0920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50BF81-A553-4A8F-89DE-BC83A18C9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2053C6-1C19-4663-91E7-16D7C87A4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156EF-2C61-416B-B973-D3228159586D}"/>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6" name="Footer Placeholder 5">
            <a:extLst>
              <a:ext uri="{FF2B5EF4-FFF2-40B4-BE49-F238E27FC236}">
                <a16:creationId xmlns:a16="http://schemas.microsoft.com/office/drawing/2014/main" id="{4171A1D0-5BB3-4B05-AC83-6B8DF4B73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B1B8CF-D27B-460D-A970-EBD714749335}"/>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366245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8ABE-7E6B-4916-8FE3-8246544E3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F86204-8AB1-4264-B1B8-AFD53124A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8592C5-2FF9-4FD7-A6CB-70B03DAD7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10A6B-A6C2-4CB5-9058-8EB51C85698E}"/>
              </a:ext>
            </a:extLst>
          </p:cNvPr>
          <p:cNvSpPr>
            <a:spLocks noGrp="1"/>
          </p:cNvSpPr>
          <p:nvPr>
            <p:ph type="dt" sz="half" idx="10"/>
          </p:nvPr>
        </p:nvSpPr>
        <p:spPr/>
        <p:txBody>
          <a:bodyPr/>
          <a:lstStyle/>
          <a:p>
            <a:fld id="{E4039B34-C277-4007-97A4-846A72D804D8}" type="datetimeFigureOut">
              <a:rPr lang="en-IN" smtClean="0"/>
              <a:t>02-04-2023</a:t>
            </a:fld>
            <a:endParaRPr lang="en-IN"/>
          </a:p>
        </p:txBody>
      </p:sp>
      <p:sp>
        <p:nvSpPr>
          <p:cNvPr id="6" name="Footer Placeholder 5">
            <a:extLst>
              <a:ext uri="{FF2B5EF4-FFF2-40B4-BE49-F238E27FC236}">
                <a16:creationId xmlns:a16="http://schemas.microsoft.com/office/drawing/2014/main" id="{3AEE82B9-CB7B-4963-B0CF-EBCF5D84D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DD103-EA6F-4F00-AAD5-CD2BE8DF66EA}"/>
              </a:ext>
            </a:extLst>
          </p:cNvPr>
          <p:cNvSpPr>
            <a:spLocks noGrp="1"/>
          </p:cNvSpPr>
          <p:nvPr>
            <p:ph type="sldNum" sz="quarter" idx="12"/>
          </p:nvPr>
        </p:nvSpPr>
        <p:spPr/>
        <p:txBody>
          <a:bodyPr/>
          <a:lstStyle/>
          <a:p>
            <a:fld id="{1203B7D0-012F-437D-BDC1-41BAD64D5789}" type="slidenum">
              <a:rPr lang="en-IN" smtClean="0"/>
              <a:t>‹#›</a:t>
            </a:fld>
            <a:endParaRPr lang="en-IN"/>
          </a:p>
        </p:txBody>
      </p:sp>
    </p:spTree>
    <p:extLst>
      <p:ext uri="{BB962C8B-B14F-4D97-AF65-F5344CB8AC3E}">
        <p14:creationId xmlns:p14="http://schemas.microsoft.com/office/powerpoint/2010/main" val="314355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F6373-84EB-47BF-B41F-F395FAF99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B6AD69-9DE5-4AFD-8AC2-ABDAB1544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D348F0-31AE-4634-B026-E0C4766A0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39B34-C277-4007-97A4-846A72D804D8}" type="datetimeFigureOut">
              <a:rPr lang="en-IN" smtClean="0"/>
              <a:t>02-04-2023</a:t>
            </a:fld>
            <a:endParaRPr lang="en-IN"/>
          </a:p>
        </p:txBody>
      </p:sp>
      <p:sp>
        <p:nvSpPr>
          <p:cNvPr id="5" name="Footer Placeholder 4">
            <a:extLst>
              <a:ext uri="{FF2B5EF4-FFF2-40B4-BE49-F238E27FC236}">
                <a16:creationId xmlns:a16="http://schemas.microsoft.com/office/drawing/2014/main" id="{0B4E2D1D-568E-4082-B8FA-FF00BE17D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E60206-CB00-42A6-9E2D-01D160AA8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3B7D0-012F-437D-BDC1-41BAD64D5789}" type="slidenum">
              <a:rPr lang="en-IN" smtClean="0"/>
              <a:t>‹#›</a:t>
            </a:fld>
            <a:endParaRPr lang="en-IN"/>
          </a:p>
        </p:txBody>
      </p:sp>
    </p:spTree>
    <p:extLst>
      <p:ext uri="{BB962C8B-B14F-4D97-AF65-F5344CB8AC3E}">
        <p14:creationId xmlns:p14="http://schemas.microsoft.com/office/powerpoint/2010/main" val="645282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57" y="1"/>
            <a:ext cx="12191887" cy="713235"/>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sz="1154"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sz="1154"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sz="1154"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sz="1154" dirty="0"/>
            </a:p>
          </p:txBody>
        </p:sp>
      </p:grpSp>
      <p:sp>
        <p:nvSpPr>
          <p:cNvPr id="4" name="object 4"/>
          <p:cNvSpPr txBox="1"/>
          <p:nvPr/>
        </p:nvSpPr>
        <p:spPr>
          <a:xfrm>
            <a:off x="524893" y="203622"/>
            <a:ext cx="2459867" cy="324017"/>
          </a:xfrm>
          <a:prstGeom prst="rect">
            <a:avLst/>
          </a:prstGeom>
        </p:spPr>
        <p:txBody>
          <a:bodyPr vert="horz" wrap="square" lIns="0" tIns="8145" rIns="0" bIns="0" rtlCol="0">
            <a:spAutoFit/>
          </a:bodyPr>
          <a:lstStyle/>
          <a:p>
            <a:pPr marL="8145">
              <a:spcBef>
                <a:spcPts val="64"/>
              </a:spcBef>
            </a:pPr>
            <a:r>
              <a:rPr lang="en-US" sz="2052" b="1" spc="-6" dirty="0">
                <a:solidFill>
                  <a:srgbClr val="FFFFFF"/>
                </a:solidFill>
                <a:cs typeface="Source Sans Pro Light"/>
              </a:rPr>
              <a:t>Domain</a:t>
            </a:r>
            <a:r>
              <a:rPr sz="2052" b="1" spc="-6" dirty="0">
                <a:solidFill>
                  <a:srgbClr val="FFFFFF"/>
                </a:solidFill>
                <a:cs typeface="Source Sans Pro Light"/>
              </a:rPr>
              <a:t>: </a:t>
            </a:r>
            <a:r>
              <a:rPr lang="en-US" sz="2052" b="1" spc="-6" dirty="0">
                <a:solidFill>
                  <a:srgbClr val="FFFFFF"/>
                </a:solidFill>
                <a:cs typeface="Source Sans Pro Light"/>
              </a:rPr>
              <a:t>Energy</a:t>
            </a:r>
            <a:endParaRPr sz="2052" b="1" dirty="0">
              <a:cs typeface="Source Sans Pro Light"/>
            </a:endParaRPr>
          </a:p>
        </p:txBody>
      </p:sp>
      <p:sp>
        <p:nvSpPr>
          <p:cNvPr id="5" name="object 5"/>
          <p:cNvSpPr txBox="1"/>
          <p:nvPr/>
        </p:nvSpPr>
        <p:spPr>
          <a:xfrm>
            <a:off x="3104803" y="149229"/>
            <a:ext cx="2788691" cy="372541"/>
          </a:xfrm>
          <a:prstGeom prst="rect">
            <a:avLst/>
          </a:prstGeom>
          <a:noFill/>
        </p:spPr>
        <p:txBody>
          <a:bodyPr vert="horz" wrap="square" lIns="0" tIns="56200" rIns="0" bIns="0" rtlCol="0">
            <a:spAutoFit/>
          </a:bodyPr>
          <a:lstStyle/>
          <a:p>
            <a:pPr marL="317636">
              <a:spcBef>
                <a:spcPts val="442"/>
              </a:spcBef>
            </a:pPr>
            <a:r>
              <a:rPr lang="en-US" sz="2052" b="1" spc="-6" dirty="0">
                <a:solidFill>
                  <a:srgbClr val="FFFFFF"/>
                </a:solidFill>
                <a:cs typeface="Source Sans Pro Light"/>
              </a:rPr>
              <a:t>Dataset Name: Data 1</a:t>
            </a:r>
            <a:endParaRPr sz="2052" b="1" dirty="0">
              <a:cs typeface="Source Sans Pro Light"/>
            </a:endParaRPr>
          </a:p>
        </p:txBody>
      </p:sp>
      <p:sp>
        <p:nvSpPr>
          <p:cNvPr id="6" name="object 6"/>
          <p:cNvSpPr txBox="1"/>
          <p:nvPr/>
        </p:nvSpPr>
        <p:spPr>
          <a:xfrm>
            <a:off x="6092910" y="150494"/>
            <a:ext cx="2863378" cy="372541"/>
          </a:xfrm>
          <a:prstGeom prst="rect">
            <a:avLst/>
          </a:prstGeom>
          <a:noFill/>
        </p:spPr>
        <p:txBody>
          <a:bodyPr vert="horz" wrap="square" lIns="0" tIns="56200" rIns="0" bIns="0" rtlCol="0">
            <a:spAutoFit/>
          </a:bodyPr>
          <a:lstStyle/>
          <a:p>
            <a:pPr marL="260624">
              <a:spcBef>
                <a:spcPts val="442"/>
              </a:spcBef>
            </a:pPr>
            <a:r>
              <a:rPr lang="en-US" sz="2052" b="1" spc="-3" dirty="0">
                <a:solidFill>
                  <a:srgbClr val="FFFFFF"/>
                </a:solidFill>
                <a:cs typeface="Source Sans Pro Light"/>
              </a:rPr>
              <a:t>Dataset Type: CSV Data</a:t>
            </a:r>
            <a:endParaRPr sz="2052" b="1" dirty="0">
              <a:cs typeface="Source Sans Pro Light"/>
            </a:endParaRPr>
          </a:p>
        </p:txBody>
      </p:sp>
      <p:sp>
        <p:nvSpPr>
          <p:cNvPr id="7" name="object 7"/>
          <p:cNvSpPr txBox="1"/>
          <p:nvPr/>
        </p:nvSpPr>
        <p:spPr>
          <a:xfrm>
            <a:off x="9389300" y="215022"/>
            <a:ext cx="2614463" cy="324017"/>
          </a:xfrm>
          <a:prstGeom prst="rect">
            <a:avLst/>
          </a:prstGeom>
        </p:spPr>
        <p:txBody>
          <a:bodyPr vert="horz" wrap="square" lIns="0" tIns="8145" rIns="0" bIns="0" rtlCol="0">
            <a:spAutoFit/>
          </a:bodyPr>
          <a:lstStyle/>
          <a:p>
            <a:pPr marL="8145">
              <a:spcBef>
                <a:spcPts val="64"/>
              </a:spcBef>
            </a:pPr>
            <a:r>
              <a:rPr lang="en-US" sz="2052" b="1" spc="-10" dirty="0">
                <a:solidFill>
                  <a:srgbClr val="FFFFFF"/>
                </a:solidFill>
                <a:cs typeface="Source Sans Pro Light"/>
              </a:rPr>
              <a:t>Dataset Size: 20K+ rows</a:t>
            </a:r>
          </a:p>
        </p:txBody>
      </p:sp>
      <p:sp>
        <p:nvSpPr>
          <p:cNvPr id="18" name="object 18"/>
          <p:cNvSpPr txBox="1"/>
          <p:nvPr/>
        </p:nvSpPr>
        <p:spPr>
          <a:xfrm>
            <a:off x="-61540" y="3018068"/>
            <a:ext cx="6206409" cy="500667"/>
          </a:xfrm>
          <a:prstGeom prst="rect">
            <a:avLst/>
          </a:prstGeom>
        </p:spPr>
        <p:txBody>
          <a:bodyPr vert="horz" wrap="square" lIns="0" tIns="8145" rIns="0" bIns="0" rtlCol="0">
            <a:spAutoFit/>
          </a:bodyPr>
          <a:lstStyle/>
          <a:p>
            <a:pPr marL="784316" marR="3258" indent="-776579" algn="ctr">
              <a:spcBef>
                <a:spcPts val="64"/>
              </a:spcBef>
            </a:pPr>
            <a:r>
              <a:rPr lang="en-US" sz="3200" spc="-3" dirty="0">
                <a:solidFill>
                  <a:srgbClr val="00318B"/>
                </a:solidFill>
                <a:cs typeface="Source Sans Pro"/>
              </a:rPr>
              <a:t>Industrial Energy Combustion</a:t>
            </a:r>
            <a:endParaRPr lang="cs-CZ" sz="3200" spc="-3" dirty="0">
              <a:solidFill>
                <a:srgbClr val="00318B"/>
              </a:solidFill>
              <a:cs typeface="Source Sans Pro"/>
            </a:endParaRPr>
          </a:p>
        </p:txBody>
      </p:sp>
      <p:sp>
        <p:nvSpPr>
          <p:cNvPr id="19" name="object 19"/>
          <p:cNvSpPr/>
          <p:nvPr/>
        </p:nvSpPr>
        <p:spPr>
          <a:xfrm flipV="1">
            <a:off x="573763" y="3429000"/>
            <a:ext cx="4935805" cy="17592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sz="1154" dirty="0"/>
          </a:p>
        </p:txBody>
      </p:sp>
      <p:sp>
        <p:nvSpPr>
          <p:cNvPr id="20" name="object 20"/>
          <p:cNvSpPr txBox="1"/>
          <p:nvPr/>
        </p:nvSpPr>
        <p:spPr>
          <a:xfrm>
            <a:off x="499386" y="3612435"/>
            <a:ext cx="5059051" cy="439112"/>
          </a:xfrm>
          <a:prstGeom prst="rect">
            <a:avLst/>
          </a:prstGeom>
        </p:spPr>
        <p:txBody>
          <a:bodyPr vert="horz" wrap="square" lIns="0" tIns="8145" rIns="0" bIns="0" rtlCol="0">
            <a:spAutoFit/>
          </a:bodyPr>
          <a:lstStyle/>
          <a:p>
            <a:pPr marL="93662" marR="3258" indent="-85925" algn="ctr">
              <a:spcBef>
                <a:spcPts val="64"/>
              </a:spcBef>
            </a:pPr>
            <a:r>
              <a:rPr lang="en-US" sz="2800" spc="-3" dirty="0">
                <a:solidFill>
                  <a:srgbClr val="00A0EF"/>
                </a:solidFill>
                <a:cs typeface="Source Sans Pro Light"/>
              </a:rPr>
              <a:t>Descriptive &amp; Diagnostic Analysis</a:t>
            </a:r>
            <a:endParaRPr lang="en-US" sz="2800" dirty="0">
              <a:cs typeface="Source Sans Pro Light"/>
            </a:endParaRPr>
          </a:p>
        </p:txBody>
      </p:sp>
      <p:pic>
        <p:nvPicPr>
          <p:cNvPr id="15" name="Picture 14">
            <a:extLst>
              <a:ext uri="{FF2B5EF4-FFF2-40B4-BE49-F238E27FC236}">
                <a16:creationId xmlns:a16="http://schemas.microsoft.com/office/drawing/2014/main" id="{0995F09C-637F-4A6C-8A10-790A3427731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893494" y="709170"/>
            <a:ext cx="6298450" cy="6148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out)">
                                      <p:cBhvr>
                                        <p:cTn id="7"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0AC73C5-368A-4992-917B-0C0A1838E3CA}"/>
              </a:ext>
            </a:extLst>
          </p:cNvPr>
          <p:cNvGrpSpPr/>
          <p:nvPr/>
        </p:nvGrpSpPr>
        <p:grpSpPr>
          <a:xfrm>
            <a:off x="-3187" y="1767442"/>
            <a:ext cx="3078769" cy="531021"/>
            <a:chOff x="0" y="8642689"/>
            <a:chExt cx="4336348" cy="439424"/>
          </a:xfrm>
          <a:solidFill>
            <a:srgbClr val="FFBF00"/>
          </a:solidFill>
        </p:grpSpPr>
        <p:sp>
          <p:nvSpPr>
            <p:cNvPr id="57" name="object 4">
              <a:extLst>
                <a:ext uri="{FF2B5EF4-FFF2-40B4-BE49-F238E27FC236}">
                  <a16:creationId xmlns:a16="http://schemas.microsoft.com/office/drawing/2014/main" id="{52033DA7-B496-435D-A3DB-E45BD45E4B7C}"/>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sz="1154" dirty="0"/>
            </a:p>
          </p:txBody>
        </p:sp>
        <p:sp>
          <p:nvSpPr>
            <p:cNvPr id="58" name="object 5">
              <a:extLst>
                <a:ext uri="{FF2B5EF4-FFF2-40B4-BE49-F238E27FC236}">
                  <a16:creationId xmlns:a16="http://schemas.microsoft.com/office/drawing/2014/main" id="{892C04EB-8963-4611-98BC-C2BD5AD407A8}"/>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sz="1154" dirty="0"/>
            </a:p>
          </p:txBody>
        </p:sp>
      </p:grpSp>
      <p:sp>
        <p:nvSpPr>
          <p:cNvPr id="10" name="object 10"/>
          <p:cNvSpPr txBox="1"/>
          <p:nvPr/>
        </p:nvSpPr>
        <p:spPr>
          <a:xfrm>
            <a:off x="429127" y="1187014"/>
            <a:ext cx="11043966" cy="249511"/>
          </a:xfrm>
          <a:prstGeom prst="rect">
            <a:avLst/>
          </a:prstGeom>
        </p:spPr>
        <p:txBody>
          <a:bodyPr vert="horz" wrap="square" lIns="0" tIns="3258" rIns="0" bIns="0" rtlCol="0">
            <a:spAutoFit/>
          </a:bodyPr>
          <a:lstStyle/>
          <a:p>
            <a:pPr marL="8144">
              <a:tabLst>
                <a:tab pos="74929" algn="l"/>
              </a:tabLst>
            </a:pPr>
            <a:r>
              <a:rPr lang="en-US" sz="1600" spc="-6" dirty="0">
                <a:solidFill>
                  <a:schemeClr val="bg2">
                    <a:lumMod val="25000"/>
                  </a:schemeClr>
                </a:solidFill>
                <a:cs typeface="Source Sans Pro Light"/>
              </a:rPr>
              <a:t>T</a:t>
            </a:r>
            <a:r>
              <a:rPr lang="en-US" sz="1600" dirty="0">
                <a:solidFill>
                  <a:schemeClr val="bg2">
                    <a:lumMod val="25000"/>
                  </a:schemeClr>
                </a:solidFill>
              </a:rPr>
              <a:t>his Project contains in-depth facility-level information on industrial combustion energy use in the United States. </a:t>
            </a:r>
          </a:p>
        </p:txBody>
      </p:sp>
      <p:sp>
        <p:nvSpPr>
          <p:cNvPr id="11" name="object 11"/>
          <p:cNvSpPr txBox="1"/>
          <p:nvPr/>
        </p:nvSpPr>
        <p:spPr>
          <a:xfrm>
            <a:off x="427156" y="2495640"/>
            <a:ext cx="5187582" cy="1447336"/>
          </a:xfrm>
          <a:prstGeom prst="rect">
            <a:avLst/>
          </a:prstGeom>
        </p:spPr>
        <p:txBody>
          <a:bodyPr vert="horz" wrap="square" lIns="0" tIns="8145" rIns="0" bIns="0" rtlCol="0">
            <a:spAutoFit/>
          </a:bodyPr>
          <a:lstStyle/>
          <a:p>
            <a:pPr marL="8144">
              <a:lnSpc>
                <a:spcPct val="150000"/>
              </a:lnSpc>
              <a:tabLst>
                <a:tab pos="74929" algn="l"/>
              </a:tabLst>
            </a:pPr>
            <a:r>
              <a:rPr lang="en-US" sz="1600" spc="-6" dirty="0">
                <a:solidFill>
                  <a:schemeClr val="bg2">
                    <a:lumMod val="25000"/>
                  </a:schemeClr>
                </a:solidFill>
              </a:rPr>
              <a:t>It provides an essential resource for understanding consumption patterns across different sectors and industries which can serve as an informative baseline for efficient or renewable alternative plans of operation at these facilities. </a:t>
            </a:r>
          </a:p>
        </p:txBody>
      </p:sp>
      <p:sp>
        <p:nvSpPr>
          <p:cNvPr id="12" name="object 12"/>
          <p:cNvSpPr txBox="1"/>
          <p:nvPr/>
        </p:nvSpPr>
        <p:spPr>
          <a:xfrm>
            <a:off x="6096000" y="2363735"/>
            <a:ext cx="5587889" cy="1442402"/>
          </a:xfrm>
          <a:prstGeom prst="rect">
            <a:avLst/>
          </a:prstGeom>
        </p:spPr>
        <p:txBody>
          <a:bodyPr vert="horz" wrap="square" lIns="0" tIns="3258" rIns="0" bIns="0" rtlCol="0">
            <a:spAutoFit/>
          </a:bodyPr>
          <a:lstStyle/>
          <a:p>
            <a:pPr algn="ctr">
              <a:lnSpc>
                <a:spcPct val="150000"/>
              </a:lnSpc>
            </a:pPr>
            <a:r>
              <a:rPr lang="en-IN" sz="1600" i="1" spc="-3" dirty="0" err="1">
                <a:solidFill>
                  <a:schemeClr val="bg2">
                    <a:lumMod val="50000"/>
                  </a:schemeClr>
                </a:solidFill>
              </a:rPr>
              <a:t>Facility_id</a:t>
            </a:r>
            <a:r>
              <a:rPr lang="en-IN" sz="1600" i="1" spc="-3" dirty="0">
                <a:solidFill>
                  <a:schemeClr val="bg2">
                    <a:lumMod val="50000"/>
                  </a:schemeClr>
                </a:solidFill>
              </a:rPr>
              <a:t>, </a:t>
            </a:r>
            <a:r>
              <a:rPr lang="en-IN" sz="1600" i="1" spc="-3" dirty="0" err="1">
                <a:solidFill>
                  <a:schemeClr val="bg2">
                    <a:lumMod val="50000"/>
                  </a:schemeClr>
                </a:solidFill>
              </a:rPr>
              <a:t>Facility_name</a:t>
            </a:r>
            <a:r>
              <a:rPr lang="en-IN" sz="1600" i="1" spc="-3" dirty="0">
                <a:solidFill>
                  <a:schemeClr val="bg2">
                    <a:lumMod val="50000"/>
                  </a:schemeClr>
                </a:solidFill>
              </a:rPr>
              <a:t>, </a:t>
            </a:r>
            <a:r>
              <a:rPr lang="en-IN" sz="1600" i="1" spc="-3" dirty="0" err="1">
                <a:solidFill>
                  <a:schemeClr val="bg2">
                    <a:lumMod val="50000"/>
                  </a:schemeClr>
                </a:solidFill>
              </a:rPr>
              <a:t>Fuel_type</a:t>
            </a:r>
            <a:r>
              <a:rPr lang="en-IN" sz="1600" i="1" spc="-3" dirty="0">
                <a:solidFill>
                  <a:schemeClr val="bg2">
                    <a:lumMod val="50000"/>
                  </a:schemeClr>
                </a:solidFill>
              </a:rPr>
              <a:t>, </a:t>
            </a:r>
            <a:r>
              <a:rPr lang="en-IN" sz="1600" i="1" spc="-3" dirty="0" err="1">
                <a:solidFill>
                  <a:schemeClr val="bg2">
                    <a:lumMod val="50000"/>
                  </a:schemeClr>
                </a:solidFill>
              </a:rPr>
              <a:t>Unit_name</a:t>
            </a:r>
            <a:r>
              <a:rPr lang="en-IN" sz="1600" i="1" spc="-3" dirty="0">
                <a:solidFill>
                  <a:schemeClr val="bg2">
                    <a:lumMod val="50000"/>
                  </a:schemeClr>
                </a:solidFill>
              </a:rPr>
              <a:t>, </a:t>
            </a:r>
            <a:r>
              <a:rPr lang="en-IN" sz="1600" i="1" spc="-3" dirty="0" err="1">
                <a:solidFill>
                  <a:schemeClr val="bg2">
                    <a:lumMod val="50000"/>
                  </a:schemeClr>
                </a:solidFill>
              </a:rPr>
              <a:t>Unit_type</a:t>
            </a:r>
            <a:r>
              <a:rPr lang="en-IN" sz="1600" i="1" spc="-3" dirty="0">
                <a:solidFill>
                  <a:schemeClr val="bg2">
                    <a:lumMod val="50000"/>
                  </a:schemeClr>
                </a:solidFill>
              </a:rPr>
              <a:t>, Latitude, Longitude, State, Zip, </a:t>
            </a:r>
            <a:r>
              <a:rPr lang="en-IN" sz="1600" i="1" spc="-3" dirty="0" err="1">
                <a:solidFill>
                  <a:schemeClr val="bg2">
                    <a:lumMod val="50000"/>
                  </a:schemeClr>
                </a:solidFill>
              </a:rPr>
              <a:t>Primary_naics_code</a:t>
            </a:r>
            <a:r>
              <a:rPr lang="en-IN" sz="1600" i="1" spc="-3" dirty="0">
                <a:solidFill>
                  <a:schemeClr val="bg2">
                    <a:lumMod val="50000"/>
                  </a:schemeClr>
                </a:solidFill>
              </a:rPr>
              <a:t>, </a:t>
            </a:r>
            <a:r>
              <a:rPr lang="en-IN" sz="1600" i="1" spc="-3" dirty="0" err="1">
                <a:solidFill>
                  <a:schemeClr val="bg2">
                    <a:lumMod val="50000"/>
                  </a:schemeClr>
                </a:solidFill>
              </a:rPr>
              <a:t>Primary_naics_title</a:t>
            </a:r>
            <a:r>
              <a:rPr lang="en-IN" sz="1600" i="1" spc="-3" dirty="0">
                <a:solidFill>
                  <a:schemeClr val="bg2">
                    <a:lumMod val="50000"/>
                  </a:schemeClr>
                </a:solidFill>
              </a:rPr>
              <a:t>, </a:t>
            </a:r>
            <a:r>
              <a:rPr lang="en-IN" sz="1600" i="1" spc="-3" dirty="0" err="1">
                <a:solidFill>
                  <a:schemeClr val="bg2">
                    <a:lumMod val="50000"/>
                  </a:schemeClr>
                </a:solidFill>
              </a:rPr>
              <a:t>Cogeneration_unit_emiss_ind</a:t>
            </a:r>
            <a:r>
              <a:rPr lang="en-IN" sz="1600" i="1" spc="-3" dirty="0">
                <a:solidFill>
                  <a:schemeClr val="bg2">
                    <a:lumMod val="50000"/>
                  </a:schemeClr>
                </a:solidFill>
              </a:rPr>
              <a:t>, </a:t>
            </a:r>
            <a:r>
              <a:rPr lang="en-IN" sz="1600" i="1" spc="-3" dirty="0" err="1">
                <a:solidFill>
                  <a:schemeClr val="bg2">
                    <a:lumMod val="50000"/>
                  </a:schemeClr>
                </a:solidFill>
              </a:rPr>
              <a:t>Mecs_region</a:t>
            </a:r>
            <a:r>
              <a:rPr lang="en-IN" sz="1600" i="1" spc="-3" dirty="0">
                <a:solidFill>
                  <a:schemeClr val="bg2">
                    <a:lumMod val="50000"/>
                  </a:schemeClr>
                </a:solidFill>
              </a:rPr>
              <a:t>, </a:t>
            </a:r>
            <a:r>
              <a:rPr lang="en-IN" sz="1600" i="1" spc="-3" dirty="0" err="1">
                <a:solidFill>
                  <a:schemeClr val="bg2">
                    <a:lumMod val="50000"/>
                  </a:schemeClr>
                </a:solidFill>
              </a:rPr>
              <a:t>Mmbtu_total</a:t>
            </a:r>
            <a:r>
              <a:rPr lang="en-IN" sz="1600" i="1" spc="-3" dirty="0">
                <a:solidFill>
                  <a:schemeClr val="bg2">
                    <a:lumMod val="50000"/>
                  </a:schemeClr>
                </a:solidFill>
              </a:rPr>
              <a:t>, </a:t>
            </a:r>
            <a:r>
              <a:rPr lang="en-IN" sz="1600" i="1" spc="-3" dirty="0" err="1">
                <a:solidFill>
                  <a:schemeClr val="bg2">
                    <a:lumMod val="50000"/>
                  </a:schemeClr>
                </a:solidFill>
              </a:rPr>
              <a:t>Gwht_total</a:t>
            </a:r>
            <a:r>
              <a:rPr lang="en-IN" sz="1600" i="1" spc="-3" dirty="0">
                <a:solidFill>
                  <a:schemeClr val="bg2">
                    <a:lumMod val="50000"/>
                  </a:schemeClr>
                </a:solidFill>
              </a:rPr>
              <a:t>, Grouping</a:t>
            </a:r>
          </a:p>
        </p:txBody>
      </p:sp>
      <p:sp>
        <p:nvSpPr>
          <p:cNvPr id="22" name="object 22"/>
          <p:cNvSpPr txBox="1"/>
          <p:nvPr/>
        </p:nvSpPr>
        <p:spPr>
          <a:xfrm>
            <a:off x="427154" y="1890670"/>
            <a:ext cx="3082333" cy="284582"/>
          </a:xfrm>
          <a:prstGeom prst="rect">
            <a:avLst/>
          </a:prstGeom>
        </p:spPr>
        <p:txBody>
          <a:bodyPr vert="horz" wrap="square" lIns="0" tIns="8145" rIns="0" bIns="0" rtlCol="0">
            <a:spAutoFit/>
          </a:bodyPr>
          <a:lstStyle/>
          <a:p>
            <a:pPr marL="8145">
              <a:spcBef>
                <a:spcPts val="64"/>
              </a:spcBef>
            </a:pPr>
            <a:r>
              <a:rPr sz="1796" b="1" spc="-6" dirty="0">
                <a:solidFill>
                  <a:srgbClr val="FFFFFF"/>
                </a:solidFill>
                <a:cs typeface="Source Sans Pro Light"/>
              </a:rPr>
              <a:t>Learning</a:t>
            </a:r>
            <a:r>
              <a:rPr sz="1796" b="1" spc="-22" dirty="0">
                <a:solidFill>
                  <a:srgbClr val="FFFFFF"/>
                </a:solidFill>
                <a:cs typeface="Source Sans Pro Light"/>
              </a:rPr>
              <a:t> </a:t>
            </a:r>
            <a:r>
              <a:rPr sz="1796" b="1" spc="-3" dirty="0">
                <a:solidFill>
                  <a:srgbClr val="FFFFFF"/>
                </a:solidFill>
                <a:cs typeface="Source Sans Pro Light"/>
              </a:rPr>
              <a:t>objectives</a:t>
            </a:r>
            <a:endParaRPr sz="1796" b="1" dirty="0">
              <a:cs typeface="Source Sans Pro Light"/>
            </a:endParaRPr>
          </a:p>
        </p:txBody>
      </p:sp>
      <p:sp>
        <p:nvSpPr>
          <p:cNvPr id="23" name="object 23"/>
          <p:cNvSpPr/>
          <p:nvPr/>
        </p:nvSpPr>
        <p:spPr>
          <a:xfrm>
            <a:off x="6096000" y="1767437"/>
            <a:ext cx="2088656" cy="531021"/>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sz="1154" dirty="0"/>
          </a:p>
        </p:txBody>
      </p:sp>
      <p:sp>
        <p:nvSpPr>
          <p:cNvPr id="24" name="object 24"/>
          <p:cNvSpPr txBox="1"/>
          <p:nvPr/>
        </p:nvSpPr>
        <p:spPr>
          <a:xfrm>
            <a:off x="6523098" y="1890665"/>
            <a:ext cx="1589221" cy="284582"/>
          </a:xfrm>
          <a:prstGeom prst="rect">
            <a:avLst/>
          </a:prstGeom>
        </p:spPr>
        <p:txBody>
          <a:bodyPr vert="horz" wrap="square" lIns="0" tIns="8145" rIns="0" bIns="0" rtlCol="0">
            <a:spAutoFit/>
          </a:bodyPr>
          <a:lstStyle/>
          <a:p>
            <a:pPr marL="8145">
              <a:spcBef>
                <a:spcPts val="64"/>
              </a:spcBef>
            </a:pPr>
            <a:r>
              <a:rPr sz="1796" b="1" spc="3" dirty="0">
                <a:solidFill>
                  <a:srgbClr val="FFFFFF"/>
                </a:solidFill>
                <a:cs typeface="Source Sans Pro Light"/>
              </a:rPr>
              <a:t>K</a:t>
            </a:r>
            <a:r>
              <a:rPr sz="1796" b="1" spc="16" dirty="0">
                <a:solidFill>
                  <a:srgbClr val="FFFFFF"/>
                </a:solidFill>
                <a:cs typeface="Source Sans Pro Light"/>
              </a:rPr>
              <a:t>e</a:t>
            </a:r>
            <a:r>
              <a:rPr sz="1796" b="1" dirty="0">
                <a:solidFill>
                  <a:srgbClr val="FFFFFF"/>
                </a:solidFill>
                <a:cs typeface="Source Sans Pro Light"/>
              </a:rPr>
              <a:t>ywo</a:t>
            </a:r>
            <a:r>
              <a:rPr sz="1796" b="1" spc="-13" dirty="0">
                <a:solidFill>
                  <a:srgbClr val="FFFFFF"/>
                </a:solidFill>
                <a:cs typeface="Source Sans Pro Light"/>
              </a:rPr>
              <a:t>r</a:t>
            </a:r>
            <a:r>
              <a:rPr sz="1796" b="1" dirty="0">
                <a:solidFill>
                  <a:srgbClr val="FFFFFF"/>
                </a:solidFill>
                <a:cs typeface="Source Sans Pro Light"/>
              </a:rPr>
              <a:t>ds</a:t>
            </a:r>
            <a:endParaRPr sz="1796" b="1" dirty="0">
              <a:cs typeface="Source Sans Pro Light"/>
            </a:endParaRPr>
          </a:p>
        </p:txBody>
      </p:sp>
      <p:sp>
        <p:nvSpPr>
          <p:cNvPr id="25" name="object 25"/>
          <p:cNvSpPr/>
          <p:nvPr/>
        </p:nvSpPr>
        <p:spPr>
          <a:xfrm>
            <a:off x="57" y="4223533"/>
            <a:ext cx="2088657" cy="53102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FF8201"/>
          </a:solidFill>
        </p:spPr>
        <p:txBody>
          <a:bodyPr wrap="square" lIns="0" tIns="0" rIns="0" bIns="0" rtlCol="0"/>
          <a:lstStyle/>
          <a:p>
            <a:endParaRPr sz="1154" dirty="0"/>
          </a:p>
        </p:txBody>
      </p:sp>
      <p:sp>
        <p:nvSpPr>
          <p:cNvPr id="26" name="object 26"/>
          <p:cNvSpPr txBox="1"/>
          <p:nvPr/>
        </p:nvSpPr>
        <p:spPr>
          <a:xfrm>
            <a:off x="427154" y="4346761"/>
            <a:ext cx="1642997" cy="284582"/>
          </a:xfrm>
          <a:prstGeom prst="rect">
            <a:avLst/>
          </a:prstGeom>
        </p:spPr>
        <p:txBody>
          <a:bodyPr vert="horz" wrap="square" lIns="0" tIns="8145" rIns="0" bIns="0" rtlCol="0">
            <a:spAutoFit/>
          </a:bodyPr>
          <a:lstStyle/>
          <a:p>
            <a:pPr marL="8145">
              <a:spcBef>
                <a:spcPts val="64"/>
              </a:spcBef>
            </a:pPr>
            <a:r>
              <a:rPr lang="en-US" sz="1796" b="1" spc="-19" dirty="0">
                <a:solidFill>
                  <a:srgbClr val="FFFFFF"/>
                </a:solidFill>
                <a:cs typeface="Source Sans Pro Light"/>
              </a:rPr>
              <a:t>Tools Used</a:t>
            </a:r>
            <a:endParaRPr sz="1796" b="1" dirty="0">
              <a:cs typeface="Source Sans Pro Light"/>
            </a:endParaRPr>
          </a:p>
        </p:txBody>
      </p:sp>
      <p:grpSp>
        <p:nvGrpSpPr>
          <p:cNvPr id="52" name="Group 51">
            <a:extLst>
              <a:ext uri="{FF2B5EF4-FFF2-40B4-BE49-F238E27FC236}">
                <a16:creationId xmlns:a16="http://schemas.microsoft.com/office/drawing/2014/main" id="{985AB44F-D837-4737-86D1-C4E5A35B8AC4}"/>
              </a:ext>
            </a:extLst>
          </p:cNvPr>
          <p:cNvGrpSpPr/>
          <p:nvPr/>
        </p:nvGrpSpPr>
        <p:grpSpPr>
          <a:xfrm>
            <a:off x="-12670" y="350231"/>
            <a:ext cx="3078769" cy="531021"/>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sz="1154"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sz="1154"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427154" y="473459"/>
            <a:ext cx="2296860" cy="284582"/>
          </a:xfrm>
          <a:prstGeom prst="rect">
            <a:avLst/>
          </a:prstGeom>
        </p:spPr>
        <p:txBody>
          <a:bodyPr vert="horz" wrap="square" lIns="0" tIns="8145" rIns="0" bIns="0" rtlCol="0">
            <a:spAutoFit/>
          </a:bodyPr>
          <a:lstStyle/>
          <a:p>
            <a:pPr marL="8145">
              <a:spcBef>
                <a:spcPts val="64"/>
              </a:spcBef>
            </a:pPr>
            <a:r>
              <a:rPr lang="en-US" sz="1796" b="1" spc="-3" dirty="0">
                <a:solidFill>
                  <a:srgbClr val="FFFFFF"/>
                </a:solidFill>
                <a:cs typeface="Source Sans Pro Light"/>
              </a:rPr>
              <a:t>Project</a:t>
            </a:r>
            <a:r>
              <a:rPr lang="cs-CZ" sz="1796" b="1" spc="-38" dirty="0">
                <a:solidFill>
                  <a:srgbClr val="FFFFFF"/>
                </a:solidFill>
                <a:cs typeface="Source Sans Pro Light"/>
              </a:rPr>
              <a:t> </a:t>
            </a:r>
            <a:r>
              <a:rPr lang="cs-CZ" sz="1796" b="1" spc="6" dirty="0">
                <a:solidFill>
                  <a:srgbClr val="FFFFFF"/>
                </a:solidFill>
                <a:cs typeface="Source Sans Pro Light"/>
              </a:rPr>
              <a:t>overview</a:t>
            </a:r>
            <a:endParaRPr lang="cs-CZ" sz="1796" b="1" dirty="0">
              <a:cs typeface="Source Sans Pro Light"/>
            </a:endParaRPr>
          </a:p>
        </p:txBody>
      </p:sp>
      <p:grpSp>
        <p:nvGrpSpPr>
          <p:cNvPr id="2" name="Group 1">
            <a:extLst>
              <a:ext uri="{FF2B5EF4-FFF2-40B4-BE49-F238E27FC236}">
                <a16:creationId xmlns:a16="http://schemas.microsoft.com/office/drawing/2014/main" id="{60EC432A-B451-409F-8A0F-53D30B31D340}"/>
              </a:ext>
            </a:extLst>
          </p:cNvPr>
          <p:cNvGrpSpPr/>
          <p:nvPr/>
        </p:nvGrpSpPr>
        <p:grpSpPr>
          <a:xfrm>
            <a:off x="427154" y="4960879"/>
            <a:ext cx="11033861" cy="1369079"/>
            <a:chOff x="970756" y="7480300"/>
            <a:chExt cx="17204650" cy="2134750"/>
          </a:xfrm>
        </p:grpSpPr>
        <p:sp>
          <p:nvSpPr>
            <p:cNvPr id="73" name="object 21">
              <a:extLst>
                <a:ext uri="{FF2B5EF4-FFF2-40B4-BE49-F238E27FC236}">
                  <a16:creationId xmlns:a16="http://schemas.microsoft.com/office/drawing/2014/main" id="{C6EC712A-9124-405D-B0AD-D32DCB50EE38}"/>
                </a:ext>
              </a:extLst>
            </p:cNvPr>
            <p:cNvSpPr txBox="1"/>
            <p:nvPr/>
          </p:nvSpPr>
          <p:spPr>
            <a:xfrm>
              <a:off x="2627762" y="7482658"/>
              <a:ext cx="15547644" cy="382150"/>
            </a:xfrm>
            <a:prstGeom prst="rect">
              <a:avLst/>
            </a:prstGeom>
          </p:spPr>
          <p:txBody>
            <a:bodyPr vert="horz" wrap="square" lIns="0" tIns="8145" rIns="0" bIns="0" rtlCol="0">
              <a:spAutoFit/>
            </a:bodyPr>
            <a:lstStyle/>
            <a:p>
              <a:pPr marL="8145" marR="3258" algn="just">
                <a:spcBef>
                  <a:spcPts val="64"/>
                </a:spcBef>
              </a:pPr>
              <a:r>
                <a:rPr lang="en-US" sz="1539" spc="-3" dirty="0">
                  <a:solidFill>
                    <a:schemeClr val="bg2">
                      <a:lumMod val="25000"/>
                    </a:schemeClr>
                  </a:solidFill>
                  <a:cs typeface="Source Sans Pro Light"/>
                </a:rPr>
                <a:t>Created a wireframe to get the blueprint of the functionality and the content.</a:t>
              </a:r>
              <a:endParaRPr sz="1539" dirty="0">
                <a:solidFill>
                  <a:schemeClr val="bg2">
                    <a:lumMod val="25000"/>
                  </a:schemeClr>
                </a:solidFill>
                <a:cs typeface="Source Sans Pro Light"/>
              </a:endParaRPr>
            </a:p>
          </p:txBody>
        </p:sp>
        <p:sp>
          <p:nvSpPr>
            <p:cNvPr id="74" name="object 22">
              <a:extLst>
                <a:ext uri="{FF2B5EF4-FFF2-40B4-BE49-F238E27FC236}">
                  <a16:creationId xmlns:a16="http://schemas.microsoft.com/office/drawing/2014/main" id="{407670CA-C431-452E-B487-3E4E1D1BDF92}"/>
                </a:ext>
              </a:extLst>
            </p:cNvPr>
            <p:cNvSpPr txBox="1"/>
            <p:nvPr/>
          </p:nvSpPr>
          <p:spPr>
            <a:xfrm>
              <a:off x="2627762" y="8092256"/>
              <a:ext cx="15547644" cy="382150"/>
            </a:xfrm>
            <a:prstGeom prst="rect">
              <a:avLst/>
            </a:prstGeom>
          </p:spPr>
          <p:txBody>
            <a:bodyPr vert="horz" wrap="square" lIns="0" tIns="8145" rIns="0" bIns="0" rtlCol="0">
              <a:spAutoFit/>
            </a:bodyPr>
            <a:lstStyle/>
            <a:p>
              <a:pPr marL="8145" marR="3258" algn="just">
                <a:spcBef>
                  <a:spcPts val="64"/>
                </a:spcBef>
              </a:pPr>
              <a:r>
                <a:rPr lang="en-US" sz="1539" spc="-3" dirty="0">
                  <a:solidFill>
                    <a:schemeClr val="bg2">
                      <a:lumMod val="25000"/>
                    </a:schemeClr>
                  </a:solidFill>
                  <a:cs typeface="Source Sans Pro Light"/>
                </a:rPr>
                <a:t>Remove unwanted columns, null values and created view tables</a:t>
              </a:r>
              <a:endParaRPr sz="1539" dirty="0">
                <a:solidFill>
                  <a:schemeClr val="bg2">
                    <a:lumMod val="25000"/>
                  </a:schemeClr>
                </a:solidFill>
                <a:cs typeface="Source Sans Pro Light"/>
              </a:endParaRPr>
            </a:p>
          </p:txBody>
        </p:sp>
        <p:sp>
          <p:nvSpPr>
            <p:cNvPr id="75" name="object 23">
              <a:extLst>
                <a:ext uri="{FF2B5EF4-FFF2-40B4-BE49-F238E27FC236}">
                  <a16:creationId xmlns:a16="http://schemas.microsoft.com/office/drawing/2014/main" id="{F572534E-21D0-4E0E-B120-BBC14D6D08A9}"/>
                </a:ext>
              </a:extLst>
            </p:cNvPr>
            <p:cNvSpPr txBox="1"/>
            <p:nvPr/>
          </p:nvSpPr>
          <p:spPr>
            <a:xfrm>
              <a:off x="2627762" y="8625656"/>
              <a:ext cx="15547644" cy="382150"/>
            </a:xfrm>
            <a:prstGeom prst="rect">
              <a:avLst/>
            </a:prstGeom>
          </p:spPr>
          <p:txBody>
            <a:bodyPr vert="horz" wrap="square" lIns="0" tIns="8145" rIns="0" bIns="0" rtlCol="0">
              <a:spAutoFit/>
            </a:bodyPr>
            <a:lstStyle/>
            <a:p>
              <a:pPr marL="8145">
                <a:spcBef>
                  <a:spcPts val="64"/>
                </a:spcBef>
              </a:pPr>
              <a:r>
                <a:rPr lang="en-US" sz="1539" spc="-10" dirty="0">
                  <a:solidFill>
                    <a:schemeClr val="bg2">
                      <a:lumMod val="25000"/>
                    </a:schemeClr>
                  </a:solidFill>
                  <a:cs typeface="Source Sans Pro Light"/>
                </a:rPr>
                <a:t>Created a fully functional integrated dashboard as per business requirements</a:t>
              </a:r>
              <a:endParaRPr lang="en-US" sz="1539" dirty="0">
                <a:solidFill>
                  <a:schemeClr val="bg2">
                    <a:lumMod val="25000"/>
                  </a:schemeClr>
                </a:solidFill>
                <a:cs typeface="Source Sans Pro Light"/>
              </a:endParaRPr>
            </a:p>
          </p:txBody>
        </p:sp>
        <p:sp>
          <p:nvSpPr>
            <p:cNvPr id="77" name="object 25">
              <a:extLst>
                <a:ext uri="{FF2B5EF4-FFF2-40B4-BE49-F238E27FC236}">
                  <a16:creationId xmlns:a16="http://schemas.microsoft.com/office/drawing/2014/main" id="{859A4045-D46D-409E-8F7C-9360DAF44D55}"/>
                </a:ext>
              </a:extLst>
            </p:cNvPr>
            <p:cNvSpPr txBox="1"/>
            <p:nvPr/>
          </p:nvSpPr>
          <p:spPr>
            <a:xfrm>
              <a:off x="970756" y="7480300"/>
              <a:ext cx="1044663" cy="320663"/>
            </a:xfrm>
            <a:prstGeom prst="rect">
              <a:avLst/>
            </a:prstGeom>
          </p:spPr>
          <p:txBody>
            <a:bodyPr vert="horz" wrap="square" lIns="0" tIns="8145" rIns="0" bIns="0" rtlCol="0">
              <a:spAutoFit/>
            </a:bodyPr>
            <a:lstStyle/>
            <a:p>
              <a:pPr marL="8145">
                <a:spcBef>
                  <a:spcPts val="64"/>
                </a:spcBef>
              </a:pPr>
              <a:r>
                <a:rPr lang="en-US" sz="1283" b="1" dirty="0">
                  <a:solidFill>
                    <a:schemeClr val="bg2">
                      <a:lumMod val="25000"/>
                    </a:schemeClr>
                  </a:solidFill>
                  <a:cs typeface="Source Sans Pro Light"/>
                </a:rPr>
                <a:t>EXCEL</a:t>
              </a:r>
              <a:endParaRPr sz="1283" b="1" dirty="0">
                <a:solidFill>
                  <a:schemeClr val="bg2">
                    <a:lumMod val="25000"/>
                  </a:schemeClr>
                </a:solidFill>
                <a:cs typeface="Source Sans Pro Light"/>
              </a:endParaRPr>
            </a:p>
          </p:txBody>
        </p:sp>
        <p:sp>
          <p:nvSpPr>
            <p:cNvPr id="78" name="object 26">
              <a:extLst>
                <a:ext uri="{FF2B5EF4-FFF2-40B4-BE49-F238E27FC236}">
                  <a16:creationId xmlns:a16="http://schemas.microsoft.com/office/drawing/2014/main" id="{F3A08103-25C7-4061-9AE2-285DD054194D}"/>
                </a:ext>
              </a:extLst>
            </p:cNvPr>
            <p:cNvSpPr txBox="1"/>
            <p:nvPr/>
          </p:nvSpPr>
          <p:spPr>
            <a:xfrm>
              <a:off x="970758" y="8089900"/>
              <a:ext cx="1117421" cy="320663"/>
            </a:xfrm>
            <a:prstGeom prst="rect">
              <a:avLst/>
            </a:prstGeom>
          </p:spPr>
          <p:txBody>
            <a:bodyPr vert="horz" wrap="square" lIns="0" tIns="8145" rIns="0" bIns="0" rtlCol="0">
              <a:spAutoFit/>
            </a:bodyPr>
            <a:lstStyle/>
            <a:p>
              <a:pPr marL="8145">
                <a:spcBef>
                  <a:spcPts val="64"/>
                </a:spcBef>
              </a:pPr>
              <a:r>
                <a:rPr lang="en-US" sz="1283" b="1" dirty="0">
                  <a:solidFill>
                    <a:schemeClr val="bg2">
                      <a:lumMod val="25000"/>
                    </a:schemeClr>
                  </a:solidFill>
                  <a:cs typeface="Source Sans Pro Light"/>
                </a:rPr>
                <a:t>MYSQL</a:t>
              </a:r>
              <a:endParaRPr sz="1283" b="1" dirty="0">
                <a:solidFill>
                  <a:schemeClr val="bg2">
                    <a:lumMod val="25000"/>
                  </a:schemeClr>
                </a:solidFill>
                <a:cs typeface="Source Sans Pro Light"/>
              </a:endParaRPr>
            </a:p>
          </p:txBody>
        </p:sp>
        <p:sp>
          <p:nvSpPr>
            <p:cNvPr id="79" name="object 27">
              <a:extLst>
                <a:ext uri="{FF2B5EF4-FFF2-40B4-BE49-F238E27FC236}">
                  <a16:creationId xmlns:a16="http://schemas.microsoft.com/office/drawing/2014/main" id="{1C8F3837-92A1-4C18-BE16-09E7D7F02BDE}"/>
                </a:ext>
              </a:extLst>
            </p:cNvPr>
            <p:cNvSpPr txBox="1"/>
            <p:nvPr/>
          </p:nvSpPr>
          <p:spPr>
            <a:xfrm>
              <a:off x="970758" y="8623300"/>
              <a:ext cx="1117421" cy="320663"/>
            </a:xfrm>
            <a:prstGeom prst="rect">
              <a:avLst/>
            </a:prstGeom>
          </p:spPr>
          <p:txBody>
            <a:bodyPr vert="horz" wrap="square" lIns="0" tIns="8145" rIns="0" bIns="0" rtlCol="0">
              <a:spAutoFit/>
            </a:bodyPr>
            <a:lstStyle/>
            <a:p>
              <a:pPr marL="8145">
                <a:spcBef>
                  <a:spcPts val="64"/>
                </a:spcBef>
              </a:pPr>
              <a:r>
                <a:rPr lang="en-US" sz="1283" b="1" dirty="0">
                  <a:solidFill>
                    <a:schemeClr val="bg2">
                      <a:lumMod val="25000"/>
                    </a:schemeClr>
                  </a:solidFill>
                  <a:cs typeface="Source Sans Pro Light"/>
                </a:rPr>
                <a:t>POWERBI</a:t>
              </a:r>
              <a:endParaRPr sz="1283" b="1" dirty="0">
                <a:solidFill>
                  <a:schemeClr val="bg2">
                    <a:lumMod val="25000"/>
                  </a:schemeClr>
                </a:solidFill>
                <a:cs typeface="Source Sans Pro Light"/>
              </a:endParaRPr>
            </a:p>
          </p:txBody>
        </p:sp>
        <p:sp>
          <p:nvSpPr>
            <p:cNvPr id="81" name="object 3">
              <a:extLst>
                <a:ext uri="{FF2B5EF4-FFF2-40B4-BE49-F238E27FC236}">
                  <a16:creationId xmlns:a16="http://schemas.microsoft.com/office/drawing/2014/main" id="{50D27C29-B65B-40CE-A439-641A04D9C012}"/>
                </a:ext>
              </a:extLst>
            </p:cNvPr>
            <p:cNvSpPr txBox="1"/>
            <p:nvPr/>
          </p:nvSpPr>
          <p:spPr>
            <a:xfrm>
              <a:off x="2629813" y="9232900"/>
              <a:ext cx="15545593" cy="382150"/>
            </a:xfrm>
            <a:prstGeom prst="rect">
              <a:avLst/>
            </a:prstGeom>
          </p:spPr>
          <p:txBody>
            <a:bodyPr vert="horz" wrap="square" lIns="0" tIns="8145" rIns="0" bIns="0" rtlCol="0">
              <a:spAutoFit/>
            </a:bodyPr>
            <a:lstStyle/>
            <a:p>
              <a:pPr marL="8145">
                <a:spcBef>
                  <a:spcPts val="64"/>
                </a:spcBef>
              </a:pPr>
              <a:r>
                <a:rPr lang="en-US" sz="1539" spc="-10" dirty="0">
                  <a:solidFill>
                    <a:schemeClr val="bg2">
                      <a:lumMod val="25000"/>
                    </a:schemeClr>
                  </a:solidFill>
                  <a:cs typeface="Source Sans Pro Light"/>
                </a:rPr>
                <a:t>Created a fully functional integrated dashboard as per business requirements</a:t>
              </a:r>
              <a:endParaRPr lang="en-US" sz="1539" dirty="0">
                <a:solidFill>
                  <a:schemeClr val="bg2">
                    <a:lumMod val="25000"/>
                  </a:schemeClr>
                </a:solidFill>
                <a:cs typeface="Source Sans Pro Light"/>
              </a:endParaRPr>
            </a:p>
          </p:txBody>
        </p:sp>
        <p:sp>
          <p:nvSpPr>
            <p:cNvPr id="83" name="object 5">
              <a:extLst>
                <a:ext uri="{FF2B5EF4-FFF2-40B4-BE49-F238E27FC236}">
                  <a16:creationId xmlns:a16="http://schemas.microsoft.com/office/drawing/2014/main" id="{E003DBA2-A668-4D3A-92D2-1F6790FE0F51}"/>
                </a:ext>
              </a:extLst>
            </p:cNvPr>
            <p:cNvSpPr txBox="1"/>
            <p:nvPr/>
          </p:nvSpPr>
          <p:spPr>
            <a:xfrm>
              <a:off x="972013" y="9232900"/>
              <a:ext cx="2487227" cy="320663"/>
            </a:xfrm>
            <a:prstGeom prst="rect">
              <a:avLst/>
            </a:prstGeom>
          </p:spPr>
          <p:txBody>
            <a:bodyPr vert="horz" wrap="square" lIns="0" tIns="8145" rIns="0" bIns="0" rtlCol="0">
              <a:spAutoFit/>
            </a:bodyPr>
            <a:lstStyle/>
            <a:p>
              <a:pPr marL="8145">
                <a:spcBef>
                  <a:spcPts val="64"/>
                </a:spcBef>
              </a:pPr>
              <a:r>
                <a:rPr lang="en-US" sz="1283" b="1" dirty="0">
                  <a:solidFill>
                    <a:schemeClr val="bg2">
                      <a:lumMod val="25000"/>
                    </a:schemeClr>
                  </a:solidFill>
                  <a:cs typeface="Source Sans Pro Light"/>
                </a:rPr>
                <a:t>TABLEAU</a:t>
              </a:r>
              <a:endParaRPr sz="1283" b="1" dirty="0">
                <a:solidFill>
                  <a:schemeClr val="bg2">
                    <a:lumMod val="25000"/>
                  </a:schemeClr>
                </a:solidFill>
                <a:cs typeface="Source Sans Pro Light"/>
              </a:endParaRPr>
            </a:p>
          </p:txBody>
        </p:sp>
      </p:grpSp>
      <p:pic>
        <p:nvPicPr>
          <p:cNvPr id="33" name="Picture 32">
            <a:extLst>
              <a:ext uri="{FF2B5EF4-FFF2-40B4-BE49-F238E27FC236}">
                <a16:creationId xmlns:a16="http://schemas.microsoft.com/office/drawing/2014/main" id="{FB091BB0-5126-4939-8355-EBBAE51CF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0427" y="4913578"/>
            <a:ext cx="2601973" cy="796522"/>
          </a:xfrm>
          <a:prstGeom prst="rect">
            <a:avLst/>
          </a:prstGeom>
        </p:spPr>
      </p:pic>
      <p:pic>
        <p:nvPicPr>
          <p:cNvPr id="1030" name="Picture 6" descr="https://media.industrialinfo.com/database/images/power-database-platform-elements.png">
            <a:extLst>
              <a:ext uri="{FF2B5EF4-FFF2-40B4-BE49-F238E27FC236}">
                <a16:creationId xmlns:a16="http://schemas.microsoft.com/office/drawing/2014/main" id="{76028BEA-BE3E-482E-82CD-E18CE73E4F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961"/>
          <a:stretch/>
        </p:blipFill>
        <p:spPr bwMode="auto">
          <a:xfrm>
            <a:off x="8786327" y="5609979"/>
            <a:ext cx="2757459" cy="992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2" grpId="0"/>
      <p:bldP spid="23" grpId="0" animBg="1"/>
      <p:bldP spid="24" grpId="0"/>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57" y="350231"/>
            <a:ext cx="4202526" cy="531021"/>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sz="1154"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sz="1154" dirty="0"/>
            </a:p>
          </p:txBody>
        </p:sp>
      </p:grpSp>
      <p:sp>
        <p:nvSpPr>
          <p:cNvPr id="12" name="object 10">
            <a:extLst>
              <a:ext uri="{FF2B5EF4-FFF2-40B4-BE49-F238E27FC236}">
                <a16:creationId xmlns:a16="http://schemas.microsoft.com/office/drawing/2014/main" id="{4B00ADBE-6249-46EB-B9DA-3742A4C1861C}"/>
              </a:ext>
            </a:extLst>
          </p:cNvPr>
          <p:cNvSpPr txBox="1"/>
          <p:nvPr/>
        </p:nvSpPr>
        <p:spPr>
          <a:xfrm>
            <a:off x="461930" y="1083271"/>
            <a:ext cx="11254046" cy="1442402"/>
          </a:xfrm>
          <a:prstGeom prst="rect">
            <a:avLst/>
          </a:prstGeom>
        </p:spPr>
        <p:txBody>
          <a:bodyPr vert="horz" wrap="square" lIns="0" tIns="3258" rIns="0" bIns="0" rtlCol="0">
            <a:spAutoFit/>
          </a:bodyPr>
          <a:lstStyle/>
          <a:p>
            <a:pPr marL="293894" indent="-285750" algn="just">
              <a:lnSpc>
                <a:spcPct val="150000"/>
              </a:lnSpc>
              <a:buFont typeface="Wingdings" panose="05000000000000000000" pitchFamily="2" charset="2"/>
              <a:buChar char="v"/>
              <a:tabLst>
                <a:tab pos="89182" algn="l"/>
              </a:tabLst>
            </a:pPr>
            <a:r>
              <a:rPr lang="en-US" sz="1600" dirty="0">
                <a:solidFill>
                  <a:schemeClr val="bg2">
                    <a:lumMod val="25000"/>
                  </a:schemeClr>
                </a:solidFill>
                <a:cs typeface="Source Sans Pro Light"/>
              </a:rPr>
              <a:t>This data shows Total Heat energy consumed for "</a:t>
            </a:r>
            <a:r>
              <a:rPr lang="en-US" sz="1600" b="1" dirty="0">
                <a:solidFill>
                  <a:schemeClr val="bg2">
                    <a:lumMod val="25000"/>
                  </a:schemeClr>
                </a:solidFill>
                <a:cs typeface="Source Sans Pro Light"/>
              </a:rPr>
              <a:t>Ethane</a:t>
            </a:r>
            <a:r>
              <a:rPr lang="en-US" sz="1600" dirty="0">
                <a:solidFill>
                  <a:schemeClr val="bg2">
                    <a:lumMod val="25000"/>
                  </a:schemeClr>
                </a:solidFill>
                <a:cs typeface="Source Sans Pro Light"/>
              </a:rPr>
              <a:t>" was higher than "</a:t>
            </a:r>
            <a:r>
              <a:rPr lang="en-US" sz="1600" b="1" dirty="0">
                <a:solidFill>
                  <a:schemeClr val="bg2">
                    <a:lumMod val="25000"/>
                  </a:schemeClr>
                </a:solidFill>
                <a:cs typeface="Source Sans Pro Light"/>
              </a:rPr>
              <a:t>Ethanol (100%)</a:t>
            </a:r>
            <a:r>
              <a:rPr lang="en-US" sz="1600" dirty="0">
                <a:solidFill>
                  <a:schemeClr val="bg2">
                    <a:lumMod val="25000"/>
                  </a:schemeClr>
                </a:solidFill>
                <a:cs typeface="Source Sans Pro Light"/>
              </a:rPr>
              <a:t>" </a:t>
            </a:r>
          </a:p>
          <a:p>
            <a:pPr marL="293895" indent="-285750" algn="just">
              <a:lnSpc>
                <a:spcPct val="150000"/>
              </a:lnSpc>
              <a:buFont typeface="Wingdings" panose="05000000000000000000" pitchFamily="2" charset="2"/>
              <a:buChar char="v"/>
              <a:tabLst>
                <a:tab pos="89182" algn="l"/>
              </a:tabLst>
            </a:pPr>
            <a:endParaRPr lang="en-US" sz="1600" dirty="0">
              <a:solidFill>
                <a:schemeClr val="bg2">
                  <a:lumMod val="25000"/>
                </a:schemeClr>
              </a:solidFill>
              <a:cs typeface="Source Sans Pro Light"/>
            </a:endParaRPr>
          </a:p>
          <a:p>
            <a:pPr marL="293894" indent="-285750" algn="just">
              <a:lnSpc>
                <a:spcPct val="150000"/>
              </a:lnSpc>
              <a:buFont typeface="Wingdings" panose="05000000000000000000" pitchFamily="2" charset="2"/>
              <a:buChar char="v"/>
              <a:tabLst>
                <a:tab pos="89182" algn="l"/>
              </a:tabLst>
            </a:pPr>
            <a:r>
              <a:rPr lang="en-US" sz="1600" dirty="0">
                <a:solidFill>
                  <a:schemeClr val="bg2">
                    <a:lumMod val="25000"/>
                  </a:schemeClr>
                </a:solidFill>
                <a:cs typeface="Source Sans Pro Light"/>
              </a:rPr>
              <a:t>Ethane is more widely used in "</a:t>
            </a:r>
            <a:r>
              <a:rPr lang="en-US" sz="1600" b="1" dirty="0">
                <a:solidFill>
                  <a:schemeClr val="bg2">
                    <a:lumMod val="25000"/>
                  </a:schemeClr>
                </a:solidFill>
                <a:cs typeface="Source Sans Pro Light"/>
              </a:rPr>
              <a:t>South</a:t>
            </a:r>
            <a:r>
              <a:rPr lang="en-US" sz="1600" dirty="0">
                <a:solidFill>
                  <a:schemeClr val="bg2">
                    <a:lumMod val="25000"/>
                  </a:schemeClr>
                </a:solidFill>
                <a:cs typeface="Source Sans Pro Light"/>
              </a:rPr>
              <a:t>" and "</a:t>
            </a:r>
            <a:r>
              <a:rPr lang="en-US" sz="1600" b="1" dirty="0">
                <a:solidFill>
                  <a:schemeClr val="bg2">
                    <a:lumMod val="25000"/>
                  </a:schemeClr>
                </a:solidFill>
                <a:cs typeface="Source Sans Pro Light"/>
              </a:rPr>
              <a:t>Northeast</a:t>
            </a:r>
            <a:r>
              <a:rPr lang="en-US" sz="1600" dirty="0">
                <a:solidFill>
                  <a:schemeClr val="bg2">
                    <a:lumMod val="25000"/>
                  </a:schemeClr>
                </a:solidFill>
                <a:cs typeface="Source Sans Pro Light"/>
              </a:rPr>
              <a:t>" region and is accounted for </a:t>
            </a:r>
            <a:r>
              <a:rPr lang="en-US" sz="1600" b="1" dirty="0">
                <a:solidFill>
                  <a:schemeClr val="bg2">
                    <a:lumMod val="25000"/>
                  </a:schemeClr>
                </a:solidFill>
                <a:cs typeface="Source Sans Pro Light"/>
              </a:rPr>
              <a:t>98.51%</a:t>
            </a:r>
            <a:r>
              <a:rPr lang="en-US" sz="1600" dirty="0">
                <a:solidFill>
                  <a:schemeClr val="bg2">
                    <a:lumMod val="25000"/>
                  </a:schemeClr>
                </a:solidFill>
                <a:cs typeface="Source Sans Pro Light"/>
              </a:rPr>
              <a:t> share </a:t>
            </a:r>
            <a:r>
              <a:rPr lang="en-US" sz="1600" dirty="0" err="1">
                <a:solidFill>
                  <a:schemeClr val="bg2">
                    <a:lumMod val="25000"/>
                  </a:schemeClr>
                </a:solidFill>
                <a:cs typeface="Source Sans Pro Light"/>
              </a:rPr>
              <a:t>MMBtu_Total</a:t>
            </a:r>
            <a:r>
              <a:rPr lang="en-US" sz="1600" dirty="0">
                <a:solidFill>
                  <a:schemeClr val="bg2">
                    <a:lumMod val="25000"/>
                  </a:schemeClr>
                </a:solidFill>
                <a:cs typeface="Source Sans Pro Light"/>
              </a:rPr>
              <a:t> between "Ethane" and "Ethanol (100%)"</a:t>
            </a:r>
          </a:p>
        </p:txBody>
      </p:sp>
      <p:pic>
        <p:nvPicPr>
          <p:cNvPr id="15" name="Picture 14">
            <a:extLst>
              <a:ext uri="{FF2B5EF4-FFF2-40B4-BE49-F238E27FC236}">
                <a16:creationId xmlns:a16="http://schemas.microsoft.com/office/drawing/2014/main" id="{A6E80935-E4FF-4DFA-9062-B74CF14C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673" y="6047864"/>
            <a:ext cx="1596481" cy="488719"/>
          </a:xfrm>
          <a:prstGeom prst="rect">
            <a:avLst/>
          </a:prstGeom>
        </p:spPr>
      </p:pic>
      <p:sp>
        <p:nvSpPr>
          <p:cNvPr id="2" name="Rectangle 1">
            <a:extLst>
              <a:ext uri="{FF2B5EF4-FFF2-40B4-BE49-F238E27FC236}">
                <a16:creationId xmlns:a16="http://schemas.microsoft.com/office/drawing/2014/main" id="{2529458C-D517-40A1-B792-427E94322DAA}"/>
              </a:ext>
            </a:extLst>
          </p:cNvPr>
          <p:cNvSpPr/>
          <p:nvPr/>
        </p:nvSpPr>
        <p:spPr>
          <a:xfrm>
            <a:off x="184845" y="447960"/>
            <a:ext cx="3921907" cy="368691"/>
          </a:xfrm>
          <a:prstGeom prst="rect">
            <a:avLst/>
          </a:prstGeom>
        </p:spPr>
        <p:txBody>
          <a:bodyPr wrap="none">
            <a:spAutoFit/>
          </a:bodyPr>
          <a:lstStyle/>
          <a:p>
            <a:pPr marL="219902" indent="-219902">
              <a:buFont typeface="+mj-lt"/>
              <a:buAutoNum type="arabicPeriod"/>
            </a:pPr>
            <a:r>
              <a:rPr lang="en-IN" sz="1796" b="1" spc="-3" dirty="0" err="1">
                <a:solidFill>
                  <a:srgbClr val="FFFFFF"/>
                </a:solidFill>
              </a:rPr>
              <a:t>MMBtu_TOTAL</a:t>
            </a:r>
            <a:r>
              <a:rPr lang="en-IN" sz="1796" b="1" spc="-3" dirty="0">
                <a:solidFill>
                  <a:srgbClr val="FFFFFF"/>
                </a:solidFill>
              </a:rPr>
              <a:t> for Ethane &amp; Ethanol </a:t>
            </a:r>
          </a:p>
        </p:txBody>
      </p:sp>
      <p:graphicFrame>
        <p:nvGraphicFramePr>
          <p:cNvPr id="19" name="Chart 18">
            <a:extLst>
              <a:ext uri="{FF2B5EF4-FFF2-40B4-BE49-F238E27FC236}">
                <a16:creationId xmlns:a16="http://schemas.microsoft.com/office/drawing/2014/main" id="{A5B0608C-F74B-42A8-80B8-0761B4CFC14D}"/>
              </a:ext>
            </a:extLst>
          </p:cNvPr>
          <p:cNvGraphicFramePr>
            <a:graphicFrameLocks/>
          </p:cNvGraphicFramePr>
          <p:nvPr>
            <p:extLst/>
          </p:nvPr>
        </p:nvGraphicFramePr>
        <p:xfrm>
          <a:off x="2978789" y="2759351"/>
          <a:ext cx="6234422" cy="3015379"/>
        </p:xfrm>
        <a:graphic>
          <a:graphicData uri="http://schemas.openxmlformats.org/drawingml/2006/chart">
            <c:chart xmlns:c="http://schemas.openxmlformats.org/drawingml/2006/chart" xmlns:r="http://schemas.openxmlformats.org/officeDocument/2006/relationships" r:id="rId3"/>
          </a:graphicData>
        </a:graphic>
      </p:graphicFrame>
      <p:pic>
        <p:nvPicPr>
          <p:cNvPr id="6146" name="Picture 2" descr="https://media.industrialinfo.com/iirenergy-media/images/industries/power_ipps.png">
            <a:extLst>
              <a:ext uri="{FF2B5EF4-FFF2-40B4-BE49-F238E27FC236}">
                <a16:creationId xmlns:a16="http://schemas.microsoft.com/office/drawing/2014/main" id="{83788C1E-3304-4D10-BA2D-5227D549F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9938" y="195319"/>
            <a:ext cx="685928" cy="68592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edia.industrialinfo.com/iirenergy-media/images/industries/power_thermal.png">
            <a:extLst>
              <a:ext uri="{FF2B5EF4-FFF2-40B4-BE49-F238E27FC236}">
                <a16:creationId xmlns:a16="http://schemas.microsoft.com/office/drawing/2014/main" id="{F805AF07-4BA0-41AE-9CA3-C280A0B874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673" y="4768247"/>
            <a:ext cx="1535541" cy="12796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1000"/>
                                        <p:tgtEl>
                                          <p:spTgt spid="6148"/>
                                        </p:tgtEl>
                                      </p:cBhvr>
                                    </p:animEffect>
                                    <p:anim calcmode="lin" valueType="num">
                                      <p:cBhvr>
                                        <p:cTn id="8" dur="1000" fill="hold"/>
                                        <p:tgtEl>
                                          <p:spTgt spid="6148"/>
                                        </p:tgtEl>
                                        <p:attrNameLst>
                                          <p:attrName>ppt_x</p:attrName>
                                        </p:attrNameLst>
                                      </p:cBhvr>
                                      <p:tavLst>
                                        <p:tav tm="0">
                                          <p:val>
                                            <p:strVal val="#ppt_x"/>
                                          </p:val>
                                        </p:tav>
                                        <p:tav tm="100000">
                                          <p:val>
                                            <p:strVal val="#ppt_x"/>
                                          </p:val>
                                        </p:tav>
                                      </p:tavLst>
                                    </p:anim>
                                    <p:anim calcmode="lin" valueType="num">
                                      <p:cBhvr>
                                        <p:cTn id="9" dur="1000" fill="hold"/>
                                        <p:tgtEl>
                                          <p:spTgt spid="614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57" y="350231"/>
            <a:ext cx="5126144" cy="531021"/>
            <a:chOff x="690396" y="8642689"/>
            <a:chExt cx="3370629" cy="439424"/>
          </a:xfrm>
        </p:grpSpPr>
        <p:sp>
          <p:nvSpPr>
            <p:cNvPr id="24" name="object 4">
              <a:extLst>
                <a:ext uri="{FF2B5EF4-FFF2-40B4-BE49-F238E27FC236}">
                  <a16:creationId xmlns:a16="http://schemas.microsoft.com/office/drawing/2014/main" id="{FAC1F606-62F6-4305-800B-EF4BDCC04BC6}"/>
                </a:ext>
              </a:extLst>
            </p:cNvPr>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sz="1154"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sz="1154" dirty="0"/>
            </a:p>
          </p:txBody>
        </p:sp>
      </p:grpSp>
      <p:sp>
        <p:nvSpPr>
          <p:cNvPr id="2" name="Rectangle 1">
            <a:extLst>
              <a:ext uri="{FF2B5EF4-FFF2-40B4-BE49-F238E27FC236}">
                <a16:creationId xmlns:a16="http://schemas.microsoft.com/office/drawing/2014/main" id="{A07F5633-AEF8-4F7E-A190-AADEF82A7C7D}"/>
              </a:ext>
            </a:extLst>
          </p:cNvPr>
          <p:cNvSpPr/>
          <p:nvPr/>
        </p:nvSpPr>
        <p:spPr>
          <a:xfrm>
            <a:off x="454371" y="1158746"/>
            <a:ext cx="4637568" cy="1162113"/>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1600" dirty="0">
                <a:solidFill>
                  <a:schemeClr val="bg2">
                    <a:lumMod val="25000"/>
                  </a:schemeClr>
                </a:solidFill>
                <a:cs typeface="Times New Roman"/>
              </a:rPr>
              <a:t>The Gigawatt hours of electricity consumed by </a:t>
            </a:r>
            <a:r>
              <a:rPr lang="en-US" sz="1600" b="1" dirty="0">
                <a:solidFill>
                  <a:schemeClr val="bg2">
                    <a:lumMod val="25000"/>
                  </a:schemeClr>
                </a:solidFill>
                <a:cs typeface="Times New Roman"/>
              </a:rPr>
              <a:t>3M Company Facility </a:t>
            </a:r>
            <a:r>
              <a:rPr lang="en-US" sz="1600" dirty="0">
                <a:solidFill>
                  <a:schemeClr val="bg2">
                    <a:lumMod val="25000"/>
                  </a:schemeClr>
                </a:solidFill>
                <a:cs typeface="Times New Roman"/>
              </a:rPr>
              <a:t>is lower compared to overall average i.e. </a:t>
            </a:r>
            <a:r>
              <a:rPr lang="en-US" sz="1600" b="1" dirty="0">
                <a:solidFill>
                  <a:schemeClr val="bg2">
                    <a:lumMod val="25000"/>
                  </a:schemeClr>
                </a:solidFill>
                <a:cs typeface="Times New Roman"/>
              </a:rPr>
              <a:t>154 </a:t>
            </a:r>
            <a:r>
              <a:rPr lang="en-US" sz="1600" b="1" dirty="0" err="1">
                <a:solidFill>
                  <a:schemeClr val="bg2">
                    <a:lumMod val="25000"/>
                  </a:schemeClr>
                </a:solidFill>
                <a:cs typeface="Times New Roman"/>
              </a:rPr>
              <a:t>gwht</a:t>
            </a:r>
            <a:r>
              <a:rPr lang="en-US" sz="1600" dirty="0">
                <a:solidFill>
                  <a:schemeClr val="bg2">
                    <a:lumMod val="25000"/>
                  </a:schemeClr>
                </a:solidFill>
                <a:cs typeface="Times New Roman"/>
              </a:rPr>
              <a:t>.</a:t>
            </a:r>
          </a:p>
        </p:txBody>
      </p:sp>
      <p:pic>
        <p:nvPicPr>
          <p:cNvPr id="17" name="Picture 16">
            <a:extLst>
              <a:ext uri="{FF2B5EF4-FFF2-40B4-BE49-F238E27FC236}">
                <a16:creationId xmlns:a16="http://schemas.microsoft.com/office/drawing/2014/main" id="{6A0E6E7D-B56A-4C24-B789-C2867C44E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673" y="6047864"/>
            <a:ext cx="1596481" cy="488719"/>
          </a:xfrm>
          <a:prstGeom prst="rect">
            <a:avLst/>
          </a:prstGeom>
        </p:spPr>
      </p:pic>
      <p:sp>
        <p:nvSpPr>
          <p:cNvPr id="4" name="Rectangle 3">
            <a:extLst>
              <a:ext uri="{FF2B5EF4-FFF2-40B4-BE49-F238E27FC236}">
                <a16:creationId xmlns:a16="http://schemas.microsoft.com/office/drawing/2014/main" id="{704E96E1-6BD2-4E81-A85E-178A695C741A}"/>
              </a:ext>
            </a:extLst>
          </p:cNvPr>
          <p:cNvSpPr/>
          <p:nvPr/>
        </p:nvSpPr>
        <p:spPr>
          <a:xfrm>
            <a:off x="138664" y="450346"/>
            <a:ext cx="4859985" cy="368691"/>
          </a:xfrm>
          <a:prstGeom prst="rect">
            <a:avLst/>
          </a:prstGeom>
        </p:spPr>
        <p:txBody>
          <a:bodyPr wrap="none">
            <a:spAutoFit/>
          </a:bodyPr>
          <a:lstStyle/>
          <a:p>
            <a:pPr>
              <a:spcBef>
                <a:spcPts val="64"/>
              </a:spcBef>
            </a:pPr>
            <a:r>
              <a:rPr lang="en-IN" sz="1796" b="1" dirty="0">
                <a:solidFill>
                  <a:srgbClr val="FFFFFF"/>
                </a:solidFill>
              </a:rPr>
              <a:t>2. Average </a:t>
            </a:r>
            <a:r>
              <a:rPr lang="en-IN" sz="1796" b="1" dirty="0" err="1">
                <a:solidFill>
                  <a:srgbClr val="FFFFFF"/>
                </a:solidFill>
              </a:rPr>
              <a:t>GWht_TOTAL</a:t>
            </a:r>
            <a:r>
              <a:rPr lang="en-IN" sz="1796" b="1" dirty="0">
                <a:solidFill>
                  <a:srgbClr val="FFFFFF"/>
                </a:solidFill>
              </a:rPr>
              <a:t> for 3M Company Facility</a:t>
            </a:r>
          </a:p>
        </p:txBody>
      </p:sp>
      <p:pic>
        <p:nvPicPr>
          <p:cNvPr id="9" name="Picture 8">
            <a:extLst>
              <a:ext uri="{FF2B5EF4-FFF2-40B4-BE49-F238E27FC236}">
                <a16:creationId xmlns:a16="http://schemas.microsoft.com/office/drawing/2014/main" id="{1997251A-C2AB-469A-9A19-E36B966CB73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4998649" y="3735224"/>
            <a:ext cx="4589518" cy="227794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89F403EB-FD26-4DDF-91F1-C21BE66BDEA7}"/>
              </a:ext>
            </a:extLst>
          </p:cNvPr>
          <p:cNvPicPr>
            <a:picLocks noChangeAspect="1"/>
          </p:cNvPicPr>
          <p:nvPr/>
        </p:nvPicPr>
        <p:blipFill>
          <a:blip r:embed="rId5"/>
          <a:stretch>
            <a:fillRect/>
          </a:stretch>
        </p:blipFill>
        <p:spPr>
          <a:xfrm>
            <a:off x="5873154" y="1059814"/>
            <a:ext cx="4637569" cy="2042746"/>
          </a:xfrm>
          <a:prstGeom prst="rect">
            <a:avLst/>
          </a:prstGeom>
          <a:ln>
            <a:noFill/>
          </a:ln>
          <a:effectLst>
            <a:softEdge rad="112500"/>
          </a:effectLst>
        </p:spPr>
      </p:pic>
      <p:sp>
        <p:nvSpPr>
          <p:cNvPr id="14" name="Rectangle 13">
            <a:extLst>
              <a:ext uri="{FF2B5EF4-FFF2-40B4-BE49-F238E27FC236}">
                <a16:creationId xmlns:a16="http://schemas.microsoft.com/office/drawing/2014/main" id="{89069204-B0E2-40F7-B27B-E659A6F22D10}"/>
              </a:ext>
            </a:extLst>
          </p:cNvPr>
          <p:cNvSpPr/>
          <p:nvPr/>
        </p:nvSpPr>
        <p:spPr>
          <a:xfrm>
            <a:off x="454371" y="3735224"/>
            <a:ext cx="4210021" cy="190077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1600" dirty="0">
                <a:solidFill>
                  <a:schemeClr val="bg2">
                    <a:lumMod val="25000"/>
                  </a:schemeClr>
                </a:solidFill>
                <a:cs typeface="Times New Roman"/>
              </a:rPr>
              <a:t>Here we can see 3M company uses "</a:t>
            </a:r>
            <a:r>
              <a:rPr lang="en-US" sz="1600" b="1" dirty="0">
                <a:solidFill>
                  <a:schemeClr val="bg2">
                    <a:lumMod val="25000"/>
                  </a:schemeClr>
                </a:solidFill>
                <a:cs typeface="Times New Roman"/>
              </a:rPr>
              <a:t>Distillate Fuel oil</a:t>
            </a:r>
            <a:r>
              <a:rPr lang="en-US" sz="1600" dirty="0">
                <a:solidFill>
                  <a:schemeClr val="bg2">
                    <a:lumMod val="25000"/>
                  </a:schemeClr>
                </a:solidFill>
                <a:cs typeface="Times New Roman"/>
              </a:rPr>
              <a:t>" as Fuel which is used for "</a:t>
            </a:r>
            <a:r>
              <a:rPr lang="en-US" sz="1600" b="1" dirty="0">
                <a:solidFill>
                  <a:schemeClr val="bg2">
                    <a:lumMod val="25000"/>
                  </a:schemeClr>
                </a:solidFill>
                <a:cs typeface="Times New Roman"/>
              </a:rPr>
              <a:t>Plastics Material and Resin Manufacturing</a:t>
            </a:r>
            <a:r>
              <a:rPr lang="en-US" sz="1600" dirty="0">
                <a:solidFill>
                  <a:schemeClr val="bg2">
                    <a:lumMod val="25000"/>
                  </a:schemeClr>
                </a:solidFill>
                <a:cs typeface="Times New Roman"/>
              </a:rPr>
              <a:t>" has low energy combustion rate compared to other fuel.</a:t>
            </a:r>
            <a:endParaRPr lang="en-US" sz="1400" dirty="0">
              <a:solidFill>
                <a:schemeClr val="bg2">
                  <a:lumMod val="25000"/>
                </a:schemeClr>
              </a:solidFill>
              <a:cs typeface="Source Sans Pro Light"/>
            </a:endParaRPr>
          </a:p>
        </p:txBody>
      </p:sp>
      <p:pic>
        <p:nvPicPr>
          <p:cNvPr id="2052" name="Picture 4" descr="https://media.industrialinfo.com/iirenergy-media/images/industries/power_utilities.png">
            <a:extLst>
              <a:ext uri="{FF2B5EF4-FFF2-40B4-BE49-F238E27FC236}">
                <a16:creationId xmlns:a16="http://schemas.microsoft.com/office/drawing/2014/main" id="{96C6C7B8-61E5-4FBC-B862-5EED09471B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5899" y="175036"/>
            <a:ext cx="706211" cy="706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edia.industrialinfo.com/iirenergy-media/images/industries/power_conventional.png">
            <a:extLst>
              <a:ext uri="{FF2B5EF4-FFF2-40B4-BE49-F238E27FC236}">
                <a16:creationId xmlns:a16="http://schemas.microsoft.com/office/drawing/2014/main" id="{0FB7631E-80E8-4490-AC8E-090BB5438D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49673" y="4776813"/>
            <a:ext cx="1514596" cy="126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89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anim calcmode="lin" valueType="num">
                                      <p:cBhvr>
                                        <p:cTn id="18" dur="500" fill="hold"/>
                                        <p:tgtEl>
                                          <p:spTgt spid="14"/>
                                        </p:tgtEl>
                                        <p:attrNameLst>
                                          <p:attrName>ppt_x</p:attrName>
                                        </p:attrNameLst>
                                      </p:cBhvr>
                                      <p:tavLst>
                                        <p:tav tm="0">
                                          <p:val>
                                            <p:strVal val="#ppt_x"/>
                                          </p:val>
                                        </p:tav>
                                        <p:tav tm="100000">
                                          <p:val>
                                            <p:strVal val="#ppt_x"/>
                                          </p:val>
                                        </p:tav>
                                      </p:tavLst>
                                    </p:anim>
                                    <p:anim calcmode="lin" valueType="num">
                                      <p:cBhvr>
                                        <p:cTn id="19" dur="5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57" y="350231"/>
            <a:ext cx="5310868" cy="531021"/>
            <a:chOff x="1523376" y="8642689"/>
            <a:chExt cx="2537649" cy="439424"/>
          </a:xfrm>
        </p:grpSpPr>
        <p:sp>
          <p:nvSpPr>
            <p:cNvPr id="24" name="object 4">
              <a:extLst>
                <a:ext uri="{FF2B5EF4-FFF2-40B4-BE49-F238E27FC236}">
                  <a16:creationId xmlns:a16="http://schemas.microsoft.com/office/drawing/2014/main" id="{FAC1F606-62F6-4305-800B-EF4BDCC04BC6}"/>
                </a:ext>
              </a:extLst>
            </p:cNvPr>
            <p:cNvSpPr/>
            <p:nvPr/>
          </p:nvSpPr>
          <p:spPr>
            <a:xfrm>
              <a:off x="1523376" y="8642693"/>
              <a:ext cx="2321548"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sz="1154"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sz="1154" dirty="0"/>
            </a:p>
          </p:txBody>
        </p:sp>
      </p:grpSp>
      <p:sp>
        <p:nvSpPr>
          <p:cNvPr id="12" name="object 10">
            <a:extLst>
              <a:ext uri="{FF2B5EF4-FFF2-40B4-BE49-F238E27FC236}">
                <a16:creationId xmlns:a16="http://schemas.microsoft.com/office/drawing/2014/main" id="{4B00ADBE-6249-46EB-B9DA-3742A4C1861C}"/>
              </a:ext>
            </a:extLst>
          </p:cNvPr>
          <p:cNvSpPr txBox="1"/>
          <p:nvPr/>
        </p:nvSpPr>
        <p:spPr>
          <a:xfrm>
            <a:off x="354503" y="986305"/>
            <a:ext cx="4308829" cy="1073070"/>
          </a:xfrm>
          <a:prstGeom prst="rect">
            <a:avLst/>
          </a:prstGeom>
        </p:spPr>
        <p:txBody>
          <a:bodyPr vert="horz" wrap="square" lIns="0" tIns="3258" rIns="0" bIns="0" rtlCol="0">
            <a:spAutoFit/>
          </a:bodyPr>
          <a:lstStyle/>
          <a:p>
            <a:pPr marL="293894" marR="3258" indent="-285750" algn="just">
              <a:lnSpc>
                <a:spcPct val="150000"/>
              </a:lnSpc>
              <a:spcBef>
                <a:spcPts val="64"/>
              </a:spcBef>
              <a:buFont typeface="Wingdings" panose="05000000000000000000" pitchFamily="2" charset="2"/>
              <a:buChar char="v"/>
            </a:pPr>
            <a:r>
              <a:rPr lang="en-US" sz="1600" dirty="0">
                <a:solidFill>
                  <a:schemeClr val="bg2">
                    <a:lumMod val="25000"/>
                  </a:schemeClr>
                </a:solidFill>
                <a:cs typeface="Source Sans Pro Light"/>
              </a:rPr>
              <a:t>In the latest year </a:t>
            </a:r>
            <a:r>
              <a:rPr lang="en-US" sz="1600" b="1" dirty="0">
                <a:solidFill>
                  <a:schemeClr val="bg2">
                    <a:lumMod val="25000"/>
                  </a:schemeClr>
                </a:solidFill>
                <a:cs typeface="Source Sans Pro Light"/>
              </a:rPr>
              <a:t>2014</a:t>
            </a:r>
            <a:r>
              <a:rPr lang="en-US" sz="1600" dirty="0">
                <a:solidFill>
                  <a:schemeClr val="bg2">
                    <a:lumMod val="25000"/>
                  </a:schemeClr>
                </a:solidFill>
                <a:cs typeface="Source Sans Pro Light"/>
              </a:rPr>
              <a:t> as per this data, the Electricity consumption was the at the highest compared to all the previous years</a:t>
            </a:r>
          </a:p>
        </p:txBody>
      </p:sp>
      <p:pic>
        <p:nvPicPr>
          <p:cNvPr id="17" name="Picture 16">
            <a:extLst>
              <a:ext uri="{FF2B5EF4-FFF2-40B4-BE49-F238E27FC236}">
                <a16:creationId xmlns:a16="http://schemas.microsoft.com/office/drawing/2014/main" id="{FA70503F-4BB8-4B98-AB8D-24EC6DC0E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673" y="6047864"/>
            <a:ext cx="1596481" cy="488719"/>
          </a:xfrm>
          <a:prstGeom prst="rect">
            <a:avLst/>
          </a:prstGeom>
        </p:spPr>
      </p:pic>
      <p:sp>
        <p:nvSpPr>
          <p:cNvPr id="4" name="Rectangle 3">
            <a:extLst>
              <a:ext uri="{FF2B5EF4-FFF2-40B4-BE49-F238E27FC236}">
                <a16:creationId xmlns:a16="http://schemas.microsoft.com/office/drawing/2014/main" id="{37FF7462-E770-4925-8375-69B908A1DAFC}"/>
              </a:ext>
            </a:extLst>
          </p:cNvPr>
          <p:cNvSpPr/>
          <p:nvPr/>
        </p:nvSpPr>
        <p:spPr>
          <a:xfrm>
            <a:off x="135244" y="459385"/>
            <a:ext cx="4803238" cy="368691"/>
          </a:xfrm>
          <a:prstGeom prst="rect">
            <a:avLst/>
          </a:prstGeom>
        </p:spPr>
        <p:txBody>
          <a:bodyPr wrap="none">
            <a:spAutoFit/>
          </a:bodyPr>
          <a:lstStyle/>
          <a:p>
            <a:r>
              <a:rPr lang="en-IN" sz="1796" b="1" dirty="0">
                <a:solidFill>
                  <a:srgbClr val="FFFFFF"/>
                </a:solidFill>
              </a:rPr>
              <a:t>3. Unit Name trend (1950-2020) Vs </a:t>
            </a:r>
            <a:r>
              <a:rPr lang="en-IN" sz="1796" b="1" dirty="0" err="1">
                <a:solidFill>
                  <a:srgbClr val="FFFFFF"/>
                </a:solidFill>
              </a:rPr>
              <a:t>GWht_TOTAL</a:t>
            </a:r>
            <a:endParaRPr lang="en-IN" sz="1796" b="1" dirty="0">
              <a:solidFill>
                <a:srgbClr val="FFFFFF"/>
              </a:solidFill>
            </a:endParaRPr>
          </a:p>
        </p:txBody>
      </p:sp>
      <p:pic>
        <p:nvPicPr>
          <p:cNvPr id="6" name="Picture 5">
            <a:extLst>
              <a:ext uri="{FF2B5EF4-FFF2-40B4-BE49-F238E27FC236}">
                <a16:creationId xmlns:a16="http://schemas.microsoft.com/office/drawing/2014/main" id="{B97F8739-9280-4838-948D-9E21B441F3CE}"/>
              </a:ext>
            </a:extLst>
          </p:cNvPr>
          <p:cNvPicPr>
            <a:picLocks noChangeAspect="1"/>
          </p:cNvPicPr>
          <p:nvPr/>
        </p:nvPicPr>
        <p:blipFill>
          <a:blip r:embed="rId3"/>
          <a:stretch>
            <a:fillRect/>
          </a:stretch>
        </p:blipFill>
        <p:spPr>
          <a:xfrm>
            <a:off x="5624501" y="909615"/>
            <a:ext cx="4951914" cy="2177303"/>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923A1F3A-86EA-4020-A2D9-1D3D61CF994E}"/>
              </a:ext>
            </a:extLst>
          </p:cNvPr>
          <p:cNvSpPr/>
          <p:nvPr/>
        </p:nvSpPr>
        <p:spPr>
          <a:xfrm>
            <a:off x="295696" y="3247453"/>
            <a:ext cx="10731544" cy="792781"/>
          </a:xfrm>
          <a:prstGeom prst="rect">
            <a:avLst/>
          </a:prstGeom>
        </p:spPr>
        <p:txBody>
          <a:bodyPr wrap="square">
            <a:spAutoFit/>
          </a:bodyPr>
          <a:lstStyle/>
          <a:p>
            <a:pPr marL="293894" marR="3258" indent="-285750" algn="just">
              <a:lnSpc>
                <a:spcPct val="150000"/>
              </a:lnSpc>
              <a:spcBef>
                <a:spcPts val="64"/>
              </a:spcBef>
              <a:buFont typeface="Wingdings" panose="05000000000000000000" pitchFamily="2" charset="2"/>
              <a:buChar char="v"/>
            </a:pPr>
            <a:r>
              <a:rPr lang="en-US" sz="1600" dirty="0">
                <a:solidFill>
                  <a:schemeClr val="bg2">
                    <a:lumMod val="25000"/>
                  </a:schemeClr>
                </a:solidFill>
                <a:cs typeface="Source Sans Pro Light"/>
              </a:rPr>
              <a:t>This matrix below illustrates with the introduction "</a:t>
            </a:r>
            <a:r>
              <a:rPr lang="en-US" sz="1600" b="1" dirty="0">
                <a:solidFill>
                  <a:schemeClr val="bg2">
                    <a:lumMod val="25000"/>
                  </a:schemeClr>
                </a:solidFill>
                <a:cs typeface="Source Sans Pro Light"/>
              </a:rPr>
              <a:t>Paper mills</a:t>
            </a:r>
            <a:r>
              <a:rPr lang="en-US" sz="1600" dirty="0">
                <a:solidFill>
                  <a:schemeClr val="bg2">
                    <a:lumMod val="25000"/>
                  </a:schemeClr>
                </a:solidFill>
                <a:cs typeface="Source Sans Pro Light"/>
              </a:rPr>
              <a:t>" industry by "</a:t>
            </a:r>
            <a:r>
              <a:rPr lang="en-US" sz="1600" b="1" dirty="0">
                <a:solidFill>
                  <a:schemeClr val="bg2">
                    <a:lumMod val="25000"/>
                  </a:schemeClr>
                </a:solidFill>
                <a:cs typeface="Source Sans Pro Light"/>
              </a:rPr>
              <a:t>Resolute FP US Inc. - Catawba Operations</a:t>
            </a:r>
            <a:r>
              <a:rPr lang="en-US" sz="1600" dirty="0">
                <a:solidFill>
                  <a:schemeClr val="bg2">
                    <a:lumMod val="25000"/>
                  </a:schemeClr>
                </a:solidFill>
                <a:cs typeface="Source Sans Pro Light"/>
              </a:rPr>
              <a:t>" Facility on 2014, we saw a significant rise in energy combustion.</a:t>
            </a:r>
          </a:p>
        </p:txBody>
      </p:sp>
      <p:pic>
        <p:nvPicPr>
          <p:cNvPr id="9" name="Picture 8">
            <a:extLst>
              <a:ext uri="{FF2B5EF4-FFF2-40B4-BE49-F238E27FC236}">
                <a16:creationId xmlns:a16="http://schemas.microsoft.com/office/drawing/2014/main" id="{DF8C8DA1-4CAC-46AF-9E9B-4DC251456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0623" y="4120581"/>
            <a:ext cx="7440864" cy="2274414"/>
          </a:xfrm>
          <a:prstGeom prst="rect">
            <a:avLst/>
          </a:prstGeom>
          <a:ln>
            <a:noFill/>
          </a:ln>
          <a:effectLst>
            <a:softEdge rad="112500"/>
          </a:effectLst>
        </p:spPr>
      </p:pic>
      <p:pic>
        <p:nvPicPr>
          <p:cNvPr id="3074" name="Picture 2" descr="https://media.industrialinfo.com/iirenergy-media/images/industries/power_td_systems.png">
            <a:extLst>
              <a:ext uri="{FF2B5EF4-FFF2-40B4-BE49-F238E27FC236}">
                <a16:creationId xmlns:a16="http://schemas.microsoft.com/office/drawing/2014/main" id="{48CD57CA-35CB-474D-A797-57A51421AD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44945" y="171113"/>
            <a:ext cx="689646" cy="6896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dia.industrialinfo.com/iirenergy-media/images/industries/power_cogeneration.png">
            <a:extLst>
              <a:ext uri="{FF2B5EF4-FFF2-40B4-BE49-F238E27FC236}">
                <a16:creationId xmlns:a16="http://schemas.microsoft.com/office/drawing/2014/main" id="{428FA0C8-E8D5-4306-9CD9-CB49F1EE65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9673" y="4925366"/>
            <a:ext cx="1435464" cy="119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82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57" y="350231"/>
            <a:ext cx="6942584" cy="531021"/>
            <a:chOff x="909501" y="8642689"/>
            <a:chExt cx="3151524" cy="439424"/>
          </a:xfrm>
        </p:grpSpPr>
        <p:sp>
          <p:nvSpPr>
            <p:cNvPr id="24" name="object 4">
              <a:extLst>
                <a:ext uri="{FF2B5EF4-FFF2-40B4-BE49-F238E27FC236}">
                  <a16:creationId xmlns:a16="http://schemas.microsoft.com/office/drawing/2014/main" id="{FAC1F606-62F6-4305-800B-EF4BDCC04BC6}"/>
                </a:ext>
              </a:extLst>
            </p:cNvPr>
            <p:cNvSpPr/>
            <p:nvPr/>
          </p:nvSpPr>
          <p:spPr>
            <a:xfrm>
              <a:off x="909501" y="8642693"/>
              <a:ext cx="293542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sz="1154"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sz="1154" dirty="0"/>
            </a:p>
          </p:txBody>
        </p:sp>
      </p:grpSp>
      <p:sp>
        <p:nvSpPr>
          <p:cNvPr id="12" name="object 10">
            <a:extLst>
              <a:ext uri="{FF2B5EF4-FFF2-40B4-BE49-F238E27FC236}">
                <a16:creationId xmlns:a16="http://schemas.microsoft.com/office/drawing/2014/main" id="{4B00ADBE-6249-46EB-B9DA-3742A4C1861C}"/>
              </a:ext>
            </a:extLst>
          </p:cNvPr>
          <p:cNvSpPr txBox="1"/>
          <p:nvPr/>
        </p:nvSpPr>
        <p:spPr>
          <a:xfrm>
            <a:off x="389494" y="1140965"/>
            <a:ext cx="5717206" cy="703738"/>
          </a:xfrm>
          <a:prstGeom prst="rect">
            <a:avLst/>
          </a:prstGeom>
        </p:spPr>
        <p:txBody>
          <a:bodyPr vert="horz" wrap="square" lIns="0" tIns="3258" rIns="0" bIns="0" rtlCol="0">
            <a:spAutoFit/>
          </a:bodyPr>
          <a:lstStyle/>
          <a:p>
            <a:pPr marL="293895" marR="3258" indent="-285750" algn="just">
              <a:lnSpc>
                <a:spcPct val="150000"/>
              </a:lnSpc>
              <a:spcBef>
                <a:spcPts val="64"/>
              </a:spcBef>
              <a:buFont typeface="Wingdings" panose="05000000000000000000" pitchFamily="2" charset="2"/>
              <a:buChar char="v"/>
            </a:pPr>
            <a:r>
              <a:rPr lang="en-US" sz="1600" dirty="0">
                <a:solidFill>
                  <a:schemeClr val="bg2">
                    <a:lumMod val="25000"/>
                  </a:schemeClr>
                </a:solidFill>
                <a:cs typeface="Source Sans Pro Light"/>
              </a:rPr>
              <a:t>% Share of Energy Combustion is highest in </a:t>
            </a:r>
            <a:r>
              <a:rPr lang="en-US" sz="1600" b="1" dirty="0">
                <a:solidFill>
                  <a:schemeClr val="bg2">
                    <a:lumMod val="25000"/>
                  </a:schemeClr>
                </a:solidFill>
                <a:cs typeface="Source Sans Pro Light"/>
              </a:rPr>
              <a:t>South</a:t>
            </a:r>
            <a:r>
              <a:rPr lang="en-US" sz="1600" dirty="0">
                <a:solidFill>
                  <a:schemeClr val="bg2">
                    <a:lumMod val="25000"/>
                  </a:schemeClr>
                </a:solidFill>
                <a:cs typeface="Source Sans Pro Light"/>
              </a:rPr>
              <a:t> compared to any other regions.</a:t>
            </a:r>
          </a:p>
        </p:txBody>
      </p:sp>
      <p:pic>
        <p:nvPicPr>
          <p:cNvPr id="19" name="Picture 18">
            <a:extLst>
              <a:ext uri="{FF2B5EF4-FFF2-40B4-BE49-F238E27FC236}">
                <a16:creationId xmlns:a16="http://schemas.microsoft.com/office/drawing/2014/main" id="{C63C27A6-6725-4435-A9E1-684B7C0E2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673" y="6047864"/>
            <a:ext cx="1596481" cy="488719"/>
          </a:xfrm>
          <a:prstGeom prst="rect">
            <a:avLst/>
          </a:prstGeom>
        </p:spPr>
      </p:pic>
      <p:sp>
        <p:nvSpPr>
          <p:cNvPr id="4" name="Rectangle 3">
            <a:extLst>
              <a:ext uri="{FF2B5EF4-FFF2-40B4-BE49-F238E27FC236}">
                <a16:creationId xmlns:a16="http://schemas.microsoft.com/office/drawing/2014/main" id="{D80B9A48-841E-4E0A-AACF-CA10420A3AC0}"/>
              </a:ext>
            </a:extLst>
          </p:cNvPr>
          <p:cNvSpPr/>
          <p:nvPr/>
        </p:nvSpPr>
        <p:spPr>
          <a:xfrm>
            <a:off x="215817" y="437127"/>
            <a:ext cx="6896163" cy="368691"/>
          </a:xfrm>
          <a:prstGeom prst="rect">
            <a:avLst/>
          </a:prstGeom>
        </p:spPr>
        <p:txBody>
          <a:bodyPr wrap="square">
            <a:spAutoFit/>
          </a:bodyPr>
          <a:lstStyle/>
          <a:p>
            <a:r>
              <a:rPr lang="en-IN" sz="1796" b="1" dirty="0">
                <a:solidFill>
                  <a:srgbClr val="FFFFFF"/>
                </a:solidFill>
              </a:rPr>
              <a:t>4. % Share of </a:t>
            </a:r>
            <a:r>
              <a:rPr lang="en-IN" sz="1796" b="1" dirty="0" err="1">
                <a:solidFill>
                  <a:srgbClr val="FFFFFF"/>
                </a:solidFill>
              </a:rPr>
              <a:t>MMBtu_TOTAL</a:t>
            </a:r>
            <a:r>
              <a:rPr lang="en-IN" sz="1796" b="1" dirty="0">
                <a:solidFill>
                  <a:srgbClr val="FFFFFF"/>
                </a:solidFill>
              </a:rPr>
              <a:t> &amp; </a:t>
            </a:r>
            <a:r>
              <a:rPr lang="en-IN" sz="1796" b="1" dirty="0" err="1">
                <a:solidFill>
                  <a:srgbClr val="FFFFFF"/>
                </a:solidFill>
              </a:rPr>
              <a:t>GWht_TOTAL</a:t>
            </a:r>
            <a:r>
              <a:rPr lang="en-IN" sz="1796" b="1" dirty="0">
                <a:solidFill>
                  <a:srgbClr val="FFFFFF"/>
                </a:solidFill>
              </a:rPr>
              <a:t> for each </a:t>
            </a:r>
            <a:r>
              <a:rPr lang="en-IN" sz="1796" b="1" dirty="0" err="1">
                <a:solidFill>
                  <a:srgbClr val="FFFFFF"/>
                </a:solidFill>
              </a:rPr>
              <a:t>MECS_Region</a:t>
            </a:r>
            <a:endParaRPr lang="en-IN" sz="1796" b="1" dirty="0">
              <a:solidFill>
                <a:srgbClr val="FFFFFF"/>
              </a:solidFill>
            </a:endParaRPr>
          </a:p>
        </p:txBody>
      </p:sp>
      <p:pic>
        <p:nvPicPr>
          <p:cNvPr id="6" name="Picture 5">
            <a:extLst>
              <a:ext uri="{FF2B5EF4-FFF2-40B4-BE49-F238E27FC236}">
                <a16:creationId xmlns:a16="http://schemas.microsoft.com/office/drawing/2014/main" id="{480FAC7C-5A15-4BF3-9276-CF037EE89860}"/>
              </a:ext>
            </a:extLst>
          </p:cNvPr>
          <p:cNvPicPr>
            <a:picLocks noChangeAspect="1"/>
          </p:cNvPicPr>
          <p:nvPr/>
        </p:nvPicPr>
        <p:blipFill rotWithShape="1">
          <a:blip r:embed="rId3"/>
          <a:srcRect r="12270" b="7299"/>
          <a:stretch/>
        </p:blipFill>
        <p:spPr>
          <a:xfrm>
            <a:off x="6861417" y="968138"/>
            <a:ext cx="4012014" cy="2263118"/>
          </a:xfrm>
          <a:prstGeom prst="rect">
            <a:avLst/>
          </a:prstGeom>
          <a:ln>
            <a:noFill/>
          </a:ln>
          <a:effectLst>
            <a:softEdge rad="112500"/>
          </a:effectLst>
        </p:spPr>
      </p:pic>
      <p:pic>
        <p:nvPicPr>
          <p:cNvPr id="7" name="Picture 6">
            <a:extLst>
              <a:ext uri="{FF2B5EF4-FFF2-40B4-BE49-F238E27FC236}">
                <a16:creationId xmlns:a16="http://schemas.microsoft.com/office/drawing/2014/main" id="{819FA287-8333-45A8-A6A6-A00F20C37A6E}"/>
              </a:ext>
            </a:extLst>
          </p:cNvPr>
          <p:cNvPicPr>
            <a:picLocks noChangeAspect="1"/>
          </p:cNvPicPr>
          <p:nvPr/>
        </p:nvPicPr>
        <p:blipFill rotWithShape="1">
          <a:blip r:embed="rId4"/>
          <a:srcRect l="234" r="3952"/>
          <a:stretch/>
        </p:blipFill>
        <p:spPr>
          <a:xfrm>
            <a:off x="1801176" y="3569088"/>
            <a:ext cx="6450797" cy="2935053"/>
          </a:xfrm>
          <a:prstGeom prst="rect">
            <a:avLst/>
          </a:prstGeom>
          <a:ln>
            <a:noFill/>
          </a:ln>
          <a:effectLst>
            <a:softEdge rad="112500"/>
          </a:effectLst>
        </p:spPr>
      </p:pic>
      <p:sp>
        <p:nvSpPr>
          <p:cNvPr id="8" name="Rectangle 7">
            <a:extLst>
              <a:ext uri="{FF2B5EF4-FFF2-40B4-BE49-F238E27FC236}">
                <a16:creationId xmlns:a16="http://schemas.microsoft.com/office/drawing/2014/main" id="{9F4249FF-0CBE-4B5E-8A20-9FF145BFFDED}"/>
              </a:ext>
            </a:extLst>
          </p:cNvPr>
          <p:cNvSpPr/>
          <p:nvPr/>
        </p:nvSpPr>
        <p:spPr>
          <a:xfrm>
            <a:off x="403360" y="2749112"/>
            <a:ext cx="6063226" cy="792781"/>
          </a:xfrm>
          <a:prstGeom prst="rect">
            <a:avLst/>
          </a:prstGeom>
        </p:spPr>
        <p:txBody>
          <a:bodyPr wrap="square">
            <a:spAutoFit/>
          </a:bodyPr>
          <a:lstStyle/>
          <a:p>
            <a:pPr marL="293894" marR="3258" indent="-285750" algn="just">
              <a:lnSpc>
                <a:spcPct val="150000"/>
              </a:lnSpc>
              <a:spcBef>
                <a:spcPts val="64"/>
              </a:spcBef>
              <a:buFont typeface="Wingdings" panose="05000000000000000000" pitchFamily="2" charset="2"/>
              <a:buChar char="v"/>
            </a:pPr>
            <a:r>
              <a:rPr lang="en-US" sz="1600" dirty="0">
                <a:solidFill>
                  <a:schemeClr val="bg2">
                    <a:lumMod val="25000"/>
                  </a:schemeClr>
                </a:solidFill>
                <a:cs typeface="Source Sans Pro Light"/>
              </a:rPr>
              <a:t>These numbers prove the usage of fuel type like "</a:t>
            </a:r>
            <a:r>
              <a:rPr lang="en-US" sz="1600" b="1" dirty="0">
                <a:solidFill>
                  <a:schemeClr val="bg2">
                    <a:lumMod val="25000"/>
                  </a:schemeClr>
                </a:solidFill>
                <a:cs typeface="Source Sans Pro Light"/>
              </a:rPr>
              <a:t>natural gas</a:t>
            </a:r>
            <a:r>
              <a:rPr lang="en-US" sz="1600" dirty="0">
                <a:solidFill>
                  <a:schemeClr val="bg2">
                    <a:lumMod val="25000"/>
                  </a:schemeClr>
                </a:solidFill>
                <a:cs typeface="Source Sans Pro Light"/>
              </a:rPr>
              <a:t>" and "</a:t>
            </a:r>
            <a:r>
              <a:rPr lang="en-US" sz="1600" b="1" dirty="0">
                <a:solidFill>
                  <a:schemeClr val="bg2">
                    <a:lumMod val="25000"/>
                  </a:schemeClr>
                </a:solidFill>
                <a:cs typeface="Source Sans Pro Light"/>
              </a:rPr>
              <a:t>Fuel gas</a:t>
            </a:r>
            <a:r>
              <a:rPr lang="en-US" sz="1600" dirty="0">
                <a:solidFill>
                  <a:schemeClr val="bg2">
                    <a:lumMod val="25000"/>
                  </a:schemeClr>
                </a:solidFill>
                <a:cs typeface="Source Sans Pro Light"/>
              </a:rPr>
              <a:t>" is more in South region</a:t>
            </a:r>
          </a:p>
        </p:txBody>
      </p:sp>
      <p:pic>
        <p:nvPicPr>
          <p:cNvPr id="5122" name="Picture 2" descr="https://media.industrialinfo.com/iirenergy-media/images/industries/power_ieps.png">
            <a:extLst>
              <a:ext uri="{FF2B5EF4-FFF2-40B4-BE49-F238E27FC236}">
                <a16:creationId xmlns:a16="http://schemas.microsoft.com/office/drawing/2014/main" id="{4280EEE3-D34C-49AE-AD7B-2633CB610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8261" y="162113"/>
            <a:ext cx="719134" cy="7191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edia.industrialinfo.com/iirenergy-media/images/industries/power_renewable.png">
            <a:extLst>
              <a:ext uri="{FF2B5EF4-FFF2-40B4-BE49-F238E27FC236}">
                <a16:creationId xmlns:a16="http://schemas.microsoft.com/office/drawing/2014/main" id="{1EA03513-98CE-495A-8938-166019D1BF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1259" y="4858941"/>
            <a:ext cx="1468811" cy="122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7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58" y="350231"/>
            <a:ext cx="6465390" cy="531021"/>
            <a:chOff x="-3245791" y="8642689"/>
            <a:chExt cx="7306816" cy="439424"/>
          </a:xfrm>
        </p:grpSpPr>
        <p:sp>
          <p:nvSpPr>
            <p:cNvPr id="24" name="object 4">
              <a:extLst>
                <a:ext uri="{FF2B5EF4-FFF2-40B4-BE49-F238E27FC236}">
                  <a16:creationId xmlns:a16="http://schemas.microsoft.com/office/drawing/2014/main" id="{FAC1F606-62F6-4305-800B-EF4BDCC04BC6}"/>
                </a:ext>
              </a:extLst>
            </p:cNvPr>
            <p:cNvSpPr/>
            <p:nvPr/>
          </p:nvSpPr>
          <p:spPr>
            <a:xfrm>
              <a:off x="-3245791" y="8642693"/>
              <a:ext cx="7090717"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sz="1154"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sz="1154" dirty="0"/>
            </a:p>
          </p:txBody>
        </p:sp>
      </p:grpSp>
      <p:sp>
        <p:nvSpPr>
          <p:cNvPr id="12" name="object 10">
            <a:extLst>
              <a:ext uri="{FF2B5EF4-FFF2-40B4-BE49-F238E27FC236}">
                <a16:creationId xmlns:a16="http://schemas.microsoft.com/office/drawing/2014/main" id="{4B00ADBE-6249-46EB-B9DA-3742A4C1861C}"/>
              </a:ext>
            </a:extLst>
          </p:cNvPr>
          <p:cNvSpPr txBox="1"/>
          <p:nvPr/>
        </p:nvSpPr>
        <p:spPr>
          <a:xfrm>
            <a:off x="623141" y="1083271"/>
            <a:ext cx="10552758" cy="1150014"/>
          </a:xfrm>
          <a:prstGeom prst="rect">
            <a:avLst/>
          </a:prstGeom>
        </p:spPr>
        <p:txBody>
          <a:bodyPr vert="horz" wrap="square" lIns="0" tIns="3258" rIns="0" bIns="0" rtlCol="0">
            <a:spAutoFit/>
          </a:bodyPr>
          <a:lstStyle/>
          <a:p>
            <a:pPr marL="293894" indent="-285750">
              <a:lnSpc>
                <a:spcPct val="150000"/>
              </a:lnSpc>
              <a:spcBef>
                <a:spcPts val="573"/>
              </a:spcBef>
              <a:buFont typeface="Wingdings" panose="05000000000000000000" pitchFamily="2" charset="2"/>
              <a:buChar char="v"/>
            </a:pPr>
            <a:r>
              <a:rPr lang="en-US" sz="1600" dirty="0">
                <a:solidFill>
                  <a:schemeClr val="bg2">
                    <a:lumMod val="25000"/>
                  </a:schemeClr>
                </a:solidFill>
                <a:cs typeface="Source Sans Pro Light"/>
              </a:rPr>
              <a:t>﻿Across all 255 PRIMARY_NAICS_TITLE, There are total 5747 Facilities and 50 Fuel types.﻿</a:t>
            </a:r>
          </a:p>
          <a:p>
            <a:pPr marL="293894" indent="-285750">
              <a:lnSpc>
                <a:spcPct val="150000"/>
              </a:lnSpc>
              <a:spcBef>
                <a:spcPts val="573"/>
              </a:spcBef>
              <a:buFont typeface="Wingdings" panose="05000000000000000000" pitchFamily="2" charset="2"/>
              <a:buChar char="v"/>
            </a:pPr>
            <a:r>
              <a:rPr lang="en-US" sz="1600" dirty="0">
                <a:solidFill>
                  <a:schemeClr val="bg2">
                    <a:lumMod val="25000"/>
                  </a:schemeClr>
                </a:solidFill>
                <a:cs typeface="Source Sans Pro Light"/>
              </a:rPr>
              <a:t>This chart illustrates “</a:t>
            </a:r>
            <a:r>
              <a:rPr lang="en-US" sz="1600" b="1" dirty="0">
                <a:solidFill>
                  <a:schemeClr val="bg2">
                    <a:lumMod val="25000"/>
                  </a:schemeClr>
                </a:solidFill>
                <a:cs typeface="Source Sans Pro Light"/>
              </a:rPr>
              <a:t>Fossil Fuel Electric Power Generation</a:t>
            </a:r>
            <a:r>
              <a:rPr lang="en-US" sz="1600" dirty="0">
                <a:solidFill>
                  <a:schemeClr val="bg2">
                    <a:lumMod val="25000"/>
                  </a:schemeClr>
                </a:solidFill>
                <a:cs typeface="Source Sans Pro Light"/>
              </a:rPr>
              <a:t>” is common in most facilities and as well as uses most types of fuel.</a:t>
            </a:r>
          </a:p>
        </p:txBody>
      </p:sp>
      <p:sp>
        <p:nvSpPr>
          <p:cNvPr id="2" name="Rectangle 1">
            <a:extLst>
              <a:ext uri="{FF2B5EF4-FFF2-40B4-BE49-F238E27FC236}">
                <a16:creationId xmlns:a16="http://schemas.microsoft.com/office/drawing/2014/main" id="{38663F5D-13D1-4AD3-B0C0-2966648B0876}"/>
              </a:ext>
            </a:extLst>
          </p:cNvPr>
          <p:cNvSpPr/>
          <p:nvPr/>
        </p:nvSpPr>
        <p:spPr>
          <a:xfrm>
            <a:off x="10738589" y="6019076"/>
            <a:ext cx="1319473" cy="69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154"/>
          </a:p>
        </p:txBody>
      </p:sp>
      <p:pic>
        <p:nvPicPr>
          <p:cNvPr id="13" name="Picture 12">
            <a:extLst>
              <a:ext uri="{FF2B5EF4-FFF2-40B4-BE49-F238E27FC236}">
                <a16:creationId xmlns:a16="http://schemas.microsoft.com/office/drawing/2014/main" id="{36B1C02D-D727-41CB-BA72-7A1133155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673" y="6047864"/>
            <a:ext cx="1596481" cy="488719"/>
          </a:xfrm>
          <a:prstGeom prst="rect">
            <a:avLst/>
          </a:prstGeom>
        </p:spPr>
      </p:pic>
      <p:sp>
        <p:nvSpPr>
          <p:cNvPr id="4" name="Rectangle 3">
            <a:extLst>
              <a:ext uri="{FF2B5EF4-FFF2-40B4-BE49-F238E27FC236}">
                <a16:creationId xmlns:a16="http://schemas.microsoft.com/office/drawing/2014/main" id="{B345FF0F-1938-4926-BB55-AFFE8A8449D1}"/>
              </a:ext>
            </a:extLst>
          </p:cNvPr>
          <p:cNvSpPr/>
          <p:nvPr/>
        </p:nvSpPr>
        <p:spPr>
          <a:xfrm>
            <a:off x="209087" y="474613"/>
            <a:ext cx="6102953" cy="368691"/>
          </a:xfrm>
          <a:prstGeom prst="rect">
            <a:avLst/>
          </a:prstGeom>
        </p:spPr>
        <p:txBody>
          <a:bodyPr wrap="none">
            <a:spAutoFit/>
          </a:bodyPr>
          <a:lstStyle/>
          <a:p>
            <a:r>
              <a:rPr lang="en-IN" sz="1796" b="1" spc="-3" dirty="0">
                <a:solidFill>
                  <a:srgbClr val="FFFFFF"/>
                </a:solidFill>
              </a:rPr>
              <a:t>5. PRIMARY_NAICS_TITLE Vs Facility Name and Fuel Type Stats</a:t>
            </a:r>
          </a:p>
        </p:txBody>
      </p:sp>
      <p:pic>
        <p:nvPicPr>
          <p:cNvPr id="6" name="Picture 5">
            <a:extLst>
              <a:ext uri="{FF2B5EF4-FFF2-40B4-BE49-F238E27FC236}">
                <a16:creationId xmlns:a16="http://schemas.microsoft.com/office/drawing/2014/main" id="{6D495941-EC10-4BCB-94AF-72FBFE21733E}"/>
              </a:ext>
            </a:extLst>
          </p:cNvPr>
          <p:cNvPicPr>
            <a:picLocks noChangeAspect="1"/>
          </p:cNvPicPr>
          <p:nvPr/>
        </p:nvPicPr>
        <p:blipFill rotWithShape="1">
          <a:blip r:embed="rId3"/>
          <a:srcRect l="27862" t="24406" r="3511" b="13579"/>
          <a:stretch/>
        </p:blipFill>
        <p:spPr>
          <a:xfrm>
            <a:off x="133013" y="2071086"/>
            <a:ext cx="9103289" cy="4625057"/>
          </a:xfrm>
          <a:prstGeom prst="rect">
            <a:avLst/>
          </a:prstGeom>
          <a:ln>
            <a:noFill/>
          </a:ln>
          <a:effectLst>
            <a:softEdge rad="112500"/>
          </a:effectLst>
        </p:spPr>
      </p:pic>
      <p:pic>
        <p:nvPicPr>
          <p:cNvPr id="7170" name="Picture 2" descr="https://media.industrialinfo.com/iirenergy-media/images/industries/power_conventional.png">
            <a:extLst>
              <a:ext uri="{FF2B5EF4-FFF2-40B4-BE49-F238E27FC236}">
                <a16:creationId xmlns:a16="http://schemas.microsoft.com/office/drawing/2014/main" id="{B01D94CD-960A-430C-845C-21125D140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009" y="4894490"/>
            <a:ext cx="1493085" cy="124423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media.industrialinfo.com/iirenergy-media/images/industries/power_utilities.png">
            <a:extLst>
              <a:ext uri="{FF2B5EF4-FFF2-40B4-BE49-F238E27FC236}">
                <a16:creationId xmlns:a16="http://schemas.microsoft.com/office/drawing/2014/main" id="{0619F3BB-74DB-4135-9D3F-799A9B877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5899" y="175036"/>
            <a:ext cx="706211" cy="70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27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pic>
        <p:nvPicPr>
          <p:cNvPr id="2" name="Picture 1">
            <a:extLst>
              <a:ext uri="{FF2B5EF4-FFF2-40B4-BE49-F238E27FC236}">
                <a16:creationId xmlns:a16="http://schemas.microsoft.com/office/drawing/2014/main" id="{F0F1BE34-4E08-4CC2-98C4-7DDB3DB866C0}"/>
              </a:ext>
            </a:extLst>
          </p:cNvPr>
          <p:cNvPicPr>
            <a:picLocks noChangeAspect="1"/>
          </p:cNvPicPr>
          <p:nvPr/>
        </p:nvPicPr>
        <p:blipFill>
          <a:blip r:embed="rId5"/>
          <a:stretch>
            <a:fillRect/>
          </a:stretch>
        </p:blipFill>
        <p:spPr>
          <a:xfrm>
            <a:off x="0" y="-297"/>
            <a:ext cx="12192528" cy="6858297"/>
          </a:xfrm>
          <a:prstGeom prst="rect">
            <a:avLst/>
          </a:prstGeom>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467</Words>
  <Application>Microsoft Office PowerPoint</Application>
  <PresentationFormat>Widescreen</PresentationFormat>
  <Paragraphs>43</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ermakash@gmail.com</dc:creator>
  <cp:lastModifiedBy>ermakash@gmail.com</cp:lastModifiedBy>
  <cp:revision>18</cp:revision>
  <dcterms:created xsi:type="dcterms:W3CDTF">2023-03-31T22:18:44Z</dcterms:created>
  <dcterms:modified xsi:type="dcterms:W3CDTF">2023-04-02T10:13:52Z</dcterms:modified>
</cp:coreProperties>
</file>