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2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82234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QWERTY: Revolutionizing Medical Insurance Form Filling with AI-Powered Voice Recognition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5662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An AI-Intensive Project Transforming Traditional Data Entry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61843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Presented by Rishiraj Yadav, Intern at Infosys AI Springboard, Batch 2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7731681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Workflow Structure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55133" y="2078117"/>
            <a:ext cx="120015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299222" y="1967389"/>
            <a:ext cx="2796659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Authentication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930" y="2446853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Users log in to the platform with their credentials or create an account.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0724" y="3186589"/>
            <a:ext cx="188833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Form Navigation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34519" y="355532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Users select the desired form from a list or by searching for specific terms.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21438" y="4184213"/>
            <a:ext cx="187523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324701" y="407348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Voice Input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Users speak their information, which is captured by the voice recognition engine.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05246" y="5181838"/>
            <a:ext cx="21978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534519" y="5071110"/>
            <a:ext cx="3600688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Translation and Validation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534519" y="5550575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system translates spoken words into text, validating the data for accuracy.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4A2C85"/>
          </a:solidFill>
          <a:ln/>
        </p:spPr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21081" y="6179463"/>
            <a:ext cx="18823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 Generation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PDF of the filled form is generated and made available for download or submission.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F03AE62-3B9B-7ED4-F7DC-459268E41857}"/>
              </a:ext>
            </a:extLst>
          </p:cNvPr>
          <p:cNvSpPr/>
          <p:nvPr/>
        </p:nvSpPr>
        <p:spPr>
          <a:xfrm>
            <a:off x="793790" y="1278374"/>
            <a:ext cx="63932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Integration in Detail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9381984C-3187-D986-A7BE-787791C82410}"/>
              </a:ext>
            </a:extLst>
          </p:cNvPr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E7074D6-FEE3-CED4-64BB-8A48F1654D1A}"/>
              </a:ext>
            </a:extLst>
          </p:cNvPr>
          <p:cNvSpPr/>
          <p:nvPr/>
        </p:nvSpPr>
        <p:spPr>
          <a:xfrm>
            <a:off x="1028224" y="2867501"/>
            <a:ext cx="10239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CFC567DB-0674-DE71-CB57-8D2F81B61D90}"/>
              </a:ext>
            </a:extLst>
          </p:cNvPr>
          <p:cNvSpPr/>
          <p:nvPr/>
        </p:nvSpPr>
        <p:spPr>
          <a:xfrm>
            <a:off x="3194328" y="2667595"/>
            <a:ext cx="28623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Speech Recognition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283AD6BE-8AAF-9503-9E90-454E349E05EF}"/>
              </a:ext>
            </a:extLst>
          </p:cNvPr>
          <p:cNvSpPr/>
          <p:nvPr/>
        </p:nvSpPr>
        <p:spPr>
          <a:xfrm>
            <a:off x="3194328" y="3158014"/>
            <a:ext cx="57095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Leveraging NLP to understand and transcribe user inputs.</a:t>
            </a:r>
            <a:endParaRPr lang="en-US" sz="175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609F76A4-E89F-CBAA-DFEF-22935CA26BB6}"/>
              </a:ext>
            </a:extLst>
          </p:cNvPr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AD0906C2-AC42-3020-A981-165F77F316B6}"/>
              </a:ext>
            </a:extLst>
          </p:cNvPr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3812ED94-723A-2B7A-05AD-89AC0DBC07CD}"/>
              </a:ext>
            </a:extLst>
          </p:cNvPr>
          <p:cNvSpPr/>
          <p:nvPr/>
        </p:nvSpPr>
        <p:spPr>
          <a:xfrm>
            <a:off x="1028224" y="4287798"/>
            <a:ext cx="16097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5B6DE578-31C6-7B26-31BA-45F373EA3BCC}"/>
              </a:ext>
            </a:extLst>
          </p:cNvPr>
          <p:cNvSpPr/>
          <p:nvPr/>
        </p:nvSpPr>
        <p:spPr>
          <a:xfrm>
            <a:off x="5368171" y="4087892"/>
            <a:ext cx="29317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Multilingual Support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4C841EB8-4E00-DCBF-B3AC-63895ED83484}"/>
              </a:ext>
            </a:extLst>
          </p:cNvPr>
          <p:cNvSpPr/>
          <p:nvPr/>
        </p:nvSpPr>
        <p:spPr>
          <a:xfrm>
            <a:off x="5368171" y="4578310"/>
            <a:ext cx="49863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Powered by Google Translate to ensure inclusivity.</a:t>
            </a:r>
            <a:endParaRPr lang="en-US" sz="175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0157C4AC-E3A9-0D01-3D05-2ACF3D380AB5}"/>
              </a:ext>
            </a:extLst>
          </p:cNvPr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E487E210-3A99-CA5C-B3C8-BF0A1AA28444}"/>
              </a:ext>
            </a:extLst>
          </p:cNvPr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8535E5EC-C83E-C5FA-6FFE-EFCBD9343CF2}"/>
              </a:ext>
            </a:extLst>
          </p:cNvPr>
          <p:cNvSpPr/>
          <p:nvPr/>
        </p:nvSpPr>
        <p:spPr>
          <a:xfrm>
            <a:off x="1028224" y="5889546"/>
            <a:ext cx="15990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D52B7A45-AF71-2ACD-4622-072A26641F07}"/>
              </a:ext>
            </a:extLst>
          </p:cNvPr>
          <p:cNvSpPr/>
          <p:nvPr/>
        </p:nvSpPr>
        <p:spPr>
          <a:xfrm>
            <a:off x="7542014" y="55081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Automation</a:t>
            </a:r>
            <a:endParaRPr lang="en-US" sz="22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98FEDB68-2B67-61AD-A962-78136636FA75}"/>
              </a:ext>
            </a:extLst>
          </p:cNvPr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Voice recognition combined with PDF generation eliminates manual effort.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1172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E1FECCF-F608-D83D-7091-01BAEE85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7F53AE50-DA82-1B66-E0B5-C9BAB853EF70}"/>
              </a:ext>
            </a:extLst>
          </p:cNvPr>
          <p:cNvSpPr/>
          <p:nvPr/>
        </p:nvSpPr>
        <p:spPr>
          <a:xfrm>
            <a:off x="6280190" y="8886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Folder Structure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1BE455D-ED82-3611-BEC3-D35ABA003304}"/>
              </a:ext>
            </a:extLst>
          </p:cNvPr>
          <p:cNvSpPr/>
          <p:nvPr/>
        </p:nvSpPr>
        <p:spPr>
          <a:xfrm>
            <a:off x="6280190" y="2050971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66BCC6F-AA10-4C6B-E5BA-363AD252A77A}"/>
              </a:ext>
            </a:extLst>
          </p:cNvPr>
          <p:cNvSpPr/>
          <p:nvPr/>
        </p:nvSpPr>
        <p:spPr>
          <a:xfrm>
            <a:off x="6666548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Templates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CF5E9E7-E6B5-0EDC-07DA-DBB9C8D7DD3E}"/>
              </a:ext>
            </a:extLst>
          </p:cNvPr>
          <p:cNvSpPr/>
          <p:nvPr/>
        </p:nvSpPr>
        <p:spPr>
          <a:xfrm>
            <a:off x="6280190" y="3573185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Contains all HTML files.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D66816E-6D47-713F-B4D7-33171CC0F2AF}"/>
              </a:ext>
            </a:extLst>
          </p:cNvPr>
          <p:cNvSpPr/>
          <p:nvPr/>
        </p:nvSpPr>
        <p:spPr>
          <a:xfrm>
            <a:off x="10228421" y="205097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5FBC495-EA0B-33D3-3171-82073CD28F1A}"/>
              </a:ext>
            </a:extLst>
          </p:cNvPr>
          <p:cNvSpPr/>
          <p:nvPr/>
        </p:nvSpPr>
        <p:spPr>
          <a:xfrm>
            <a:off x="10614898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Static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AD61B0D5-27E5-E74D-CFDE-E3A415D410F6}"/>
              </a:ext>
            </a:extLst>
          </p:cNvPr>
          <p:cNvSpPr/>
          <p:nvPr/>
        </p:nvSpPr>
        <p:spPr>
          <a:xfrm>
            <a:off x="10228421" y="357318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Stores CSS and JavaScript for UI/UX enhancement.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19DFA50-D196-93DE-487D-DE8E5CEDA141}"/>
              </a:ext>
            </a:extLst>
          </p:cNvPr>
          <p:cNvSpPr/>
          <p:nvPr/>
        </p:nvSpPr>
        <p:spPr>
          <a:xfrm>
            <a:off x="6280190" y="5092779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58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B00A6A5A-F2F2-C8B7-BE39-EBB1E2466D38}"/>
              </a:ext>
            </a:extLst>
          </p:cNvPr>
          <p:cNvSpPr/>
          <p:nvPr/>
        </p:nvSpPr>
        <p:spPr>
          <a:xfrm>
            <a:off x="6666548" y="612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Backend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C31E3218-D6F9-C456-E195-C24946FDA498}"/>
              </a:ext>
            </a:extLst>
          </p:cNvPr>
          <p:cNvSpPr/>
          <p:nvPr/>
        </p:nvSpPr>
        <p:spPr>
          <a:xfrm>
            <a:off x="6280190" y="6614993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app.py contains Flask routes, API integrations, and database logic.</a:t>
            </a:r>
            <a:endParaRPr lang="en-US" sz="17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66C73BFD-C0B1-94A0-1425-5F1121AD0328}"/>
              </a:ext>
            </a:extLst>
          </p:cNvPr>
          <p:cNvSpPr/>
          <p:nvPr/>
        </p:nvSpPr>
        <p:spPr>
          <a:xfrm>
            <a:off x="10228421" y="5092779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58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BFAA7F36-93A5-9642-D94E-CA1B03B8841A}"/>
              </a:ext>
            </a:extLst>
          </p:cNvPr>
          <p:cNvSpPr/>
          <p:nvPr/>
        </p:nvSpPr>
        <p:spPr>
          <a:xfrm>
            <a:off x="10614898" y="612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 Generation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14ED45EE-69C6-2947-4A06-FAAE0FC8C821}"/>
              </a:ext>
            </a:extLst>
          </p:cNvPr>
          <p:cNvSpPr/>
          <p:nvPr/>
        </p:nvSpPr>
        <p:spPr>
          <a:xfrm>
            <a:off x="10228421" y="6614993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Managed using ReportLab and BytesIO modules.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92543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3750169-585E-7A64-4E77-D0B9B16DB244}"/>
              </a:ext>
            </a:extLst>
          </p:cNvPr>
          <p:cNvSpPr/>
          <p:nvPr/>
        </p:nvSpPr>
        <p:spPr>
          <a:xfrm>
            <a:off x="491133" y="386953"/>
            <a:ext cx="4002881" cy="438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&amp; Solutions</a:t>
            </a:r>
            <a:endParaRPr lang="en-US" sz="27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AB30C873-46AB-019B-1E5B-31CDD83F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3" y="1106091"/>
            <a:ext cx="701635" cy="1122759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B76560AD-BDC0-F5A3-642D-D8433769DBF2}"/>
              </a:ext>
            </a:extLst>
          </p:cNvPr>
          <p:cNvSpPr/>
          <p:nvPr/>
        </p:nvSpPr>
        <p:spPr>
          <a:xfrm>
            <a:off x="1403271" y="1246346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 1</a:t>
            </a:r>
            <a:endParaRPr lang="en-US" sz="13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900AFF9-0498-E247-198C-373DC056A980}"/>
              </a:ext>
            </a:extLst>
          </p:cNvPr>
          <p:cNvSpPr/>
          <p:nvPr/>
        </p:nvSpPr>
        <p:spPr>
          <a:xfrm>
            <a:off x="1403271" y="1549718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Handling speech recognition accuracy in noisy environments.</a:t>
            </a:r>
            <a:endParaRPr lang="en-US" sz="11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F2E75D4A-ACE2-65B5-56A9-4261090D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3" y="2228850"/>
            <a:ext cx="701635" cy="1122759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3B5F125E-7D32-F1BF-A98F-964755DC6628}"/>
              </a:ext>
            </a:extLst>
          </p:cNvPr>
          <p:cNvSpPr/>
          <p:nvPr/>
        </p:nvSpPr>
        <p:spPr>
          <a:xfrm>
            <a:off x="1403271" y="2369106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</a:t>
            </a:r>
            <a:endParaRPr lang="en-US" sz="135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6520345A-0851-F24C-6DC6-B8E5ACFE1EB8}"/>
              </a:ext>
            </a:extLst>
          </p:cNvPr>
          <p:cNvSpPr/>
          <p:nvPr/>
        </p:nvSpPr>
        <p:spPr>
          <a:xfrm>
            <a:off x="1403271" y="2672477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Implement noise cancellation algorithms.</a:t>
            </a:r>
            <a:endParaRPr lang="en-US" sz="110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BFA0E059-5D90-DE69-877F-CBA480BE1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33" y="3351609"/>
            <a:ext cx="701635" cy="1122759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301CE455-D75E-2F0A-B37F-80AC1B3970CA}"/>
              </a:ext>
            </a:extLst>
          </p:cNvPr>
          <p:cNvSpPr/>
          <p:nvPr/>
        </p:nvSpPr>
        <p:spPr>
          <a:xfrm>
            <a:off x="1403271" y="3491865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 2</a:t>
            </a:r>
            <a:endParaRPr lang="en-US" sz="135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75AE4CA3-63FA-0FF3-16D4-5FD756091C80}"/>
              </a:ext>
            </a:extLst>
          </p:cNvPr>
          <p:cNvSpPr/>
          <p:nvPr/>
        </p:nvSpPr>
        <p:spPr>
          <a:xfrm>
            <a:off x="1403271" y="3795236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Managing multilingual inputs.</a:t>
            </a:r>
            <a:endParaRPr lang="en-US" sz="1100" dirty="0"/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E5760862-F485-D4F3-BAAA-74ACCFA7D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33" y="4474369"/>
            <a:ext cx="701635" cy="1122759"/>
          </a:xfrm>
          <a:prstGeom prst="rect">
            <a:avLst/>
          </a:prstGeom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3ADD9794-9182-D304-8810-E6E90E77E732}"/>
              </a:ext>
            </a:extLst>
          </p:cNvPr>
          <p:cNvSpPr/>
          <p:nvPr/>
        </p:nvSpPr>
        <p:spPr>
          <a:xfrm>
            <a:off x="1403271" y="4614624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</a:t>
            </a:r>
            <a:endParaRPr lang="en-US" sz="135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617B9230-AD09-9ADC-DCF0-7A71EEE41AF9}"/>
              </a:ext>
            </a:extLst>
          </p:cNvPr>
          <p:cNvSpPr/>
          <p:nvPr/>
        </p:nvSpPr>
        <p:spPr>
          <a:xfrm>
            <a:off x="1403271" y="4917996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Robust integration with Google Translate API.</a:t>
            </a:r>
            <a:endParaRPr lang="en-US" sz="1100" dirty="0"/>
          </a:p>
        </p:txBody>
      </p:sp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884FFCD6-EDD7-B3DB-9C02-353AF8132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33" y="5597128"/>
            <a:ext cx="701635" cy="1122759"/>
          </a:xfrm>
          <a:prstGeom prst="rect">
            <a:avLst/>
          </a:prstGeom>
        </p:spPr>
      </p:pic>
      <p:sp>
        <p:nvSpPr>
          <p:cNvPr id="16" name="Text 9">
            <a:extLst>
              <a:ext uri="{FF2B5EF4-FFF2-40B4-BE49-F238E27FC236}">
                <a16:creationId xmlns:a16="http://schemas.microsoft.com/office/drawing/2014/main" id="{097FD814-FDD1-4D5E-9260-D9592D469276}"/>
              </a:ext>
            </a:extLst>
          </p:cNvPr>
          <p:cNvSpPr/>
          <p:nvPr/>
        </p:nvSpPr>
        <p:spPr>
          <a:xfrm>
            <a:off x="1403271" y="5737384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 3</a:t>
            </a:r>
            <a:endParaRPr lang="en-US" sz="135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2DDFB790-C084-78F5-9A23-791E5FF5A653}"/>
              </a:ext>
            </a:extLst>
          </p:cNvPr>
          <p:cNvSpPr/>
          <p:nvPr/>
        </p:nvSpPr>
        <p:spPr>
          <a:xfrm>
            <a:off x="1403271" y="6040755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Dynamic PDF creation with complex forms.</a:t>
            </a:r>
            <a:endParaRPr lang="en-US" sz="1100" dirty="0"/>
          </a:p>
        </p:txBody>
      </p:sp>
      <p:pic>
        <p:nvPicPr>
          <p:cNvPr id="18" name="Image 5" descr="preencoded.png">
            <a:extLst>
              <a:ext uri="{FF2B5EF4-FFF2-40B4-BE49-F238E27FC236}">
                <a16:creationId xmlns:a16="http://schemas.microsoft.com/office/drawing/2014/main" id="{AB0ED701-D63C-3B10-6911-4372E5CEBC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33" y="6719888"/>
            <a:ext cx="701635" cy="1122759"/>
          </a:xfrm>
          <a:prstGeom prst="rect">
            <a:avLst/>
          </a:prstGeom>
        </p:spPr>
      </p:pic>
      <p:sp>
        <p:nvSpPr>
          <p:cNvPr id="19" name="Text 11">
            <a:extLst>
              <a:ext uri="{FF2B5EF4-FFF2-40B4-BE49-F238E27FC236}">
                <a16:creationId xmlns:a16="http://schemas.microsoft.com/office/drawing/2014/main" id="{AE0C74B5-31CB-162E-521B-0B933890AF8A}"/>
              </a:ext>
            </a:extLst>
          </p:cNvPr>
          <p:cNvSpPr/>
          <p:nvPr/>
        </p:nvSpPr>
        <p:spPr>
          <a:xfrm>
            <a:off x="1403271" y="6860143"/>
            <a:ext cx="175426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</a:t>
            </a:r>
            <a:endParaRPr lang="en-US" sz="1350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1F250927-8173-4C11-FF3E-9EBFB3B37119}"/>
              </a:ext>
            </a:extLst>
          </p:cNvPr>
          <p:cNvSpPr/>
          <p:nvPr/>
        </p:nvSpPr>
        <p:spPr>
          <a:xfrm>
            <a:off x="1403271" y="7163514"/>
            <a:ext cx="12735997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 ReportLab library for scalable PDF generation.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869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188A84B-AC2E-521F-B8F0-89EE5616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04A830A-D60B-FA50-6642-C937FBF40185}"/>
              </a:ext>
            </a:extLst>
          </p:cNvPr>
          <p:cNvSpPr/>
          <p:nvPr/>
        </p:nvSpPr>
        <p:spPr>
          <a:xfrm>
            <a:off x="793790" y="2518648"/>
            <a:ext cx="7778710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 Analysis: WebkitSpeechRecognition in Beyond QWERTY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6113406D-33A9-D75F-2EE3-781D49ACF4D7}"/>
              </a:ext>
            </a:extLst>
          </p:cNvPr>
          <p:cNvSpPr/>
          <p:nvPr/>
        </p:nvSpPr>
        <p:spPr>
          <a:xfrm>
            <a:off x="7937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accuracy of WebkitSpeechRecognition within our Beyond QWERTY project.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1670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FFAF56B-3888-EBE5-6D58-1824FB97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69ABB176-72AA-2D7E-E2B2-9D59BB88DF45}"/>
              </a:ext>
            </a:extLst>
          </p:cNvPr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Methodology for Accuracy Measurement</a:t>
            </a:r>
            <a:endParaRPr lang="en-US" sz="43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C255227-03E4-A40C-9812-05E687F1948E}"/>
              </a:ext>
            </a:extLst>
          </p:cNvPr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4A2C85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A7EFA62-5067-E6D2-0568-F5FD22ADA557}"/>
              </a:ext>
            </a:extLst>
          </p:cNvPr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4A2C85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3EB87B66-A734-EE48-8F0E-D3BEF30E5078}"/>
              </a:ext>
            </a:extLst>
          </p:cNvPr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5F47DD6-8DC6-9A0C-86D1-81D7600F590F}"/>
              </a:ext>
            </a:extLst>
          </p:cNvPr>
          <p:cNvSpPr/>
          <p:nvPr/>
        </p:nvSpPr>
        <p:spPr>
          <a:xfrm>
            <a:off x="6528911" y="2645569"/>
            <a:ext cx="11942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E014B845-969F-6F84-3444-59F034B1492E}"/>
              </a:ext>
            </a:extLst>
          </p:cNvPr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</a:t>
            </a:r>
            <a:endParaRPr lang="en-US" sz="21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0BE5283-55C0-DC54-C784-B64C9906AB4B}"/>
              </a:ext>
            </a:extLst>
          </p:cNvPr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We collected a diverse dataset of speech samples covering various accents and linguistic styles.</a:t>
            </a:r>
            <a:endParaRPr lang="en-US" sz="170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644C5560-94CF-64F8-431D-64424069AC21}"/>
              </a:ext>
            </a:extLst>
          </p:cNvPr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4A2C85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81BF4470-C5C1-1C05-6E5D-18875B221E70}"/>
              </a:ext>
            </a:extLst>
          </p:cNvPr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CDE76071-9ED5-0EA5-A961-08EEDEC2978D}"/>
              </a:ext>
            </a:extLst>
          </p:cNvPr>
          <p:cNvSpPr/>
          <p:nvPr/>
        </p:nvSpPr>
        <p:spPr>
          <a:xfrm>
            <a:off x="6494740" y="4489013"/>
            <a:ext cx="187881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DF56D0AC-AB3B-512D-75E0-42E14A67FE7A}"/>
              </a:ext>
            </a:extLst>
          </p:cNvPr>
          <p:cNvSpPr/>
          <p:nvPr/>
        </p:nvSpPr>
        <p:spPr>
          <a:xfrm>
            <a:off x="7801332" y="4378762"/>
            <a:ext cx="2759512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Recognition Testing</a:t>
            </a:r>
            <a:endParaRPr lang="en-US" sz="21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C572890B-730B-97D8-0420-C111777C36C0}"/>
              </a:ext>
            </a:extLst>
          </p:cNvPr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dataset was fed into the WebkitSpeechRecognition API to measure the accuracy of transcriptions.</a:t>
            </a:r>
            <a:endParaRPr lang="en-US" sz="17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2B5B3468-243D-E136-1176-153FFFFE5281}"/>
              </a:ext>
            </a:extLst>
          </p:cNvPr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4A2C85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FDA6C945-AB77-F05E-3C2F-81FFBBA73796}"/>
              </a:ext>
            </a:extLst>
          </p:cNvPr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502A6F40-C188-F574-C6AB-0A8527789C54}"/>
              </a:ext>
            </a:extLst>
          </p:cNvPr>
          <p:cNvSpPr/>
          <p:nvPr/>
        </p:nvSpPr>
        <p:spPr>
          <a:xfrm>
            <a:off x="6495336" y="6332458"/>
            <a:ext cx="186571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2991ED0E-AE44-8A9C-A375-F3E9B277A09F}"/>
              </a:ext>
            </a:extLst>
          </p:cNvPr>
          <p:cNvSpPr/>
          <p:nvPr/>
        </p:nvSpPr>
        <p:spPr>
          <a:xfrm>
            <a:off x="7801332" y="6222206"/>
            <a:ext cx="3244453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Analysis and Evaluation</a:t>
            </a:r>
            <a:endParaRPr lang="en-US" sz="21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6D4CA831-43B0-0646-8706-0461BDC3323F}"/>
              </a:ext>
            </a:extLst>
          </p:cNvPr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We compared the transcribed text to the original speech to determine the percentage of accurate recognition.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0606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58225F2-B8C6-2172-B4BC-9F1411E5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1DFB8A37-A981-0BCC-83E4-3054F3AF9934}"/>
              </a:ext>
            </a:extLst>
          </p:cNvPr>
          <p:cNvSpPr/>
          <p:nvPr/>
        </p:nvSpPr>
        <p:spPr>
          <a:xfrm>
            <a:off x="6280189" y="75521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Findings: Recognition Accuracy Rates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FFBBC55-E532-5EE8-E9C8-E8B3FA00C0CD}"/>
              </a:ext>
            </a:extLst>
          </p:cNvPr>
          <p:cNvSpPr/>
          <p:nvPr/>
        </p:nvSpPr>
        <p:spPr>
          <a:xfrm>
            <a:off x="6280190" y="3221712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D33AE-A6D5-5276-6DDD-2101E4E6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743189"/>
            <a:ext cx="9144000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0126D6CD-CC6C-423B-F45F-5065EBE9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78D4C2E0-09A3-FCA4-5E35-7AB72A31103B}"/>
              </a:ext>
            </a:extLst>
          </p:cNvPr>
          <p:cNvSpPr/>
          <p:nvPr/>
        </p:nvSpPr>
        <p:spPr>
          <a:xfrm>
            <a:off x="793790" y="3821430"/>
            <a:ext cx="106988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Improvements and Next Steps</a:t>
            </a:r>
            <a:endParaRPr lang="en-US" sz="4450" dirty="0"/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E5E2B399-0452-99F7-9554-D67B2BFB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16" name="Text 1">
            <a:extLst>
              <a:ext uri="{FF2B5EF4-FFF2-40B4-BE49-F238E27FC236}">
                <a16:creationId xmlns:a16="http://schemas.microsoft.com/office/drawing/2014/main" id="{E6FEA21A-2997-F056-F77C-2386189B7E30}"/>
              </a:ext>
            </a:extLst>
          </p:cNvPr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Adaptive Learning</a:t>
            </a:r>
            <a:endParaRPr lang="en-US" sz="220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6CE0E9A0-677F-106E-42AD-83A0298833E6}"/>
              </a:ext>
            </a:extLst>
          </p:cNvPr>
          <p:cNvSpPr/>
          <p:nvPr/>
        </p:nvSpPr>
        <p:spPr>
          <a:xfrm>
            <a:off x="793790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Continued development of AI-powered models to improve recognition accuracy over time.</a:t>
            </a:r>
            <a:endParaRPr lang="en-US" sz="1750" dirty="0"/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15123A71-D9E4-4591-461E-9F8313B9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19" name="Text 3">
            <a:extLst>
              <a:ext uri="{FF2B5EF4-FFF2-40B4-BE49-F238E27FC236}">
                <a16:creationId xmlns:a16="http://schemas.microsoft.com/office/drawing/2014/main" id="{2D2A4625-0E17-CD93-A408-CE8936F1D237}"/>
              </a:ext>
            </a:extLst>
          </p:cNvPr>
          <p:cNvSpPr/>
          <p:nvPr/>
        </p:nvSpPr>
        <p:spPr>
          <a:xfrm>
            <a:off x="5254704" y="5664160"/>
            <a:ext cx="29317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Multilingual Support</a:t>
            </a:r>
            <a:endParaRPr lang="en-US" sz="22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A181D966-1C80-2458-FC51-338F16242494}"/>
              </a:ext>
            </a:extLst>
          </p:cNvPr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Expanding support for a wider range of languages to cater to diverse user populations.</a:t>
            </a:r>
            <a:endParaRPr lang="en-US" sz="1750" dirty="0"/>
          </a:p>
        </p:txBody>
      </p:sp>
      <p:pic>
        <p:nvPicPr>
          <p:cNvPr id="21" name="Image 3" descr="preencoded.png">
            <a:extLst>
              <a:ext uri="{FF2B5EF4-FFF2-40B4-BE49-F238E27FC236}">
                <a16:creationId xmlns:a16="http://schemas.microsoft.com/office/drawing/2014/main" id="{BE3F0637-FA37-B210-6EA6-AC89A9D04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22" name="Text 5">
            <a:extLst>
              <a:ext uri="{FF2B5EF4-FFF2-40B4-BE49-F238E27FC236}">
                <a16:creationId xmlns:a16="http://schemas.microsoft.com/office/drawing/2014/main" id="{F8CC9B36-2BEA-A8F9-A3CC-29341917FA48}"/>
              </a:ext>
            </a:extLst>
          </p:cNvPr>
          <p:cNvSpPr/>
          <p:nvPr/>
        </p:nvSpPr>
        <p:spPr>
          <a:xfrm>
            <a:off x="9715738" y="5664160"/>
            <a:ext cx="30627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Personalized Settings</a:t>
            </a:r>
            <a:endParaRPr lang="en-US" sz="2200" dirty="0"/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5C59A82B-B154-BE03-25D5-38CF51A702E0}"/>
              </a:ext>
            </a:extLst>
          </p:cNvPr>
          <p:cNvSpPr/>
          <p:nvPr/>
        </p:nvSpPr>
        <p:spPr>
          <a:xfrm>
            <a:off x="9715738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Allowing users to adjust settings like accent and noise cancellation to optimize accuracy.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3904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82EF92A-964A-433F-868B-D7F533BB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50DE59CD-B420-8CAB-FC59-43334FD100B3}"/>
              </a:ext>
            </a:extLst>
          </p:cNvPr>
          <p:cNvSpPr/>
          <p:nvPr/>
        </p:nvSpPr>
        <p:spPr>
          <a:xfrm>
            <a:off x="793790" y="252710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QWERTY in Action: Project Demo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E81843F-7643-E6E1-B5DB-B1CEEDAC3667}"/>
              </a:ext>
            </a:extLst>
          </p:cNvPr>
          <p:cNvSpPr/>
          <p:nvPr/>
        </p:nvSpPr>
        <p:spPr>
          <a:xfrm>
            <a:off x="793790" y="428482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Demo: Voice Form Filling Process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80990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6501D61-2E15-5DD3-06BA-C9B98CE64555}"/>
              </a:ext>
            </a:extLst>
          </p:cNvPr>
          <p:cNvSpPr/>
          <p:nvPr/>
        </p:nvSpPr>
        <p:spPr>
          <a:xfrm>
            <a:off x="777954" y="264259"/>
            <a:ext cx="11537871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QWERTY in Action: Project Demo</a:t>
            </a:r>
            <a:endParaRPr lang="en-US" sz="4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8E67B-369B-1382-2EE0-EF08D0CC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2" y="1321788"/>
            <a:ext cx="4914713" cy="59844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D4C6E35-AEF2-BD1C-71EF-6943AE18E624}"/>
              </a:ext>
            </a:extLst>
          </p:cNvPr>
          <p:cNvSpPr/>
          <p:nvPr/>
        </p:nvSpPr>
        <p:spPr>
          <a:xfrm>
            <a:off x="3681879" y="1442391"/>
            <a:ext cx="1088019" cy="4834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to Open Mic</a:t>
            </a:r>
          </a:p>
          <a:p>
            <a:pPr algn="ctr"/>
            <a:r>
              <a:rPr lang="en-US" sz="1000" dirty="0"/>
              <a:t>&amp;</a:t>
            </a:r>
          </a:p>
          <a:p>
            <a:pPr algn="ctr"/>
            <a:r>
              <a:rPr lang="en-US" sz="1000" dirty="0"/>
              <a:t>Enter the 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4234BD-CF1A-9ED2-E4B1-D71D06169CC9}"/>
              </a:ext>
            </a:extLst>
          </p:cNvPr>
          <p:cNvCxnSpPr/>
          <p:nvPr/>
        </p:nvCxnSpPr>
        <p:spPr>
          <a:xfrm>
            <a:off x="4683512" y="1925881"/>
            <a:ext cx="0" cy="5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99FA95E-C8AC-F17F-3241-04CF6689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90" y="1126849"/>
            <a:ext cx="5810298" cy="3204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F652A7-C5BE-1CD7-D162-0B894E4D7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090" y="4498966"/>
            <a:ext cx="8163203" cy="34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21712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Overview: Voice-Based Form Filling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733006"/>
            <a:ext cx="32664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Modernizing Insurance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625515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project aims to revolutionize medical insurance form filling using cutting-edge AI technology, specifically voice recognition.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20279" y="5773134"/>
            <a:ext cx="34909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Transforming Data Entry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20279" y="625515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We envision a future where forms can be filled accurately and quickly, simplifying the process for both users and insurance providers.</a:t>
            </a: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C971A-47E1-C7DA-99C2-2F96CAC3915B}"/>
              </a:ext>
            </a:extLst>
          </p:cNvPr>
          <p:cNvSpPr txBox="1"/>
          <p:nvPr/>
        </p:nvSpPr>
        <p:spPr>
          <a:xfrm>
            <a:off x="793790" y="3692633"/>
            <a:ext cx="73152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Objective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E8E31-62BD-EA0E-49DF-BD2879305737}"/>
              </a:ext>
            </a:extLst>
          </p:cNvPr>
          <p:cNvSpPr txBox="1"/>
          <p:nvPr/>
        </p:nvSpPr>
        <p:spPr>
          <a:xfrm>
            <a:off x="793790" y="4290399"/>
            <a:ext cx="7315200" cy="441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Replace keyboard entry with AI-powered voice-to-text.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8E919-A5F6-DA4C-34FF-640D4E9665BE}"/>
              </a:ext>
            </a:extLst>
          </p:cNvPr>
          <p:cNvSpPr txBox="1"/>
          <p:nvPr/>
        </p:nvSpPr>
        <p:spPr>
          <a:xfrm>
            <a:off x="7353591" y="3603956"/>
            <a:ext cx="73152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F1C04-11B3-31C4-2495-8D67B7FA050B}"/>
              </a:ext>
            </a:extLst>
          </p:cNvPr>
          <p:cNvSpPr txBox="1"/>
          <p:nvPr/>
        </p:nvSpPr>
        <p:spPr>
          <a:xfrm>
            <a:off x="7315200" y="4227095"/>
            <a:ext cx="7713406" cy="441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 forms are tedious, error-prone, and inaccessible.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5D6E84A-98D8-24D0-216D-134CB84D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09" y="5050413"/>
            <a:ext cx="5519132" cy="25419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671C2-8446-70F4-1910-8CF41784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53" y="479502"/>
            <a:ext cx="5916258" cy="7237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E6425-65DD-23C7-BC52-45FC5CFC4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46" y="172142"/>
            <a:ext cx="5916259" cy="44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4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F0084DB-F38E-E5E3-1347-C2D246F8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ACBB061-E0D8-9842-418E-4A6AE5F0C1CB}"/>
              </a:ext>
            </a:extLst>
          </p:cNvPr>
          <p:cNvSpPr/>
          <p:nvPr/>
        </p:nvSpPr>
        <p:spPr>
          <a:xfrm>
            <a:off x="6280190" y="23286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Voice-Driven Form Filling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AD62382-7E4C-C2BE-BE9B-C2A729D86E8D}"/>
              </a:ext>
            </a:extLst>
          </p:cNvPr>
          <p:cNvSpPr/>
          <p:nvPr/>
        </p:nvSpPr>
        <p:spPr>
          <a:xfrm>
            <a:off x="6280190" y="408634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Voice-driven form filling is poised to transform how we interact with technology. As voice recognition technology continues to advance, we can expect to see even more sophisticated and user-friendly voice-driven forms in various applications, making information gathering more accessible and efficient.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058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5561" y="531495"/>
            <a:ext cx="7792879" cy="1206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Introducing Voice Recognition Technology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0" y="1786056"/>
            <a:ext cx="482441" cy="48244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75561" y="2343269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Speech-to-Text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675561" y="2644735"/>
            <a:ext cx="7792879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solution utilizes AI-powered voice recognition technology, allowing users to dictate their information.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61" y="4863951"/>
            <a:ext cx="482441" cy="48244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5561" y="5382587"/>
            <a:ext cx="2729984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Data Entry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675560" y="5756442"/>
            <a:ext cx="77928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system translates spoken words into text, automatically populating form fields.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61" y="6296739"/>
            <a:ext cx="482441" cy="48244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5561" y="6972181"/>
            <a:ext cx="2856786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 and Efficiency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675561" y="7389376"/>
            <a:ext cx="77928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This streamlines the process, reduces errors, and significantly improves efficiency.</a:t>
            </a:r>
            <a:endParaRPr lang="en-US" sz="1500" dirty="0"/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43345BC1-8619-D5B9-31F8-F90246E9A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561" y="3547824"/>
            <a:ext cx="566976" cy="5669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DAAC2C-A51C-7AFD-41F2-1C7FCBC40D2A}"/>
              </a:ext>
            </a:extLst>
          </p:cNvPr>
          <p:cNvSpPr txBox="1"/>
          <p:nvPr/>
        </p:nvSpPr>
        <p:spPr>
          <a:xfrm>
            <a:off x="675560" y="4103131"/>
            <a:ext cx="7315200" cy="42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 Generation</a:t>
            </a:r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FA0A30-2163-3648-1178-B78FA66ED783}"/>
              </a:ext>
            </a:extLst>
          </p:cNvPr>
          <p:cNvSpPr txBox="1"/>
          <p:nvPr/>
        </p:nvSpPr>
        <p:spPr>
          <a:xfrm>
            <a:off x="675561" y="4394444"/>
            <a:ext cx="7386916" cy="440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Dynamically creates forms with details.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1635" y="574596"/>
            <a:ext cx="12791956" cy="626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AI-Powered Voice-Based Form Filling: Key Features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923" y="1601867"/>
            <a:ext cx="1636752" cy="14757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2995" y="2330410"/>
            <a:ext cx="90488" cy="401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7057" y="1962626"/>
            <a:ext cx="2530435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Speech Recognition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027057" y="2396133"/>
            <a:ext cx="8516660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system uses the WebkitSpeechRecognition API to process and understand spoken language.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876681" y="3093125"/>
            <a:ext cx="9002078" cy="11430"/>
          </a:xfrm>
          <a:prstGeom prst="roundRect">
            <a:avLst>
              <a:gd name="adj" fmla="val 736630"/>
            </a:avLst>
          </a:prstGeom>
          <a:solidFill>
            <a:srgbClr val="4A2C85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487" y="3127653"/>
            <a:ext cx="3273623" cy="14757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37040" y="3664982"/>
            <a:ext cx="142399" cy="401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5493" y="3488412"/>
            <a:ext cx="370486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Natural Language Processing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5845493" y="3921919"/>
            <a:ext cx="7048381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It utilizes NLP to interpret the meaning of user's speech, extracting relevant data.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5695117" y="4618911"/>
            <a:ext cx="8183642" cy="11430"/>
          </a:xfrm>
          <a:prstGeom prst="roundRect">
            <a:avLst>
              <a:gd name="adj" fmla="val 736630"/>
            </a:avLst>
          </a:prstGeom>
          <a:solidFill>
            <a:srgbClr val="4A2C85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051" y="4653439"/>
            <a:ext cx="4910495" cy="147578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37516" y="5190768"/>
            <a:ext cx="141327" cy="401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3928" y="4853821"/>
            <a:ext cx="2505789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Form Validation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6663928" y="5287328"/>
            <a:ext cx="7064454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system ensures that the captured data is accurate and adheres to the form's structure.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6513552" y="6144697"/>
            <a:ext cx="7365206" cy="11430"/>
          </a:xfrm>
          <a:prstGeom prst="roundRect">
            <a:avLst>
              <a:gd name="adj" fmla="val 736630"/>
            </a:avLst>
          </a:prstGeom>
          <a:solidFill>
            <a:srgbClr val="4A2C85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16" y="6179225"/>
            <a:ext cx="6547366" cy="147578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5491" y="6716554"/>
            <a:ext cx="165616" cy="401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2364" y="6379607"/>
            <a:ext cx="2505789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 Generation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7482364" y="6813113"/>
            <a:ext cx="624601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filled form is automatically generated as a PDF, ready for submission.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0555" y="495538"/>
            <a:ext cx="7882890" cy="1125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on Productivity and Efficiency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30555" y="1981557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30%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3445907" y="2801064"/>
            <a:ext cx="2252186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 Savings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30555" y="3190637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Significantly reduces the time required to complete forms, boosting productivity.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30555" y="4109204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80%</a:t>
            </a:r>
            <a:endParaRPr lang="en-US" sz="4650" dirty="0"/>
          </a:p>
        </p:txBody>
      </p:sp>
      <p:sp>
        <p:nvSpPr>
          <p:cNvPr id="8" name="Text 5"/>
          <p:cNvSpPr/>
          <p:nvPr/>
        </p:nvSpPr>
        <p:spPr>
          <a:xfrm>
            <a:off x="3445907" y="4928711"/>
            <a:ext cx="2252186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Error Reduction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30555" y="5318284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Minimizes data entry errors, leading to fewer corrections and rework.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30555" y="6236851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95%</a:t>
            </a:r>
            <a:endParaRPr lang="en-US" sz="4650" dirty="0"/>
          </a:p>
        </p:txBody>
      </p:sp>
      <p:sp>
        <p:nvSpPr>
          <p:cNvPr id="11" name="Text 8"/>
          <p:cNvSpPr/>
          <p:nvPr/>
        </p:nvSpPr>
        <p:spPr>
          <a:xfrm>
            <a:off x="3445907" y="7056358"/>
            <a:ext cx="2252186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Satisfaction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30555" y="7445931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Enhances user experience by simplifying the process and reducing frustration.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9275802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AI-Driven Medical Insurance</a:t>
            </a:r>
            <a:endParaRPr lang="en-US" sz="3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3508296"/>
            <a:ext cx="882134" cy="14114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Personalized Forms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AI can personalize forms based on individual user profiles and medical history.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4919782"/>
            <a:ext cx="882134" cy="14114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5096113"/>
            <a:ext cx="2325529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Assistance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477589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Users can receive real-time feedback and guidance during form completion.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6331268"/>
            <a:ext cx="882134" cy="14114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6507599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Analytics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889075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Insurance companies can leverage data insights from forms to improve decision-making.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75AEF22A-E33C-1FAB-BE56-11057860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88801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9E865196-079D-FC92-A698-EB9D612FF98F}"/>
              </a:ext>
            </a:extLst>
          </p:cNvPr>
          <p:cNvSpPr/>
          <p:nvPr/>
        </p:nvSpPr>
        <p:spPr>
          <a:xfrm>
            <a:off x="780812" y="3402806"/>
            <a:ext cx="6251138" cy="697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Technical Architecture</a:t>
            </a:r>
            <a:endParaRPr lang="en-US" sz="435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81D2039D-E429-E751-B156-87B499BB19F0}"/>
              </a:ext>
            </a:extLst>
          </p:cNvPr>
          <p:cNvSpPr/>
          <p:nvPr/>
        </p:nvSpPr>
        <p:spPr>
          <a:xfrm>
            <a:off x="780812" y="4434602"/>
            <a:ext cx="6422946" cy="1657469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6499E6CE-02F7-D1F5-BBA6-A2E63D658964}"/>
              </a:ext>
            </a:extLst>
          </p:cNvPr>
          <p:cNvSpPr/>
          <p:nvPr/>
        </p:nvSpPr>
        <p:spPr>
          <a:xfrm>
            <a:off x="1011436" y="4665226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Frontend</a:t>
            </a:r>
            <a:endParaRPr lang="en-US" sz="215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D8B11180-DCE1-7726-3B5A-02BD88BFF9E5}"/>
              </a:ext>
            </a:extLst>
          </p:cNvPr>
          <p:cNvSpPr/>
          <p:nvPr/>
        </p:nvSpPr>
        <p:spPr>
          <a:xfrm>
            <a:off x="1011436" y="5147548"/>
            <a:ext cx="596169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HTML, CSS, and JavaScript for a user-friendly interface.</a:t>
            </a:r>
            <a:endParaRPr lang="en-US" sz="1750" dirty="0"/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E8562D6B-E704-9E20-9322-2C2812D987FF}"/>
              </a:ext>
            </a:extLst>
          </p:cNvPr>
          <p:cNvSpPr/>
          <p:nvPr/>
        </p:nvSpPr>
        <p:spPr>
          <a:xfrm>
            <a:off x="7426762" y="4434602"/>
            <a:ext cx="6422946" cy="1657469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2D8CC315-CF46-84DE-6029-D2A0D956766A}"/>
              </a:ext>
            </a:extLst>
          </p:cNvPr>
          <p:cNvSpPr/>
          <p:nvPr/>
        </p:nvSpPr>
        <p:spPr>
          <a:xfrm>
            <a:off x="7657386" y="4665226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Backend</a:t>
            </a:r>
            <a:endParaRPr lang="en-US" sz="215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ABB35412-22EF-E5A5-161C-9536DF046C92}"/>
              </a:ext>
            </a:extLst>
          </p:cNvPr>
          <p:cNvSpPr/>
          <p:nvPr/>
        </p:nvSpPr>
        <p:spPr>
          <a:xfrm>
            <a:off x="7657386" y="5147548"/>
            <a:ext cx="5961698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Flask Framework for routing, handling requests, and processing data.</a:t>
            </a:r>
            <a:endParaRPr lang="en-US" sz="175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E0023297-BAFA-3B44-021E-E43824F2F564}"/>
              </a:ext>
            </a:extLst>
          </p:cNvPr>
          <p:cNvSpPr/>
          <p:nvPr/>
        </p:nvSpPr>
        <p:spPr>
          <a:xfrm>
            <a:off x="780812" y="6315075"/>
            <a:ext cx="6422946" cy="1300520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96C31A8A-2DE8-97F7-5864-5B8E7B265E7D}"/>
              </a:ext>
            </a:extLst>
          </p:cNvPr>
          <p:cNvSpPr/>
          <p:nvPr/>
        </p:nvSpPr>
        <p:spPr>
          <a:xfrm>
            <a:off x="1011436" y="6545699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</a:t>
            </a:r>
            <a:endParaRPr lang="en-US" sz="2150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5E5F36CF-DCC6-2DB2-02EF-97B31F1F3FEF}"/>
              </a:ext>
            </a:extLst>
          </p:cNvPr>
          <p:cNvSpPr/>
          <p:nvPr/>
        </p:nvSpPr>
        <p:spPr>
          <a:xfrm>
            <a:off x="1011436" y="7028021"/>
            <a:ext cx="596169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MySQL for secure storage of user and form data.</a:t>
            </a:r>
            <a:endParaRPr lang="en-US" sz="1750" dirty="0"/>
          </a:p>
        </p:txBody>
      </p:sp>
      <p:sp>
        <p:nvSpPr>
          <p:cNvPr id="18" name="Shape 10">
            <a:extLst>
              <a:ext uri="{FF2B5EF4-FFF2-40B4-BE49-F238E27FC236}">
                <a16:creationId xmlns:a16="http://schemas.microsoft.com/office/drawing/2014/main" id="{535D1F78-2792-2767-2D22-F32564338240}"/>
              </a:ext>
            </a:extLst>
          </p:cNvPr>
          <p:cNvSpPr/>
          <p:nvPr/>
        </p:nvSpPr>
        <p:spPr>
          <a:xfrm>
            <a:off x="7426762" y="6315075"/>
            <a:ext cx="6422946" cy="1300520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315208E7-24A6-BC4F-F001-786A09C62663}"/>
              </a:ext>
            </a:extLst>
          </p:cNvPr>
          <p:cNvSpPr/>
          <p:nvPr/>
        </p:nvSpPr>
        <p:spPr>
          <a:xfrm>
            <a:off x="7657386" y="6545699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 Generation</a:t>
            </a:r>
            <a:endParaRPr lang="en-US" sz="2150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BF3D8990-7BDA-4101-370A-89CCFCB005DB}"/>
              </a:ext>
            </a:extLst>
          </p:cNvPr>
          <p:cNvSpPr/>
          <p:nvPr/>
        </p:nvSpPr>
        <p:spPr>
          <a:xfrm>
            <a:off x="7657386" y="7028021"/>
            <a:ext cx="596169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ReportLab library for dynamic PDF creation.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E5D4245-4816-A19F-272A-E586AB36785B}"/>
              </a:ext>
            </a:extLst>
          </p:cNvPr>
          <p:cNvSpPr/>
          <p:nvPr/>
        </p:nvSpPr>
        <p:spPr>
          <a:xfrm>
            <a:off x="793790" y="1516499"/>
            <a:ext cx="87484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WebkitSpeechRecognition API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91F600A-C735-C5E7-E02C-11C677CC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D7EDFF99-4CC8-7C47-4719-907BA3FA970A}"/>
              </a:ext>
            </a:extLst>
          </p:cNvPr>
          <p:cNvSpPr/>
          <p:nvPr/>
        </p:nvSpPr>
        <p:spPr>
          <a:xfrm>
            <a:off x="4003119" y="3267551"/>
            <a:ext cx="10239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75A6A21-D86D-DE6C-FB37-E78E62D3612B}"/>
              </a:ext>
            </a:extLst>
          </p:cNvPr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Browser-Based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251EFC0-BF55-66DE-E10D-06CF99B08696}"/>
              </a:ext>
            </a:extLst>
          </p:cNvPr>
          <p:cNvSpPr/>
          <p:nvPr/>
        </p:nvSpPr>
        <p:spPr>
          <a:xfrm>
            <a:off x="5357217" y="3396139"/>
            <a:ext cx="36265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Real-time speech-to-text conversion.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DCC0B97E-00E0-2529-76E4-D473048B463B}"/>
              </a:ext>
            </a:extLst>
          </p:cNvPr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FF08EBB2-2F7A-0E21-2595-9CE41170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03AA6B1E-79E6-96D5-72ED-69131C4FE622}"/>
              </a:ext>
            </a:extLst>
          </p:cNvPr>
          <p:cNvSpPr/>
          <p:nvPr/>
        </p:nvSpPr>
        <p:spPr>
          <a:xfrm>
            <a:off x="3973830" y="4469249"/>
            <a:ext cx="16097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D2D3ADF7-C11E-30ED-B448-212B07C29E87}"/>
              </a:ext>
            </a:extLst>
          </p:cNvPr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E7ADD3CE-25AF-E4F3-4407-D1A235ED8C57}"/>
              </a:ext>
            </a:extLst>
          </p:cNvPr>
          <p:cNvSpPr/>
          <p:nvPr/>
        </p:nvSpPr>
        <p:spPr>
          <a:xfrm>
            <a:off x="6433304" y="4759762"/>
            <a:ext cx="49502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Uses NLP techniques to transcribe speech to text.</a:t>
            </a:r>
            <a:endParaRPr lang="en-US" sz="1750" dirty="0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3D3DE362-165F-0FF1-D35B-A034491D2C46}"/>
              </a:ext>
            </a:extLst>
          </p:cNvPr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423CCBA1-B0E3-CC38-70DE-DD203FE91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>
            <a:extLst>
              <a:ext uri="{FF2B5EF4-FFF2-40B4-BE49-F238E27FC236}">
                <a16:creationId xmlns:a16="http://schemas.microsoft.com/office/drawing/2014/main" id="{D4DA5A92-0404-F60E-4298-2262F60D5452}"/>
              </a:ext>
            </a:extLst>
          </p:cNvPr>
          <p:cNvSpPr/>
          <p:nvPr/>
        </p:nvSpPr>
        <p:spPr>
          <a:xfrm>
            <a:off x="3974306" y="5832872"/>
            <a:ext cx="15990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83DDEE30-788F-2187-FF86-DB481702AF65}"/>
              </a:ext>
            </a:extLst>
          </p:cNvPr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</a:t>
            </a:r>
            <a:endParaRPr lang="en-US" sz="2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54CB703F-5EF0-8AB2-52BA-4322E2C60EA7}"/>
              </a:ext>
            </a:extLst>
          </p:cNvPr>
          <p:cNvSpPr/>
          <p:nvPr/>
        </p:nvSpPr>
        <p:spPr>
          <a:xfrm>
            <a:off x="7509272" y="6123384"/>
            <a:ext cx="5370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High accuracy, easy adaptation, reduces typing errors.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8170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67708"/>
            <a:ext cx="87484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WebkitSpeechRecognition API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16648"/>
            <a:ext cx="13042821" cy="2880360"/>
          </a:xfrm>
          <a:prstGeom prst="roundRect">
            <a:avLst>
              <a:gd name="adj" fmla="val 3307"/>
            </a:avLst>
          </a:prstGeom>
          <a:solidFill>
            <a:srgbClr val="1E0C41"/>
          </a:solidFill>
          <a:ln/>
        </p:spPr>
      </p:sp>
      <p:sp>
        <p:nvSpPr>
          <p:cNvPr id="5" name="Shape 2"/>
          <p:cNvSpPr/>
          <p:nvPr/>
        </p:nvSpPr>
        <p:spPr>
          <a:xfrm>
            <a:off x="782479" y="4616648"/>
            <a:ext cx="13065443" cy="2880360"/>
          </a:xfrm>
          <a:prstGeom prst="roundRect">
            <a:avLst>
              <a:gd name="adj" fmla="val 1181"/>
            </a:avLst>
          </a:prstGeom>
          <a:solidFill>
            <a:srgbClr val="1E0C41"/>
          </a:solidFill>
          <a:ln/>
        </p:spPr>
      </p:sp>
      <p:sp>
        <p:nvSpPr>
          <p:cNvPr id="6" name="Text 3"/>
          <p:cNvSpPr/>
          <p:nvPr/>
        </p:nvSpPr>
        <p:spPr>
          <a:xfrm>
            <a:off x="1009293" y="4786670"/>
            <a:ext cx="1261181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const recognition = new WebkitSpeechRecognition();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recognition.lang = 'en-US';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recognition.start();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recognition.onresult = (event) =&gt; {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const transcript = event.results[0][0].transcript;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 // Process the transcript and populate the form fields.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highlight>
                  <a:srgbClr val="1E0C41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};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926</Words>
  <Application>Microsoft Office PowerPoint</Application>
  <PresentationFormat>Custom</PresentationFormat>
  <Paragraphs>167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Heebo Light</vt:lpstr>
      <vt:lpstr>Source Sans Pro</vt:lpstr>
      <vt:lpstr>Lora</vt:lpstr>
      <vt:lpstr>Consolas Light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Rishiraj Yadav</cp:lastModifiedBy>
  <cp:revision>6</cp:revision>
  <dcterms:created xsi:type="dcterms:W3CDTF">2024-12-10T14:03:23Z</dcterms:created>
  <dcterms:modified xsi:type="dcterms:W3CDTF">2024-12-19T13:20:49Z</dcterms:modified>
</cp:coreProperties>
</file>