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 /><Relationship Id="rId2" Type="http://schemas.openxmlformats.org/officeDocument/2006/relationships/extended-properties" Target="docProps/app.xml" /><Relationship Id="rId3" Type="http://schemas.openxmlformats.org/officeDocument/2006/relationships/officeDocument" Target="ppt/presentation.xml" />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embedTrueTypeFonts="1" saveSubsetFonts="1">
  <p:sldMasterIdLst>
    <p:sldMasterId id="2147483648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x="14630400" cy="8229600"/>
  <p:notesSz cx="14630400" cy="8229600"/>
  <p:embeddedFontLst>
    <p:embeddedFont>
      <p:font typeface="UTTIJM+Montserrat-Regular"/>
      <p:regular r:id="rId29"/>
    </p:embeddedFont>
    <p:embeddedFont>
      <p:font typeface="GDSOEJ+Heebo-Light"/>
      <p:regular r:id="rId30"/>
    </p:embeddedFont>
    <p:embeddedFont>
      <p:font typeface="PUQRII+Lora-Regular"/>
      <p:regular r:id="rId31"/>
    </p:embeddedFont>
    <p:embeddedFont>
      <p:font typeface="KHQJMQ+SourceSansPro-Regular"/>
      <p:regular r:id="rId32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2482" y="-91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presProps" Target="presProps.xml" /><Relationship Id="rId10" Type="http://schemas.openxmlformats.org/officeDocument/2006/relationships/slide" Target="slides/slide5.xml" /><Relationship Id="rId11" Type="http://schemas.openxmlformats.org/officeDocument/2006/relationships/slide" Target="slides/slide6.xml" /><Relationship Id="rId12" Type="http://schemas.openxmlformats.org/officeDocument/2006/relationships/slide" Target="slides/slide7.xml" /><Relationship Id="rId13" Type="http://schemas.openxmlformats.org/officeDocument/2006/relationships/slide" Target="slides/slide8.xml" /><Relationship Id="rId14" Type="http://schemas.openxmlformats.org/officeDocument/2006/relationships/slide" Target="slides/slide9.xml" /><Relationship Id="rId15" Type="http://schemas.openxmlformats.org/officeDocument/2006/relationships/slide" Target="slides/slide10.xml" /><Relationship Id="rId16" Type="http://schemas.openxmlformats.org/officeDocument/2006/relationships/slide" Target="slides/slide11.xml" /><Relationship Id="rId17" Type="http://schemas.openxmlformats.org/officeDocument/2006/relationships/slide" Target="slides/slide12.xml" /><Relationship Id="rId18" Type="http://schemas.openxmlformats.org/officeDocument/2006/relationships/slide" Target="slides/slide13.xml" /><Relationship Id="rId19" Type="http://schemas.openxmlformats.org/officeDocument/2006/relationships/slide" Target="slides/slide14.xml" /><Relationship Id="rId2" Type="http://schemas.openxmlformats.org/officeDocument/2006/relationships/tableStyles" Target="tableStyles.xml" /><Relationship Id="rId20" Type="http://schemas.openxmlformats.org/officeDocument/2006/relationships/slide" Target="slides/slide15.xml" /><Relationship Id="rId21" Type="http://schemas.openxmlformats.org/officeDocument/2006/relationships/slide" Target="slides/slide16.xml" /><Relationship Id="rId22" Type="http://schemas.openxmlformats.org/officeDocument/2006/relationships/slide" Target="slides/slide17.xml" /><Relationship Id="rId23" Type="http://schemas.openxmlformats.org/officeDocument/2006/relationships/slide" Target="slides/slide18.xml" /><Relationship Id="rId24" Type="http://schemas.openxmlformats.org/officeDocument/2006/relationships/slide" Target="slides/slide19.xml" /><Relationship Id="rId25" Type="http://schemas.openxmlformats.org/officeDocument/2006/relationships/slide" Target="slides/slide20.xml" /><Relationship Id="rId26" Type="http://schemas.openxmlformats.org/officeDocument/2006/relationships/slide" Target="slides/slide21.xml" /><Relationship Id="rId27" Type="http://schemas.openxmlformats.org/officeDocument/2006/relationships/slide" Target="slides/slide22.xml" /><Relationship Id="rId28" Type="http://schemas.openxmlformats.org/officeDocument/2006/relationships/slide" Target="slides/slide23.xml" /><Relationship Id="rId29" Type="http://schemas.openxmlformats.org/officeDocument/2006/relationships/font" Target="fonts/font1.fntdata" /><Relationship Id="rId3" Type="http://schemas.openxmlformats.org/officeDocument/2006/relationships/viewProps" Target="viewProps.xml" /><Relationship Id="rId30" Type="http://schemas.openxmlformats.org/officeDocument/2006/relationships/font" Target="fonts/font2.fntdata" /><Relationship Id="rId31" Type="http://schemas.openxmlformats.org/officeDocument/2006/relationships/font" Target="fonts/font3.fntdata" /><Relationship Id="rId32" Type="http://schemas.openxmlformats.org/officeDocument/2006/relationships/font" Target="fonts/font4.fntdata" /><Relationship Id="rId4" Type="http://schemas.openxmlformats.org/officeDocument/2006/relationships/theme" Target="theme/theme1.xml" /><Relationship Id="rId5" Type="http://schemas.openxmlformats.org/officeDocument/2006/relationships/slideMaster" Target="slideMasters/slideMaster1.xml" /><Relationship Id="rId6" Type="http://schemas.openxmlformats.org/officeDocument/2006/relationships/slide" Target="slides/slide1.xml" /><Relationship Id="rId7" Type="http://schemas.openxmlformats.org/officeDocument/2006/relationships/slide" Target="slides/slide2.xml" /><Relationship Id="rId8" Type="http://schemas.openxmlformats.org/officeDocument/2006/relationships/slide" Target="slides/slide3.xml" /><Relationship Id="rId9" Type="http://schemas.openxmlformats.org/officeDocument/2006/relationships/slide" Target="slides/slide4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heme" Target="../theme/theme1.xml" /></Relationships>
</file>

<file path=ppt/slideMasters/slideMaster1.xml><?xml version="1.0" encoding="utf-8"?>
<p:sldMaster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hyperlink" Target="https://gamma.app/?utm_source=made-with-gamma" TargetMode="External" /><Relationship Id="rId3" Type="http://schemas.openxmlformats.org/officeDocument/2006/relationships/image" Target="../media/image1.png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hyperlink" Target="https://gamma.app/?utm_source=made-with-gamma" TargetMode="External" /><Relationship Id="rId3" Type="http://schemas.openxmlformats.org/officeDocument/2006/relationships/image" Target="../media/image10.png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hyperlink" Target="https://gamma.app/?utm_source=made-with-gamma" TargetMode="External" /><Relationship Id="rId3" Type="http://schemas.openxmlformats.org/officeDocument/2006/relationships/image" Target="../media/image11.png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hyperlink" Target="https://gamma.app/?utm_source=made-with-gamma" TargetMode="External" /><Relationship Id="rId3" Type="http://schemas.openxmlformats.org/officeDocument/2006/relationships/image" Target="../media/image12.png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hyperlink" Target="https://gamma.app/?utm_source=made-with-gamma" TargetMode="External" /><Relationship Id="rId3" Type="http://schemas.openxmlformats.org/officeDocument/2006/relationships/image" Target="../media/image13.png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hyperlink" Target="https://gamma.app/?utm_source=made-with-gamma" TargetMode="External" /><Relationship Id="rId3" Type="http://schemas.openxmlformats.org/officeDocument/2006/relationships/image" Target="../media/image14.png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hyperlink" Target="https://gamma.app/?utm_source=made-with-gamma" TargetMode="External" /><Relationship Id="rId3" Type="http://schemas.openxmlformats.org/officeDocument/2006/relationships/image" Target="../media/image15.png" /></Relationships>
</file>

<file path=ppt/slides/_rels/slide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hyperlink" Target="https://gamma.app/?utm_source=made-with-gamma" TargetMode="External" /><Relationship Id="rId3" Type="http://schemas.openxmlformats.org/officeDocument/2006/relationships/image" Target="../media/image16.png" /></Relationships>
</file>

<file path=ppt/slides/_rels/slide1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hyperlink" Target="https://gamma.app/?utm_source=made-with-gamma" TargetMode="External" /><Relationship Id="rId3" Type="http://schemas.openxmlformats.org/officeDocument/2006/relationships/image" Target="../media/image17.png" /></Relationships>
</file>

<file path=ppt/slides/_rels/slide1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hyperlink" Target="https://gamma.app/?utm_source=made-with-gamma" TargetMode="External" /><Relationship Id="rId3" Type="http://schemas.openxmlformats.org/officeDocument/2006/relationships/image" Target="../media/image18.png" /></Relationships>
</file>

<file path=ppt/slides/_rels/slide1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hyperlink" Target="https://gamma.app/?utm_source=made-with-gamma" TargetMode="External" /><Relationship Id="rId3" Type="http://schemas.openxmlformats.org/officeDocument/2006/relationships/image" Target="../media/image19.png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hyperlink" Target="https://gamma.app/?utm_source=made-with-gamma" TargetMode="External" /><Relationship Id="rId3" Type="http://schemas.openxmlformats.org/officeDocument/2006/relationships/image" Target="../media/image2.png" /></Relationships>
</file>

<file path=ppt/slides/_rels/slide2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hyperlink" Target="https://gamma.app/?utm_source=made-with-gamma" TargetMode="External" /><Relationship Id="rId3" Type="http://schemas.openxmlformats.org/officeDocument/2006/relationships/image" Target="../media/image20.png" /></Relationships>
</file>

<file path=ppt/slides/_rels/slide2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hyperlink" Target="https://gamma.app/?utm_source=made-with-gamma" TargetMode="External" /><Relationship Id="rId3" Type="http://schemas.openxmlformats.org/officeDocument/2006/relationships/image" Target="../media/image21.png" /></Relationships>
</file>

<file path=ppt/slides/_rels/slide2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hyperlink" Target="https://gamma.app/?utm_source=made-with-gamma" TargetMode="External" /><Relationship Id="rId3" Type="http://schemas.openxmlformats.org/officeDocument/2006/relationships/image" Target="../media/image22.png" /></Relationships>
</file>

<file path=ppt/slides/_rels/slide2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hyperlink" Target="https://gamma.app/?utm_source=made-with-gamma" TargetMode="External" /><Relationship Id="rId3" Type="http://schemas.openxmlformats.org/officeDocument/2006/relationships/image" Target="../media/image23.png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hyperlink" Target="https://gamma.app/?utm_source=made-with-gamma" TargetMode="External" /><Relationship Id="rId3" Type="http://schemas.openxmlformats.org/officeDocument/2006/relationships/image" Target="../media/image3.png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hyperlink" Target="https://gamma.app/?utm_source=made-with-gamma" TargetMode="External" /><Relationship Id="rId3" Type="http://schemas.openxmlformats.org/officeDocument/2006/relationships/image" Target="../media/image4.png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hyperlink" Target="https://gamma.app/?utm_source=made-with-gamma" TargetMode="External" /><Relationship Id="rId3" Type="http://schemas.openxmlformats.org/officeDocument/2006/relationships/image" Target="../media/image5.png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hyperlink" Target="https://gamma.app/?utm_source=made-with-gamma" TargetMode="External" /><Relationship Id="rId3" Type="http://schemas.openxmlformats.org/officeDocument/2006/relationships/image" Target="../media/image6.png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hyperlink" Target="https://gamma.app/?utm_source=made-with-gamma" TargetMode="External" /><Relationship Id="rId3" Type="http://schemas.openxmlformats.org/officeDocument/2006/relationships/image" Target="../media/image7.png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hyperlink" Target="https://gamma.app/?utm_source=made-with-gamma" TargetMode="External" /><Relationship Id="rId3" Type="http://schemas.openxmlformats.org/officeDocument/2006/relationships/image" Target="../media/image8.png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hyperlink" Target="https://gamma.app/?utm_source=made-with-gamma" TargetMode="External" /><Relationship Id="rId3" Type="http://schemas.openxmlformats.org/officeDocument/2006/relationships/image" Target="../media/image9.png" 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>
            <a:hlinkClick r:id="rId2"/>
          </p:cNvPr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blipFill>
            <a:blip cstate="print"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280189" y="1746880"/>
            <a:ext cx="5186191" cy="64620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788"/>
              </a:lnSpc>
              <a:spcBef>
                <a:spcPts val="0"/>
              </a:spcBef>
              <a:spcAft>
                <a:spcPts val="0"/>
              </a:spcAft>
            </a:pPr>
            <a:r>
              <a:rPr dirty="0" sz="4450">
                <a:solidFill>
                  <a:srgbClr val="f2f0f4"/>
                </a:solidFill>
                <a:latin typeface="UTTIJM+Montserrat-Regular"/>
                <a:cs typeface="UTTIJM+Montserrat-Regular"/>
              </a:rPr>
              <a:t>Beyond</a:t>
            </a:r>
            <a:r>
              <a:rPr dirty="0" sz="4450">
                <a:solidFill>
                  <a:srgbClr val="f2f0f4"/>
                </a:solidFill>
                <a:latin typeface="UTTIJM+Montserrat-Regular"/>
                <a:cs typeface="UTTIJM+Montserrat-Regular"/>
              </a:rPr>
              <a:t> </a:t>
            </a:r>
            <a:r>
              <a:rPr dirty="0" sz="4450">
                <a:solidFill>
                  <a:srgbClr val="f2f0f4"/>
                </a:solidFill>
                <a:latin typeface="UTTIJM+Montserrat-Regular"/>
                <a:cs typeface="UTTIJM+Montserrat-Regular"/>
              </a:rPr>
              <a:t>QWERTY: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280189" y="2451730"/>
            <a:ext cx="6944936" cy="276075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788"/>
              </a:lnSpc>
              <a:spcBef>
                <a:spcPts val="0"/>
              </a:spcBef>
              <a:spcAft>
                <a:spcPts val="0"/>
              </a:spcAft>
            </a:pPr>
            <a:r>
              <a:rPr dirty="0" sz="4450">
                <a:solidFill>
                  <a:srgbClr val="f2f0f4"/>
                </a:solidFill>
                <a:latin typeface="UTTIJM+Montserrat-Regular"/>
                <a:cs typeface="UTTIJM+Montserrat-Regular"/>
              </a:rPr>
              <a:t>Revolutionizing</a:t>
            </a:r>
            <a:r>
              <a:rPr dirty="0" sz="4450">
                <a:solidFill>
                  <a:srgbClr val="f2f0f4"/>
                </a:solidFill>
                <a:latin typeface="UTTIJM+Montserrat-Regular"/>
                <a:cs typeface="UTTIJM+Montserrat-Regular"/>
              </a:rPr>
              <a:t> </a:t>
            </a:r>
            <a:r>
              <a:rPr dirty="0" sz="4450">
                <a:solidFill>
                  <a:srgbClr val="f2f0f4"/>
                </a:solidFill>
                <a:latin typeface="UTTIJM+Montserrat-Regular"/>
                <a:cs typeface="UTTIJM+Montserrat-Regular"/>
              </a:rPr>
              <a:t>Medical</a:t>
            </a:r>
          </a:p>
          <a:p>
            <a:pPr marL="0" marR="0">
              <a:lnSpc>
                <a:spcPts val="4788"/>
              </a:lnSpc>
              <a:spcBef>
                <a:spcPts val="711"/>
              </a:spcBef>
              <a:spcAft>
                <a:spcPts val="0"/>
              </a:spcAft>
            </a:pPr>
            <a:r>
              <a:rPr dirty="0" sz="4450">
                <a:solidFill>
                  <a:srgbClr val="f2f0f4"/>
                </a:solidFill>
                <a:latin typeface="UTTIJM+Montserrat-Regular"/>
                <a:cs typeface="UTTIJM+Montserrat-Regular"/>
              </a:rPr>
              <a:t>Insurance</a:t>
            </a:r>
            <a:r>
              <a:rPr dirty="0" sz="4450">
                <a:solidFill>
                  <a:srgbClr val="f2f0f4"/>
                </a:solidFill>
                <a:latin typeface="UTTIJM+Montserrat-Regular"/>
                <a:cs typeface="UTTIJM+Montserrat-Regular"/>
              </a:rPr>
              <a:t> </a:t>
            </a:r>
            <a:r>
              <a:rPr dirty="0" sz="4450">
                <a:solidFill>
                  <a:srgbClr val="f2f0f4"/>
                </a:solidFill>
                <a:latin typeface="UTTIJM+Montserrat-Regular"/>
                <a:cs typeface="UTTIJM+Montserrat-Regular"/>
              </a:rPr>
              <a:t>Form</a:t>
            </a:r>
            <a:r>
              <a:rPr dirty="0" sz="4450">
                <a:solidFill>
                  <a:srgbClr val="f2f0f4"/>
                </a:solidFill>
                <a:latin typeface="UTTIJM+Montserrat-Regular"/>
                <a:cs typeface="UTTIJM+Montserrat-Regular"/>
              </a:rPr>
              <a:t> </a:t>
            </a:r>
            <a:r>
              <a:rPr dirty="0" sz="4450">
                <a:solidFill>
                  <a:srgbClr val="f2f0f4"/>
                </a:solidFill>
                <a:latin typeface="UTTIJM+Montserrat-Regular"/>
                <a:cs typeface="UTTIJM+Montserrat-Regular"/>
              </a:rPr>
              <a:t>Filling</a:t>
            </a:r>
          </a:p>
          <a:p>
            <a:pPr marL="0" marR="0">
              <a:lnSpc>
                <a:spcPts val="4788"/>
              </a:lnSpc>
              <a:spcBef>
                <a:spcPts val="761"/>
              </a:spcBef>
              <a:spcAft>
                <a:spcPts val="0"/>
              </a:spcAft>
            </a:pPr>
            <a:r>
              <a:rPr dirty="0" sz="4450">
                <a:solidFill>
                  <a:srgbClr val="f2f0f4"/>
                </a:solidFill>
                <a:latin typeface="UTTIJM+Montserrat-Regular"/>
                <a:cs typeface="UTTIJM+Montserrat-Regular"/>
              </a:rPr>
              <a:t>with</a:t>
            </a:r>
            <a:r>
              <a:rPr dirty="0" sz="4450">
                <a:solidFill>
                  <a:srgbClr val="f2f0f4"/>
                </a:solidFill>
                <a:latin typeface="UTTIJM+Montserrat-Regular"/>
                <a:cs typeface="UTTIJM+Montserrat-Regular"/>
              </a:rPr>
              <a:t> </a:t>
            </a:r>
            <a:r>
              <a:rPr dirty="0" sz="4450">
                <a:solidFill>
                  <a:srgbClr val="f2f0f4"/>
                </a:solidFill>
                <a:latin typeface="UTTIJM+Montserrat-Regular"/>
                <a:cs typeface="UTTIJM+Montserrat-Regular"/>
              </a:rPr>
              <a:t>AI-Powered</a:t>
            </a:r>
            <a:r>
              <a:rPr dirty="0" sz="4450">
                <a:solidFill>
                  <a:srgbClr val="f2f0f4"/>
                </a:solidFill>
                <a:latin typeface="UTTIJM+Montserrat-Regular"/>
                <a:cs typeface="UTTIJM+Montserrat-Regular"/>
              </a:rPr>
              <a:t> </a:t>
            </a:r>
            <a:r>
              <a:rPr dirty="0" sz="4450">
                <a:solidFill>
                  <a:srgbClr val="f2f0f4"/>
                </a:solidFill>
                <a:latin typeface="UTTIJM+Montserrat-Regular"/>
                <a:cs typeface="UTTIJM+Montserrat-Regular"/>
              </a:rPr>
              <a:t>Voice</a:t>
            </a:r>
          </a:p>
          <a:p>
            <a:pPr marL="0" marR="0">
              <a:lnSpc>
                <a:spcPts val="4788"/>
              </a:lnSpc>
              <a:spcBef>
                <a:spcPts val="711"/>
              </a:spcBef>
              <a:spcAft>
                <a:spcPts val="0"/>
              </a:spcAft>
            </a:pPr>
            <a:r>
              <a:rPr dirty="0" sz="4450">
                <a:solidFill>
                  <a:srgbClr val="f2f0f4"/>
                </a:solidFill>
                <a:latin typeface="UTTIJM+Montserrat-Regular"/>
                <a:cs typeface="UTTIJM+Montserrat-Regular"/>
              </a:rPr>
              <a:t>Recognition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280189" y="5591632"/>
            <a:ext cx="5876358" cy="33121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307"/>
              </a:lnSpc>
              <a:spcBef>
                <a:spcPts val="0"/>
              </a:spcBef>
              <a:spcAft>
                <a:spcPts val="0"/>
              </a:spcAft>
            </a:pP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An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AI-Intensive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Project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Transforming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Traditional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Data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Entry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280189" y="6209685"/>
            <a:ext cx="6850057" cy="33121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307"/>
              </a:lnSpc>
              <a:spcBef>
                <a:spcPts val="0"/>
              </a:spcBef>
              <a:spcAft>
                <a:spcPts val="0"/>
              </a:spcAft>
            </a:pP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Presented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by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Rishiraj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Yadav,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Intern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at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Infosys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AI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Springboard,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Batch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2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>
            <a:hlinkClick r:id="rId2"/>
          </p:cNvPr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blipFill>
            <a:blip cstate="print"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75930" y="675285"/>
            <a:ext cx="5598452" cy="63253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680"/>
              </a:lnSpc>
              <a:spcBef>
                <a:spcPts val="0"/>
              </a:spcBef>
              <a:spcAft>
                <a:spcPts val="0"/>
              </a:spcAft>
            </a:pPr>
            <a:r>
              <a:rPr dirty="0" sz="4350">
                <a:solidFill>
                  <a:srgbClr val="f2f0f4"/>
                </a:solidFill>
                <a:latin typeface="UTTIJM+Montserrat-Regular"/>
                <a:cs typeface="UTTIJM+Montserrat-Regular"/>
              </a:rPr>
              <a:t>Workflow</a:t>
            </a:r>
            <a:r>
              <a:rPr dirty="0" sz="4350">
                <a:solidFill>
                  <a:srgbClr val="f2f0f4"/>
                </a:solidFill>
                <a:latin typeface="UTTIJM+Montserrat-Regular"/>
                <a:cs typeface="UTTIJM+Montserrat-Regular"/>
              </a:rPr>
              <a:t> </a:t>
            </a:r>
            <a:r>
              <a:rPr dirty="0" sz="4350">
                <a:solidFill>
                  <a:srgbClr val="f2f0f4"/>
                </a:solidFill>
                <a:latin typeface="UTTIJM+Montserrat-Regular"/>
                <a:cs typeface="UTTIJM+Montserrat-Regular"/>
              </a:rPr>
              <a:t>Structure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341014" y="2000492"/>
            <a:ext cx="2912662" cy="33190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313"/>
              </a:lnSpc>
              <a:spcBef>
                <a:spcPts val="0"/>
              </a:spcBef>
              <a:spcAft>
                <a:spcPts val="0"/>
              </a:spcAft>
            </a:pPr>
            <a:r>
              <a:rPr dirty="0" sz="2150">
                <a:solidFill>
                  <a:srgbClr val="dcd7e5"/>
                </a:solidFill>
                <a:latin typeface="UTTIJM+Montserrat-Regular"/>
                <a:cs typeface="UTTIJM+Montserrat-Regular"/>
              </a:rPr>
              <a:t>User</a:t>
            </a:r>
            <a:r>
              <a:rPr dirty="0" sz="2150">
                <a:solidFill>
                  <a:srgbClr val="dcd7e5"/>
                </a:solidFill>
                <a:latin typeface="UTTIJM+Montserrat-Regular"/>
                <a:cs typeface="UTTIJM+Montserrat-Regular"/>
              </a:rPr>
              <a:t> </a:t>
            </a:r>
            <a:r>
              <a:rPr dirty="0" sz="2150">
                <a:solidFill>
                  <a:srgbClr val="dcd7e5"/>
                </a:solidFill>
                <a:latin typeface="UTTIJM+Montserrat-Regular"/>
                <a:cs typeface="UTTIJM+Montserrat-Regular"/>
              </a:rPr>
              <a:t>Authentication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255609" y="2051071"/>
            <a:ext cx="271602" cy="3933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797"/>
              </a:lnSpc>
              <a:spcBef>
                <a:spcPts val="0"/>
              </a:spcBef>
              <a:spcAft>
                <a:spcPts val="0"/>
              </a:spcAft>
            </a:pPr>
            <a:r>
              <a:rPr dirty="0" sz="2600">
                <a:solidFill>
                  <a:srgbClr val="dcd7e5"/>
                </a:solidFill>
                <a:latin typeface="UTTIJM+Montserrat-Regular"/>
                <a:cs typeface="UTTIJM+Montserrat-Regular"/>
              </a:rPr>
              <a:t>1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264473" y="2469787"/>
            <a:ext cx="5033274" cy="6720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42"/>
              </a:lnSpc>
              <a:spcBef>
                <a:spcPts val="0"/>
              </a:spcBef>
              <a:spcAft>
                <a:spcPts val="0"/>
              </a:spcAft>
            </a:pPr>
            <a:r>
              <a:rPr dirty="0" sz="1700">
                <a:solidFill>
                  <a:srgbClr val="dcd7e5"/>
                </a:solidFill>
                <a:latin typeface="GDSOEJ+Heebo-Light"/>
                <a:cs typeface="GDSOEJ+Heebo-Light"/>
              </a:rPr>
              <a:t>Users</a:t>
            </a:r>
            <a:r>
              <a:rPr dirty="0" sz="170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00">
                <a:solidFill>
                  <a:srgbClr val="dcd7e5"/>
                </a:solidFill>
                <a:latin typeface="GDSOEJ+Heebo-Light"/>
                <a:cs typeface="GDSOEJ+Heebo-Light"/>
              </a:rPr>
              <a:t>log</a:t>
            </a:r>
            <a:r>
              <a:rPr dirty="0" sz="170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00">
                <a:solidFill>
                  <a:srgbClr val="dcd7e5"/>
                </a:solidFill>
                <a:latin typeface="GDSOEJ+Heebo-Light"/>
                <a:cs typeface="GDSOEJ+Heebo-Light"/>
              </a:rPr>
              <a:t>in</a:t>
            </a:r>
            <a:r>
              <a:rPr dirty="0" sz="170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00">
                <a:solidFill>
                  <a:srgbClr val="dcd7e5"/>
                </a:solidFill>
                <a:latin typeface="GDSOEJ+Heebo-Light"/>
                <a:cs typeface="GDSOEJ+Heebo-Light"/>
              </a:rPr>
              <a:t>to</a:t>
            </a:r>
            <a:r>
              <a:rPr dirty="0" sz="170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00">
                <a:solidFill>
                  <a:srgbClr val="dcd7e5"/>
                </a:solidFill>
                <a:latin typeface="GDSOEJ+Heebo-Light"/>
                <a:cs typeface="GDSOEJ+Heebo-Light"/>
              </a:rPr>
              <a:t>the</a:t>
            </a:r>
            <a:r>
              <a:rPr dirty="0" sz="170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00">
                <a:solidFill>
                  <a:srgbClr val="dcd7e5"/>
                </a:solidFill>
                <a:latin typeface="GDSOEJ+Heebo-Light"/>
                <a:cs typeface="GDSOEJ+Heebo-Light"/>
              </a:rPr>
              <a:t>platform</a:t>
            </a:r>
            <a:r>
              <a:rPr dirty="0" sz="170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00">
                <a:solidFill>
                  <a:srgbClr val="dcd7e5"/>
                </a:solidFill>
                <a:latin typeface="GDSOEJ+Heebo-Light"/>
                <a:cs typeface="GDSOEJ+Heebo-Light"/>
              </a:rPr>
              <a:t>with</a:t>
            </a:r>
            <a:r>
              <a:rPr dirty="0" sz="170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00">
                <a:solidFill>
                  <a:srgbClr val="dcd7e5"/>
                </a:solidFill>
                <a:latin typeface="GDSOEJ+Heebo-Light"/>
                <a:cs typeface="GDSOEJ+Heebo-Light"/>
              </a:rPr>
              <a:t>their</a:t>
            </a:r>
            <a:r>
              <a:rPr dirty="0" sz="170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00">
                <a:solidFill>
                  <a:srgbClr val="dcd7e5"/>
                </a:solidFill>
                <a:latin typeface="GDSOEJ+Heebo-Light"/>
                <a:cs typeface="GDSOEJ+Heebo-Light"/>
              </a:rPr>
              <a:t>credentials</a:t>
            </a:r>
            <a:r>
              <a:rPr dirty="0" sz="170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00">
                <a:solidFill>
                  <a:srgbClr val="dcd7e5"/>
                </a:solidFill>
                <a:latin typeface="GDSOEJ+Heebo-Light"/>
                <a:cs typeface="GDSOEJ+Heebo-Light"/>
              </a:rPr>
              <a:t>or</a:t>
            </a:r>
          </a:p>
          <a:p>
            <a:pPr marL="3132782" marR="0">
              <a:lnSpc>
                <a:spcPts val="2242"/>
              </a:lnSpc>
              <a:spcBef>
                <a:spcPts val="557"/>
              </a:spcBef>
              <a:spcAft>
                <a:spcPts val="0"/>
              </a:spcAft>
            </a:pPr>
            <a:r>
              <a:rPr dirty="0" sz="1700">
                <a:solidFill>
                  <a:srgbClr val="dcd7e5"/>
                </a:solidFill>
                <a:latin typeface="GDSOEJ+Heebo-Light"/>
                <a:cs typeface="GDSOEJ+Heebo-Light"/>
              </a:rPr>
              <a:t>create</a:t>
            </a:r>
            <a:r>
              <a:rPr dirty="0" sz="170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00">
                <a:solidFill>
                  <a:srgbClr val="dcd7e5"/>
                </a:solidFill>
                <a:latin typeface="GDSOEJ+Heebo-Light"/>
                <a:cs typeface="GDSOEJ+Heebo-Light"/>
              </a:rPr>
              <a:t>an</a:t>
            </a:r>
            <a:r>
              <a:rPr dirty="0" sz="170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00">
                <a:solidFill>
                  <a:srgbClr val="dcd7e5"/>
                </a:solidFill>
                <a:latin typeface="GDSOEJ+Heebo-Light"/>
                <a:cs typeface="GDSOEJ+Heebo-Light"/>
              </a:rPr>
              <a:t>account.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534519" y="3108963"/>
            <a:ext cx="2460491" cy="33190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313"/>
              </a:lnSpc>
              <a:spcBef>
                <a:spcPts val="0"/>
              </a:spcBef>
              <a:spcAft>
                <a:spcPts val="0"/>
              </a:spcAft>
            </a:pPr>
            <a:r>
              <a:rPr dirty="0" sz="2150">
                <a:solidFill>
                  <a:srgbClr val="dcd7e5"/>
                </a:solidFill>
                <a:latin typeface="UTTIJM+Montserrat-Regular"/>
                <a:cs typeface="UTTIJM+Montserrat-Regular"/>
              </a:rPr>
              <a:t>Form</a:t>
            </a:r>
            <a:r>
              <a:rPr dirty="0" sz="2150">
                <a:solidFill>
                  <a:srgbClr val="dcd7e5"/>
                </a:solidFill>
                <a:latin typeface="UTTIJM+Montserrat-Regular"/>
                <a:cs typeface="UTTIJM+Montserrat-Regular"/>
              </a:rPr>
              <a:t> </a:t>
            </a:r>
            <a:r>
              <a:rPr dirty="0" sz="2150">
                <a:solidFill>
                  <a:srgbClr val="dcd7e5"/>
                </a:solidFill>
                <a:latin typeface="UTTIJM+Montserrat-Regular"/>
                <a:cs typeface="UTTIJM+Montserrat-Regular"/>
              </a:rPr>
              <a:t>Navigation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206397" y="3159543"/>
            <a:ext cx="370662" cy="338626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5081" marR="0">
              <a:lnSpc>
                <a:spcPts val="2797"/>
              </a:lnSpc>
              <a:spcBef>
                <a:spcPts val="0"/>
              </a:spcBef>
              <a:spcAft>
                <a:spcPts val="0"/>
              </a:spcAft>
            </a:pPr>
            <a:r>
              <a:rPr dirty="0" sz="2600">
                <a:solidFill>
                  <a:srgbClr val="dcd7e5"/>
                </a:solidFill>
                <a:latin typeface="UTTIJM+Montserrat-Regular"/>
                <a:cs typeface="UTTIJM+Montserrat-Regular"/>
              </a:rPr>
              <a:t>2</a:t>
            </a:r>
          </a:p>
          <a:p>
            <a:pPr marL="15933" marR="0">
              <a:lnSpc>
                <a:spcPts val="2797"/>
              </a:lnSpc>
              <a:spcBef>
                <a:spcPts val="5057"/>
              </a:spcBef>
              <a:spcAft>
                <a:spcPts val="0"/>
              </a:spcAft>
            </a:pPr>
            <a:r>
              <a:rPr dirty="0" sz="2600">
                <a:solidFill>
                  <a:srgbClr val="dcd7e5"/>
                </a:solidFill>
                <a:latin typeface="UTTIJM+Montserrat-Regular"/>
                <a:cs typeface="UTTIJM+Montserrat-Regular"/>
              </a:rPr>
              <a:t>3</a:t>
            </a:r>
          </a:p>
          <a:p>
            <a:pPr marL="0" marR="0">
              <a:lnSpc>
                <a:spcPts val="2797"/>
              </a:lnSpc>
              <a:spcBef>
                <a:spcPts val="5007"/>
              </a:spcBef>
              <a:spcAft>
                <a:spcPts val="0"/>
              </a:spcAft>
            </a:pPr>
            <a:r>
              <a:rPr dirty="0" sz="2600">
                <a:solidFill>
                  <a:srgbClr val="dcd7e5"/>
                </a:solidFill>
                <a:latin typeface="UTTIJM+Montserrat-Regular"/>
                <a:cs typeface="UTTIJM+Montserrat-Regular"/>
              </a:rPr>
              <a:t>4</a:t>
            </a:r>
          </a:p>
          <a:p>
            <a:pPr marL="15140" marR="0">
              <a:lnSpc>
                <a:spcPts val="2797"/>
              </a:lnSpc>
              <a:spcBef>
                <a:spcPts val="5057"/>
              </a:spcBef>
              <a:spcAft>
                <a:spcPts val="0"/>
              </a:spcAft>
            </a:pPr>
            <a:r>
              <a:rPr dirty="0" sz="2600">
                <a:solidFill>
                  <a:srgbClr val="dcd7e5"/>
                </a:solidFill>
                <a:latin typeface="UTTIJM+Montserrat-Regular"/>
                <a:cs typeface="UTTIJM+Montserrat-Regular"/>
              </a:rPr>
              <a:t>5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534519" y="3578259"/>
            <a:ext cx="5419968" cy="6720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42"/>
              </a:lnSpc>
              <a:spcBef>
                <a:spcPts val="0"/>
              </a:spcBef>
              <a:spcAft>
                <a:spcPts val="0"/>
              </a:spcAft>
            </a:pPr>
            <a:r>
              <a:rPr dirty="0" sz="1700">
                <a:solidFill>
                  <a:srgbClr val="dcd7e5"/>
                </a:solidFill>
                <a:latin typeface="GDSOEJ+Heebo-Light"/>
                <a:cs typeface="GDSOEJ+Heebo-Light"/>
              </a:rPr>
              <a:t>Users</a:t>
            </a:r>
            <a:r>
              <a:rPr dirty="0" sz="170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00">
                <a:solidFill>
                  <a:srgbClr val="dcd7e5"/>
                </a:solidFill>
                <a:latin typeface="GDSOEJ+Heebo-Light"/>
                <a:cs typeface="GDSOEJ+Heebo-Light"/>
              </a:rPr>
              <a:t>select</a:t>
            </a:r>
            <a:r>
              <a:rPr dirty="0" sz="170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00">
                <a:solidFill>
                  <a:srgbClr val="dcd7e5"/>
                </a:solidFill>
                <a:latin typeface="GDSOEJ+Heebo-Light"/>
                <a:cs typeface="GDSOEJ+Heebo-Light"/>
              </a:rPr>
              <a:t>the</a:t>
            </a:r>
            <a:r>
              <a:rPr dirty="0" sz="170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00">
                <a:solidFill>
                  <a:srgbClr val="dcd7e5"/>
                </a:solidFill>
                <a:latin typeface="GDSOEJ+Heebo-Light"/>
                <a:cs typeface="GDSOEJ+Heebo-Light"/>
              </a:rPr>
              <a:t>desired</a:t>
            </a:r>
            <a:r>
              <a:rPr dirty="0" sz="170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00">
                <a:solidFill>
                  <a:srgbClr val="dcd7e5"/>
                </a:solidFill>
                <a:latin typeface="GDSOEJ+Heebo-Light"/>
                <a:cs typeface="GDSOEJ+Heebo-Light"/>
              </a:rPr>
              <a:t>form</a:t>
            </a:r>
            <a:r>
              <a:rPr dirty="0" sz="170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00">
                <a:solidFill>
                  <a:srgbClr val="dcd7e5"/>
                </a:solidFill>
                <a:latin typeface="GDSOEJ+Heebo-Light"/>
                <a:cs typeface="GDSOEJ+Heebo-Light"/>
              </a:rPr>
              <a:t>from</a:t>
            </a:r>
            <a:r>
              <a:rPr dirty="0" sz="170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00">
                <a:solidFill>
                  <a:srgbClr val="dcd7e5"/>
                </a:solidFill>
                <a:latin typeface="GDSOEJ+Heebo-Light"/>
                <a:cs typeface="GDSOEJ+Heebo-Light"/>
              </a:rPr>
              <a:t>a</a:t>
            </a:r>
            <a:r>
              <a:rPr dirty="0" sz="170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00">
                <a:solidFill>
                  <a:srgbClr val="dcd7e5"/>
                </a:solidFill>
                <a:latin typeface="GDSOEJ+Heebo-Light"/>
                <a:cs typeface="GDSOEJ+Heebo-Light"/>
              </a:rPr>
              <a:t>list</a:t>
            </a:r>
            <a:r>
              <a:rPr dirty="0" sz="170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00">
                <a:solidFill>
                  <a:srgbClr val="dcd7e5"/>
                </a:solidFill>
                <a:latin typeface="GDSOEJ+Heebo-Light"/>
                <a:cs typeface="GDSOEJ+Heebo-Light"/>
              </a:rPr>
              <a:t>or</a:t>
            </a:r>
            <a:r>
              <a:rPr dirty="0" sz="170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00">
                <a:solidFill>
                  <a:srgbClr val="dcd7e5"/>
                </a:solidFill>
                <a:latin typeface="GDSOEJ+Heebo-Light"/>
                <a:cs typeface="GDSOEJ+Heebo-Light"/>
              </a:rPr>
              <a:t>by</a:t>
            </a:r>
            <a:r>
              <a:rPr dirty="0" sz="170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00">
                <a:solidFill>
                  <a:srgbClr val="dcd7e5"/>
                </a:solidFill>
                <a:latin typeface="GDSOEJ+Heebo-Light"/>
                <a:cs typeface="GDSOEJ+Heebo-Light"/>
              </a:rPr>
              <a:t>searching</a:t>
            </a:r>
          </a:p>
          <a:p>
            <a:pPr marL="0" marR="0">
              <a:lnSpc>
                <a:spcPts val="2242"/>
              </a:lnSpc>
              <a:spcBef>
                <a:spcPts val="557"/>
              </a:spcBef>
              <a:spcAft>
                <a:spcPts val="0"/>
              </a:spcAft>
            </a:pPr>
            <a:r>
              <a:rPr dirty="0" sz="1700">
                <a:solidFill>
                  <a:srgbClr val="dcd7e5"/>
                </a:solidFill>
                <a:latin typeface="GDSOEJ+Heebo-Light"/>
                <a:cs typeface="GDSOEJ+Heebo-Light"/>
              </a:rPr>
              <a:t>for</a:t>
            </a:r>
            <a:r>
              <a:rPr dirty="0" sz="170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00">
                <a:solidFill>
                  <a:srgbClr val="dcd7e5"/>
                </a:solidFill>
                <a:latin typeface="GDSOEJ+Heebo-Light"/>
                <a:cs typeface="GDSOEJ+Heebo-Light"/>
              </a:rPr>
              <a:t>specific</a:t>
            </a:r>
            <a:r>
              <a:rPr dirty="0" sz="170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00">
                <a:solidFill>
                  <a:srgbClr val="dcd7e5"/>
                </a:solidFill>
                <a:latin typeface="GDSOEJ+Heebo-Light"/>
                <a:cs typeface="GDSOEJ+Heebo-Light"/>
              </a:rPr>
              <a:t>terms.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540248" y="4106588"/>
            <a:ext cx="1724894" cy="33190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313"/>
              </a:lnSpc>
              <a:spcBef>
                <a:spcPts val="0"/>
              </a:spcBef>
              <a:spcAft>
                <a:spcPts val="0"/>
              </a:spcAft>
            </a:pPr>
            <a:r>
              <a:rPr dirty="0" sz="2150">
                <a:solidFill>
                  <a:srgbClr val="dcd7e5"/>
                </a:solidFill>
                <a:latin typeface="UTTIJM+Montserrat-Regular"/>
                <a:cs typeface="UTTIJM+Montserrat-Regular"/>
              </a:rPr>
              <a:t>Voice</a:t>
            </a:r>
            <a:r>
              <a:rPr dirty="0" sz="2150">
                <a:solidFill>
                  <a:srgbClr val="dcd7e5"/>
                </a:solidFill>
                <a:latin typeface="UTTIJM+Montserrat-Regular"/>
                <a:cs typeface="UTTIJM+Montserrat-Regular"/>
              </a:rPr>
              <a:t> </a:t>
            </a:r>
            <a:r>
              <a:rPr dirty="0" sz="2150">
                <a:solidFill>
                  <a:srgbClr val="dcd7e5"/>
                </a:solidFill>
                <a:latin typeface="UTTIJM+Montserrat-Regular"/>
                <a:cs typeface="UTTIJM+Montserrat-Regular"/>
              </a:rPr>
              <a:t>Input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923806" y="4575884"/>
            <a:ext cx="5372856" cy="6720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42"/>
              </a:lnSpc>
              <a:spcBef>
                <a:spcPts val="0"/>
              </a:spcBef>
              <a:spcAft>
                <a:spcPts val="0"/>
              </a:spcAft>
            </a:pPr>
            <a:r>
              <a:rPr dirty="0" sz="1700">
                <a:solidFill>
                  <a:srgbClr val="dcd7e5"/>
                </a:solidFill>
                <a:latin typeface="GDSOEJ+Heebo-Light"/>
                <a:cs typeface="GDSOEJ+Heebo-Light"/>
              </a:rPr>
              <a:t>Users</a:t>
            </a:r>
            <a:r>
              <a:rPr dirty="0" sz="170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00">
                <a:solidFill>
                  <a:srgbClr val="dcd7e5"/>
                </a:solidFill>
                <a:latin typeface="GDSOEJ+Heebo-Light"/>
                <a:cs typeface="GDSOEJ+Heebo-Light"/>
              </a:rPr>
              <a:t>speak</a:t>
            </a:r>
            <a:r>
              <a:rPr dirty="0" sz="170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00">
                <a:solidFill>
                  <a:srgbClr val="dcd7e5"/>
                </a:solidFill>
                <a:latin typeface="GDSOEJ+Heebo-Light"/>
                <a:cs typeface="GDSOEJ+Heebo-Light"/>
              </a:rPr>
              <a:t>their</a:t>
            </a:r>
            <a:r>
              <a:rPr dirty="0" sz="170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00">
                <a:solidFill>
                  <a:srgbClr val="dcd7e5"/>
                </a:solidFill>
                <a:latin typeface="GDSOEJ+Heebo-Light"/>
                <a:cs typeface="GDSOEJ+Heebo-Light"/>
              </a:rPr>
              <a:t>information,</a:t>
            </a:r>
            <a:r>
              <a:rPr dirty="0" sz="170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00">
                <a:solidFill>
                  <a:srgbClr val="dcd7e5"/>
                </a:solidFill>
                <a:latin typeface="GDSOEJ+Heebo-Light"/>
                <a:cs typeface="GDSOEJ+Heebo-Light"/>
              </a:rPr>
              <a:t>which</a:t>
            </a:r>
            <a:r>
              <a:rPr dirty="0" sz="170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00">
                <a:solidFill>
                  <a:srgbClr val="dcd7e5"/>
                </a:solidFill>
                <a:latin typeface="GDSOEJ+Heebo-Light"/>
                <a:cs typeface="GDSOEJ+Heebo-Light"/>
              </a:rPr>
              <a:t>is</a:t>
            </a:r>
            <a:r>
              <a:rPr dirty="0" sz="170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00">
                <a:solidFill>
                  <a:srgbClr val="dcd7e5"/>
                </a:solidFill>
                <a:latin typeface="GDSOEJ+Heebo-Light"/>
                <a:cs typeface="GDSOEJ+Heebo-Light"/>
              </a:rPr>
              <a:t>captured</a:t>
            </a:r>
            <a:r>
              <a:rPr dirty="0" sz="170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00">
                <a:solidFill>
                  <a:srgbClr val="dcd7e5"/>
                </a:solidFill>
                <a:latin typeface="GDSOEJ+Heebo-Light"/>
                <a:cs typeface="GDSOEJ+Heebo-Light"/>
              </a:rPr>
              <a:t>by</a:t>
            </a:r>
            <a:r>
              <a:rPr dirty="0" sz="170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00">
                <a:solidFill>
                  <a:srgbClr val="dcd7e5"/>
                </a:solidFill>
                <a:latin typeface="GDSOEJ+Heebo-Light"/>
                <a:cs typeface="GDSOEJ+Heebo-Light"/>
              </a:rPr>
              <a:t>the</a:t>
            </a:r>
          </a:p>
          <a:p>
            <a:pPr marL="2879718" marR="0">
              <a:lnSpc>
                <a:spcPts val="2242"/>
              </a:lnSpc>
              <a:spcBef>
                <a:spcPts val="557"/>
              </a:spcBef>
              <a:spcAft>
                <a:spcPts val="0"/>
              </a:spcAft>
            </a:pPr>
            <a:r>
              <a:rPr dirty="0" sz="1700">
                <a:solidFill>
                  <a:srgbClr val="dcd7e5"/>
                </a:solidFill>
                <a:latin typeface="GDSOEJ+Heebo-Light"/>
                <a:cs typeface="GDSOEJ+Heebo-Light"/>
              </a:rPr>
              <a:t>voice</a:t>
            </a:r>
            <a:r>
              <a:rPr dirty="0" sz="170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00">
                <a:solidFill>
                  <a:srgbClr val="dcd7e5"/>
                </a:solidFill>
                <a:latin typeface="GDSOEJ+Heebo-Light"/>
                <a:cs typeface="GDSOEJ+Heebo-Light"/>
              </a:rPr>
              <a:t>recognition</a:t>
            </a:r>
            <a:r>
              <a:rPr dirty="0" sz="170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00">
                <a:solidFill>
                  <a:srgbClr val="dcd7e5"/>
                </a:solidFill>
                <a:latin typeface="GDSOEJ+Heebo-Light"/>
                <a:cs typeface="GDSOEJ+Heebo-Light"/>
              </a:rPr>
              <a:t>engine.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8534519" y="5104212"/>
            <a:ext cx="3732358" cy="33190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313"/>
              </a:lnSpc>
              <a:spcBef>
                <a:spcPts val="0"/>
              </a:spcBef>
              <a:spcAft>
                <a:spcPts val="0"/>
              </a:spcAft>
            </a:pPr>
            <a:r>
              <a:rPr dirty="0" sz="2150">
                <a:solidFill>
                  <a:srgbClr val="dcd7e5"/>
                </a:solidFill>
                <a:latin typeface="UTTIJM+Montserrat-Regular"/>
                <a:cs typeface="UTTIJM+Montserrat-Regular"/>
              </a:rPr>
              <a:t>Translation</a:t>
            </a:r>
            <a:r>
              <a:rPr dirty="0" sz="2150">
                <a:solidFill>
                  <a:srgbClr val="dcd7e5"/>
                </a:solidFill>
                <a:latin typeface="UTTIJM+Montserrat-Regular"/>
                <a:cs typeface="UTTIJM+Montserrat-Regular"/>
              </a:rPr>
              <a:t> </a:t>
            </a:r>
            <a:r>
              <a:rPr dirty="0" sz="2150">
                <a:solidFill>
                  <a:srgbClr val="dcd7e5"/>
                </a:solidFill>
                <a:latin typeface="UTTIJM+Montserrat-Regular"/>
                <a:cs typeface="UTTIJM+Montserrat-Regular"/>
              </a:rPr>
              <a:t>and</a:t>
            </a:r>
            <a:r>
              <a:rPr dirty="0" sz="2150">
                <a:solidFill>
                  <a:srgbClr val="dcd7e5"/>
                </a:solidFill>
                <a:latin typeface="UTTIJM+Montserrat-Regular"/>
                <a:cs typeface="UTTIJM+Montserrat-Regular"/>
              </a:rPr>
              <a:t> </a:t>
            </a:r>
            <a:r>
              <a:rPr dirty="0" sz="2150">
                <a:solidFill>
                  <a:srgbClr val="dcd7e5"/>
                </a:solidFill>
                <a:latin typeface="UTTIJM+Montserrat-Regular"/>
                <a:cs typeface="UTTIJM+Montserrat-Regular"/>
              </a:rPr>
              <a:t>Validation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8534519" y="5573509"/>
            <a:ext cx="5443715" cy="6720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42"/>
              </a:lnSpc>
              <a:spcBef>
                <a:spcPts val="0"/>
              </a:spcBef>
              <a:spcAft>
                <a:spcPts val="0"/>
              </a:spcAft>
            </a:pPr>
            <a:r>
              <a:rPr dirty="0" sz="1700">
                <a:solidFill>
                  <a:srgbClr val="dcd7e5"/>
                </a:solidFill>
                <a:latin typeface="GDSOEJ+Heebo-Light"/>
                <a:cs typeface="GDSOEJ+Heebo-Light"/>
              </a:rPr>
              <a:t>The</a:t>
            </a:r>
            <a:r>
              <a:rPr dirty="0" sz="170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00">
                <a:solidFill>
                  <a:srgbClr val="dcd7e5"/>
                </a:solidFill>
                <a:latin typeface="GDSOEJ+Heebo-Light"/>
                <a:cs typeface="GDSOEJ+Heebo-Light"/>
              </a:rPr>
              <a:t>system</a:t>
            </a:r>
            <a:r>
              <a:rPr dirty="0" sz="170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00">
                <a:solidFill>
                  <a:srgbClr val="dcd7e5"/>
                </a:solidFill>
                <a:latin typeface="GDSOEJ+Heebo-Light"/>
                <a:cs typeface="GDSOEJ+Heebo-Light"/>
              </a:rPr>
              <a:t>translates</a:t>
            </a:r>
            <a:r>
              <a:rPr dirty="0" sz="170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00">
                <a:solidFill>
                  <a:srgbClr val="dcd7e5"/>
                </a:solidFill>
                <a:latin typeface="GDSOEJ+Heebo-Light"/>
                <a:cs typeface="GDSOEJ+Heebo-Light"/>
              </a:rPr>
              <a:t>spoken</a:t>
            </a:r>
            <a:r>
              <a:rPr dirty="0" sz="170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00">
                <a:solidFill>
                  <a:srgbClr val="dcd7e5"/>
                </a:solidFill>
                <a:latin typeface="GDSOEJ+Heebo-Light"/>
                <a:cs typeface="GDSOEJ+Heebo-Light"/>
              </a:rPr>
              <a:t>words</a:t>
            </a:r>
            <a:r>
              <a:rPr dirty="0" sz="170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00">
                <a:solidFill>
                  <a:srgbClr val="dcd7e5"/>
                </a:solidFill>
                <a:latin typeface="GDSOEJ+Heebo-Light"/>
                <a:cs typeface="GDSOEJ+Heebo-Light"/>
              </a:rPr>
              <a:t>into</a:t>
            </a:r>
            <a:r>
              <a:rPr dirty="0" sz="170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00">
                <a:solidFill>
                  <a:srgbClr val="dcd7e5"/>
                </a:solidFill>
                <a:latin typeface="GDSOEJ+Heebo-Light"/>
                <a:cs typeface="GDSOEJ+Heebo-Light"/>
              </a:rPr>
              <a:t>text,</a:t>
            </a:r>
            <a:r>
              <a:rPr dirty="0" sz="170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00">
                <a:solidFill>
                  <a:srgbClr val="dcd7e5"/>
                </a:solidFill>
                <a:latin typeface="GDSOEJ+Heebo-Light"/>
                <a:cs typeface="GDSOEJ+Heebo-Light"/>
              </a:rPr>
              <a:t>validating</a:t>
            </a:r>
          </a:p>
          <a:p>
            <a:pPr marL="0" marR="0">
              <a:lnSpc>
                <a:spcPts val="2242"/>
              </a:lnSpc>
              <a:spcBef>
                <a:spcPts val="557"/>
              </a:spcBef>
              <a:spcAft>
                <a:spcPts val="0"/>
              </a:spcAft>
            </a:pPr>
            <a:r>
              <a:rPr dirty="0" sz="1700">
                <a:solidFill>
                  <a:srgbClr val="dcd7e5"/>
                </a:solidFill>
                <a:latin typeface="GDSOEJ+Heebo-Light"/>
                <a:cs typeface="GDSOEJ+Heebo-Light"/>
              </a:rPr>
              <a:t>the</a:t>
            </a:r>
            <a:r>
              <a:rPr dirty="0" sz="170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00">
                <a:solidFill>
                  <a:srgbClr val="dcd7e5"/>
                </a:solidFill>
                <a:latin typeface="GDSOEJ+Heebo-Light"/>
                <a:cs typeface="GDSOEJ+Heebo-Light"/>
              </a:rPr>
              <a:t>data</a:t>
            </a:r>
            <a:r>
              <a:rPr dirty="0" sz="170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00">
                <a:solidFill>
                  <a:srgbClr val="dcd7e5"/>
                </a:solidFill>
                <a:latin typeface="GDSOEJ+Heebo-Light"/>
                <a:cs typeface="GDSOEJ+Heebo-Light"/>
              </a:rPr>
              <a:t>for</a:t>
            </a:r>
            <a:r>
              <a:rPr dirty="0" sz="170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00">
                <a:solidFill>
                  <a:srgbClr val="dcd7e5"/>
                </a:solidFill>
                <a:latin typeface="GDSOEJ+Heebo-Light"/>
                <a:cs typeface="GDSOEJ+Heebo-Light"/>
              </a:rPr>
              <a:t>accuracy.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3900358" y="6101837"/>
            <a:ext cx="2355094" cy="33190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313"/>
              </a:lnSpc>
              <a:spcBef>
                <a:spcPts val="0"/>
              </a:spcBef>
              <a:spcAft>
                <a:spcPts val="0"/>
              </a:spcAft>
            </a:pPr>
            <a:r>
              <a:rPr dirty="0" sz="2150">
                <a:solidFill>
                  <a:srgbClr val="dcd7e5"/>
                </a:solidFill>
                <a:latin typeface="UTTIJM+Montserrat-Regular"/>
                <a:cs typeface="UTTIJM+Montserrat-Regular"/>
              </a:rPr>
              <a:t>PDF</a:t>
            </a:r>
            <a:r>
              <a:rPr dirty="0" sz="2150">
                <a:solidFill>
                  <a:srgbClr val="dcd7e5"/>
                </a:solidFill>
                <a:latin typeface="UTTIJM+Montserrat-Regular"/>
                <a:cs typeface="UTTIJM+Montserrat-Regular"/>
              </a:rPr>
              <a:t> </a:t>
            </a:r>
            <a:r>
              <a:rPr dirty="0" sz="2150">
                <a:solidFill>
                  <a:srgbClr val="dcd7e5"/>
                </a:solidFill>
                <a:latin typeface="UTTIJM+Montserrat-Regular"/>
                <a:cs typeface="UTTIJM+Montserrat-Regular"/>
              </a:rPr>
              <a:t>Generation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813288" y="6571133"/>
            <a:ext cx="5479277" cy="6720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42"/>
              </a:lnSpc>
              <a:spcBef>
                <a:spcPts val="0"/>
              </a:spcBef>
              <a:spcAft>
                <a:spcPts val="0"/>
              </a:spcAft>
            </a:pPr>
            <a:r>
              <a:rPr dirty="0" sz="1700">
                <a:solidFill>
                  <a:srgbClr val="dcd7e5"/>
                </a:solidFill>
                <a:latin typeface="GDSOEJ+Heebo-Light"/>
                <a:cs typeface="GDSOEJ+Heebo-Light"/>
              </a:rPr>
              <a:t>A</a:t>
            </a:r>
            <a:r>
              <a:rPr dirty="0" sz="170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00">
                <a:solidFill>
                  <a:srgbClr val="dcd7e5"/>
                </a:solidFill>
                <a:latin typeface="GDSOEJ+Heebo-Light"/>
                <a:cs typeface="GDSOEJ+Heebo-Light"/>
              </a:rPr>
              <a:t>PDF</a:t>
            </a:r>
            <a:r>
              <a:rPr dirty="0" sz="170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00">
                <a:solidFill>
                  <a:srgbClr val="dcd7e5"/>
                </a:solidFill>
                <a:latin typeface="GDSOEJ+Heebo-Light"/>
                <a:cs typeface="GDSOEJ+Heebo-Light"/>
              </a:rPr>
              <a:t>of</a:t>
            </a:r>
            <a:r>
              <a:rPr dirty="0" sz="170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00">
                <a:solidFill>
                  <a:srgbClr val="dcd7e5"/>
                </a:solidFill>
                <a:latin typeface="GDSOEJ+Heebo-Light"/>
                <a:cs typeface="GDSOEJ+Heebo-Light"/>
              </a:rPr>
              <a:t>the</a:t>
            </a:r>
            <a:r>
              <a:rPr dirty="0" sz="170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00">
                <a:solidFill>
                  <a:srgbClr val="dcd7e5"/>
                </a:solidFill>
                <a:latin typeface="GDSOEJ+Heebo-Light"/>
                <a:cs typeface="GDSOEJ+Heebo-Light"/>
              </a:rPr>
              <a:t>filled</a:t>
            </a:r>
            <a:r>
              <a:rPr dirty="0" sz="170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00">
                <a:solidFill>
                  <a:srgbClr val="dcd7e5"/>
                </a:solidFill>
                <a:latin typeface="GDSOEJ+Heebo-Light"/>
                <a:cs typeface="GDSOEJ+Heebo-Light"/>
              </a:rPr>
              <a:t>form</a:t>
            </a:r>
            <a:r>
              <a:rPr dirty="0" sz="170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00">
                <a:solidFill>
                  <a:srgbClr val="dcd7e5"/>
                </a:solidFill>
                <a:latin typeface="GDSOEJ+Heebo-Light"/>
                <a:cs typeface="GDSOEJ+Heebo-Light"/>
              </a:rPr>
              <a:t>is</a:t>
            </a:r>
            <a:r>
              <a:rPr dirty="0" sz="170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00">
                <a:solidFill>
                  <a:srgbClr val="dcd7e5"/>
                </a:solidFill>
                <a:latin typeface="GDSOEJ+Heebo-Light"/>
                <a:cs typeface="GDSOEJ+Heebo-Light"/>
              </a:rPr>
              <a:t>generated</a:t>
            </a:r>
            <a:r>
              <a:rPr dirty="0" sz="170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00">
                <a:solidFill>
                  <a:srgbClr val="dcd7e5"/>
                </a:solidFill>
                <a:latin typeface="GDSOEJ+Heebo-Light"/>
                <a:cs typeface="GDSOEJ+Heebo-Light"/>
              </a:rPr>
              <a:t>and</a:t>
            </a:r>
            <a:r>
              <a:rPr dirty="0" sz="170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00">
                <a:solidFill>
                  <a:srgbClr val="dcd7e5"/>
                </a:solidFill>
                <a:latin typeface="GDSOEJ+Heebo-Light"/>
                <a:cs typeface="GDSOEJ+Heebo-Light"/>
              </a:rPr>
              <a:t>made</a:t>
            </a:r>
            <a:r>
              <a:rPr dirty="0" sz="170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00">
                <a:solidFill>
                  <a:srgbClr val="dcd7e5"/>
                </a:solidFill>
                <a:latin typeface="GDSOEJ+Heebo-Light"/>
                <a:cs typeface="GDSOEJ+Heebo-Light"/>
              </a:rPr>
              <a:t>available</a:t>
            </a:r>
          </a:p>
          <a:p>
            <a:pPr marL="2639404" marR="0">
              <a:lnSpc>
                <a:spcPts val="2242"/>
              </a:lnSpc>
              <a:spcBef>
                <a:spcPts val="557"/>
              </a:spcBef>
              <a:spcAft>
                <a:spcPts val="0"/>
              </a:spcAft>
            </a:pPr>
            <a:r>
              <a:rPr dirty="0" sz="1700">
                <a:solidFill>
                  <a:srgbClr val="dcd7e5"/>
                </a:solidFill>
                <a:latin typeface="GDSOEJ+Heebo-Light"/>
                <a:cs typeface="GDSOEJ+Heebo-Light"/>
              </a:rPr>
              <a:t>for</a:t>
            </a:r>
            <a:r>
              <a:rPr dirty="0" sz="170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00">
                <a:solidFill>
                  <a:srgbClr val="dcd7e5"/>
                </a:solidFill>
                <a:latin typeface="GDSOEJ+Heebo-Light"/>
                <a:cs typeface="GDSOEJ+Heebo-Light"/>
              </a:rPr>
              <a:t>download</a:t>
            </a:r>
            <a:r>
              <a:rPr dirty="0" sz="170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00">
                <a:solidFill>
                  <a:srgbClr val="dcd7e5"/>
                </a:solidFill>
                <a:latin typeface="GDSOEJ+Heebo-Light"/>
                <a:cs typeface="GDSOEJ+Heebo-Light"/>
              </a:rPr>
              <a:t>or</a:t>
            </a:r>
            <a:r>
              <a:rPr dirty="0" sz="170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00">
                <a:solidFill>
                  <a:srgbClr val="dcd7e5"/>
                </a:solidFill>
                <a:latin typeface="GDSOEJ+Heebo-Light"/>
                <a:cs typeface="GDSOEJ+Heebo-Light"/>
              </a:rPr>
              <a:t>submission.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>
            <a:hlinkClick r:id="rId2"/>
          </p:cNvPr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blipFill>
            <a:blip cstate="print"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93789" y="1343020"/>
            <a:ext cx="6572504" cy="64620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788"/>
              </a:lnSpc>
              <a:spcBef>
                <a:spcPts val="0"/>
              </a:spcBef>
              <a:spcAft>
                <a:spcPts val="0"/>
              </a:spcAft>
            </a:pPr>
            <a:r>
              <a:rPr dirty="0" sz="4450">
                <a:solidFill>
                  <a:srgbClr val="f2f0f4"/>
                </a:solidFill>
                <a:latin typeface="UTTIJM+Montserrat-Regular"/>
                <a:cs typeface="UTTIJM+Montserrat-Regular"/>
              </a:rPr>
              <a:t>AI</a:t>
            </a:r>
            <a:r>
              <a:rPr dirty="0" sz="4450">
                <a:solidFill>
                  <a:srgbClr val="f2f0f4"/>
                </a:solidFill>
                <a:latin typeface="UTTIJM+Montserrat-Regular"/>
                <a:cs typeface="UTTIJM+Montserrat-Regular"/>
              </a:rPr>
              <a:t> </a:t>
            </a:r>
            <a:r>
              <a:rPr dirty="0" sz="4450">
                <a:solidFill>
                  <a:srgbClr val="f2f0f4"/>
                </a:solidFill>
                <a:latin typeface="UTTIJM+Montserrat-Regular"/>
                <a:cs typeface="UTTIJM+Montserrat-Regular"/>
              </a:rPr>
              <a:t>Integration</a:t>
            </a:r>
            <a:r>
              <a:rPr dirty="0" sz="4450">
                <a:solidFill>
                  <a:srgbClr val="f2f0f4"/>
                </a:solidFill>
                <a:latin typeface="UTTIJM+Montserrat-Regular"/>
                <a:cs typeface="UTTIJM+Montserrat-Regular"/>
              </a:rPr>
              <a:t> </a:t>
            </a:r>
            <a:r>
              <a:rPr dirty="0" sz="4450">
                <a:solidFill>
                  <a:srgbClr val="f2f0f4"/>
                </a:solidFill>
                <a:latin typeface="UTTIJM+Montserrat-Regular"/>
                <a:cs typeface="UTTIJM+Montserrat-Regular"/>
              </a:rPr>
              <a:t>in</a:t>
            </a:r>
            <a:r>
              <a:rPr dirty="0" sz="4450">
                <a:solidFill>
                  <a:srgbClr val="f2f0f4"/>
                </a:solidFill>
                <a:latin typeface="UTTIJM+Montserrat-Regular"/>
                <a:cs typeface="UTTIJM+Montserrat-Regular"/>
              </a:rPr>
              <a:t> </a:t>
            </a:r>
            <a:r>
              <a:rPr dirty="0" sz="4450">
                <a:solidFill>
                  <a:srgbClr val="f2f0f4"/>
                </a:solidFill>
                <a:latin typeface="UTTIJM+Montserrat-Regular"/>
                <a:cs typeface="UTTIJM+Montserrat-Regular"/>
              </a:rPr>
              <a:t>Detail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28620" y="2700177"/>
            <a:ext cx="5148708" cy="61931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165707" marR="0">
              <a:lnSpc>
                <a:spcPts val="2367"/>
              </a:lnSpc>
              <a:spcBef>
                <a:spcPts val="0"/>
              </a:spcBef>
              <a:spcAft>
                <a:spcPts val="0"/>
              </a:spcAft>
            </a:pPr>
            <a:r>
              <a:rPr dirty="0" sz="2200">
                <a:solidFill>
                  <a:srgbClr val="dcd7e5"/>
                </a:solidFill>
                <a:latin typeface="UTTIJM+Montserrat-Regular"/>
                <a:cs typeface="UTTIJM+Montserrat-Regular"/>
              </a:rPr>
              <a:t>Speech</a:t>
            </a:r>
            <a:r>
              <a:rPr dirty="0" sz="2200">
                <a:solidFill>
                  <a:srgbClr val="dcd7e5"/>
                </a:solidFill>
                <a:latin typeface="UTTIJM+Montserrat-Regular"/>
                <a:cs typeface="UTTIJM+Montserrat-Regular"/>
              </a:rPr>
              <a:t> </a:t>
            </a:r>
            <a:r>
              <a:rPr dirty="0" sz="2200">
                <a:solidFill>
                  <a:srgbClr val="dcd7e5"/>
                </a:solidFill>
                <a:latin typeface="UTTIJM+Montserrat-Regular"/>
                <a:cs typeface="UTTIJM+Montserrat-Regular"/>
              </a:rPr>
              <a:t>Recognition</a:t>
            </a:r>
          </a:p>
          <a:p>
            <a:pPr marL="0" marR="0">
              <a:lnSpc>
                <a:spcPts val="2209"/>
              </a:lnSpc>
              <a:spcBef>
                <a:spcPts val="0"/>
              </a:spcBef>
              <a:spcAft>
                <a:spcPts val="0"/>
              </a:spcAft>
            </a:pPr>
            <a:r>
              <a:rPr dirty="0" sz="2200">
                <a:solidFill>
                  <a:srgbClr val="dcd7e5"/>
                </a:solidFill>
                <a:latin typeface="UTTIJM+Montserrat-Regular"/>
                <a:cs typeface="UTTIJM+Montserrat-Regular"/>
              </a:rPr>
              <a:t>1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194328" y="3183355"/>
            <a:ext cx="5727936" cy="33121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307"/>
              </a:lnSpc>
              <a:spcBef>
                <a:spcPts val="0"/>
              </a:spcBef>
              <a:spcAft>
                <a:spcPts val="0"/>
              </a:spcAft>
            </a:pP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Leveraging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NLP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to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understand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and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transcribe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user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inputs.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368171" y="4120474"/>
            <a:ext cx="3042793" cy="33873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367"/>
              </a:lnSpc>
              <a:spcBef>
                <a:spcPts val="0"/>
              </a:spcBef>
              <a:spcAft>
                <a:spcPts val="0"/>
              </a:spcAft>
            </a:pPr>
            <a:r>
              <a:rPr dirty="0" sz="2200">
                <a:solidFill>
                  <a:srgbClr val="dcd7e5"/>
                </a:solidFill>
                <a:latin typeface="UTTIJM+Montserrat-Regular"/>
                <a:cs typeface="UTTIJM+Montserrat-Regular"/>
              </a:rPr>
              <a:t>Multilingual</a:t>
            </a:r>
            <a:r>
              <a:rPr dirty="0" sz="2200">
                <a:solidFill>
                  <a:srgbClr val="dcd7e5"/>
                </a:solidFill>
                <a:latin typeface="UTTIJM+Montserrat-Regular"/>
                <a:cs typeface="UTTIJM+Montserrat-Regular"/>
              </a:rPr>
              <a:t> </a:t>
            </a:r>
            <a:r>
              <a:rPr dirty="0" sz="2200">
                <a:solidFill>
                  <a:srgbClr val="dcd7e5"/>
                </a:solidFill>
                <a:latin typeface="UTTIJM+Montserrat-Regular"/>
                <a:cs typeface="UTTIJM+Montserrat-Regular"/>
              </a:rPr>
              <a:t>Support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029335" y="4401060"/>
            <a:ext cx="311099" cy="194048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367"/>
              </a:lnSpc>
              <a:spcBef>
                <a:spcPts val="0"/>
              </a:spcBef>
              <a:spcAft>
                <a:spcPts val="0"/>
              </a:spcAft>
            </a:pPr>
            <a:r>
              <a:rPr dirty="0" sz="2200">
                <a:solidFill>
                  <a:srgbClr val="dcd7e5"/>
                </a:solidFill>
                <a:latin typeface="UTTIJM+Montserrat-Regular"/>
                <a:cs typeface="UTTIJM+Montserrat-Regular"/>
              </a:rPr>
              <a:t>2</a:t>
            </a:r>
          </a:p>
          <a:p>
            <a:pPr marL="257" marR="0">
              <a:lnSpc>
                <a:spcPts val="2367"/>
              </a:lnSpc>
              <a:spcBef>
                <a:spcPts val="10244"/>
              </a:spcBef>
              <a:spcAft>
                <a:spcPts val="0"/>
              </a:spcAft>
            </a:pPr>
            <a:r>
              <a:rPr dirty="0" sz="2200">
                <a:solidFill>
                  <a:srgbClr val="dcd7e5"/>
                </a:solidFill>
                <a:latin typeface="UTTIJM+Montserrat-Regular"/>
                <a:cs typeface="UTTIJM+Montserrat-Regular"/>
              </a:rPr>
              <a:t>3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368171" y="4603651"/>
            <a:ext cx="5030292" cy="33121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307"/>
              </a:lnSpc>
              <a:spcBef>
                <a:spcPts val="0"/>
              </a:spcBef>
              <a:spcAft>
                <a:spcPts val="0"/>
              </a:spcAft>
            </a:pP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Powered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by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Google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Translate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to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ensure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inclusivity.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542014" y="5540770"/>
            <a:ext cx="1843608" cy="33873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367"/>
              </a:lnSpc>
              <a:spcBef>
                <a:spcPts val="0"/>
              </a:spcBef>
              <a:spcAft>
                <a:spcPts val="0"/>
              </a:spcAft>
            </a:pPr>
            <a:r>
              <a:rPr dirty="0" sz="2200">
                <a:solidFill>
                  <a:srgbClr val="dcd7e5"/>
                </a:solidFill>
                <a:latin typeface="UTTIJM+Montserrat-Regular"/>
                <a:cs typeface="UTTIJM+Montserrat-Regular"/>
              </a:rPr>
              <a:t>Automation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542014" y="6023948"/>
            <a:ext cx="5933085" cy="69316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307"/>
              </a:lnSpc>
              <a:spcBef>
                <a:spcPts val="0"/>
              </a:spcBef>
              <a:spcAft>
                <a:spcPts val="0"/>
              </a:spcAft>
            </a:pP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Voice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recognition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combined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with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PDF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generation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eliminates</a:t>
            </a:r>
          </a:p>
          <a:p>
            <a:pPr marL="0" marR="0">
              <a:lnSpc>
                <a:spcPts val="2307"/>
              </a:lnSpc>
              <a:spcBef>
                <a:spcPts val="592"/>
              </a:spcBef>
              <a:spcAft>
                <a:spcPts val="0"/>
              </a:spcAft>
            </a:pP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manual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effort.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>
            <a:hlinkClick r:id="rId2"/>
          </p:cNvPr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blipFill>
            <a:blip cstate="print"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91133" y="428942"/>
            <a:ext cx="4143978" cy="41389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959"/>
              </a:lnSpc>
              <a:spcBef>
                <a:spcPts val="0"/>
              </a:spcBef>
              <a:spcAft>
                <a:spcPts val="0"/>
              </a:spcAft>
            </a:pPr>
            <a:r>
              <a:rPr dirty="0" sz="2750">
                <a:solidFill>
                  <a:srgbClr val="f2f0f4"/>
                </a:solidFill>
                <a:latin typeface="UTTIJM+Montserrat-Regular"/>
                <a:cs typeface="UTTIJM+Montserrat-Regular"/>
              </a:rPr>
              <a:t>Challenges</a:t>
            </a:r>
            <a:r>
              <a:rPr dirty="0" sz="2750">
                <a:solidFill>
                  <a:srgbClr val="f2f0f4"/>
                </a:solidFill>
                <a:latin typeface="UTTIJM+Montserrat-Regular"/>
                <a:cs typeface="UTTIJM+Montserrat-Regular"/>
              </a:rPr>
              <a:t> </a:t>
            </a:r>
            <a:r>
              <a:rPr dirty="0" sz="2750">
                <a:solidFill>
                  <a:srgbClr val="f2f0f4"/>
                </a:solidFill>
                <a:latin typeface="UTTIJM+Montserrat-Regular"/>
                <a:cs typeface="UTTIJM+Montserrat-Regular"/>
              </a:rPr>
              <a:t>&amp;</a:t>
            </a:r>
            <a:r>
              <a:rPr dirty="0" sz="2750">
                <a:solidFill>
                  <a:srgbClr val="f2f0f4"/>
                </a:solidFill>
                <a:latin typeface="UTTIJM+Montserrat-Regular"/>
                <a:cs typeface="UTTIJM+Montserrat-Regular"/>
              </a:rPr>
              <a:t> </a:t>
            </a:r>
            <a:r>
              <a:rPr dirty="0" sz="2750">
                <a:solidFill>
                  <a:srgbClr val="f2f0f4"/>
                </a:solidFill>
                <a:latin typeface="UTTIJM+Montserrat-Regular"/>
                <a:cs typeface="UTTIJM+Montserrat-Regular"/>
              </a:rPr>
              <a:t>Solutions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03271" y="1267600"/>
            <a:ext cx="1132751" cy="2225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52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>
                <a:solidFill>
                  <a:srgbClr val="dcd7e5"/>
                </a:solidFill>
                <a:latin typeface="UTTIJM+Montserrat-Regular"/>
                <a:cs typeface="UTTIJM+Montserrat-Regular"/>
              </a:rPr>
              <a:t>Challenge</a:t>
            </a:r>
            <a:r>
              <a:rPr dirty="0" sz="1350">
                <a:solidFill>
                  <a:srgbClr val="dcd7e5"/>
                </a:solidFill>
                <a:latin typeface="UTTIJM+Montserrat-Regular"/>
                <a:cs typeface="UTTIJM+Montserrat-Regular"/>
              </a:rPr>
              <a:t> </a:t>
            </a:r>
            <a:r>
              <a:rPr dirty="0" sz="1350">
                <a:solidFill>
                  <a:srgbClr val="dcd7e5"/>
                </a:solidFill>
                <a:latin typeface="UTTIJM+Montserrat-Regular"/>
                <a:cs typeface="UTTIJM+Montserrat-Regular"/>
              </a:rPr>
              <a:t>1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03271" y="1561893"/>
            <a:ext cx="3885431" cy="22234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50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dcd7e5"/>
                </a:solidFill>
                <a:latin typeface="GDSOEJ+Heebo-Light"/>
                <a:cs typeface="GDSOEJ+Heebo-Light"/>
              </a:rPr>
              <a:t>Handling</a:t>
            </a:r>
            <a:r>
              <a:rPr dirty="0" sz="110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100">
                <a:solidFill>
                  <a:srgbClr val="dcd7e5"/>
                </a:solidFill>
                <a:latin typeface="GDSOEJ+Heebo-Light"/>
                <a:cs typeface="GDSOEJ+Heebo-Light"/>
              </a:rPr>
              <a:t>speech</a:t>
            </a:r>
            <a:r>
              <a:rPr dirty="0" sz="110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100">
                <a:solidFill>
                  <a:srgbClr val="dcd7e5"/>
                </a:solidFill>
                <a:latin typeface="GDSOEJ+Heebo-Light"/>
                <a:cs typeface="GDSOEJ+Heebo-Light"/>
              </a:rPr>
              <a:t>recognition</a:t>
            </a:r>
            <a:r>
              <a:rPr dirty="0" sz="110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100">
                <a:solidFill>
                  <a:srgbClr val="dcd7e5"/>
                </a:solidFill>
                <a:latin typeface="GDSOEJ+Heebo-Light"/>
                <a:cs typeface="GDSOEJ+Heebo-Light"/>
              </a:rPr>
              <a:t>accuracy</a:t>
            </a:r>
            <a:r>
              <a:rPr dirty="0" sz="110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100">
                <a:solidFill>
                  <a:srgbClr val="dcd7e5"/>
                </a:solidFill>
                <a:latin typeface="GDSOEJ+Heebo-Light"/>
                <a:cs typeface="GDSOEJ+Heebo-Light"/>
              </a:rPr>
              <a:t>in</a:t>
            </a:r>
            <a:r>
              <a:rPr dirty="0" sz="110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100">
                <a:solidFill>
                  <a:srgbClr val="dcd7e5"/>
                </a:solidFill>
                <a:latin typeface="GDSOEJ+Heebo-Light"/>
                <a:cs typeface="GDSOEJ+Heebo-Light"/>
              </a:rPr>
              <a:t>noisy</a:t>
            </a:r>
            <a:r>
              <a:rPr dirty="0" sz="110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100">
                <a:solidFill>
                  <a:srgbClr val="dcd7e5"/>
                </a:solidFill>
                <a:latin typeface="GDSOEJ+Heebo-Light"/>
                <a:cs typeface="GDSOEJ+Heebo-Light"/>
              </a:rPr>
              <a:t>environments.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403271" y="2390360"/>
            <a:ext cx="866146" cy="2225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52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>
                <a:solidFill>
                  <a:srgbClr val="dcd7e5"/>
                </a:solidFill>
                <a:latin typeface="UTTIJM+Montserrat-Regular"/>
                <a:cs typeface="UTTIJM+Montserrat-Regular"/>
              </a:rPr>
              <a:t>Solution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403271" y="2684652"/>
            <a:ext cx="2668504" cy="22234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50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dcd7e5"/>
                </a:solidFill>
                <a:latin typeface="GDSOEJ+Heebo-Light"/>
                <a:cs typeface="GDSOEJ+Heebo-Light"/>
              </a:rPr>
              <a:t>Implement</a:t>
            </a:r>
            <a:r>
              <a:rPr dirty="0" sz="110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100">
                <a:solidFill>
                  <a:srgbClr val="dcd7e5"/>
                </a:solidFill>
                <a:latin typeface="GDSOEJ+Heebo-Light"/>
                <a:cs typeface="GDSOEJ+Heebo-Light"/>
              </a:rPr>
              <a:t>noise</a:t>
            </a:r>
            <a:r>
              <a:rPr dirty="0" sz="110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100">
                <a:solidFill>
                  <a:srgbClr val="dcd7e5"/>
                </a:solidFill>
                <a:latin typeface="GDSOEJ+Heebo-Light"/>
                <a:cs typeface="GDSOEJ+Heebo-Light"/>
              </a:rPr>
              <a:t>cancellation</a:t>
            </a:r>
            <a:r>
              <a:rPr dirty="0" sz="110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100">
                <a:solidFill>
                  <a:srgbClr val="dcd7e5"/>
                </a:solidFill>
                <a:latin typeface="GDSOEJ+Heebo-Light"/>
                <a:cs typeface="GDSOEJ+Heebo-Light"/>
              </a:rPr>
              <a:t>algorithms.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403271" y="3513120"/>
            <a:ext cx="1168241" cy="2225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52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>
                <a:solidFill>
                  <a:srgbClr val="dcd7e5"/>
                </a:solidFill>
                <a:latin typeface="UTTIJM+Montserrat-Regular"/>
                <a:cs typeface="UTTIJM+Montserrat-Regular"/>
              </a:rPr>
              <a:t>Challenge</a:t>
            </a:r>
            <a:r>
              <a:rPr dirty="0" sz="1350">
                <a:solidFill>
                  <a:srgbClr val="dcd7e5"/>
                </a:solidFill>
                <a:latin typeface="UTTIJM+Montserrat-Regular"/>
                <a:cs typeface="UTTIJM+Montserrat-Regular"/>
              </a:rPr>
              <a:t> </a:t>
            </a:r>
            <a:r>
              <a:rPr dirty="0" sz="1350">
                <a:solidFill>
                  <a:srgbClr val="dcd7e5"/>
                </a:solidFill>
                <a:latin typeface="UTTIJM+Montserrat-Regular"/>
                <a:cs typeface="UTTIJM+Montserrat-Regular"/>
              </a:rPr>
              <a:t>2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403271" y="3807411"/>
            <a:ext cx="1949189" cy="22234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50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dcd7e5"/>
                </a:solidFill>
                <a:latin typeface="GDSOEJ+Heebo-Light"/>
                <a:cs typeface="GDSOEJ+Heebo-Light"/>
              </a:rPr>
              <a:t>Managing</a:t>
            </a:r>
            <a:r>
              <a:rPr dirty="0" sz="110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100">
                <a:solidFill>
                  <a:srgbClr val="dcd7e5"/>
                </a:solidFill>
                <a:latin typeface="GDSOEJ+Heebo-Light"/>
                <a:cs typeface="GDSOEJ+Heebo-Light"/>
              </a:rPr>
              <a:t>multilingual</a:t>
            </a:r>
            <a:r>
              <a:rPr dirty="0" sz="110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100">
                <a:solidFill>
                  <a:srgbClr val="dcd7e5"/>
                </a:solidFill>
                <a:latin typeface="GDSOEJ+Heebo-Light"/>
                <a:cs typeface="GDSOEJ+Heebo-Light"/>
              </a:rPr>
              <a:t>inputs.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403271" y="4635879"/>
            <a:ext cx="866146" cy="2225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52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>
                <a:solidFill>
                  <a:srgbClr val="dcd7e5"/>
                </a:solidFill>
                <a:latin typeface="UTTIJM+Montserrat-Regular"/>
                <a:cs typeface="UTTIJM+Montserrat-Regular"/>
              </a:rPr>
              <a:t>Solution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403271" y="4930171"/>
            <a:ext cx="2924993" cy="22234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50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dcd7e5"/>
                </a:solidFill>
                <a:latin typeface="GDSOEJ+Heebo-Light"/>
                <a:cs typeface="GDSOEJ+Heebo-Light"/>
              </a:rPr>
              <a:t>Robust</a:t>
            </a:r>
            <a:r>
              <a:rPr dirty="0" sz="110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100">
                <a:solidFill>
                  <a:srgbClr val="dcd7e5"/>
                </a:solidFill>
                <a:latin typeface="GDSOEJ+Heebo-Light"/>
                <a:cs typeface="GDSOEJ+Heebo-Light"/>
              </a:rPr>
              <a:t>integration</a:t>
            </a:r>
            <a:r>
              <a:rPr dirty="0" sz="110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100">
                <a:solidFill>
                  <a:srgbClr val="dcd7e5"/>
                </a:solidFill>
                <a:latin typeface="GDSOEJ+Heebo-Light"/>
                <a:cs typeface="GDSOEJ+Heebo-Light"/>
              </a:rPr>
              <a:t>with</a:t>
            </a:r>
            <a:r>
              <a:rPr dirty="0" sz="110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100">
                <a:solidFill>
                  <a:srgbClr val="dcd7e5"/>
                </a:solidFill>
                <a:latin typeface="GDSOEJ+Heebo-Light"/>
                <a:cs typeface="GDSOEJ+Heebo-Light"/>
              </a:rPr>
              <a:t>Google</a:t>
            </a:r>
            <a:r>
              <a:rPr dirty="0" sz="110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100">
                <a:solidFill>
                  <a:srgbClr val="dcd7e5"/>
                </a:solidFill>
                <a:latin typeface="GDSOEJ+Heebo-Light"/>
                <a:cs typeface="GDSOEJ+Heebo-Light"/>
              </a:rPr>
              <a:t>Translate</a:t>
            </a:r>
            <a:r>
              <a:rPr dirty="0" sz="110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100">
                <a:solidFill>
                  <a:srgbClr val="dcd7e5"/>
                </a:solidFill>
                <a:latin typeface="GDSOEJ+Heebo-Light"/>
                <a:cs typeface="GDSOEJ+Heebo-Light"/>
              </a:rPr>
              <a:t>API.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403271" y="5758638"/>
            <a:ext cx="1167555" cy="2225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52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>
                <a:solidFill>
                  <a:srgbClr val="dcd7e5"/>
                </a:solidFill>
                <a:latin typeface="UTTIJM+Montserrat-Regular"/>
                <a:cs typeface="UTTIJM+Montserrat-Regular"/>
              </a:rPr>
              <a:t>Challenge</a:t>
            </a:r>
            <a:r>
              <a:rPr dirty="0" sz="1350">
                <a:solidFill>
                  <a:srgbClr val="dcd7e5"/>
                </a:solidFill>
                <a:latin typeface="UTTIJM+Montserrat-Regular"/>
                <a:cs typeface="UTTIJM+Montserrat-Regular"/>
              </a:rPr>
              <a:t> </a:t>
            </a:r>
            <a:r>
              <a:rPr dirty="0" sz="1350">
                <a:solidFill>
                  <a:srgbClr val="dcd7e5"/>
                </a:solidFill>
                <a:latin typeface="UTTIJM+Montserrat-Regular"/>
                <a:cs typeface="UTTIJM+Montserrat-Regular"/>
              </a:rPr>
              <a:t>3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403271" y="6052930"/>
            <a:ext cx="2791719" cy="22234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50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dcd7e5"/>
                </a:solidFill>
                <a:latin typeface="GDSOEJ+Heebo-Light"/>
                <a:cs typeface="GDSOEJ+Heebo-Light"/>
              </a:rPr>
              <a:t>Dynamic</a:t>
            </a:r>
            <a:r>
              <a:rPr dirty="0" sz="110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100">
                <a:solidFill>
                  <a:srgbClr val="dcd7e5"/>
                </a:solidFill>
                <a:latin typeface="GDSOEJ+Heebo-Light"/>
                <a:cs typeface="GDSOEJ+Heebo-Light"/>
              </a:rPr>
              <a:t>PDF</a:t>
            </a:r>
            <a:r>
              <a:rPr dirty="0" sz="110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100">
                <a:solidFill>
                  <a:srgbClr val="dcd7e5"/>
                </a:solidFill>
                <a:latin typeface="GDSOEJ+Heebo-Light"/>
                <a:cs typeface="GDSOEJ+Heebo-Light"/>
              </a:rPr>
              <a:t>creation</a:t>
            </a:r>
            <a:r>
              <a:rPr dirty="0" sz="110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100">
                <a:solidFill>
                  <a:srgbClr val="dcd7e5"/>
                </a:solidFill>
                <a:latin typeface="GDSOEJ+Heebo-Light"/>
                <a:cs typeface="GDSOEJ+Heebo-Light"/>
              </a:rPr>
              <a:t>with</a:t>
            </a:r>
            <a:r>
              <a:rPr dirty="0" sz="110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100">
                <a:solidFill>
                  <a:srgbClr val="dcd7e5"/>
                </a:solidFill>
                <a:latin typeface="GDSOEJ+Heebo-Light"/>
                <a:cs typeface="GDSOEJ+Heebo-Light"/>
              </a:rPr>
              <a:t>complex</a:t>
            </a:r>
            <a:r>
              <a:rPr dirty="0" sz="110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100">
                <a:solidFill>
                  <a:srgbClr val="dcd7e5"/>
                </a:solidFill>
                <a:latin typeface="GDSOEJ+Heebo-Light"/>
                <a:cs typeface="GDSOEJ+Heebo-Light"/>
              </a:rPr>
              <a:t>forms.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403271" y="6881397"/>
            <a:ext cx="866146" cy="2225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52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>
                <a:solidFill>
                  <a:srgbClr val="dcd7e5"/>
                </a:solidFill>
                <a:latin typeface="UTTIJM+Montserrat-Regular"/>
                <a:cs typeface="UTTIJM+Montserrat-Regular"/>
              </a:rPr>
              <a:t>Solution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403271" y="7175689"/>
            <a:ext cx="3216966" cy="22234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50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dcd7e5"/>
                </a:solidFill>
                <a:latin typeface="GDSOEJ+Heebo-Light"/>
                <a:cs typeface="GDSOEJ+Heebo-Light"/>
              </a:rPr>
              <a:t>Use</a:t>
            </a:r>
            <a:r>
              <a:rPr dirty="0" sz="110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100">
                <a:solidFill>
                  <a:srgbClr val="dcd7e5"/>
                </a:solidFill>
                <a:latin typeface="GDSOEJ+Heebo-Light"/>
                <a:cs typeface="GDSOEJ+Heebo-Light"/>
              </a:rPr>
              <a:t>ReportLab</a:t>
            </a:r>
            <a:r>
              <a:rPr dirty="0" sz="110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100">
                <a:solidFill>
                  <a:srgbClr val="dcd7e5"/>
                </a:solidFill>
                <a:latin typeface="GDSOEJ+Heebo-Light"/>
                <a:cs typeface="GDSOEJ+Heebo-Light"/>
              </a:rPr>
              <a:t>library</a:t>
            </a:r>
            <a:r>
              <a:rPr dirty="0" sz="110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100">
                <a:solidFill>
                  <a:srgbClr val="dcd7e5"/>
                </a:solidFill>
                <a:latin typeface="GDSOEJ+Heebo-Light"/>
                <a:cs typeface="GDSOEJ+Heebo-Light"/>
              </a:rPr>
              <a:t>for</a:t>
            </a:r>
            <a:r>
              <a:rPr dirty="0" sz="110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100">
                <a:solidFill>
                  <a:srgbClr val="dcd7e5"/>
                </a:solidFill>
                <a:latin typeface="GDSOEJ+Heebo-Light"/>
                <a:cs typeface="GDSOEJ+Heebo-Light"/>
              </a:rPr>
              <a:t>scalable</a:t>
            </a:r>
            <a:r>
              <a:rPr dirty="0" sz="110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100">
                <a:solidFill>
                  <a:srgbClr val="dcd7e5"/>
                </a:solidFill>
                <a:latin typeface="GDSOEJ+Heebo-Light"/>
                <a:cs typeface="GDSOEJ+Heebo-Light"/>
              </a:rPr>
              <a:t>PDF</a:t>
            </a:r>
            <a:r>
              <a:rPr dirty="0" sz="110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100">
                <a:solidFill>
                  <a:srgbClr val="dcd7e5"/>
                </a:solidFill>
                <a:latin typeface="GDSOEJ+Heebo-Light"/>
                <a:cs typeface="GDSOEJ+Heebo-Light"/>
              </a:rPr>
              <a:t>generation.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>
            <a:hlinkClick r:id="rId2"/>
          </p:cNvPr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blipFill>
            <a:blip cstate="print"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880667" y="2583293"/>
            <a:ext cx="7803401" cy="205590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34527" marR="0">
              <a:lnSpc>
                <a:spcPts val="4788"/>
              </a:lnSpc>
              <a:spcBef>
                <a:spcPts val="0"/>
              </a:spcBef>
              <a:spcAft>
                <a:spcPts val="0"/>
              </a:spcAft>
            </a:pPr>
            <a:r>
              <a:rPr dirty="0" sz="4450">
                <a:solidFill>
                  <a:srgbClr val="f2f0f4"/>
                </a:solidFill>
                <a:latin typeface="UTTIJM+Montserrat-Regular"/>
                <a:cs typeface="UTTIJM+Montserrat-Regular"/>
              </a:rPr>
              <a:t>Accuracy</a:t>
            </a:r>
            <a:r>
              <a:rPr dirty="0" sz="4450">
                <a:solidFill>
                  <a:srgbClr val="f2f0f4"/>
                </a:solidFill>
                <a:latin typeface="UTTIJM+Montserrat-Regular"/>
                <a:cs typeface="UTTIJM+Montserrat-Regular"/>
              </a:rPr>
              <a:t> </a:t>
            </a:r>
            <a:r>
              <a:rPr dirty="0" sz="4450">
                <a:solidFill>
                  <a:srgbClr val="f2f0f4"/>
                </a:solidFill>
                <a:latin typeface="UTTIJM+Montserrat-Regular"/>
                <a:cs typeface="UTTIJM+Montserrat-Regular"/>
              </a:rPr>
              <a:t>Analysis:</a:t>
            </a:r>
          </a:p>
          <a:p>
            <a:pPr marL="0" marR="0">
              <a:lnSpc>
                <a:spcPts val="4788"/>
              </a:lnSpc>
              <a:spcBef>
                <a:spcPts val="711"/>
              </a:spcBef>
              <a:spcAft>
                <a:spcPts val="0"/>
              </a:spcAft>
            </a:pPr>
            <a:r>
              <a:rPr dirty="0" sz="4450">
                <a:solidFill>
                  <a:srgbClr val="f2f0f4"/>
                </a:solidFill>
                <a:latin typeface="UTTIJM+Montserrat-Regular"/>
                <a:cs typeface="UTTIJM+Montserrat-Regular"/>
              </a:rPr>
              <a:t>WebkitSpeechRecognition</a:t>
            </a:r>
          </a:p>
          <a:p>
            <a:pPr marL="1026301" marR="0">
              <a:lnSpc>
                <a:spcPts val="4788"/>
              </a:lnSpc>
              <a:spcBef>
                <a:spcPts val="761"/>
              </a:spcBef>
              <a:spcAft>
                <a:spcPts val="0"/>
              </a:spcAft>
            </a:pPr>
            <a:r>
              <a:rPr dirty="0" sz="4450">
                <a:solidFill>
                  <a:srgbClr val="f2f0f4"/>
                </a:solidFill>
                <a:latin typeface="UTTIJM+Montserrat-Regular"/>
                <a:cs typeface="UTTIJM+Montserrat-Regular"/>
              </a:rPr>
              <a:t>in</a:t>
            </a:r>
            <a:r>
              <a:rPr dirty="0" sz="4450">
                <a:solidFill>
                  <a:srgbClr val="f2f0f4"/>
                </a:solidFill>
                <a:latin typeface="UTTIJM+Montserrat-Regular"/>
                <a:cs typeface="UTTIJM+Montserrat-Regular"/>
              </a:rPr>
              <a:t> </a:t>
            </a:r>
            <a:r>
              <a:rPr dirty="0" sz="4450">
                <a:solidFill>
                  <a:srgbClr val="f2f0f4"/>
                </a:solidFill>
                <a:latin typeface="UTTIJM+Montserrat-Regular"/>
                <a:cs typeface="UTTIJM+Montserrat-Regular"/>
              </a:rPr>
              <a:t>Beyond</a:t>
            </a:r>
            <a:r>
              <a:rPr dirty="0" sz="4450">
                <a:solidFill>
                  <a:srgbClr val="f2f0f4"/>
                </a:solidFill>
                <a:latin typeface="UTTIJM+Montserrat-Regular"/>
                <a:cs typeface="UTTIJM+Montserrat-Regular"/>
              </a:rPr>
              <a:t> </a:t>
            </a:r>
            <a:r>
              <a:rPr dirty="0" sz="4450">
                <a:solidFill>
                  <a:srgbClr val="f2f0f4"/>
                </a:solidFill>
                <a:latin typeface="UTTIJM+Montserrat-Regular"/>
                <a:cs typeface="UTTIJM+Montserrat-Regular"/>
              </a:rPr>
              <a:t>QWERTY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93789" y="5010487"/>
            <a:ext cx="7040621" cy="69316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307"/>
              </a:lnSpc>
              <a:spcBef>
                <a:spcPts val="0"/>
              </a:spcBef>
              <a:spcAft>
                <a:spcPts val="0"/>
              </a:spcAft>
            </a:pP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The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accuracy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of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WebkitSpeechRecognition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within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our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Beyond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QWERTY</a:t>
            </a:r>
          </a:p>
          <a:p>
            <a:pPr marL="0" marR="0">
              <a:lnSpc>
                <a:spcPts val="2307"/>
              </a:lnSpc>
              <a:spcBef>
                <a:spcPts val="592"/>
              </a:spcBef>
              <a:spcAft>
                <a:spcPts val="0"/>
              </a:spcAft>
            </a:pP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project.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>
            <a:hlinkClick r:id="rId2"/>
          </p:cNvPr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blipFill>
            <a:blip cstate="print"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258043" y="672471"/>
            <a:ext cx="7361465" cy="131150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626"/>
              </a:lnSpc>
              <a:spcBef>
                <a:spcPts val="0"/>
              </a:spcBef>
              <a:spcAft>
                <a:spcPts val="0"/>
              </a:spcAft>
            </a:pPr>
            <a:r>
              <a:rPr dirty="0" sz="4300">
                <a:solidFill>
                  <a:srgbClr val="f2f0f4"/>
                </a:solidFill>
                <a:latin typeface="UTTIJM+Montserrat-Regular"/>
                <a:cs typeface="UTTIJM+Montserrat-Regular"/>
              </a:rPr>
              <a:t>Methodology</a:t>
            </a:r>
            <a:r>
              <a:rPr dirty="0" sz="4300">
                <a:solidFill>
                  <a:srgbClr val="f2f0f4"/>
                </a:solidFill>
                <a:latin typeface="UTTIJM+Montserrat-Regular"/>
                <a:cs typeface="UTTIJM+Montserrat-Regular"/>
              </a:rPr>
              <a:t> </a:t>
            </a:r>
            <a:r>
              <a:rPr dirty="0" sz="4300">
                <a:solidFill>
                  <a:srgbClr val="f2f0f4"/>
                </a:solidFill>
                <a:latin typeface="UTTIJM+Montserrat-Regular"/>
                <a:cs typeface="UTTIJM+Montserrat-Regular"/>
              </a:rPr>
              <a:t>for</a:t>
            </a:r>
            <a:r>
              <a:rPr dirty="0" sz="4300">
                <a:solidFill>
                  <a:srgbClr val="f2f0f4"/>
                </a:solidFill>
                <a:latin typeface="UTTIJM+Montserrat-Regular"/>
                <a:cs typeface="UTTIJM+Montserrat-Regular"/>
              </a:rPr>
              <a:t> </a:t>
            </a:r>
            <a:r>
              <a:rPr dirty="0" sz="4300">
                <a:solidFill>
                  <a:srgbClr val="f2f0f4"/>
                </a:solidFill>
                <a:latin typeface="UTTIJM+Montserrat-Regular"/>
                <a:cs typeface="UTTIJM+Montserrat-Regular"/>
              </a:rPr>
              <a:t>Accuracy</a:t>
            </a:r>
          </a:p>
          <a:p>
            <a:pPr marL="0" marR="0">
              <a:lnSpc>
                <a:spcPts val="4626"/>
              </a:lnSpc>
              <a:spcBef>
                <a:spcPts val="773"/>
              </a:spcBef>
              <a:spcAft>
                <a:spcPts val="0"/>
              </a:spcAft>
            </a:pPr>
            <a:r>
              <a:rPr dirty="0" sz="4300">
                <a:solidFill>
                  <a:srgbClr val="f2f0f4"/>
                </a:solidFill>
                <a:latin typeface="UTTIJM+Montserrat-Regular"/>
                <a:cs typeface="UTTIJM+Montserrat-Regular"/>
              </a:rPr>
              <a:t>Measurement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801332" y="2568419"/>
            <a:ext cx="2255977" cy="33190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313"/>
              </a:lnSpc>
              <a:spcBef>
                <a:spcPts val="0"/>
              </a:spcBef>
              <a:spcAft>
                <a:spcPts val="0"/>
              </a:spcAft>
            </a:pPr>
            <a:r>
              <a:rPr dirty="0" sz="2150">
                <a:solidFill>
                  <a:srgbClr val="dcd7e5"/>
                </a:solidFill>
                <a:latin typeface="UTTIJM+Montserrat-Regular"/>
                <a:cs typeface="UTTIJM+Montserrat-Regular"/>
              </a:rPr>
              <a:t>Data</a:t>
            </a:r>
            <a:r>
              <a:rPr dirty="0" sz="2150">
                <a:solidFill>
                  <a:srgbClr val="dcd7e5"/>
                </a:solidFill>
                <a:latin typeface="UTTIJM+Montserrat-Regular"/>
                <a:cs typeface="UTTIJM+Montserrat-Regular"/>
              </a:rPr>
              <a:t> </a:t>
            </a:r>
            <a:r>
              <a:rPr dirty="0" sz="2150">
                <a:solidFill>
                  <a:srgbClr val="dcd7e5"/>
                </a:solidFill>
                <a:latin typeface="UTTIJM+Montserrat-Regular"/>
                <a:cs typeface="UTTIJM+Montserrat-Regular"/>
              </a:rPr>
              <a:t>Collection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529089" y="2618523"/>
            <a:ext cx="271602" cy="3933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797"/>
              </a:lnSpc>
              <a:spcBef>
                <a:spcPts val="0"/>
              </a:spcBef>
              <a:spcAft>
                <a:spcPts val="0"/>
              </a:spcAft>
            </a:pPr>
            <a:r>
              <a:rPr dirty="0" sz="2600">
                <a:solidFill>
                  <a:srgbClr val="dcd7e5"/>
                </a:solidFill>
                <a:latin typeface="UTTIJM+Montserrat-Regular"/>
                <a:cs typeface="UTTIJM+Montserrat-Regular"/>
              </a:rPr>
              <a:t>1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801332" y="3034977"/>
            <a:ext cx="5718772" cy="6720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42"/>
              </a:lnSpc>
              <a:spcBef>
                <a:spcPts val="0"/>
              </a:spcBef>
              <a:spcAft>
                <a:spcPts val="0"/>
              </a:spcAft>
            </a:pPr>
            <a:r>
              <a:rPr dirty="0" sz="1700">
                <a:solidFill>
                  <a:srgbClr val="dcd7e5"/>
                </a:solidFill>
                <a:latin typeface="GDSOEJ+Heebo-Light"/>
                <a:cs typeface="GDSOEJ+Heebo-Light"/>
              </a:rPr>
              <a:t>We</a:t>
            </a:r>
            <a:r>
              <a:rPr dirty="0" sz="170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00">
                <a:solidFill>
                  <a:srgbClr val="dcd7e5"/>
                </a:solidFill>
                <a:latin typeface="GDSOEJ+Heebo-Light"/>
                <a:cs typeface="GDSOEJ+Heebo-Light"/>
              </a:rPr>
              <a:t>collected</a:t>
            </a:r>
            <a:r>
              <a:rPr dirty="0" sz="170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00">
                <a:solidFill>
                  <a:srgbClr val="dcd7e5"/>
                </a:solidFill>
                <a:latin typeface="GDSOEJ+Heebo-Light"/>
                <a:cs typeface="GDSOEJ+Heebo-Light"/>
              </a:rPr>
              <a:t>a</a:t>
            </a:r>
            <a:r>
              <a:rPr dirty="0" sz="170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00">
                <a:solidFill>
                  <a:srgbClr val="dcd7e5"/>
                </a:solidFill>
                <a:latin typeface="GDSOEJ+Heebo-Light"/>
                <a:cs typeface="GDSOEJ+Heebo-Light"/>
              </a:rPr>
              <a:t>diverse</a:t>
            </a:r>
            <a:r>
              <a:rPr dirty="0" sz="170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00">
                <a:solidFill>
                  <a:srgbClr val="dcd7e5"/>
                </a:solidFill>
                <a:latin typeface="GDSOEJ+Heebo-Light"/>
                <a:cs typeface="GDSOEJ+Heebo-Light"/>
              </a:rPr>
              <a:t>dataset</a:t>
            </a:r>
            <a:r>
              <a:rPr dirty="0" sz="170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00">
                <a:solidFill>
                  <a:srgbClr val="dcd7e5"/>
                </a:solidFill>
                <a:latin typeface="GDSOEJ+Heebo-Light"/>
                <a:cs typeface="GDSOEJ+Heebo-Light"/>
              </a:rPr>
              <a:t>of</a:t>
            </a:r>
            <a:r>
              <a:rPr dirty="0" sz="170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00">
                <a:solidFill>
                  <a:srgbClr val="dcd7e5"/>
                </a:solidFill>
                <a:latin typeface="GDSOEJ+Heebo-Light"/>
                <a:cs typeface="GDSOEJ+Heebo-Light"/>
              </a:rPr>
              <a:t>speech</a:t>
            </a:r>
            <a:r>
              <a:rPr dirty="0" sz="170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00">
                <a:solidFill>
                  <a:srgbClr val="dcd7e5"/>
                </a:solidFill>
                <a:latin typeface="GDSOEJ+Heebo-Light"/>
                <a:cs typeface="GDSOEJ+Heebo-Light"/>
              </a:rPr>
              <a:t>samples</a:t>
            </a:r>
            <a:r>
              <a:rPr dirty="0" sz="170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00">
                <a:solidFill>
                  <a:srgbClr val="dcd7e5"/>
                </a:solidFill>
                <a:latin typeface="GDSOEJ+Heebo-Light"/>
                <a:cs typeface="GDSOEJ+Heebo-Light"/>
              </a:rPr>
              <a:t>covering</a:t>
            </a:r>
          </a:p>
          <a:p>
            <a:pPr marL="0" marR="0">
              <a:lnSpc>
                <a:spcPts val="2242"/>
              </a:lnSpc>
              <a:spcBef>
                <a:spcPts val="557"/>
              </a:spcBef>
              <a:spcAft>
                <a:spcPts val="0"/>
              </a:spcAft>
            </a:pPr>
            <a:r>
              <a:rPr dirty="0" sz="1700">
                <a:solidFill>
                  <a:srgbClr val="dcd7e5"/>
                </a:solidFill>
                <a:latin typeface="GDSOEJ+Heebo-Light"/>
                <a:cs typeface="GDSOEJ+Heebo-Light"/>
              </a:rPr>
              <a:t>various</a:t>
            </a:r>
            <a:r>
              <a:rPr dirty="0" sz="170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00">
                <a:solidFill>
                  <a:srgbClr val="dcd7e5"/>
                </a:solidFill>
                <a:latin typeface="GDSOEJ+Heebo-Light"/>
                <a:cs typeface="GDSOEJ+Heebo-Light"/>
              </a:rPr>
              <a:t>accents</a:t>
            </a:r>
            <a:r>
              <a:rPr dirty="0" sz="170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00">
                <a:solidFill>
                  <a:srgbClr val="dcd7e5"/>
                </a:solidFill>
                <a:latin typeface="GDSOEJ+Heebo-Light"/>
                <a:cs typeface="GDSOEJ+Heebo-Light"/>
              </a:rPr>
              <a:t>and</a:t>
            </a:r>
            <a:r>
              <a:rPr dirty="0" sz="170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00">
                <a:solidFill>
                  <a:srgbClr val="dcd7e5"/>
                </a:solidFill>
                <a:latin typeface="GDSOEJ+Heebo-Light"/>
                <a:cs typeface="GDSOEJ+Heebo-Light"/>
              </a:rPr>
              <a:t>linguistic</a:t>
            </a:r>
            <a:r>
              <a:rPr dirty="0" sz="170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00">
                <a:solidFill>
                  <a:srgbClr val="dcd7e5"/>
                </a:solidFill>
                <a:latin typeface="GDSOEJ+Heebo-Light"/>
                <a:cs typeface="GDSOEJ+Heebo-Light"/>
              </a:rPr>
              <a:t>styles.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801332" y="4411864"/>
            <a:ext cx="2908840" cy="33190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313"/>
              </a:lnSpc>
              <a:spcBef>
                <a:spcPts val="0"/>
              </a:spcBef>
              <a:spcAft>
                <a:spcPts val="0"/>
              </a:spcAft>
            </a:pPr>
            <a:r>
              <a:rPr dirty="0" sz="2150">
                <a:solidFill>
                  <a:srgbClr val="dcd7e5"/>
                </a:solidFill>
                <a:latin typeface="UTTIJM+Montserrat-Regular"/>
                <a:cs typeface="UTTIJM+Montserrat-Regular"/>
              </a:rPr>
              <a:t>Recognition</a:t>
            </a:r>
            <a:r>
              <a:rPr dirty="0" sz="2150">
                <a:solidFill>
                  <a:srgbClr val="dcd7e5"/>
                </a:solidFill>
                <a:latin typeface="UTTIJM+Montserrat-Regular"/>
                <a:cs typeface="UTTIJM+Montserrat-Regular"/>
              </a:rPr>
              <a:t> </a:t>
            </a:r>
            <a:r>
              <a:rPr dirty="0" sz="2150">
                <a:solidFill>
                  <a:srgbClr val="dcd7e5"/>
                </a:solidFill>
                <a:latin typeface="UTTIJM+Montserrat-Regular"/>
                <a:cs typeface="UTTIJM+Montserrat-Regular"/>
              </a:rPr>
              <a:t>Testing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495018" y="4461967"/>
            <a:ext cx="339953" cy="22368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797"/>
              </a:lnSpc>
              <a:spcBef>
                <a:spcPts val="0"/>
              </a:spcBef>
              <a:spcAft>
                <a:spcPts val="0"/>
              </a:spcAft>
            </a:pPr>
            <a:r>
              <a:rPr dirty="0" sz="2600">
                <a:solidFill>
                  <a:srgbClr val="dcd7e5"/>
                </a:solidFill>
                <a:latin typeface="UTTIJM+Montserrat-Regular"/>
                <a:cs typeface="UTTIJM+Montserrat-Regular"/>
              </a:rPr>
              <a:t>2</a:t>
            </a:r>
          </a:p>
          <a:p>
            <a:pPr marL="734" marR="0">
              <a:lnSpc>
                <a:spcPts val="2797"/>
              </a:lnSpc>
              <a:spcBef>
                <a:spcPts val="11717"/>
              </a:spcBef>
              <a:spcAft>
                <a:spcPts val="0"/>
              </a:spcAft>
            </a:pPr>
            <a:r>
              <a:rPr dirty="0" sz="2600">
                <a:solidFill>
                  <a:srgbClr val="dcd7e5"/>
                </a:solidFill>
                <a:latin typeface="UTTIJM+Montserrat-Regular"/>
                <a:cs typeface="UTTIJM+Montserrat-Regular"/>
              </a:rPr>
              <a:t>3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801332" y="4878422"/>
            <a:ext cx="5977716" cy="6720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42"/>
              </a:lnSpc>
              <a:spcBef>
                <a:spcPts val="0"/>
              </a:spcBef>
              <a:spcAft>
                <a:spcPts val="0"/>
              </a:spcAft>
            </a:pPr>
            <a:r>
              <a:rPr dirty="0" sz="1700">
                <a:solidFill>
                  <a:srgbClr val="dcd7e5"/>
                </a:solidFill>
                <a:latin typeface="GDSOEJ+Heebo-Light"/>
                <a:cs typeface="GDSOEJ+Heebo-Light"/>
              </a:rPr>
              <a:t>The</a:t>
            </a:r>
            <a:r>
              <a:rPr dirty="0" sz="170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00">
                <a:solidFill>
                  <a:srgbClr val="dcd7e5"/>
                </a:solidFill>
                <a:latin typeface="GDSOEJ+Heebo-Light"/>
                <a:cs typeface="GDSOEJ+Heebo-Light"/>
              </a:rPr>
              <a:t>dataset</a:t>
            </a:r>
            <a:r>
              <a:rPr dirty="0" sz="170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00">
                <a:solidFill>
                  <a:srgbClr val="dcd7e5"/>
                </a:solidFill>
                <a:latin typeface="GDSOEJ+Heebo-Light"/>
                <a:cs typeface="GDSOEJ+Heebo-Light"/>
              </a:rPr>
              <a:t>was</a:t>
            </a:r>
            <a:r>
              <a:rPr dirty="0" sz="170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00">
                <a:solidFill>
                  <a:srgbClr val="dcd7e5"/>
                </a:solidFill>
                <a:latin typeface="GDSOEJ+Heebo-Light"/>
                <a:cs typeface="GDSOEJ+Heebo-Light"/>
              </a:rPr>
              <a:t>fed</a:t>
            </a:r>
            <a:r>
              <a:rPr dirty="0" sz="170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00">
                <a:solidFill>
                  <a:srgbClr val="dcd7e5"/>
                </a:solidFill>
                <a:latin typeface="GDSOEJ+Heebo-Light"/>
                <a:cs typeface="GDSOEJ+Heebo-Light"/>
              </a:rPr>
              <a:t>into</a:t>
            </a:r>
            <a:r>
              <a:rPr dirty="0" sz="170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00">
                <a:solidFill>
                  <a:srgbClr val="dcd7e5"/>
                </a:solidFill>
                <a:latin typeface="GDSOEJ+Heebo-Light"/>
                <a:cs typeface="GDSOEJ+Heebo-Light"/>
              </a:rPr>
              <a:t>the</a:t>
            </a:r>
            <a:r>
              <a:rPr dirty="0" sz="170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00">
                <a:solidFill>
                  <a:srgbClr val="dcd7e5"/>
                </a:solidFill>
                <a:latin typeface="GDSOEJ+Heebo-Light"/>
                <a:cs typeface="GDSOEJ+Heebo-Light"/>
              </a:rPr>
              <a:t>WebkitSpeechRecognition</a:t>
            </a:r>
            <a:r>
              <a:rPr dirty="0" sz="170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00">
                <a:solidFill>
                  <a:srgbClr val="dcd7e5"/>
                </a:solidFill>
                <a:latin typeface="GDSOEJ+Heebo-Light"/>
                <a:cs typeface="GDSOEJ+Heebo-Light"/>
              </a:rPr>
              <a:t>API</a:t>
            </a:r>
            <a:r>
              <a:rPr dirty="0" sz="170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00">
                <a:solidFill>
                  <a:srgbClr val="dcd7e5"/>
                </a:solidFill>
                <a:latin typeface="GDSOEJ+Heebo-Light"/>
                <a:cs typeface="GDSOEJ+Heebo-Light"/>
              </a:rPr>
              <a:t>to</a:t>
            </a:r>
          </a:p>
          <a:p>
            <a:pPr marL="0" marR="0">
              <a:lnSpc>
                <a:spcPts val="2242"/>
              </a:lnSpc>
              <a:spcBef>
                <a:spcPts val="557"/>
              </a:spcBef>
              <a:spcAft>
                <a:spcPts val="0"/>
              </a:spcAft>
            </a:pPr>
            <a:r>
              <a:rPr dirty="0" sz="1700">
                <a:solidFill>
                  <a:srgbClr val="dcd7e5"/>
                </a:solidFill>
                <a:latin typeface="GDSOEJ+Heebo-Light"/>
                <a:cs typeface="GDSOEJ+Heebo-Light"/>
              </a:rPr>
              <a:t>measure</a:t>
            </a:r>
            <a:r>
              <a:rPr dirty="0" sz="170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00">
                <a:solidFill>
                  <a:srgbClr val="dcd7e5"/>
                </a:solidFill>
                <a:latin typeface="GDSOEJ+Heebo-Light"/>
                <a:cs typeface="GDSOEJ+Heebo-Light"/>
              </a:rPr>
              <a:t>the</a:t>
            </a:r>
            <a:r>
              <a:rPr dirty="0" sz="170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00">
                <a:solidFill>
                  <a:srgbClr val="dcd7e5"/>
                </a:solidFill>
                <a:latin typeface="GDSOEJ+Heebo-Light"/>
                <a:cs typeface="GDSOEJ+Heebo-Light"/>
              </a:rPr>
              <a:t>accuracy</a:t>
            </a:r>
            <a:r>
              <a:rPr dirty="0" sz="170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00">
                <a:solidFill>
                  <a:srgbClr val="dcd7e5"/>
                </a:solidFill>
                <a:latin typeface="GDSOEJ+Heebo-Light"/>
                <a:cs typeface="GDSOEJ+Heebo-Light"/>
              </a:rPr>
              <a:t>of</a:t>
            </a:r>
            <a:r>
              <a:rPr dirty="0" sz="170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00">
                <a:solidFill>
                  <a:srgbClr val="dcd7e5"/>
                </a:solidFill>
                <a:latin typeface="GDSOEJ+Heebo-Light"/>
                <a:cs typeface="GDSOEJ+Heebo-Light"/>
              </a:rPr>
              <a:t>transcriptions.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801332" y="6255308"/>
            <a:ext cx="3380669" cy="33190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313"/>
              </a:lnSpc>
              <a:spcBef>
                <a:spcPts val="0"/>
              </a:spcBef>
              <a:spcAft>
                <a:spcPts val="0"/>
              </a:spcAft>
            </a:pPr>
            <a:r>
              <a:rPr dirty="0" sz="2150">
                <a:solidFill>
                  <a:srgbClr val="dcd7e5"/>
                </a:solidFill>
                <a:latin typeface="UTTIJM+Montserrat-Regular"/>
                <a:cs typeface="UTTIJM+Montserrat-Regular"/>
              </a:rPr>
              <a:t>Analysis</a:t>
            </a:r>
            <a:r>
              <a:rPr dirty="0" sz="2150">
                <a:solidFill>
                  <a:srgbClr val="dcd7e5"/>
                </a:solidFill>
                <a:latin typeface="UTTIJM+Montserrat-Regular"/>
                <a:cs typeface="UTTIJM+Montserrat-Regular"/>
              </a:rPr>
              <a:t> </a:t>
            </a:r>
            <a:r>
              <a:rPr dirty="0" sz="2150">
                <a:solidFill>
                  <a:srgbClr val="dcd7e5"/>
                </a:solidFill>
                <a:latin typeface="UTTIJM+Montserrat-Regular"/>
                <a:cs typeface="UTTIJM+Montserrat-Regular"/>
              </a:rPr>
              <a:t>and</a:t>
            </a:r>
            <a:r>
              <a:rPr dirty="0" sz="2150">
                <a:solidFill>
                  <a:srgbClr val="dcd7e5"/>
                </a:solidFill>
                <a:latin typeface="UTTIJM+Montserrat-Regular"/>
                <a:cs typeface="UTTIJM+Montserrat-Regular"/>
              </a:rPr>
              <a:t> </a:t>
            </a:r>
            <a:r>
              <a:rPr dirty="0" sz="2150">
                <a:solidFill>
                  <a:srgbClr val="dcd7e5"/>
                </a:solidFill>
                <a:latin typeface="UTTIJM+Montserrat-Regular"/>
                <a:cs typeface="UTTIJM+Montserrat-Regular"/>
              </a:rPr>
              <a:t>Evaluation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801332" y="6721867"/>
            <a:ext cx="5669843" cy="6720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42"/>
              </a:lnSpc>
              <a:spcBef>
                <a:spcPts val="0"/>
              </a:spcBef>
              <a:spcAft>
                <a:spcPts val="0"/>
              </a:spcAft>
            </a:pPr>
            <a:r>
              <a:rPr dirty="0" sz="1700">
                <a:solidFill>
                  <a:srgbClr val="dcd7e5"/>
                </a:solidFill>
                <a:latin typeface="GDSOEJ+Heebo-Light"/>
                <a:cs typeface="GDSOEJ+Heebo-Light"/>
              </a:rPr>
              <a:t>We</a:t>
            </a:r>
            <a:r>
              <a:rPr dirty="0" sz="170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00">
                <a:solidFill>
                  <a:srgbClr val="dcd7e5"/>
                </a:solidFill>
                <a:latin typeface="GDSOEJ+Heebo-Light"/>
                <a:cs typeface="GDSOEJ+Heebo-Light"/>
              </a:rPr>
              <a:t>compared</a:t>
            </a:r>
            <a:r>
              <a:rPr dirty="0" sz="170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00">
                <a:solidFill>
                  <a:srgbClr val="dcd7e5"/>
                </a:solidFill>
                <a:latin typeface="GDSOEJ+Heebo-Light"/>
                <a:cs typeface="GDSOEJ+Heebo-Light"/>
              </a:rPr>
              <a:t>the</a:t>
            </a:r>
            <a:r>
              <a:rPr dirty="0" sz="170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00">
                <a:solidFill>
                  <a:srgbClr val="dcd7e5"/>
                </a:solidFill>
                <a:latin typeface="GDSOEJ+Heebo-Light"/>
                <a:cs typeface="GDSOEJ+Heebo-Light"/>
              </a:rPr>
              <a:t>transcribed</a:t>
            </a:r>
            <a:r>
              <a:rPr dirty="0" sz="170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00">
                <a:solidFill>
                  <a:srgbClr val="dcd7e5"/>
                </a:solidFill>
                <a:latin typeface="GDSOEJ+Heebo-Light"/>
                <a:cs typeface="GDSOEJ+Heebo-Light"/>
              </a:rPr>
              <a:t>text</a:t>
            </a:r>
            <a:r>
              <a:rPr dirty="0" sz="170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00">
                <a:solidFill>
                  <a:srgbClr val="dcd7e5"/>
                </a:solidFill>
                <a:latin typeface="GDSOEJ+Heebo-Light"/>
                <a:cs typeface="GDSOEJ+Heebo-Light"/>
              </a:rPr>
              <a:t>to</a:t>
            </a:r>
            <a:r>
              <a:rPr dirty="0" sz="170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00">
                <a:solidFill>
                  <a:srgbClr val="dcd7e5"/>
                </a:solidFill>
                <a:latin typeface="GDSOEJ+Heebo-Light"/>
                <a:cs typeface="GDSOEJ+Heebo-Light"/>
              </a:rPr>
              <a:t>the</a:t>
            </a:r>
            <a:r>
              <a:rPr dirty="0" sz="170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00">
                <a:solidFill>
                  <a:srgbClr val="dcd7e5"/>
                </a:solidFill>
                <a:latin typeface="GDSOEJ+Heebo-Light"/>
                <a:cs typeface="GDSOEJ+Heebo-Light"/>
              </a:rPr>
              <a:t>original</a:t>
            </a:r>
            <a:r>
              <a:rPr dirty="0" sz="170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00">
                <a:solidFill>
                  <a:srgbClr val="dcd7e5"/>
                </a:solidFill>
                <a:latin typeface="GDSOEJ+Heebo-Light"/>
                <a:cs typeface="GDSOEJ+Heebo-Light"/>
              </a:rPr>
              <a:t>speech</a:t>
            </a:r>
            <a:r>
              <a:rPr dirty="0" sz="170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00">
                <a:solidFill>
                  <a:srgbClr val="dcd7e5"/>
                </a:solidFill>
                <a:latin typeface="GDSOEJ+Heebo-Light"/>
                <a:cs typeface="GDSOEJ+Heebo-Light"/>
              </a:rPr>
              <a:t>to</a:t>
            </a:r>
          </a:p>
          <a:p>
            <a:pPr marL="0" marR="0">
              <a:lnSpc>
                <a:spcPts val="2242"/>
              </a:lnSpc>
              <a:spcBef>
                <a:spcPts val="557"/>
              </a:spcBef>
              <a:spcAft>
                <a:spcPts val="0"/>
              </a:spcAft>
            </a:pPr>
            <a:r>
              <a:rPr dirty="0" sz="1700">
                <a:solidFill>
                  <a:srgbClr val="dcd7e5"/>
                </a:solidFill>
                <a:latin typeface="GDSOEJ+Heebo-Light"/>
                <a:cs typeface="GDSOEJ+Heebo-Light"/>
              </a:rPr>
              <a:t>determine</a:t>
            </a:r>
            <a:r>
              <a:rPr dirty="0" sz="170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00">
                <a:solidFill>
                  <a:srgbClr val="dcd7e5"/>
                </a:solidFill>
                <a:latin typeface="GDSOEJ+Heebo-Light"/>
                <a:cs typeface="GDSOEJ+Heebo-Light"/>
              </a:rPr>
              <a:t>the</a:t>
            </a:r>
            <a:r>
              <a:rPr dirty="0" sz="170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00">
                <a:solidFill>
                  <a:srgbClr val="dcd7e5"/>
                </a:solidFill>
                <a:latin typeface="GDSOEJ+Heebo-Light"/>
                <a:cs typeface="GDSOEJ+Heebo-Light"/>
              </a:rPr>
              <a:t>percentage</a:t>
            </a:r>
            <a:r>
              <a:rPr dirty="0" sz="170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00">
                <a:solidFill>
                  <a:srgbClr val="dcd7e5"/>
                </a:solidFill>
                <a:latin typeface="GDSOEJ+Heebo-Light"/>
                <a:cs typeface="GDSOEJ+Heebo-Light"/>
              </a:rPr>
              <a:t>of</a:t>
            </a:r>
            <a:r>
              <a:rPr dirty="0" sz="170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00">
                <a:solidFill>
                  <a:srgbClr val="dcd7e5"/>
                </a:solidFill>
                <a:latin typeface="GDSOEJ+Heebo-Light"/>
                <a:cs typeface="GDSOEJ+Heebo-Light"/>
              </a:rPr>
              <a:t>accurate</a:t>
            </a:r>
            <a:r>
              <a:rPr dirty="0" sz="170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00">
                <a:solidFill>
                  <a:srgbClr val="dcd7e5"/>
                </a:solidFill>
                <a:latin typeface="GDSOEJ+Heebo-Light"/>
                <a:cs typeface="GDSOEJ+Heebo-Light"/>
              </a:rPr>
              <a:t>recognition.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>
            <a:hlinkClick r:id="rId2"/>
          </p:cNvPr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blipFill>
            <a:blip cstate="print"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280189" y="819860"/>
            <a:ext cx="7555299" cy="135105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788"/>
              </a:lnSpc>
              <a:spcBef>
                <a:spcPts val="0"/>
              </a:spcBef>
              <a:spcAft>
                <a:spcPts val="0"/>
              </a:spcAft>
            </a:pPr>
            <a:r>
              <a:rPr dirty="0" sz="4450">
                <a:solidFill>
                  <a:srgbClr val="f2f0f4"/>
                </a:solidFill>
                <a:latin typeface="UTTIJM+Montserrat-Regular"/>
                <a:cs typeface="UTTIJM+Montserrat-Regular"/>
              </a:rPr>
              <a:t>Key</a:t>
            </a:r>
            <a:r>
              <a:rPr dirty="0" sz="4450">
                <a:solidFill>
                  <a:srgbClr val="f2f0f4"/>
                </a:solidFill>
                <a:latin typeface="UTTIJM+Montserrat-Regular"/>
                <a:cs typeface="UTTIJM+Montserrat-Regular"/>
              </a:rPr>
              <a:t> </a:t>
            </a:r>
            <a:r>
              <a:rPr dirty="0" sz="4450">
                <a:solidFill>
                  <a:srgbClr val="f2f0f4"/>
                </a:solidFill>
                <a:latin typeface="UTTIJM+Montserrat-Regular"/>
                <a:cs typeface="UTTIJM+Montserrat-Regular"/>
              </a:rPr>
              <a:t>Findings:</a:t>
            </a:r>
            <a:r>
              <a:rPr dirty="0" sz="4450">
                <a:solidFill>
                  <a:srgbClr val="f2f0f4"/>
                </a:solidFill>
                <a:latin typeface="UTTIJM+Montserrat-Regular"/>
                <a:cs typeface="UTTIJM+Montserrat-Regular"/>
              </a:rPr>
              <a:t> </a:t>
            </a:r>
            <a:r>
              <a:rPr dirty="0" sz="4450">
                <a:solidFill>
                  <a:srgbClr val="f2f0f4"/>
                </a:solidFill>
                <a:latin typeface="UTTIJM+Montserrat-Regular"/>
                <a:cs typeface="UTTIJM+Montserrat-Regular"/>
              </a:rPr>
              <a:t>Recognition</a:t>
            </a:r>
          </a:p>
          <a:p>
            <a:pPr marL="0" marR="0">
              <a:lnSpc>
                <a:spcPts val="4788"/>
              </a:lnSpc>
              <a:spcBef>
                <a:spcPts val="711"/>
              </a:spcBef>
              <a:spcAft>
                <a:spcPts val="0"/>
              </a:spcAft>
            </a:pPr>
            <a:r>
              <a:rPr dirty="0" sz="4450">
                <a:solidFill>
                  <a:srgbClr val="f2f0f4"/>
                </a:solidFill>
                <a:latin typeface="UTTIJM+Montserrat-Regular"/>
                <a:cs typeface="UTTIJM+Montserrat-Regular"/>
              </a:rPr>
              <a:t>Accuracy</a:t>
            </a:r>
            <a:r>
              <a:rPr dirty="0" sz="4450">
                <a:solidFill>
                  <a:srgbClr val="f2f0f4"/>
                </a:solidFill>
                <a:latin typeface="UTTIJM+Montserrat-Regular"/>
                <a:cs typeface="UTTIJM+Montserrat-Regular"/>
              </a:rPr>
              <a:t> </a:t>
            </a:r>
            <a:r>
              <a:rPr dirty="0" sz="4450">
                <a:solidFill>
                  <a:srgbClr val="f2f0f4"/>
                </a:solidFill>
                <a:latin typeface="UTTIJM+Montserrat-Regular"/>
                <a:cs typeface="UTTIJM+Montserrat-Regular"/>
              </a:rPr>
              <a:t>Rates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>
            <a:hlinkClick r:id="rId2"/>
          </p:cNvPr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blipFill>
            <a:blip cstate="print"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93789" y="3886075"/>
            <a:ext cx="10881207" cy="64620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788"/>
              </a:lnSpc>
              <a:spcBef>
                <a:spcPts val="0"/>
              </a:spcBef>
              <a:spcAft>
                <a:spcPts val="0"/>
              </a:spcAft>
            </a:pPr>
            <a:r>
              <a:rPr dirty="0" sz="4450">
                <a:solidFill>
                  <a:srgbClr val="f2f0f4"/>
                </a:solidFill>
                <a:latin typeface="UTTIJM+Montserrat-Regular"/>
                <a:cs typeface="UTTIJM+Montserrat-Regular"/>
              </a:rPr>
              <a:t>Future</a:t>
            </a:r>
            <a:r>
              <a:rPr dirty="0" sz="4450">
                <a:solidFill>
                  <a:srgbClr val="f2f0f4"/>
                </a:solidFill>
                <a:latin typeface="UTTIJM+Montserrat-Regular"/>
                <a:cs typeface="UTTIJM+Montserrat-Regular"/>
              </a:rPr>
              <a:t> </a:t>
            </a:r>
            <a:r>
              <a:rPr dirty="0" sz="4450">
                <a:solidFill>
                  <a:srgbClr val="f2f0f4"/>
                </a:solidFill>
                <a:latin typeface="UTTIJM+Montserrat-Regular"/>
                <a:cs typeface="UTTIJM+Montserrat-Regular"/>
              </a:rPr>
              <a:t>Improvements</a:t>
            </a:r>
            <a:r>
              <a:rPr dirty="0" sz="4450">
                <a:solidFill>
                  <a:srgbClr val="f2f0f4"/>
                </a:solidFill>
                <a:latin typeface="UTTIJM+Montserrat-Regular"/>
                <a:cs typeface="UTTIJM+Montserrat-Regular"/>
              </a:rPr>
              <a:t> </a:t>
            </a:r>
            <a:r>
              <a:rPr dirty="0" sz="4450">
                <a:solidFill>
                  <a:srgbClr val="f2f0f4"/>
                </a:solidFill>
                <a:latin typeface="UTTIJM+Montserrat-Regular"/>
                <a:cs typeface="UTTIJM+Montserrat-Regular"/>
              </a:rPr>
              <a:t>and</a:t>
            </a:r>
            <a:r>
              <a:rPr dirty="0" sz="4450">
                <a:solidFill>
                  <a:srgbClr val="f2f0f4"/>
                </a:solidFill>
                <a:latin typeface="UTTIJM+Montserrat-Regular"/>
                <a:cs typeface="UTTIJM+Montserrat-Regular"/>
              </a:rPr>
              <a:t> </a:t>
            </a:r>
            <a:r>
              <a:rPr dirty="0" sz="4450">
                <a:solidFill>
                  <a:srgbClr val="f2f0f4"/>
                </a:solidFill>
                <a:latin typeface="UTTIJM+Montserrat-Regular"/>
                <a:cs typeface="UTTIJM+Montserrat-Regular"/>
              </a:rPr>
              <a:t>Next</a:t>
            </a:r>
            <a:r>
              <a:rPr dirty="0" sz="4450">
                <a:solidFill>
                  <a:srgbClr val="f2f0f4"/>
                </a:solidFill>
                <a:latin typeface="UTTIJM+Montserrat-Regular"/>
                <a:cs typeface="UTTIJM+Montserrat-Regular"/>
              </a:rPr>
              <a:t> </a:t>
            </a:r>
            <a:r>
              <a:rPr dirty="0" sz="4450">
                <a:solidFill>
                  <a:srgbClr val="f2f0f4"/>
                </a:solidFill>
                <a:latin typeface="UTTIJM+Montserrat-Regular"/>
                <a:cs typeface="UTTIJM+Montserrat-Regular"/>
              </a:rPr>
              <a:t>Steps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93790" y="5696742"/>
            <a:ext cx="2733776" cy="33873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367"/>
              </a:lnSpc>
              <a:spcBef>
                <a:spcPts val="0"/>
              </a:spcBef>
              <a:spcAft>
                <a:spcPts val="0"/>
              </a:spcAft>
            </a:pPr>
            <a:r>
              <a:rPr dirty="0" sz="2200">
                <a:solidFill>
                  <a:srgbClr val="dcd7e5"/>
                </a:solidFill>
                <a:latin typeface="UTTIJM+Montserrat-Regular"/>
                <a:cs typeface="UTTIJM+Montserrat-Regular"/>
              </a:rPr>
              <a:t>Adaptive</a:t>
            </a:r>
            <a:r>
              <a:rPr dirty="0" sz="2200">
                <a:solidFill>
                  <a:srgbClr val="dcd7e5"/>
                </a:solidFill>
                <a:latin typeface="UTTIJM+Montserrat-Regular"/>
                <a:cs typeface="UTTIJM+Montserrat-Regular"/>
              </a:rPr>
              <a:t> </a:t>
            </a:r>
            <a:r>
              <a:rPr dirty="0" sz="2200">
                <a:solidFill>
                  <a:srgbClr val="dcd7e5"/>
                </a:solidFill>
                <a:latin typeface="UTTIJM+Montserrat-Regular"/>
                <a:cs typeface="UTTIJM+Montserrat-Regular"/>
              </a:rPr>
              <a:t>Learning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254704" y="5696742"/>
            <a:ext cx="3042793" cy="33873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367"/>
              </a:lnSpc>
              <a:spcBef>
                <a:spcPts val="0"/>
              </a:spcBef>
              <a:spcAft>
                <a:spcPts val="0"/>
              </a:spcAft>
            </a:pPr>
            <a:r>
              <a:rPr dirty="0" sz="2200">
                <a:solidFill>
                  <a:srgbClr val="dcd7e5"/>
                </a:solidFill>
                <a:latin typeface="UTTIJM+Montserrat-Regular"/>
                <a:cs typeface="UTTIJM+Montserrat-Regular"/>
              </a:rPr>
              <a:t>Multilingual</a:t>
            </a:r>
            <a:r>
              <a:rPr dirty="0" sz="2200">
                <a:solidFill>
                  <a:srgbClr val="dcd7e5"/>
                </a:solidFill>
                <a:latin typeface="UTTIJM+Montserrat-Regular"/>
                <a:cs typeface="UTTIJM+Montserrat-Regular"/>
              </a:rPr>
              <a:t> </a:t>
            </a:r>
            <a:r>
              <a:rPr dirty="0" sz="2200">
                <a:solidFill>
                  <a:srgbClr val="dcd7e5"/>
                </a:solidFill>
                <a:latin typeface="UTTIJM+Montserrat-Regular"/>
                <a:cs typeface="UTTIJM+Montserrat-Regular"/>
              </a:rPr>
              <a:t>Support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715737" y="5696742"/>
            <a:ext cx="3184169" cy="33873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367"/>
              </a:lnSpc>
              <a:spcBef>
                <a:spcPts val="0"/>
              </a:spcBef>
              <a:spcAft>
                <a:spcPts val="0"/>
              </a:spcAft>
            </a:pPr>
            <a:r>
              <a:rPr dirty="0" sz="2200">
                <a:solidFill>
                  <a:srgbClr val="dcd7e5"/>
                </a:solidFill>
                <a:latin typeface="UTTIJM+Montserrat-Regular"/>
                <a:cs typeface="UTTIJM+Montserrat-Regular"/>
              </a:rPr>
              <a:t>Personalized</a:t>
            </a:r>
            <a:r>
              <a:rPr dirty="0" sz="2200">
                <a:solidFill>
                  <a:srgbClr val="dcd7e5"/>
                </a:solidFill>
                <a:latin typeface="UTTIJM+Montserrat-Regular"/>
                <a:cs typeface="UTTIJM+Montserrat-Regular"/>
              </a:rPr>
              <a:t> </a:t>
            </a:r>
            <a:r>
              <a:rPr dirty="0" sz="2200">
                <a:solidFill>
                  <a:srgbClr val="dcd7e5"/>
                </a:solidFill>
                <a:latin typeface="UTTIJM+Montserrat-Regular"/>
                <a:cs typeface="UTTIJM+Montserrat-Regular"/>
              </a:rPr>
              <a:t>Settings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93789" y="6179920"/>
            <a:ext cx="4051906" cy="105511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307"/>
              </a:lnSpc>
              <a:spcBef>
                <a:spcPts val="0"/>
              </a:spcBef>
              <a:spcAft>
                <a:spcPts val="0"/>
              </a:spcAft>
            </a:pP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Continued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development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of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AI-powered</a:t>
            </a:r>
          </a:p>
          <a:p>
            <a:pPr marL="0" marR="0">
              <a:lnSpc>
                <a:spcPts val="2307"/>
              </a:lnSpc>
              <a:spcBef>
                <a:spcPts val="592"/>
              </a:spcBef>
              <a:spcAft>
                <a:spcPts val="0"/>
              </a:spcAft>
            </a:pP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models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to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improve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recognition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accuracy</a:t>
            </a:r>
          </a:p>
          <a:p>
            <a:pPr marL="0" marR="0">
              <a:lnSpc>
                <a:spcPts val="2307"/>
              </a:lnSpc>
              <a:spcBef>
                <a:spcPts val="542"/>
              </a:spcBef>
              <a:spcAft>
                <a:spcPts val="0"/>
              </a:spcAft>
            </a:pP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over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time.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254704" y="6179920"/>
            <a:ext cx="3918883" cy="105511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307"/>
              </a:lnSpc>
              <a:spcBef>
                <a:spcPts val="0"/>
              </a:spcBef>
              <a:spcAft>
                <a:spcPts val="0"/>
              </a:spcAft>
            </a:pP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Expanding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support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for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a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wider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range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of</a:t>
            </a:r>
          </a:p>
          <a:p>
            <a:pPr marL="0" marR="0">
              <a:lnSpc>
                <a:spcPts val="2307"/>
              </a:lnSpc>
              <a:spcBef>
                <a:spcPts val="592"/>
              </a:spcBef>
              <a:spcAft>
                <a:spcPts val="0"/>
              </a:spcAft>
            </a:pP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languages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to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cater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to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diverse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user</a:t>
            </a:r>
          </a:p>
          <a:p>
            <a:pPr marL="0" marR="0">
              <a:lnSpc>
                <a:spcPts val="2307"/>
              </a:lnSpc>
              <a:spcBef>
                <a:spcPts val="542"/>
              </a:spcBef>
              <a:spcAft>
                <a:spcPts val="0"/>
              </a:spcAft>
            </a:pP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populations.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9715737" y="6179920"/>
            <a:ext cx="4172256" cy="105511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307"/>
              </a:lnSpc>
              <a:spcBef>
                <a:spcPts val="0"/>
              </a:spcBef>
              <a:spcAft>
                <a:spcPts val="0"/>
              </a:spcAft>
            </a:pP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Allowing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users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to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adjust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settings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like</a:t>
            </a:r>
          </a:p>
          <a:p>
            <a:pPr marL="0" marR="0">
              <a:lnSpc>
                <a:spcPts val="2307"/>
              </a:lnSpc>
              <a:spcBef>
                <a:spcPts val="592"/>
              </a:spcBef>
              <a:spcAft>
                <a:spcPts val="0"/>
              </a:spcAft>
            </a:pP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accent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and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noise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cancellation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to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optimize</a:t>
            </a:r>
          </a:p>
          <a:p>
            <a:pPr marL="0" marR="0">
              <a:lnSpc>
                <a:spcPts val="2307"/>
              </a:lnSpc>
              <a:spcBef>
                <a:spcPts val="542"/>
              </a:spcBef>
              <a:spcAft>
                <a:spcPts val="0"/>
              </a:spcAft>
            </a:pP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accuracy.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>
            <a:hlinkClick r:id="rId2"/>
          </p:cNvPr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blipFill>
            <a:blip cstate="print"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93789" y="2591747"/>
            <a:ext cx="6202895" cy="135105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788"/>
              </a:lnSpc>
              <a:spcBef>
                <a:spcPts val="0"/>
              </a:spcBef>
              <a:spcAft>
                <a:spcPts val="0"/>
              </a:spcAft>
            </a:pPr>
            <a:r>
              <a:rPr dirty="0" sz="4450">
                <a:solidFill>
                  <a:srgbClr val="f2f0f4"/>
                </a:solidFill>
                <a:latin typeface="UTTIJM+Montserrat-Regular"/>
                <a:cs typeface="UTTIJM+Montserrat-Regular"/>
              </a:rPr>
              <a:t>Beyond</a:t>
            </a:r>
            <a:r>
              <a:rPr dirty="0" sz="4450">
                <a:solidFill>
                  <a:srgbClr val="f2f0f4"/>
                </a:solidFill>
                <a:latin typeface="UTTIJM+Montserrat-Regular"/>
                <a:cs typeface="UTTIJM+Montserrat-Regular"/>
              </a:rPr>
              <a:t> </a:t>
            </a:r>
            <a:r>
              <a:rPr dirty="0" sz="4450">
                <a:solidFill>
                  <a:srgbClr val="f2f0f4"/>
                </a:solidFill>
                <a:latin typeface="UTTIJM+Montserrat-Regular"/>
                <a:cs typeface="UTTIJM+Montserrat-Regular"/>
              </a:rPr>
              <a:t>QWERTY</a:t>
            </a:r>
            <a:r>
              <a:rPr dirty="0" sz="4450">
                <a:solidFill>
                  <a:srgbClr val="f2f0f4"/>
                </a:solidFill>
                <a:latin typeface="UTTIJM+Montserrat-Regular"/>
                <a:cs typeface="UTTIJM+Montserrat-Regular"/>
              </a:rPr>
              <a:t> </a:t>
            </a:r>
            <a:r>
              <a:rPr dirty="0" sz="4450">
                <a:solidFill>
                  <a:srgbClr val="f2f0f4"/>
                </a:solidFill>
                <a:latin typeface="UTTIJM+Montserrat-Regular"/>
                <a:cs typeface="UTTIJM+Montserrat-Regular"/>
              </a:rPr>
              <a:t>in</a:t>
            </a:r>
          </a:p>
          <a:p>
            <a:pPr marL="0" marR="0">
              <a:lnSpc>
                <a:spcPts val="4788"/>
              </a:lnSpc>
              <a:spcBef>
                <a:spcPts val="711"/>
              </a:spcBef>
              <a:spcAft>
                <a:spcPts val="0"/>
              </a:spcAft>
            </a:pPr>
            <a:r>
              <a:rPr dirty="0" sz="4450">
                <a:solidFill>
                  <a:srgbClr val="f2f0f4"/>
                </a:solidFill>
                <a:latin typeface="UTTIJM+Montserrat-Regular"/>
                <a:cs typeface="UTTIJM+Montserrat-Regular"/>
              </a:rPr>
              <a:t>Action:</a:t>
            </a:r>
            <a:r>
              <a:rPr dirty="0" sz="4450">
                <a:solidFill>
                  <a:srgbClr val="f2f0f4"/>
                </a:solidFill>
                <a:latin typeface="UTTIJM+Montserrat-Regular"/>
                <a:cs typeface="UTTIJM+Montserrat-Regular"/>
              </a:rPr>
              <a:t> </a:t>
            </a:r>
            <a:r>
              <a:rPr dirty="0" sz="4450">
                <a:solidFill>
                  <a:srgbClr val="f2f0f4"/>
                </a:solidFill>
                <a:latin typeface="UTTIJM+Montserrat-Regular"/>
                <a:cs typeface="UTTIJM+Montserrat-Regular"/>
              </a:rPr>
              <a:t>Project</a:t>
            </a:r>
            <a:r>
              <a:rPr dirty="0" sz="4450">
                <a:solidFill>
                  <a:srgbClr val="f2f0f4"/>
                </a:solidFill>
                <a:latin typeface="UTTIJM+Montserrat-Regular"/>
                <a:cs typeface="UTTIJM+Montserrat-Regular"/>
              </a:rPr>
              <a:t> </a:t>
            </a:r>
            <a:r>
              <a:rPr dirty="0" sz="4450">
                <a:solidFill>
                  <a:srgbClr val="f2f0f4"/>
                </a:solidFill>
                <a:latin typeface="UTTIJM+Montserrat-Regular"/>
                <a:cs typeface="UTTIJM+Montserrat-Regular"/>
              </a:rPr>
              <a:t>Demo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93789" y="4349466"/>
            <a:ext cx="6759568" cy="135105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788"/>
              </a:lnSpc>
              <a:spcBef>
                <a:spcPts val="0"/>
              </a:spcBef>
              <a:spcAft>
                <a:spcPts val="0"/>
              </a:spcAft>
            </a:pPr>
            <a:r>
              <a:rPr dirty="0" sz="4450">
                <a:solidFill>
                  <a:srgbClr val="f2f0f4"/>
                </a:solidFill>
                <a:latin typeface="UTTIJM+Montserrat-Regular"/>
                <a:cs typeface="UTTIJM+Montserrat-Regular"/>
              </a:rPr>
              <a:t>Real-Time</a:t>
            </a:r>
            <a:r>
              <a:rPr dirty="0" sz="4450">
                <a:solidFill>
                  <a:srgbClr val="f2f0f4"/>
                </a:solidFill>
                <a:latin typeface="UTTIJM+Montserrat-Regular"/>
                <a:cs typeface="UTTIJM+Montserrat-Regular"/>
              </a:rPr>
              <a:t> </a:t>
            </a:r>
            <a:r>
              <a:rPr dirty="0" sz="4450">
                <a:solidFill>
                  <a:srgbClr val="f2f0f4"/>
                </a:solidFill>
                <a:latin typeface="UTTIJM+Montserrat-Regular"/>
                <a:cs typeface="UTTIJM+Montserrat-Regular"/>
              </a:rPr>
              <a:t>Demo:</a:t>
            </a:r>
            <a:r>
              <a:rPr dirty="0" sz="4450">
                <a:solidFill>
                  <a:srgbClr val="f2f0f4"/>
                </a:solidFill>
                <a:latin typeface="UTTIJM+Montserrat-Regular"/>
                <a:cs typeface="UTTIJM+Montserrat-Regular"/>
              </a:rPr>
              <a:t> </a:t>
            </a:r>
            <a:r>
              <a:rPr dirty="0" sz="4450">
                <a:solidFill>
                  <a:srgbClr val="f2f0f4"/>
                </a:solidFill>
                <a:latin typeface="UTTIJM+Montserrat-Regular"/>
                <a:cs typeface="UTTIJM+Montserrat-Regular"/>
              </a:rPr>
              <a:t>Voice</a:t>
            </a:r>
          </a:p>
          <a:p>
            <a:pPr marL="0" marR="0">
              <a:lnSpc>
                <a:spcPts val="4788"/>
              </a:lnSpc>
              <a:spcBef>
                <a:spcPts val="711"/>
              </a:spcBef>
              <a:spcAft>
                <a:spcPts val="0"/>
              </a:spcAft>
            </a:pPr>
            <a:r>
              <a:rPr dirty="0" sz="4450">
                <a:solidFill>
                  <a:srgbClr val="f2f0f4"/>
                </a:solidFill>
                <a:latin typeface="UTTIJM+Montserrat-Regular"/>
                <a:cs typeface="UTTIJM+Montserrat-Regular"/>
              </a:rPr>
              <a:t>Form</a:t>
            </a:r>
            <a:r>
              <a:rPr dirty="0" sz="4450">
                <a:solidFill>
                  <a:srgbClr val="f2f0f4"/>
                </a:solidFill>
                <a:latin typeface="UTTIJM+Montserrat-Regular"/>
                <a:cs typeface="UTTIJM+Montserrat-Regular"/>
              </a:rPr>
              <a:t> </a:t>
            </a:r>
            <a:r>
              <a:rPr dirty="0" sz="4450">
                <a:solidFill>
                  <a:srgbClr val="f2f0f4"/>
                </a:solidFill>
                <a:latin typeface="UTTIJM+Montserrat-Regular"/>
                <a:cs typeface="UTTIJM+Montserrat-Regular"/>
              </a:rPr>
              <a:t>Filling</a:t>
            </a:r>
            <a:r>
              <a:rPr dirty="0" sz="4450">
                <a:solidFill>
                  <a:srgbClr val="f2f0f4"/>
                </a:solidFill>
                <a:latin typeface="UTTIJM+Montserrat-Regular"/>
                <a:cs typeface="UTTIJM+Montserrat-Regular"/>
              </a:rPr>
              <a:t> </a:t>
            </a:r>
            <a:r>
              <a:rPr dirty="0" sz="4450">
                <a:solidFill>
                  <a:srgbClr val="f2f0f4"/>
                </a:solidFill>
                <a:latin typeface="UTTIJM+Montserrat-Regular"/>
                <a:cs typeface="UTTIJM+Montserrat-Regular"/>
              </a:rPr>
              <a:t>Process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>
            <a:hlinkClick r:id="rId2"/>
          </p:cNvPr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blipFill>
            <a:blip cstate="print"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77954" y="329944"/>
            <a:ext cx="11682580" cy="63253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680"/>
              </a:lnSpc>
              <a:spcBef>
                <a:spcPts val="0"/>
              </a:spcBef>
              <a:spcAft>
                <a:spcPts val="0"/>
              </a:spcAft>
            </a:pPr>
            <a:r>
              <a:rPr dirty="0" sz="4350">
                <a:solidFill>
                  <a:srgbClr val="f2f0f4"/>
                </a:solidFill>
                <a:latin typeface="UTTIJM+Montserrat-Regular"/>
                <a:cs typeface="UTTIJM+Montserrat-Regular"/>
              </a:rPr>
              <a:t>Beyond</a:t>
            </a:r>
            <a:r>
              <a:rPr dirty="0" sz="4350">
                <a:solidFill>
                  <a:srgbClr val="f2f0f4"/>
                </a:solidFill>
                <a:latin typeface="UTTIJM+Montserrat-Regular"/>
                <a:cs typeface="UTTIJM+Montserrat-Regular"/>
              </a:rPr>
              <a:t> </a:t>
            </a:r>
            <a:r>
              <a:rPr dirty="0" sz="4350">
                <a:solidFill>
                  <a:srgbClr val="f2f0f4"/>
                </a:solidFill>
                <a:latin typeface="UTTIJM+Montserrat-Regular"/>
                <a:cs typeface="UTTIJM+Montserrat-Regular"/>
              </a:rPr>
              <a:t>QWERTY</a:t>
            </a:r>
            <a:r>
              <a:rPr dirty="0" sz="4350">
                <a:solidFill>
                  <a:srgbClr val="f2f0f4"/>
                </a:solidFill>
                <a:latin typeface="UTTIJM+Montserrat-Regular"/>
                <a:cs typeface="UTTIJM+Montserrat-Regular"/>
              </a:rPr>
              <a:t> </a:t>
            </a:r>
            <a:r>
              <a:rPr dirty="0" sz="4350">
                <a:solidFill>
                  <a:srgbClr val="f2f0f4"/>
                </a:solidFill>
                <a:latin typeface="UTTIJM+Montserrat-Regular"/>
                <a:cs typeface="UTTIJM+Montserrat-Regular"/>
              </a:rPr>
              <a:t>in</a:t>
            </a:r>
            <a:r>
              <a:rPr dirty="0" sz="4350">
                <a:solidFill>
                  <a:srgbClr val="f2f0f4"/>
                </a:solidFill>
                <a:latin typeface="UTTIJM+Montserrat-Regular"/>
                <a:cs typeface="UTTIJM+Montserrat-Regular"/>
              </a:rPr>
              <a:t> </a:t>
            </a:r>
            <a:r>
              <a:rPr dirty="0" sz="4350">
                <a:solidFill>
                  <a:srgbClr val="f2f0f4"/>
                </a:solidFill>
                <a:latin typeface="UTTIJM+Montserrat-Regular"/>
                <a:cs typeface="UTTIJM+Montserrat-Regular"/>
              </a:rPr>
              <a:t>Action:</a:t>
            </a:r>
            <a:r>
              <a:rPr dirty="0" sz="4350">
                <a:solidFill>
                  <a:srgbClr val="f2f0f4"/>
                </a:solidFill>
                <a:latin typeface="UTTIJM+Montserrat-Regular"/>
                <a:cs typeface="UTTIJM+Montserrat-Regular"/>
              </a:rPr>
              <a:t> </a:t>
            </a:r>
            <a:r>
              <a:rPr dirty="0" sz="4350">
                <a:solidFill>
                  <a:srgbClr val="f2f0f4"/>
                </a:solidFill>
                <a:latin typeface="UTTIJM+Montserrat-Regular"/>
                <a:cs typeface="UTTIJM+Montserrat-Regular"/>
              </a:rPr>
              <a:t>Project</a:t>
            </a:r>
            <a:r>
              <a:rPr dirty="0" sz="4350">
                <a:solidFill>
                  <a:srgbClr val="f2f0f4"/>
                </a:solidFill>
                <a:latin typeface="UTTIJM+Montserrat-Regular"/>
                <a:cs typeface="UTTIJM+Montserrat-Regular"/>
              </a:rPr>
              <a:t> </a:t>
            </a:r>
            <a:r>
              <a:rPr dirty="0" sz="4350">
                <a:solidFill>
                  <a:srgbClr val="f2f0f4"/>
                </a:solidFill>
                <a:latin typeface="UTTIJM+Montserrat-Regular"/>
                <a:cs typeface="UTTIJM+Montserrat-Regular"/>
              </a:rPr>
              <a:t>Demo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774245" y="1479158"/>
            <a:ext cx="1056748" cy="469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ffffff"/>
                </a:solidFill>
                <a:latin typeface="Calibri"/>
                <a:cs typeface="Calibri"/>
              </a:rPr>
              <a:t>Click</a:t>
            </a:r>
            <a:r>
              <a:rPr dirty="0" sz="10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10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ffffff"/>
                </a:solidFill>
                <a:latin typeface="Calibri"/>
                <a:cs typeface="Calibri"/>
              </a:rPr>
              <a:t>Open</a:t>
            </a:r>
            <a:r>
              <a:rPr dirty="0" sz="10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ffffff"/>
                </a:solidFill>
                <a:latin typeface="Calibri"/>
                <a:cs typeface="Calibri"/>
              </a:rPr>
              <a:t>Mic</a:t>
            </a:r>
          </a:p>
          <a:p>
            <a:pPr marL="407987" marR="0">
              <a:lnSpc>
                <a:spcPts val="1000"/>
              </a:lnSpc>
              <a:spcBef>
                <a:spcPts val="200"/>
              </a:spcBef>
              <a:spcAft>
                <a:spcPts val="0"/>
              </a:spcAft>
            </a:pPr>
            <a:r>
              <a:rPr dirty="0" sz="100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</a:p>
          <a:p>
            <a:pPr marL="59531" marR="0">
              <a:lnSpc>
                <a:spcPts val="1000"/>
              </a:lnSpc>
              <a:spcBef>
                <a:spcPts val="200"/>
              </a:spcBef>
              <a:spcAft>
                <a:spcPts val="0"/>
              </a:spcAft>
            </a:pPr>
            <a:r>
              <a:rPr dirty="0" sz="1000">
                <a:solidFill>
                  <a:srgbClr val="ffffff"/>
                </a:solidFill>
                <a:latin typeface="Calibri"/>
                <a:cs typeface="Calibri"/>
              </a:rPr>
              <a:t>Enter</a:t>
            </a:r>
            <a:r>
              <a:rPr dirty="0" sz="10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10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ffffff"/>
                </a:solidFill>
                <a:latin typeface="Calibri"/>
                <a:cs typeface="Calibri"/>
              </a:rPr>
              <a:t>Input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>
            <a:hlinkClick r:id="rId2"/>
          </p:cNvPr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blipFill>
            <a:blip cstate="print"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>
            <a:hlinkClick r:id="rId2"/>
          </p:cNvPr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blipFill>
            <a:blip cstate="print"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93789" y="2604605"/>
            <a:ext cx="12351162" cy="64620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788"/>
              </a:lnSpc>
              <a:spcBef>
                <a:spcPts val="0"/>
              </a:spcBef>
              <a:spcAft>
                <a:spcPts val="0"/>
              </a:spcAft>
            </a:pPr>
            <a:r>
              <a:rPr dirty="0" sz="4450">
                <a:solidFill>
                  <a:srgbClr val="f2f0f4"/>
                </a:solidFill>
                <a:latin typeface="UTTIJM+Montserrat-Regular"/>
                <a:cs typeface="UTTIJM+Montserrat-Regular"/>
              </a:rPr>
              <a:t>Project</a:t>
            </a:r>
            <a:r>
              <a:rPr dirty="0" sz="4450">
                <a:solidFill>
                  <a:srgbClr val="f2f0f4"/>
                </a:solidFill>
                <a:latin typeface="UTTIJM+Montserrat-Regular"/>
                <a:cs typeface="UTTIJM+Montserrat-Regular"/>
              </a:rPr>
              <a:t> </a:t>
            </a:r>
            <a:r>
              <a:rPr dirty="0" sz="4450">
                <a:solidFill>
                  <a:srgbClr val="f2f0f4"/>
                </a:solidFill>
                <a:latin typeface="UTTIJM+Montserrat-Regular"/>
                <a:cs typeface="UTTIJM+Montserrat-Regular"/>
              </a:rPr>
              <a:t>Overview:</a:t>
            </a:r>
            <a:r>
              <a:rPr dirty="0" sz="4450">
                <a:solidFill>
                  <a:srgbClr val="f2f0f4"/>
                </a:solidFill>
                <a:latin typeface="UTTIJM+Montserrat-Regular"/>
                <a:cs typeface="UTTIJM+Montserrat-Regular"/>
              </a:rPr>
              <a:t> </a:t>
            </a:r>
            <a:r>
              <a:rPr dirty="0" sz="4450">
                <a:solidFill>
                  <a:srgbClr val="f2f0f4"/>
                </a:solidFill>
                <a:latin typeface="UTTIJM+Montserrat-Regular"/>
                <a:cs typeface="UTTIJM+Montserrat-Regular"/>
              </a:rPr>
              <a:t>Voice-Based</a:t>
            </a:r>
            <a:r>
              <a:rPr dirty="0" sz="4450">
                <a:solidFill>
                  <a:srgbClr val="f2f0f4"/>
                </a:solidFill>
                <a:latin typeface="UTTIJM+Montserrat-Regular"/>
                <a:cs typeface="UTTIJM+Montserrat-Regular"/>
              </a:rPr>
              <a:t> </a:t>
            </a:r>
            <a:r>
              <a:rPr dirty="0" sz="4450">
                <a:solidFill>
                  <a:srgbClr val="f2f0f4"/>
                </a:solidFill>
                <a:latin typeface="UTTIJM+Montserrat-Regular"/>
                <a:cs typeface="UTTIJM+Montserrat-Regular"/>
              </a:rPr>
              <a:t>Form</a:t>
            </a:r>
            <a:r>
              <a:rPr dirty="0" sz="4450">
                <a:solidFill>
                  <a:srgbClr val="f2f0f4"/>
                </a:solidFill>
                <a:latin typeface="UTTIJM+Montserrat-Regular"/>
                <a:cs typeface="UTTIJM+Montserrat-Regular"/>
              </a:rPr>
              <a:t> </a:t>
            </a:r>
            <a:r>
              <a:rPr dirty="0" sz="4450">
                <a:solidFill>
                  <a:srgbClr val="f2f0f4"/>
                </a:solidFill>
                <a:latin typeface="UTTIJM+Montserrat-Regular"/>
                <a:cs typeface="UTTIJM+Montserrat-Regular"/>
              </a:rPr>
              <a:t>Filling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445030" y="3641310"/>
            <a:ext cx="1345387" cy="4035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877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d6e5ef"/>
                </a:solidFill>
                <a:latin typeface="PUQRII+Lora-Regular"/>
                <a:cs typeface="PUQRII+Lora-Regular"/>
              </a:rPr>
              <a:t>Problem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85230" y="3729987"/>
            <a:ext cx="1486509" cy="4035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877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d6e5ef"/>
                </a:solidFill>
                <a:latin typeface="PUQRII+Lora-Regular"/>
                <a:cs typeface="PUQRII+Lora-Regular"/>
              </a:rPr>
              <a:t>Objective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406640" y="4371271"/>
            <a:ext cx="5529072" cy="3003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d6e5ef"/>
                </a:solidFill>
                <a:latin typeface="KHQJMQ+SourceSansPro-Regular"/>
                <a:cs typeface="KHQJMQ+SourceSansPro-Regular"/>
              </a:rPr>
              <a:t>Manualꢀformsꢀareꢀtedious,ꢀerror-prone,ꢀandꢀinaccessible.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85230" y="4434575"/>
            <a:ext cx="5349394" cy="3003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d6e5ef"/>
                </a:solidFill>
                <a:latin typeface="KHQJMQ+SourceSansPro-Regular"/>
                <a:cs typeface="KHQJMQ+SourceSansPro-Regular"/>
              </a:rPr>
              <a:t>ReplaceꢀkeyboardꢀentryꢀwithꢀAI-poweredꢀvoice-to-text.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93790" y="5765588"/>
            <a:ext cx="3391204" cy="33873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367"/>
              </a:lnSpc>
              <a:spcBef>
                <a:spcPts val="0"/>
              </a:spcBef>
              <a:spcAft>
                <a:spcPts val="0"/>
              </a:spcAft>
            </a:pPr>
            <a:r>
              <a:rPr dirty="0" sz="2200">
                <a:solidFill>
                  <a:srgbClr val="f2f0f4"/>
                </a:solidFill>
                <a:latin typeface="UTTIJM+Montserrat-Regular"/>
                <a:cs typeface="UTTIJM+Montserrat-Regular"/>
              </a:rPr>
              <a:t>Modernizing</a:t>
            </a:r>
            <a:r>
              <a:rPr dirty="0" sz="2200">
                <a:solidFill>
                  <a:srgbClr val="f2f0f4"/>
                </a:solidFill>
                <a:latin typeface="UTTIJM+Montserrat-Regular"/>
                <a:cs typeface="UTTIJM+Montserrat-Regular"/>
              </a:rPr>
              <a:t> </a:t>
            </a:r>
            <a:r>
              <a:rPr dirty="0" sz="2200">
                <a:solidFill>
                  <a:srgbClr val="f2f0f4"/>
                </a:solidFill>
                <a:latin typeface="UTTIJM+Montserrat-Regular"/>
                <a:cs typeface="UTTIJM+Montserrat-Regular"/>
              </a:rPr>
              <a:t>Insurance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520278" y="5805716"/>
            <a:ext cx="3623106" cy="33873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367"/>
              </a:lnSpc>
              <a:spcBef>
                <a:spcPts val="0"/>
              </a:spcBef>
              <a:spcAft>
                <a:spcPts val="0"/>
              </a:spcAft>
            </a:pPr>
            <a:r>
              <a:rPr dirty="0" sz="2200">
                <a:solidFill>
                  <a:srgbClr val="f2f0f4"/>
                </a:solidFill>
                <a:latin typeface="UTTIJM+Montserrat-Regular"/>
                <a:cs typeface="UTTIJM+Montserrat-Regular"/>
              </a:rPr>
              <a:t>Transforming</a:t>
            </a:r>
            <a:r>
              <a:rPr dirty="0" sz="2200">
                <a:solidFill>
                  <a:srgbClr val="f2f0f4"/>
                </a:solidFill>
                <a:latin typeface="UTTIJM+Montserrat-Regular"/>
                <a:cs typeface="UTTIJM+Montserrat-Regular"/>
              </a:rPr>
              <a:t> </a:t>
            </a:r>
            <a:r>
              <a:rPr dirty="0" sz="2200">
                <a:solidFill>
                  <a:srgbClr val="f2f0f4"/>
                </a:solidFill>
                <a:latin typeface="UTTIJM+Montserrat-Regular"/>
                <a:cs typeface="UTTIJM+Montserrat-Regular"/>
              </a:rPr>
              <a:t>Data</a:t>
            </a:r>
            <a:r>
              <a:rPr dirty="0" sz="2200">
                <a:solidFill>
                  <a:srgbClr val="f2f0f4"/>
                </a:solidFill>
                <a:latin typeface="UTTIJM+Montserrat-Regular"/>
                <a:cs typeface="UTTIJM+Montserrat-Regular"/>
              </a:rPr>
              <a:t> </a:t>
            </a:r>
            <a:r>
              <a:rPr dirty="0" sz="2200">
                <a:solidFill>
                  <a:srgbClr val="f2f0f4"/>
                </a:solidFill>
                <a:latin typeface="UTTIJM+Montserrat-Regular"/>
                <a:cs typeface="UTTIJM+Montserrat-Regular"/>
              </a:rPr>
              <a:t>Entry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93790" y="6280498"/>
            <a:ext cx="6264669" cy="69316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307"/>
              </a:lnSpc>
              <a:spcBef>
                <a:spcPts val="0"/>
              </a:spcBef>
              <a:spcAft>
                <a:spcPts val="0"/>
              </a:spcAft>
            </a:pP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Our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project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aims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to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revolutionize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medical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insurance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form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filling</a:t>
            </a:r>
          </a:p>
          <a:p>
            <a:pPr marL="0" marR="0">
              <a:lnSpc>
                <a:spcPts val="2307"/>
              </a:lnSpc>
              <a:spcBef>
                <a:spcPts val="592"/>
              </a:spcBef>
              <a:spcAft>
                <a:spcPts val="0"/>
              </a:spcAft>
            </a:pP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using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cutting-edge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AI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technology,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specifically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voice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recognition.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520278" y="6280498"/>
            <a:ext cx="6107293" cy="105511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307"/>
              </a:lnSpc>
              <a:spcBef>
                <a:spcPts val="0"/>
              </a:spcBef>
              <a:spcAft>
                <a:spcPts val="0"/>
              </a:spcAft>
            </a:pP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We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envision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a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future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where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forms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can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be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filled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accurately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and</a:t>
            </a:r>
          </a:p>
          <a:p>
            <a:pPr marL="0" marR="0">
              <a:lnSpc>
                <a:spcPts val="2307"/>
              </a:lnSpc>
              <a:spcBef>
                <a:spcPts val="592"/>
              </a:spcBef>
              <a:spcAft>
                <a:spcPts val="0"/>
              </a:spcAft>
            </a:pP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quickly,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simplifying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the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process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for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both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users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and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insurance</a:t>
            </a:r>
          </a:p>
          <a:p>
            <a:pPr marL="0" marR="0">
              <a:lnSpc>
                <a:spcPts val="2307"/>
              </a:lnSpc>
              <a:spcBef>
                <a:spcPts val="542"/>
              </a:spcBef>
              <a:spcAft>
                <a:spcPts val="0"/>
              </a:spcAft>
            </a:pP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providers.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>
            <a:hlinkClick r:id="rId2"/>
          </p:cNvPr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blipFill>
            <a:blip cstate="print"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280189" y="2220391"/>
            <a:ext cx="6088170" cy="205590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788"/>
              </a:lnSpc>
              <a:spcBef>
                <a:spcPts val="0"/>
              </a:spcBef>
              <a:spcAft>
                <a:spcPts val="0"/>
              </a:spcAft>
            </a:pPr>
            <a:r>
              <a:rPr dirty="0" sz="4450">
                <a:solidFill>
                  <a:srgbClr val="f2f0f4"/>
                </a:solidFill>
                <a:latin typeface="UTTIJM+Montserrat-Regular"/>
                <a:cs typeface="UTTIJM+Montserrat-Regular"/>
              </a:rPr>
              <a:t>Voice</a:t>
            </a:r>
            <a:r>
              <a:rPr dirty="0" sz="4450">
                <a:solidFill>
                  <a:srgbClr val="f2f0f4"/>
                </a:solidFill>
                <a:latin typeface="UTTIJM+Montserrat-Regular"/>
                <a:cs typeface="UTTIJM+Montserrat-Regular"/>
              </a:rPr>
              <a:t> </a:t>
            </a:r>
            <a:r>
              <a:rPr dirty="0" sz="4450">
                <a:solidFill>
                  <a:srgbClr val="f2f0f4"/>
                </a:solidFill>
                <a:latin typeface="UTTIJM+Montserrat-Regular"/>
                <a:cs typeface="UTTIJM+Montserrat-Regular"/>
              </a:rPr>
              <a:t>Form</a:t>
            </a:r>
            <a:r>
              <a:rPr dirty="0" sz="4450">
                <a:solidFill>
                  <a:srgbClr val="f2f0f4"/>
                </a:solidFill>
                <a:latin typeface="UTTIJM+Montserrat-Regular"/>
                <a:cs typeface="UTTIJM+Montserrat-Regular"/>
              </a:rPr>
              <a:t> </a:t>
            </a:r>
            <a:r>
              <a:rPr dirty="0" sz="4450">
                <a:solidFill>
                  <a:srgbClr val="f2f0f4"/>
                </a:solidFill>
                <a:latin typeface="UTTIJM+Montserrat-Regular"/>
                <a:cs typeface="UTTIJM+Montserrat-Regular"/>
              </a:rPr>
              <a:t>Filling:</a:t>
            </a:r>
          </a:p>
          <a:p>
            <a:pPr marL="0" marR="0">
              <a:lnSpc>
                <a:spcPts val="4788"/>
              </a:lnSpc>
              <a:spcBef>
                <a:spcPts val="711"/>
              </a:spcBef>
              <a:spcAft>
                <a:spcPts val="0"/>
              </a:spcAft>
            </a:pPr>
            <a:r>
              <a:rPr dirty="0" sz="4450">
                <a:solidFill>
                  <a:srgbClr val="f2f0f4"/>
                </a:solidFill>
                <a:latin typeface="UTTIJM+Montserrat-Regular"/>
                <a:cs typeface="UTTIJM+Montserrat-Regular"/>
              </a:rPr>
              <a:t>Revolutionizing</a:t>
            </a:r>
            <a:r>
              <a:rPr dirty="0" sz="4450">
                <a:solidFill>
                  <a:srgbClr val="f2f0f4"/>
                </a:solidFill>
                <a:latin typeface="UTTIJM+Montserrat-Regular"/>
                <a:cs typeface="UTTIJM+Montserrat-Regular"/>
              </a:rPr>
              <a:t> </a:t>
            </a:r>
            <a:r>
              <a:rPr dirty="0" sz="4450">
                <a:solidFill>
                  <a:srgbClr val="f2f0f4"/>
                </a:solidFill>
                <a:latin typeface="UTTIJM+Montserrat-Regular"/>
                <a:cs typeface="UTTIJM+Montserrat-Regular"/>
              </a:rPr>
              <a:t>Data</a:t>
            </a:r>
          </a:p>
          <a:p>
            <a:pPr marL="0" marR="0">
              <a:lnSpc>
                <a:spcPts val="4788"/>
              </a:lnSpc>
              <a:spcBef>
                <a:spcPts val="761"/>
              </a:spcBef>
              <a:spcAft>
                <a:spcPts val="0"/>
              </a:spcAft>
            </a:pPr>
            <a:r>
              <a:rPr dirty="0" sz="4450">
                <a:solidFill>
                  <a:srgbClr val="f2f0f4"/>
                </a:solidFill>
                <a:latin typeface="UTTIJM+Montserrat-Regular"/>
                <a:cs typeface="UTTIJM+Montserrat-Regular"/>
              </a:rPr>
              <a:t>Entry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280189" y="4647585"/>
            <a:ext cx="7586640" cy="105511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307"/>
              </a:lnSpc>
              <a:spcBef>
                <a:spcPts val="0"/>
              </a:spcBef>
              <a:spcAft>
                <a:spcPts val="0"/>
              </a:spcAft>
            </a:pP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Voice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form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filling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is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a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groundbreaking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technology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that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streamlines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data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entry,</a:t>
            </a:r>
          </a:p>
          <a:p>
            <a:pPr marL="0" marR="0">
              <a:lnSpc>
                <a:spcPts val="2307"/>
              </a:lnSpc>
              <a:spcBef>
                <a:spcPts val="592"/>
              </a:spcBef>
              <a:spcAft>
                <a:spcPts val="0"/>
              </a:spcAft>
            </a:pP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enhancing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user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experience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and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boosting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productivity.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This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presentation</a:t>
            </a:r>
          </a:p>
          <a:p>
            <a:pPr marL="0" marR="0">
              <a:lnSpc>
                <a:spcPts val="2307"/>
              </a:lnSpc>
              <a:spcBef>
                <a:spcPts val="542"/>
              </a:spcBef>
              <a:spcAft>
                <a:spcPts val="0"/>
              </a:spcAft>
            </a:pP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explores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the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benefits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and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real-world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applications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of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this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innovative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solution.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>
            <a:hlinkClick r:id="rId2"/>
          </p:cNvPr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blipFill>
            <a:blip cstate="print"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93789" y="1883087"/>
            <a:ext cx="11754364" cy="64620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788"/>
              </a:lnSpc>
              <a:spcBef>
                <a:spcPts val="0"/>
              </a:spcBef>
              <a:spcAft>
                <a:spcPts val="0"/>
              </a:spcAft>
            </a:pPr>
            <a:r>
              <a:rPr dirty="0" sz="4450">
                <a:solidFill>
                  <a:srgbClr val="f2f0f4"/>
                </a:solidFill>
                <a:latin typeface="UTTIJM+Montserrat-Regular"/>
                <a:cs typeface="UTTIJM+Montserrat-Regular"/>
              </a:rPr>
              <a:t>The</a:t>
            </a:r>
            <a:r>
              <a:rPr dirty="0" sz="4450">
                <a:solidFill>
                  <a:srgbClr val="f2f0f4"/>
                </a:solidFill>
                <a:latin typeface="UTTIJM+Montserrat-Regular"/>
                <a:cs typeface="UTTIJM+Montserrat-Regular"/>
              </a:rPr>
              <a:t> </a:t>
            </a:r>
            <a:r>
              <a:rPr dirty="0" sz="4450">
                <a:solidFill>
                  <a:srgbClr val="f2f0f4"/>
                </a:solidFill>
                <a:latin typeface="UTTIJM+Montserrat-Regular"/>
                <a:cs typeface="UTTIJM+Montserrat-Regular"/>
              </a:rPr>
              <a:t>Benefits</a:t>
            </a:r>
            <a:r>
              <a:rPr dirty="0" sz="4450">
                <a:solidFill>
                  <a:srgbClr val="f2f0f4"/>
                </a:solidFill>
                <a:latin typeface="UTTIJM+Montserrat-Regular"/>
                <a:cs typeface="UTTIJM+Montserrat-Regular"/>
              </a:rPr>
              <a:t> </a:t>
            </a:r>
            <a:r>
              <a:rPr dirty="0" sz="4450">
                <a:solidFill>
                  <a:srgbClr val="f2f0f4"/>
                </a:solidFill>
                <a:latin typeface="UTTIJM+Montserrat-Regular"/>
                <a:cs typeface="UTTIJM+Montserrat-Regular"/>
              </a:rPr>
              <a:t>of</a:t>
            </a:r>
            <a:r>
              <a:rPr dirty="0" sz="4450">
                <a:solidFill>
                  <a:srgbClr val="f2f0f4"/>
                </a:solidFill>
                <a:latin typeface="UTTIJM+Montserrat-Regular"/>
                <a:cs typeface="UTTIJM+Montserrat-Regular"/>
              </a:rPr>
              <a:t> </a:t>
            </a:r>
            <a:r>
              <a:rPr dirty="0" sz="4450">
                <a:solidFill>
                  <a:srgbClr val="f2f0f4"/>
                </a:solidFill>
                <a:latin typeface="UTTIJM+Montserrat-Regular"/>
                <a:cs typeface="UTTIJM+Montserrat-Regular"/>
              </a:rPr>
              <a:t>Voice-Driven</a:t>
            </a:r>
            <a:r>
              <a:rPr dirty="0" sz="4450">
                <a:solidFill>
                  <a:srgbClr val="f2f0f4"/>
                </a:solidFill>
                <a:latin typeface="UTTIJM+Montserrat-Regular"/>
                <a:cs typeface="UTTIJM+Montserrat-Regular"/>
              </a:rPr>
              <a:t> </a:t>
            </a:r>
            <a:r>
              <a:rPr dirty="0" sz="4450">
                <a:solidFill>
                  <a:srgbClr val="f2f0f4"/>
                </a:solidFill>
                <a:latin typeface="UTTIJM+Montserrat-Regular"/>
                <a:cs typeface="UTTIJM+Montserrat-Regular"/>
              </a:rPr>
              <a:t>Form</a:t>
            </a:r>
            <a:r>
              <a:rPr dirty="0" sz="4450">
                <a:solidFill>
                  <a:srgbClr val="f2f0f4"/>
                </a:solidFill>
                <a:latin typeface="UTTIJM+Montserrat-Regular"/>
                <a:cs typeface="UTTIJM+Montserrat-Regular"/>
              </a:rPr>
              <a:t> </a:t>
            </a:r>
            <a:r>
              <a:rPr dirty="0" sz="4450">
                <a:solidFill>
                  <a:srgbClr val="f2f0f4"/>
                </a:solidFill>
                <a:latin typeface="UTTIJM+Montserrat-Regular"/>
                <a:cs typeface="UTTIJM+Montserrat-Regular"/>
              </a:rPr>
              <a:t>Filling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93789" y="3126778"/>
            <a:ext cx="3101745" cy="68798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367"/>
              </a:lnSpc>
              <a:spcBef>
                <a:spcPts val="0"/>
              </a:spcBef>
              <a:spcAft>
                <a:spcPts val="0"/>
              </a:spcAft>
            </a:pPr>
            <a:r>
              <a:rPr dirty="0" sz="2200">
                <a:solidFill>
                  <a:srgbClr val="f2f0f4"/>
                </a:solidFill>
                <a:latin typeface="UTTIJM+Montserrat-Regular"/>
                <a:cs typeface="UTTIJM+Montserrat-Regular"/>
              </a:rPr>
              <a:t>Increased</a:t>
            </a:r>
            <a:r>
              <a:rPr dirty="0" sz="2200">
                <a:solidFill>
                  <a:srgbClr val="f2f0f4"/>
                </a:solidFill>
                <a:latin typeface="UTTIJM+Montserrat-Regular"/>
                <a:cs typeface="UTTIJM+Montserrat-Regular"/>
              </a:rPr>
              <a:t> </a:t>
            </a:r>
            <a:r>
              <a:rPr dirty="0" sz="2200">
                <a:solidFill>
                  <a:srgbClr val="f2f0f4"/>
                </a:solidFill>
                <a:latin typeface="UTTIJM+Montserrat-Regular"/>
                <a:cs typeface="UTTIJM+Montserrat-Regular"/>
              </a:rPr>
              <a:t>Speed</a:t>
            </a:r>
            <a:r>
              <a:rPr dirty="0" sz="2200">
                <a:solidFill>
                  <a:srgbClr val="f2f0f4"/>
                </a:solidFill>
                <a:latin typeface="UTTIJM+Montserrat-Regular"/>
                <a:cs typeface="UTTIJM+Montserrat-Regular"/>
              </a:rPr>
              <a:t> </a:t>
            </a:r>
            <a:r>
              <a:rPr dirty="0" sz="2200">
                <a:solidFill>
                  <a:srgbClr val="f2f0f4"/>
                </a:solidFill>
                <a:latin typeface="UTTIJM+Montserrat-Regular"/>
                <a:cs typeface="UTTIJM+Montserrat-Regular"/>
              </a:rPr>
              <a:t>and</a:t>
            </a:r>
          </a:p>
          <a:p>
            <a:pPr marL="0" marR="0">
              <a:lnSpc>
                <a:spcPts val="2367"/>
              </a:lnSpc>
              <a:spcBef>
                <a:spcPts val="332"/>
              </a:spcBef>
              <a:spcAft>
                <a:spcPts val="0"/>
              </a:spcAft>
            </a:pPr>
            <a:r>
              <a:rPr dirty="0" sz="2200">
                <a:solidFill>
                  <a:srgbClr val="f2f0f4"/>
                </a:solidFill>
                <a:latin typeface="UTTIJM+Montserrat-Regular"/>
                <a:cs typeface="UTTIJM+Montserrat-Regular"/>
              </a:rPr>
              <a:t>Efficiency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332928" y="3126779"/>
            <a:ext cx="3372205" cy="33873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367"/>
              </a:lnSpc>
              <a:spcBef>
                <a:spcPts val="0"/>
              </a:spcBef>
              <a:spcAft>
                <a:spcPts val="0"/>
              </a:spcAft>
            </a:pPr>
            <a:r>
              <a:rPr dirty="0" sz="2200">
                <a:solidFill>
                  <a:srgbClr val="f2f0f4"/>
                </a:solidFill>
                <a:latin typeface="UTTIJM+Montserrat-Regular"/>
                <a:cs typeface="UTTIJM+Montserrat-Regular"/>
              </a:rPr>
              <a:t>Enhanced</a:t>
            </a:r>
            <a:r>
              <a:rPr dirty="0" sz="2200">
                <a:solidFill>
                  <a:srgbClr val="f2f0f4"/>
                </a:solidFill>
                <a:latin typeface="UTTIJM+Montserrat-Regular"/>
                <a:cs typeface="UTTIJM+Montserrat-Regular"/>
              </a:rPr>
              <a:t> </a:t>
            </a:r>
            <a:r>
              <a:rPr dirty="0" sz="2200">
                <a:solidFill>
                  <a:srgbClr val="f2f0f4"/>
                </a:solidFill>
                <a:latin typeface="UTTIJM+Montserrat-Regular"/>
                <a:cs typeface="UTTIJM+Montserrat-Regular"/>
              </a:rPr>
              <a:t>Accessibility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872067" y="3126778"/>
            <a:ext cx="2940812" cy="68798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367"/>
              </a:lnSpc>
              <a:spcBef>
                <a:spcPts val="0"/>
              </a:spcBef>
              <a:spcAft>
                <a:spcPts val="0"/>
              </a:spcAft>
            </a:pPr>
            <a:r>
              <a:rPr dirty="0" sz="2200">
                <a:solidFill>
                  <a:srgbClr val="f2f0f4"/>
                </a:solidFill>
                <a:latin typeface="UTTIJM+Montserrat-Regular"/>
                <a:cs typeface="UTTIJM+Montserrat-Regular"/>
              </a:rPr>
              <a:t>Reduced</a:t>
            </a:r>
            <a:r>
              <a:rPr dirty="0" sz="2200">
                <a:solidFill>
                  <a:srgbClr val="f2f0f4"/>
                </a:solidFill>
                <a:latin typeface="UTTIJM+Montserrat-Regular"/>
                <a:cs typeface="UTTIJM+Montserrat-Regular"/>
              </a:rPr>
              <a:t> </a:t>
            </a:r>
            <a:r>
              <a:rPr dirty="0" sz="2200">
                <a:solidFill>
                  <a:srgbClr val="f2f0f4"/>
                </a:solidFill>
                <a:latin typeface="UTTIJM+Montserrat-Regular"/>
                <a:cs typeface="UTTIJM+Montserrat-Regular"/>
              </a:rPr>
              <a:t>Errors</a:t>
            </a:r>
            <a:r>
              <a:rPr dirty="0" sz="2200">
                <a:solidFill>
                  <a:srgbClr val="f2f0f4"/>
                </a:solidFill>
                <a:latin typeface="UTTIJM+Montserrat-Regular"/>
                <a:cs typeface="UTTIJM+Montserrat-Regular"/>
              </a:rPr>
              <a:t> </a:t>
            </a:r>
            <a:r>
              <a:rPr dirty="0" sz="2200">
                <a:solidFill>
                  <a:srgbClr val="f2f0f4"/>
                </a:solidFill>
                <a:latin typeface="UTTIJM+Montserrat-Regular"/>
                <a:cs typeface="UTTIJM+Montserrat-Regular"/>
              </a:rPr>
              <a:t>and</a:t>
            </a:r>
          </a:p>
          <a:p>
            <a:pPr marL="0" marR="0">
              <a:lnSpc>
                <a:spcPts val="2367"/>
              </a:lnSpc>
              <a:spcBef>
                <a:spcPts val="332"/>
              </a:spcBef>
              <a:spcAft>
                <a:spcPts val="0"/>
              </a:spcAft>
            </a:pPr>
            <a:r>
              <a:rPr dirty="0" sz="2200">
                <a:solidFill>
                  <a:srgbClr val="f2f0f4"/>
                </a:solidFill>
                <a:latin typeface="UTTIJM+Montserrat-Regular"/>
                <a:cs typeface="UTTIJM+Montserrat-Regular"/>
              </a:rPr>
              <a:t>Improved</a:t>
            </a:r>
            <a:r>
              <a:rPr dirty="0" sz="2200">
                <a:solidFill>
                  <a:srgbClr val="f2f0f4"/>
                </a:solidFill>
                <a:latin typeface="UTTIJM+Montserrat-Regular"/>
                <a:cs typeface="UTTIJM+Montserrat-Regular"/>
              </a:rPr>
              <a:t> </a:t>
            </a:r>
            <a:r>
              <a:rPr dirty="0" sz="2200">
                <a:solidFill>
                  <a:srgbClr val="f2f0f4"/>
                </a:solidFill>
                <a:latin typeface="UTTIJM+Montserrat-Regular"/>
                <a:cs typeface="UTTIJM+Montserrat-Regular"/>
              </a:rPr>
              <a:t>Accuracy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332927" y="3700681"/>
            <a:ext cx="4106597" cy="177901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307"/>
              </a:lnSpc>
              <a:spcBef>
                <a:spcPts val="0"/>
              </a:spcBef>
              <a:spcAft>
                <a:spcPts val="0"/>
              </a:spcAft>
            </a:pP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For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individuals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with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disabilities,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voice</a:t>
            </a:r>
          </a:p>
          <a:p>
            <a:pPr marL="0" marR="0">
              <a:lnSpc>
                <a:spcPts val="2307"/>
              </a:lnSpc>
              <a:spcBef>
                <a:spcPts val="592"/>
              </a:spcBef>
              <a:spcAft>
                <a:spcPts val="0"/>
              </a:spcAft>
            </a:pP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input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can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be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a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game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changer,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providing</a:t>
            </a:r>
          </a:p>
          <a:p>
            <a:pPr marL="0" marR="0">
              <a:lnSpc>
                <a:spcPts val="2307"/>
              </a:lnSpc>
              <a:spcBef>
                <a:spcPts val="542"/>
              </a:spcBef>
              <a:spcAft>
                <a:spcPts val="0"/>
              </a:spcAft>
            </a:pP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an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alternative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to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traditional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keyboard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and</a:t>
            </a:r>
          </a:p>
          <a:p>
            <a:pPr marL="0" marR="0">
              <a:lnSpc>
                <a:spcPts val="2307"/>
              </a:lnSpc>
              <a:spcBef>
                <a:spcPts val="592"/>
              </a:spcBef>
              <a:spcAft>
                <a:spcPts val="0"/>
              </a:spcAft>
            </a:pP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mouse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interactions,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making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forms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more</a:t>
            </a:r>
          </a:p>
          <a:p>
            <a:pPr marL="0" marR="0">
              <a:lnSpc>
                <a:spcPts val="2307"/>
              </a:lnSpc>
              <a:spcBef>
                <a:spcPts val="542"/>
              </a:spcBef>
              <a:spcAft>
                <a:spcPts val="0"/>
              </a:spcAft>
            </a:pP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accessible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and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inclusive.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93789" y="4055011"/>
            <a:ext cx="4071798" cy="177901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307"/>
              </a:lnSpc>
              <a:spcBef>
                <a:spcPts val="0"/>
              </a:spcBef>
              <a:spcAft>
                <a:spcPts val="0"/>
              </a:spcAft>
            </a:pP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Voice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form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filling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allows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users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to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input</a:t>
            </a:r>
          </a:p>
          <a:p>
            <a:pPr marL="0" marR="0">
              <a:lnSpc>
                <a:spcPts val="2307"/>
              </a:lnSpc>
              <a:spcBef>
                <a:spcPts val="592"/>
              </a:spcBef>
              <a:spcAft>
                <a:spcPts val="0"/>
              </a:spcAft>
            </a:pP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data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quickly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and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effortlessly,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eliminating</a:t>
            </a:r>
          </a:p>
          <a:p>
            <a:pPr marL="0" marR="0">
              <a:lnSpc>
                <a:spcPts val="2307"/>
              </a:lnSpc>
              <a:spcBef>
                <a:spcPts val="542"/>
              </a:spcBef>
              <a:spcAft>
                <a:spcPts val="0"/>
              </a:spcAft>
            </a:pP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the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need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for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manual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typing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and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reducing</a:t>
            </a:r>
          </a:p>
          <a:p>
            <a:pPr marL="0" marR="0">
              <a:lnSpc>
                <a:spcPts val="2307"/>
              </a:lnSpc>
              <a:spcBef>
                <a:spcPts val="592"/>
              </a:spcBef>
              <a:spcAft>
                <a:spcPts val="0"/>
              </a:spcAft>
            </a:pP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errors.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This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translates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to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significant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time</a:t>
            </a:r>
          </a:p>
          <a:p>
            <a:pPr marL="0" marR="0">
              <a:lnSpc>
                <a:spcPts val="2307"/>
              </a:lnSpc>
              <a:spcBef>
                <a:spcPts val="542"/>
              </a:spcBef>
              <a:spcAft>
                <a:spcPts val="0"/>
              </a:spcAft>
            </a:pP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savings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and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a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more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efficient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workflow.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9872067" y="4055011"/>
            <a:ext cx="4004043" cy="105511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307"/>
              </a:lnSpc>
              <a:spcBef>
                <a:spcPts val="0"/>
              </a:spcBef>
              <a:spcAft>
                <a:spcPts val="0"/>
              </a:spcAft>
            </a:pP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By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minimizing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manual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data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entry,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voice</a:t>
            </a:r>
          </a:p>
          <a:p>
            <a:pPr marL="0" marR="0">
              <a:lnSpc>
                <a:spcPts val="2307"/>
              </a:lnSpc>
              <a:spcBef>
                <a:spcPts val="592"/>
              </a:spcBef>
              <a:spcAft>
                <a:spcPts val="0"/>
              </a:spcAft>
            </a:pP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form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filling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significantly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reduces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the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risk</a:t>
            </a:r>
          </a:p>
          <a:p>
            <a:pPr marL="0" marR="0">
              <a:lnSpc>
                <a:spcPts val="2307"/>
              </a:lnSpc>
              <a:spcBef>
                <a:spcPts val="542"/>
              </a:spcBef>
              <a:spcAft>
                <a:spcPts val="0"/>
              </a:spcAft>
            </a:pP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of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typos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and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mistakes,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leading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to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9872067" y="5140861"/>
            <a:ext cx="3632116" cy="33121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307"/>
              </a:lnSpc>
              <a:spcBef>
                <a:spcPts val="0"/>
              </a:spcBef>
              <a:spcAft>
                <a:spcPts val="0"/>
              </a:spcAft>
            </a:pP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improved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data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quality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and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reliability.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>
            <a:hlinkClick r:id="rId2"/>
          </p:cNvPr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blipFill>
            <a:blip cstate="print"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93789" y="3685693"/>
            <a:ext cx="11260424" cy="64620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788"/>
              </a:lnSpc>
              <a:spcBef>
                <a:spcPts val="0"/>
              </a:spcBef>
              <a:spcAft>
                <a:spcPts val="0"/>
              </a:spcAft>
            </a:pPr>
            <a:r>
              <a:rPr dirty="0" sz="4450">
                <a:solidFill>
                  <a:srgbClr val="f2f0f4"/>
                </a:solidFill>
                <a:latin typeface="UTTIJM+Montserrat-Regular"/>
                <a:cs typeface="UTTIJM+Montserrat-Regular"/>
              </a:rPr>
              <a:t>Real-World</a:t>
            </a:r>
            <a:r>
              <a:rPr dirty="0" sz="4450">
                <a:solidFill>
                  <a:srgbClr val="f2f0f4"/>
                </a:solidFill>
                <a:latin typeface="UTTIJM+Montserrat-Regular"/>
                <a:cs typeface="UTTIJM+Montserrat-Regular"/>
              </a:rPr>
              <a:t> </a:t>
            </a:r>
            <a:r>
              <a:rPr dirty="0" sz="4450">
                <a:solidFill>
                  <a:srgbClr val="f2f0f4"/>
                </a:solidFill>
                <a:latin typeface="UTTIJM+Montserrat-Regular"/>
                <a:cs typeface="UTTIJM+Montserrat-Regular"/>
              </a:rPr>
              <a:t>Use</a:t>
            </a:r>
            <a:r>
              <a:rPr dirty="0" sz="4450">
                <a:solidFill>
                  <a:srgbClr val="f2f0f4"/>
                </a:solidFill>
                <a:latin typeface="UTTIJM+Montserrat-Regular"/>
                <a:cs typeface="UTTIJM+Montserrat-Regular"/>
              </a:rPr>
              <a:t> </a:t>
            </a:r>
            <a:r>
              <a:rPr dirty="0" sz="4450">
                <a:solidFill>
                  <a:srgbClr val="f2f0f4"/>
                </a:solidFill>
                <a:latin typeface="UTTIJM+Montserrat-Regular"/>
                <a:cs typeface="UTTIJM+Montserrat-Regular"/>
              </a:rPr>
              <a:t>Cases</a:t>
            </a:r>
            <a:r>
              <a:rPr dirty="0" sz="4450">
                <a:solidFill>
                  <a:srgbClr val="f2f0f4"/>
                </a:solidFill>
                <a:latin typeface="UTTIJM+Montserrat-Regular"/>
                <a:cs typeface="UTTIJM+Montserrat-Regular"/>
              </a:rPr>
              <a:t> </a:t>
            </a:r>
            <a:r>
              <a:rPr dirty="0" sz="4450">
                <a:solidFill>
                  <a:srgbClr val="f2f0f4"/>
                </a:solidFill>
                <a:latin typeface="UTTIJM+Montserrat-Regular"/>
                <a:cs typeface="UTTIJM+Montserrat-Regular"/>
              </a:rPr>
              <a:t>and</a:t>
            </a:r>
            <a:r>
              <a:rPr dirty="0" sz="4450">
                <a:solidFill>
                  <a:srgbClr val="f2f0f4"/>
                </a:solidFill>
                <a:latin typeface="UTTIJM+Montserrat-Regular"/>
                <a:cs typeface="UTTIJM+Montserrat-Regular"/>
              </a:rPr>
              <a:t> </a:t>
            </a:r>
            <a:r>
              <a:rPr dirty="0" sz="4450">
                <a:solidFill>
                  <a:srgbClr val="f2f0f4"/>
                </a:solidFill>
                <a:latin typeface="UTTIJM+Montserrat-Regular"/>
                <a:cs typeface="UTTIJM+Montserrat-Regular"/>
              </a:rPr>
              <a:t>Applications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28223" y="4937006"/>
            <a:ext cx="1693849" cy="33873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367"/>
              </a:lnSpc>
              <a:spcBef>
                <a:spcPts val="0"/>
              </a:spcBef>
              <a:spcAft>
                <a:spcPts val="0"/>
              </a:spcAft>
            </a:pPr>
            <a:r>
              <a:rPr dirty="0" sz="2200">
                <a:solidFill>
                  <a:srgbClr val="dcd7e5"/>
                </a:solidFill>
                <a:latin typeface="UTTIJM+Montserrat-Regular"/>
                <a:cs typeface="UTTIJM+Montserrat-Regular"/>
              </a:rPr>
              <a:t>Healthcare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451395" y="4937006"/>
            <a:ext cx="2622296" cy="33873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367"/>
              </a:lnSpc>
              <a:spcBef>
                <a:spcPts val="0"/>
              </a:spcBef>
              <a:spcAft>
                <a:spcPts val="0"/>
              </a:spcAft>
            </a:pPr>
            <a:r>
              <a:rPr dirty="0" sz="2200">
                <a:solidFill>
                  <a:srgbClr val="dcd7e5"/>
                </a:solidFill>
                <a:latin typeface="UTTIJM+Montserrat-Regular"/>
                <a:cs typeface="UTTIJM+Montserrat-Regular"/>
              </a:rPr>
              <a:t>Customer</a:t>
            </a:r>
            <a:r>
              <a:rPr dirty="0" sz="2200">
                <a:solidFill>
                  <a:srgbClr val="dcd7e5"/>
                </a:solidFill>
                <a:latin typeface="UTTIJM+Montserrat-Regular"/>
                <a:cs typeface="UTTIJM+Montserrat-Regular"/>
              </a:rPr>
              <a:t> </a:t>
            </a:r>
            <a:r>
              <a:rPr dirty="0" sz="2200">
                <a:solidFill>
                  <a:srgbClr val="dcd7e5"/>
                </a:solidFill>
                <a:latin typeface="UTTIJM+Montserrat-Regular"/>
                <a:cs typeface="UTTIJM+Montserrat-Regular"/>
              </a:rPr>
              <a:t>Service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874567" y="4937006"/>
            <a:ext cx="1591868" cy="33873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367"/>
              </a:lnSpc>
              <a:spcBef>
                <a:spcPts val="0"/>
              </a:spcBef>
              <a:spcAft>
                <a:spcPts val="0"/>
              </a:spcAft>
            </a:pPr>
            <a:r>
              <a:rPr dirty="0" sz="2200">
                <a:solidFill>
                  <a:srgbClr val="dcd7e5"/>
                </a:solidFill>
                <a:latin typeface="UTTIJM+Montserrat-Regular"/>
                <a:cs typeface="UTTIJM+Montserrat-Regular"/>
              </a:rPr>
              <a:t>Education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028223" y="5420182"/>
            <a:ext cx="3650563" cy="141706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307"/>
              </a:lnSpc>
              <a:spcBef>
                <a:spcPts val="0"/>
              </a:spcBef>
              <a:spcAft>
                <a:spcPts val="0"/>
              </a:spcAft>
            </a:pP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Doctors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and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nurses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can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use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voice</a:t>
            </a:r>
          </a:p>
          <a:p>
            <a:pPr marL="0" marR="0">
              <a:lnSpc>
                <a:spcPts val="2307"/>
              </a:lnSpc>
              <a:spcBef>
                <a:spcPts val="592"/>
              </a:spcBef>
              <a:spcAft>
                <a:spcPts val="0"/>
              </a:spcAft>
            </a:pP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form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filling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to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document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patient</a:t>
            </a:r>
          </a:p>
          <a:p>
            <a:pPr marL="0" marR="0">
              <a:lnSpc>
                <a:spcPts val="2307"/>
              </a:lnSpc>
              <a:spcBef>
                <a:spcPts val="542"/>
              </a:spcBef>
              <a:spcAft>
                <a:spcPts val="0"/>
              </a:spcAft>
            </a:pP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information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and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prescriptions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more</a:t>
            </a:r>
          </a:p>
          <a:p>
            <a:pPr marL="0" marR="0">
              <a:lnSpc>
                <a:spcPts val="2307"/>
              </a:lnSpc>
              <a:spcBef>
                <a:spcPts val="592"/>
              </a:spcBef>
              <a:spcAft>
                <a:spcPts val="0"/>
              </a:spcAft>
            </a:pP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efficiently,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streamlining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patient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care.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451395" y="5420182"/>
            <a:ext cx="3816370" cy="177901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307"/>
              </a:lnSpc>
              <a:spcBef>
                <a:spcPts val="0"/>
              </a:spcBef>
              <a:spcAft>
                <a:spcPts val="0"/>
              </a:spcAft>
            </a:pP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Customer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service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representatives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can</a:t>
            </a:r>
          </a:p>
          <a:p>
            <a:pPr marL="0" marR="0">
              <a:lnSpc>
                <a:spcPts val="2307"/>
              </a:lnSpc>
              <a:spcBef>
                <a:spcPts val="592"/>
              </a:spcBef>
              <a:spcAft>
                <a:spcPts val="0"/>
              </a:spcAft>
            </a:pP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quickly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capture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customer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details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and</a:t>
            </a:r>
          </a:p>
          <a:p>
            <a:pPr marL="0" marR="0">
              <a:lnSpc>
                <a:spcPts val="2307"/>
              </a:lnSpc>
              <a:spcBef>
                <a:spcPts val="542"/>
              </a:spcBef>
              <a:spcAft>
                <a:spcPts val="0"/>
              </a:spcAft>
            </a:pP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requests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using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voice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input,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improving</a:t>
            </a:r>
          </a:p>
          <a:p>
            <a:pPr marL="0" marR="0">
              <a:lnSpc>
                <a:spcPts val="2307"/>
              </a:lnSpc>
              <a:spcBef>
                <a:spcPts val="592"/>
              </a:spcBef>
              <a:spcAft>
                <a:spcPts val="0"/>
              </a:spcAft>
            </a:pP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customer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satisfaction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and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resolving</a:t>
            </a:r>
          </a:p>
          <a:p>
            <a:pPr marL="0" marR="0">
              <a:lnSpc>
                <a:spcPts val="2307"/>
              </a:lnSpc>
              <a:spcBef>
                <a:spcPts val="542"/>
              </a:spcBef>
              <a:spcAft>
                <a:spcPts val="0"/>
              </a:spcAft>
            </a:pP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issues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faster.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9874567" y="5420182"/>
            <a:ext cx="3710661" cy="141706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307"/>
              </a:lnSpc>
              <a:spcBef>
                <a:spcPts val="0"/>
              </a:spcBef>
              <a:spcAft>
                <a:spcPts val="0"/>
              </a:spcAft>
            </a:pP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Students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can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utilize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voice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form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filling</a:t>
            </a:r>
          </a:p>
          <a:p>
            <a:pPr marL="0" marR="0">
              <a:lnSpc>
                <a:spcPts val="2307"/>
              </a:lnSpc>
              <a:spcBef>
                <a:spcPts val="592"/>
              </a:spcBef>
              <a:spcAft>
                <a:spcPts val="0"/>
              </a:spcAft>
            </a:pP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to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complete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assignments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and</a:t>
            </a:r>
          </a:p>
          <a:p>
            <a:pPr marL="0" marR="0">
              <a:lnSpc>
                <a:spcPts val="2307"/>
              </a:lnSpc>
              <a:spcBef>
                <a:spcPts val="542"/>
              </a:spcBef>
              <a:spcAft>
                <a:spcPts val="0"/>
              </a:spcAft>
            </a:pP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surveys,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freeing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up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time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for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learning</a:t>
            </a:r>
          </a:p>
          <a:p>
            <a:pPr marL="0" marR="0">
              <a:lnSpc>
                <a:spcPts val="2307"/>
              </a:lnSpc>
              <a:spcBef>
                <a:spcPts val="592"/>
              </a:spcBef>
              <a:spcAft>
                <a:spcPts val="0"/>
              </a:spcAft>
            </a:pP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and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research.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>
            <a:hlinkClick r:id="rId2"/>
          </p:cNvPr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blipFill>
            <a:blip cstate="print"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280189" y="2393269"/>
            <a:ext cx="7758753" cy="135105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788"/>
              </a:lnSpc>
              <a:spcBef>
                <a:spcPts val="0"/>
              </a:spcBef>
              <a:spcAft>
                <a:spcPts val="0"/>
              </a:spcAft>
            </a:pPr>
            <a:r>
              <a:rPr dirty="0" sz="4450">
                <a:solidFill>
                  <a:srgbClr val="f2f0f4"/>
                </a:solidFill>
                <a:latin typeface="UTTIJM+Montserrat-Regular"/>
                <a:cs typeface="UTTIJM+Montserrat-Regular"/>
              </a:rPr>
              <a:t>The</a:t>
            </a:r>
            <a:r>
              <a:rPr dirty="0" sz="4450">
                <a:solidFill>
                  <a:srgbClr val="f2f0f4"/>
                </a:solidFill>
                <a:latin typeface="UTTIJM+Montserrat-Regular"/>
                <a:cs typeface="UTTIJM+Montserrat-Regular"/>
              </a:rPr>
              <a:t> </a:t>
            </a:r>
            <a:r>
              <a:rPr dirty="0" sz="4450">
                <a:solidFill>
                  <a:srgbClr val="f2f0f4"/>
                </a:solidFill>
                <a:latin typeface="UTTIJM+Montserrat-Regular"/>
                <a:cs typeface="UTTIJM+Montserrat-Regular"/>
              </a:rPr>
              <a:t>Future</a:t>
            </a:r>
            <a:r>
              <a:rPr dirty="0" sz="4450">
                <a:solidFill>
                  <a:srgbClr val="f2f0f4"/>
                </a:solidFill>
                <a:latin typeface="UTTIJM+Montserrat-Regular"/>
                <a:cs typeface="UTTIJM+Montserrat-Regular"/>
              </a:rPr>
              <a:t> </a:t>
            </a:r>
            <a:r>
              <a:rPr dirty="0" sz="4450">
                <a:solidFill>
                  <a:srgbClr val="f2f0f4"/>
                </a:solidFill>
                <a:latin typeface="UTTIJM+Montserrat-Regular"/>
                <a:cs typeface="UTTIJM+Montserrat-Regular"/>
              </a:rPr>
              <a:t>of</a:t>
            </a:r>
            <a:r>
              <a:rPr dirty="0" sz="4450">
                <a:solidFill>
                  <a:srgbClr val="f2f0f4"/>
                </a:solidFill>
                <a:latin typeface="UTTIJM+Montserrat-Regular"/>
                <a:cs typeface="UTTIJM+Montserrat-Regular"/>
              </a:rPr>
              <a:t> </a:t>
            </a:r>
            <a:r>
              <a:rPr dirty="0" sz="4450">
                <a:solidFill>
                  <a:srgbClr val="f2f0f4"/>
                </a:solidFill>
                <a:latin typeface="UTTIJM+Montserrat-Regular"/>
                <a:cs typeface="UTTIJM+Montserrat-Regular"/>
              </a:rPr>
              <a:t>Voice-Driven</a:t>
            </a:r>
          </a:p>
          <a:p>
            <a:pPr marL="0" marR="0">
              <a:lnSpc>
                <a:spcPts val="4788"/>
              </a:lnSpc>
              <a:spcBef>
                <a:spcPts val="711"/>
              </a:spcBef>
              <a:spcAft>
                <a:spcPts val="0"/>
              </a:spcAft>
            </a:pPr>
            <a:r>
              <a:rPr dirty="0" sz="4450">
                <a:solidFill>
                  <a:srgbClr val="f2f0f4"/>
                </a:solidFill>
                <a:latin typeface="UTTIJM+Montserrat-Regular"/>
                <a:cs typeface="UTTIJM+Montserrat-Regular"/>
              </a:rPr>
              <a:t>Form</a:t>
            </a:r>
            <a:r>
              <a:rPr dirty="0" sz="4450">
                <a:solidFill>
                  <a:srgbClr val="f2f0f4"/>
                </a:solidFill>
                <a:latin typeface="UTTIJM+Montserrat-Regular"/>
                <a:cs typeface="UTTIJM+Montserrat-Regular"/>
              </a:rPr>
              <a:t> </a:t>
            </a:r>
            <a:r>
              <a:rPr dirty="0" sz="4450">
                <a:solidFill>
                  <a:srgbClr val="f2f0f4"/>
                </a:solidFill>
                <a:latin typeface="UTTIJM+Montserrat-Regular"/>
                <a:cs typeface="UTTIJM+Montserrat-Regular"/>
              </a:rPr>
              <a:t>Filling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280189" y="4111685"/>
            <a:ext cx="7640402" cy="177901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307"/>
              </a:lnSpc>
              <a:spcBef>
                <a:spcPts val="0"/>
              </a:spcBef>
              <a:spcAft>
                <a:spcPts val="0"/>
              </a:spcAft>
            </a:pP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Voice-driven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form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filling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is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poised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to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transform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how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we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interact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with</a:t>
            </a:r>
          </a:p>
          <a:p>
            <a:pPr marL="0" marR="0">
              <a:lnSpc>
                <a:spcPts val="2307"/>
              </a:lnSpc>
              <a:spcBef>
                <a:spcPts val="592"/>
              </a:spcBef>
              <a:spcAft>
                <a:spcPts val="0"/>
              </a:spcAft>
            </a:pP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technology.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As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voice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recognition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technology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continues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to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advance,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we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can</a:t>
            </a:r>
          </a:p>
          <a:p>
            <a:pPr marL="0" marR="0">
              <a:lnSpc>
                <a:spcPts val="2307"/>
              </a:lnSpc>
              <a:spcBef>
                <a:spcPts val="542"/>
              </a:spcBef>
              <a:spcAft>
                <a:spcPts val="0"/>
              </a:spcAft>
            </a:pP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expect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to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see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even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more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sophisticated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and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user-friendly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voice-driven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forms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in</a:t>
            </a:r>
          </a:p>
          <a:p>
            <a:pPr marL="0" marR="0">
              <a:lnSpc>
                <a:spcPts val="2307"/>
              </a:lnSpc>
              <a:spcBef>
                <a:spcPts val="592"/>
              </a:spcBef>
              <a:spcAft>
                <a:spcPts val="0"/>
              </a:spcAft>
            </a:pP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various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applications,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making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information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gathering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more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accessible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and</a:t>
            </a:r>
          </a:p>
          <a:p>
            <a:pPr marL="0" marR="0">
              <a:lnSpc>
                <a:spcPts val="2307"/>
              </a:lnSpc>
              <a:spcBef>
                <a:spcPts val="542"/>
              </a:spcBef>
              <a:spcAft>
                <a:spcPts val="0"/>
              </a:spcAft>
            </a:pP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efficient.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>
            <a:hlinkClick r:id="rId2"/>
          </p:cNvPr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blipFill>
            <a:blip cstate="print"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75561" y="588294"/>
            <a:ext cx="7473315" cy="114744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034"/>
              </a:lnSpc>
              <a:spcBef>
                <a:spcPts val="0"/>
              </a:spcBef>
              <a:spcAft>
                <a:spcPts val="0"/>
              </a:spcAft>
            </a:pPr>
            <a:r>
              <a:rPr dirty="0" sz="3750">
                <a:solidFill>
                  <a:srgbClr val="f2f0f4"/>
                </a:solidFill>
                <a:latin typeface="UTTIJM+Montserrat-Regular"/>
                <a:cs typeface="UTTIJM+Montserrat-Regular"/>
              </a:rPr>
              <a:t>Introducing</a:t>
            </a:r>
            <a:r>
              <a:rPr dirty="0" sz="3750">
                <a:solidFill>
                  <a:srgbClr val="f2f0f4"/>
                </a:solidFill>
                <a:latin typeface="UTTIJM+Montserrat-Regular"/>
                <a:cs typeface="UTTIJM+Montserrat-Regular"/>
              </a:rPr>
              <a:t> </a:t>
            </a:r>
            <a:r>
              <a:rPr dirty="0" sz="3750">
                <a:solidFill>
                  <a:srgbClr val="f2f0f4"/>
                </a:solidFill>
                <a:latin typeface="UTTIJM+Montserrat-Regular"/>
                <a:cs typeface="UTTIJM+Montserrat-Regular"/>
              </a:rPr>
              <a:t>Voice</a:t>
            </a:r>
            <a:r>
              <a:rPr dirty="0" sz="3750">
                <a:solidFill>
                  <a:srgbClr val="f2f0f4"/>
                </a:solidFill>
                <a:latin typeface="UTTIJM+Montserrat-Regular"/>
                <a:cs typeface="UTTIJM+Montserrat-Regular"/>
              </a:rPr>
              <a:t> </a:t>
            </a:r>
            <a:r>
              <a:rPr dirty="0" sz="3750">
                <a:solidFill>
                  <a:srgbClr val="f2f0f4"/>
                </a:solidFill>
                <a:latin typeface="UTTIJM+Montserrat-Regular"/>
                <a:cs typeface="UTTIJM+Montserrat-Regular"/>
              </a:rPr>
              <a:t>Recognition</a:t>
            </a:r>
          </a:p>
          <a:p>
            <a:pPr marL="0" marR="0">
              <a:lnSpc>
                <a:spcPts val="4034"/>
              </a:lnSpc>
              <a:spcBef>
                <a:spcPts val="665"/>
              </a:spcBef>
              <a:spcAft>
                <a:spcPts val="0"/>
              </a:spcAft>
            </a:pPr>
            <a:r>
              <a:rPr dirty="0" sz="3750">
                <a:solidFill>
                  <a:srgbClr val="f2f0f4"/>
                </a:solidFill>
                <a:latin typeface="UTTIJM+Montserrat-Regular"/>
                <a:cs typeface="UTTIJM+Montserrat-Regular"/>
              </a:rPr>
              <a:t>Technology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75561" y="2374450"/>
            <a:ext cx="1951177" cy="29090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9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50">
                <a:solidFill>
                  <a:srgbClr val="dcd7e5"/>
                </a:solidFill>
                <a:latin typeface="UTTIJM+Montserrat-Regular"/>
                <a:cs typeface="UTTIJM+Montserrat-Regular"/>
              </a:rPr>
              <a:t>Speech-to-Text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75561" y="2662573"/>
            <a:ext cx="7739805" cy="5941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78"/>
              </a:lnSpc>
              <a:spcBef>
                <a:spcPts val="0"/>
              </a:spcBef>
              <a:spcAft>
                <a:spcPts val="0"/>
              </a:spcAft>
            </a:pPr>
            <a:r>
              <a:rPr dirty="0" sz="1500">
                <a:solidFill>
                  <a:srgbClr val="dcd7e5"/>
                </a:solidFill>
                <a:latin typeface="GDSOEJ+Heebo-Light"/>
                <a:cs typeface="GDSOEJ+Heebo-Light"/>
              </a:rPr>
              <a:t>Our</a:t>
            </a:r>
            <a:r>
              <a:rPr dirty="0" sz="150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500">
                <a:solidFill>
                  <a:srgbClr val="dcd7e5"/>
                </a:solidFill>
                <a:latin typeface="GDSOEJ+Heebo-Light"/>
                <a:cs typeface="GDSOEJ+Heebo-Light"/>
              </a:rPr>
              <a:t>solution</a:t>
            </a:r>
            <a:r>
              <a:rPr dirty="0" sz="150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500">
                <a:solidFill>
                  <a:srgbClr val="dcd7e5"/>
                </a:solidFill>
                <a:latin typeface="GDSOEJ+Heebo-Light"/>
                <a:cs typeface="GDSOEJ+Heebo-Light"/>
              </a:rPr>
              <a:t>utilizes</a:t>
            </a:r>
            <a:r>
              <a:rPr dirty="0" sz="150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500">
                <a:solidFill>
                  <a:srgbClr val="dcd7e5"/>
                </a:solidFill>
                <a:latin typeface="GDSOEJ+Heebo-Light"/>
                <a:cs typeface="GDSOEJ+Heebo-Light"/>
              </a:rPr>
              <a:t>AI-powered</a:t>
            </a:r>
            <a:r>
              <a:rPr dirty="0" sz="150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500">
                <a:solidFill>
                  <a:srgbClr val="dcd7e5"/>
                </a:solidFill>
                <a:latin typeface="GDSOEJ+Heebo-Light"/>
                <a:cs typeface="GDSOEJ+Heebo-Light"/>
              </a:rPr>
              <a:t>voice</a:t>
            </a:r>
            <a:r>
              <a:rPr dirty="0" sz="150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500">
                <a:solidFill>
                  <a:srgbClr val="dcd7e5"/>
                </a:solidFill>
                <a:latin typeface="GDSOEJ+Heebo-Light"/>
                <a:cs typeface="GDSOEJ+Heebo-Light"/>
              </a:rPr>
              <a:t>recognition</a:t>
            </a:r>
            <a:r>
              <a:rPr dirty="0" sz="150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500">
                <a:solidFill>
                  <a:srgbClr val="dcd7e5"/>
                </a:solidFill>
                <a:latin typeface="GDSOEJ+Heebo-Light"/>
                <a:cs typeface="GDSOEJ+Heebo-Light"/>
              </a:rPr>
              <a:t>technology,</a:t>
            </a:r>
            <a:r>
              <a:rPr dirty="0" sz="150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500">
                <a:solidFill>
                  <a:srgbClr val="dcd7e5"/>
                </a:solidFill>
                <a:latin typeface="GDSOEJ+Heebo-Light"/>
                <a:cs typeface="GDSOEJ+Heebo-Light"/>
              </a:rPr>
              <a:t>allowing</a:t>
            </a:r>
            <a:r>
              <a:rPr dirty="0" sz="150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500">
                <a:solidFill>
                  <a:srgbClr val="dcd7e5"/>
                </a:solidFill>
                <a:latin typeface="GDSOEJ+Heebo-Light"/>
                <a:cs typeface="GDSOEJ+Heebo-Light"/>
              </a:rPr>
              <a:t>users</a:t>
            </a:r>
            <a:r>
              <a:rPr dirty="0" sz="150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500">
                <a:solidFill>
                  <a:srgbClr val="dcd7e5"/>
                </a:solidFill>
                <a:latin typeface="GDSOEJ+Heebo-Light"/>
                <a:cs typeface="GDSOEJ+Heebo-Light"/>
              </a:rPr>
              <a:t>to</a:t>
            </a:r>
            <a:r>
              <a:rPr dirty="0" sz="150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500">
                <a:solidFill>
                  <a:srgbClr val="dcd7e5"/>
                </a:solidFill>
                <a:latin typeface="GDSOEJ+Heebo-Light"/>
                <a:cs typeface="GDSOEJ+Heebo-Light"/>
              </a:rPr>
              <a:t>dictate</a:t>
            </a:r>
            <a:r>
              <a:rPr dirty="0" sz="150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500">
                <a:solidFill>
                  <a:srgbClr val="dcd7e5"/>
                </a:solidFill>
                <a:latin typeface="GDSOEJ+Heebo-Light"/>
                <a:cs typeface="GDSOEJ+Heebo-Light"/>
              </a:rPr>
              <a:t>their</a:t>
            </a:r>
          </a:p>
          <a:p>
            <a:pPr marL="0" marR="0">
              <a:lnSpc>
                <a:spcPts val="1978"/>
              </a:lnSpc>
              <a:spcBef>
                <a:spcPts val="421"/>
              </a:spcBef>
              <a:spcAft>
                <a:spcPts val="0"/>
              </a:spcAft>
            </a:pPr>
            <a:r>
              <a:rPr dirty="0" sz="1500">
                <a:solidFill>
                  <a:srgbClr val="dcd7e5"/>
                </a:solidFill>
                <a:latin typeface="GDSOEJ+Heebo-Light"/>
                <a:cs typeface="GDSOEJ+Heebo-Light"/>
              </a:rPr>
              <a:t>information.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67000" y="4225934"/>
            <a:ext cx="3628700" cy="56562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36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dcd7e5"/>
                </a:solidFill>
                <a:latin typeface="UTTIJM+Montserrat-Regular"/>
                <a:cs typeface="UTTIJM+Montserrat-Regular"/>
              </a:rPr>
              <a:t>PDF</a:t>
            </a:r>
            <a:r>
              <a:rPr dirty="0" sz="1800">
                <a:solidFill>
                  <a:srgbClr val="dcd7e5"/>
                </a:solidFill>
                <a:latin typeface="UTTIJM+Montserrat-Regular"/>
                <a:cs typeface="UTTIJM+Montserrat-Regular"/>
              </a:rPr>
              <a:t> </a:t>
            </a:r>
            <a:r>
              <a:rPr dirty="0" sz="1800">
                <a:solidFill>
                  <a:srgbClr val="dcd7e5"/>
                </a:solidFill>
                <a:latin typeface="UTTIJM+Montserrat-Regular"/>
                <a:cs typeface="UTTIJM+Montserrat-Regular"/>
              </a:rPr>
              <a:t>Generation</a:t>
            </a:r>
          </a:p>
          <a:p>
            <a:pPr marL="1" marR="0">
              <a:lnSpc>
                <a:spcPts val="2110"/>
              </a:lnSpc>
              <a:spcBef>
                <a:spcPts val="156"/>
              </a:spcBef>
              <a:spcAft>
                <a:spcPts val="0"/>
              </a:spcAft>
            </a:pPr>
            <a:r>
              <a:rPr dirty="0" sz="1600">
                <a:solidFill>
                  <a:srgbClr val="dcd7e5"/>
                </a:solidFill>
                <a:latin typeface="GDSOEJ+Heebo-Light"/>
                <a:cs typeface="GDSOEJ+Heebo-Light"/>
              </a:rPr>
              <a:t>Dynamically</a:t>
            </a:r>
            <a:r>
              <a:rPr dirty="0" sz="160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600">
                <a:solidFill>
                  <a:srgbClr val="dcd7e5"/>
                </a:solidFill>
                <a:latin typeface="GDSOEJ+Heebo-Light"/>
                <a:cs typeface="GDSOEJ+Heebo-Light"/>
              </a:rPr>
              <a:t>creates</a:t>
            </a:r>
            <a:r>
              <a:rPr dirty="0" sz="160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600">
                <a:solidFill>
                  <a:srgbClr val="dcd7e5"/>
                </a:solidFill>
                <a:latin typeface="GDSOEJ+Heebo-Light"/>
                <a:cs typeface="GDSOEJ+Heebo-Light"/>
              </a:rPr>
              <a:t>forms</a:t>
            </a:r>
            <a:r>
              <a:rPr dirty="0" sz="160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600">
                <a:solidFill>
                  <a:srgbClr val="dcd7e5"/>
                </a:solidFill>
                <a:latin typeface="GDSOEJ+Heebo-Light"/>
                <a:cs typeface="GDSOEJ+Heebo-Light"/>
              </a:rPr>
              <a:t>with</a:t>
            </a:r>
            <a:r>
              <a:rPr dirty="0" sz="160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600">
                <a:solidFill>
                  <a:srgbClr val="dcd7e5"/>
                </a:solidFill>
                <a:latin typeface="GDSOEJ+Heebo-Light"/>
                <a:cs typeface="GDSOEJ+Heebo-Light"/>
              </a:rPr>
              <a:t>details.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75560" y="5413767"/>
            <a:ext cx="2829185" cy="29090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9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50">
                <a:solidFill>
                  <a:srgbClr val="dcd7e5"/>
                </a:solidFill>
                <a:latin typeface="UTTIJM+Montserrat-Regular"/>
                <a:cs typeface="UTTIJM+Montserrat-Regular"/>
              </a:rPr>
              <a:t>Automated</a:t>
            </a:r>
            <a:r>
              <a:rPr dirty="0" sz="1850">
                <a:solidFill>
                  <a:srgbClr val="dcd7e5"/>
                </a:solidFill>
                <a:latin typeface="UTTIJM+Montserrat-Regular"/>
                <a:cs typeface="UTTIJM+Montserrat-Regular"/>
              </a:rPr>
              <a:t> </a:t>
            </a:r>
            <a:r>
              <a:rPr dirty="0" sz="1850">
                <a:solidFill>
                  <a:srgbClr val="dcd7e5"/>
                </a:solidFill>
                <a:latin typeface="UTTIJM+Montserrat-Regular"/>
                <a:cs typeface="UTTIJM+Montserrat-Regular"/>
              </a:rPr>
              <a:t>Data</a:t>
            </a:r>
            <a:r>
              <a:rPr dirty="0" sz="1850">
                <a:solidFill>
                  <a:srgbClr val="dcd7e5"/>
                </a:solidFill>
                <a:latin typeface="UTTIJM+Montserrat-Regular"/>
                <a:cs typeface="UTTIJM+Montserrat-Regular"/>
              </a:rPr>
              <a:t> </a:t>
            </a:r>
            <a:r>
              <a:rPr dirty="0" sz="1850">
                <a:solidFill>
                  <a:srgbClr val="dcd7e5"/>
                </a:solidFill>
                <a:latin typeface="UTTIJM+Montserrat-Regular"/>
                <a:cs typeface="UTTIJM+Montserrat-Regular"/>
              </a:rPr>
              <a:t>Entry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75559" y="5774280"/>
            <a:ext cx="7062742" cy="2893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78"/>
              </a:lnSpc>
              <a:spcBef>
                <a:spcPts val="0"/>
              </a:spcBef>
              <a:spcAft>
                <a:spcPts val="0"/>
              </a:spcAft>
            </a:pPr>
            <a:r>
              <a:rPr dirty="0" sz="1500">
                <a:solidFill>
                  <a:srgbClr val="dcd7e5"/>
                </a:solidFill>
                <a:latin typeface="GDSOEJ+Heebo-Light"/>
                <a:cs typeface="GDSOEJ+Heebo-Light"/>
              </a:rPr>
              <a:t>The</a:t>
            </a:r>
            <a:r>
              <a:rPr dirty="0" sz="150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500">
                <a:solidFill>
                  <a:srgbClr val="dcd7e5"/>
                </a:solidFill>
                <a:latin typeface="GDSOEJ+Heebo-Light"/>
                <a:cs typeface="GDSOEJ+Heebo-Light"/>
              </a:rPr>
              <a:t>system</a:t>
            </a:r>
            <a:r>
              <a:rPr dirty="0" sz="150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500">
                <a:solidFill>
                  <a:srgbClr val="dcd7e5"/>
                </a:solidFill>
                <a:latin typeface="GDSOEJ+Heebo-Light"/>
                <a:cs typeface="GDSOEJ+Heebo-Light"/>
              </a:rPr>
              <a:t>translates</a:t>
            </a:r>
            <a:r>
              <a:rPr dirty="0" sz="150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500">
                <a:solidFill>
                  <a:srgbClr val="dcd7e5"/>
                </a:solidFill>
                <a:latin typeface="GDSOEJ+Heebo-Light"/>
                <a:cs typeface="GDSOEJ+Heebo-Light"/>
              </a:rPr>
              <a:t>spoken</a:t>
            </a:r>
            <a:r>
              <a:rPr dirty="0" sz="150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500">
                <a:solidFill>
                  <a:srgbClr val="dcd7e5"/>
                </a:solidFill>
                <a:latin typeface="GDSOEJ+Heebo-Light"/>
                <a:cs typeface="GDSOEJ+Heebo-Light"/>
              </a:rPr>
              <a:t>words</a:t>
            </a:r>
            <a:r>
              <a:rPr dirty="0" sz="150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500">
                <a:solidFill>
                  <a:srgbClr val="dcd7e5"/>
                </a:solidFill>
                <a:latin typeface="GDSOEJ+Heebo-Light"/>
                <a:cs typeface="GDSOEJ+Heebo-Light"/>
              </a:rPr>
              <a:t>into</a:t>
            </a:r>
            <a:r>
              <a:rPr dirty="0" sz="150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500">
                <a:solidFill>
                  <a:srgbClr val="dcd7e5"/>
                </a:solidFill>
                <a:latin typeface="GDSOEJ+Heebo-Light"/>
                <a:cs typeface="GDSOEJ+Heebo-Light"/>
              </a:rPr>
              <a:t>text,</a:t>
            </a:r>
            <a:r>
              <a:rPr dirty="0" sz="150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500">
                <a:solidFill>
                  <a:srgbClr val="dcd7e5"/>
                </a:solidFill>
                <a:latin typeface="GDSOEJ+Heebo-Light"/>
                <a:cs typeface="GDSOEJ+Heebo-Light"/>
              </a:rPr>
              <a:t>automatically</a:t>
            </a:r>
            <a:r>
              <a:rPr dirty="0" sz="150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500">
                <a:solidFill>
                  <a:srgbClr val="dcd7e5"/>
                </a:solidFill>
                <a:latin typeface="GDSOEJ+Heebo-Light"/>
                <a:cs typeface="GDSOEJ+Heebo-Light"/>
              </a:rPr>
              <a:t>populating</a:t>
            </a:r>
            <a:r>
              <a:rPr dirty="0" sz="150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500">
                <a:solidFill>
                  <a:srgbClr val="dcd7e5"/>
                </a:solidFill>
                <a:latin typeface="GDSOEJ+Heebo-Light"/>
                <a:cs typeface="GDSOEJ+Heebo-Light"/>
              </a:rPr>
              <a:t>form</a:t>
            </a:r>
            <a:r>
              <a:rPr dirty="0" sz="150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500">
                <a:solidFill>
                  <a:srgbClr val="dcd7e5"/>
                </a:solidFill>
                <a:latin typeface="GDSOEJ+Heebo-Light"/>
                <a:cs typeface="GDSOEJ+Heebo-Light"/>
              </a:rPr>
              <a:t>fields.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75561" y="7003361"/>
            <a:ext cx="2951829" cy="29090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9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50">
                <a:solidFill>
                  <a:srgbClr val="dcd7e5"/>
                </a:solidFill>
                <a:latin typeface="UTTIJM+Montserrat-Regular"/>
                <a:cs typeface="UTTIJM+Montserrat-Regular"/>
              </a:rPr>
              <a:t>Accuracy</a:t>
            </a:r>
            <a:r>
              <a:rPr dirty="0" sz="1850">
                <a:solidFill>
                  <a:srgbClr val="dcd7e5"/>
                </a:solidFill>
                <a:latin typeface="UTTIJM+Montserrat-Regular"/>
                <a:cs typeface="UTTIJM+Montserrat-Regular"/>
              </a:rPr>
              <a:t> </a:t>
            </a:r>
            <a:r>
              <a:rPr dirty="0" sz="1850">
                <a:solidFill>
                  <a:srgbClr val="dcd7e5"/>
                </a:solidFill>
                <a:latin typeface="UTTIJM+Montserrat-Regular"/>
                <a:cs typeface="UTTIJM+Montserrat-Regular"/>
              </a:rPr>
              <a:t>and</a:t>
            </a:r>
            <a:r>
              <a:rPr dirty="0" sz="1850">
                <a:solidFill>
                  <a:srgbClr val="dcd7e5"/>
                </a:solidFill>
                <a:latin typeface="UTTIJM+Montserrat-Regular"/>
                <a:cs typeface="UTTIJM+Montserrat-Regular"/>
              </a:rPr>
              <a:t> </a:t>
            </a:r>
            <a:r>
              <a:rPr dirty="0" sz="1850">
                <a:solidFill>
                  <a:srgbClr val="dcd7e5"/>
                </a:solidFill>
                <a:latin typeface="UTTIJM+Montserrat-Regular"/>
                <a:cs typeface="UTTIJM+Montserrat-Regular"/>
              </a:rPr>
              <a:t>Efficiency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75561" y="7407213"/>
            <a:ext cx="6992638" cy="2893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78"/>
              </a:lnSpc>
              <a:spcBef>
                <a:spcPts val="0"/>
              </a:spcBef>
              <a:spcAft>
                <a:spcPts val="0"/>
              </a:spcAft>
            </a:pPr>
            <a:r>
              <a:rPr dirty="0" sz="1500">
                <a:solidFill>
                  <a:srgbClr val="dcd7e5"/>
                </a:solidFill>
                <a:latin typeface="GDSOEJ+Heebo-Light"/>
                <a:cs typeface="GDSOEJ+Heebo-Light"/>
              </a:rPr>
              <a:t>This</a:t>
            </a:r>
            <a:r>
              <a:rPr dirty="0" sz="150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500">
                <a:solidFill>
                  <a:srgbClr val="dcd7e5"/>
                </a:solidFill>
                <a:latin typeface="GDSOEJ+Heebo-Light"/>
                <a:cs typeface="GDSOEJ+Heebo-Light"/>
              </a:rPr>
              <a:t>streamlines</a:t>
            </a:r>
            <a:r>
              <a:rPr dirty="0" sz="150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500">
                <a:solidFill>
                  <a:srgbClr val="dcd7e5"/>
                </a:solidFill>
                <a:latin typeface="GDSOEJ+Heebo-Light"/>
                <a:cs typeface="GDSOEJ+Heebo-Light"/>
              </a:rPr>
              <a:t>the</a:t>
            </a:r>
            <a:r>
              <a:rPr dirty="0" sz="150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500">
                <a:solidFill>
                  <a:srgbClr val="dcd7e5"/>
                </a:solidFill>
                <a:latin typeface="GDSOEJ+Heebo-Light"/>
                <a:cs typeface="GDSOEJ+Heebo-Light"/>
              </a:rPr>
              <a:t>process,</a:t>
            </a:r>
            <a:r>
              <a:rPr dirty="0" sz="150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500">
                <a:solidFill>
                  <a:srgbClr val="dcd7e5"/>
                </a:solidFill>
                <a:latin typeface="GDSOEJ+Heebo-Light"/>
                <a:cs typeface="GDSOEJ+Heebo-Light"/>
              </a:rPr>
              <a:t>reduces</a:t>
            </a:r>
            <a:r>
              <a:rPr dirty="0" sz="150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500">
                <a:solidFill>
                  <a:srgbClr val="dcd7e5"/>
                </a:solidFill>
                <a:latin typeface="GDSOEJ+Heebo-Light"/>
                <a:cs typeface="GDSOEJ+Heebo-Light"/>
              </a:rPr>
              <a:t>errors,</a:t>
            </a:r>
            <a:r>
              <a:rPr dirty="0" sz="150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500">
                <a:solidFill>
                  <a:srgbClr val="dcd7e5"/>
                </a:solidFill>
                <a:latin typeface="GDSOEJ+Heebo-Light"/>
                <a:cs typeface="GDSOEJ+Heebo-Light"/>
              </a:rPr>
              <a:t>and</a:t>
            </a:r>
            <a:r>
              <a:rPr dirty="0" sz="150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500">
                <a:solidFill>
                  <a:srgbClr val="dcd7e5"/>
                </a:solidFill>
                <a:latin typeface="GDSOEJ+Heebo-Light"/>
                <a:cs typeface="GDSOEJ+Heebo-Light"/>
              </a:rPr>
              <a:t>significantly</a:t>
            </a:r>
            <a:r>
              <a:rPr dirty="0" sz="150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500">
                <a:solidFill>
                  <a:srgbClr val="dcd7e5"/>
                </a:solidFill>
                <a:latin typeface="GDSOEJ+Heebo-Light"/>
                <a:cs typeface="GDSOEJ+Heebo-Light"/>
              </a:rPr>
              <a:t>improves</a:t>
            </a:r>
            <a:r>
              <a:rPr dirty="0" sz="150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500">
                <a:solidFill>
                  <a:srgbClr val="dcd7e5"/>
                </a:solidFill>
                <a:latin typeface="GDSOEJ+Heebo-Light"/>
                <a:cs typeface="GDSOEJ+Heebo-Light"/>
              </a:rPr>
              <a:t>efficiency.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>
            <a:hlinkClick r:id="rId2"/>
          </p:cNvPr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blipFill>
            <a:blip cstate="print"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01634" y="634878"/>
            <a:ext cx="12902911" cy="57104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196"/>
              </a:lnSpc>
              <a:spcBef>
                <a:spcPts val="0"/>
              </a:spcBef>
              <a:spcAft>
                <a:spcPts val="0"/>
              </a:spcAft>
            </a:pPr>
            <a:r>
              <a:rPr dirty="0" sz="3900">
                <a:solidFill>
                  <a:srgbClr val="f2f0f4"/>
                </a:solidFill>
                <a:latin typeface="UTTIJM+Montserrat-Regular"/>
                <a:cs typeface="UTTIJM+Montserrat-Regular"/>
              </a:rPr>
              <a:t>AI-Powered</a:t>
            </a:r>
            <a:r>
              <a:rPr dirty="0" sz="3900">
                <a:solidFill>
                  <a:srgbClr val="f2f0f4"/>
                </a:solidFill>
                <a:latin typeface="UTTIJM+Montserrat-Regular"/>
                <a:cs typeface="UTTIJM+Montserrat-Regular"/>
              </a:rPr>
              <a:t> </a:t>
            </a:r>
            <a:r>
              <a:rPr dirty="0" sz="3900">
                <a:solidFill>
                  <a:srgbClr val="f2f0f4"/>
                </a:solidFill>
                <a:latin typeface="UTTIJM+Montserrat-Regular"/>
                <a:cs typeface="UTTIJM+Montserrat-Regular"/>
              </a:rPr>
              <a:t>Voice-Based</a:t>
            </a:r>
            <a:r>
              <a:rPr dirty="0" sz="3900">
                <a:solidFill>
                  <a:srgbClr val="f2f0f4"/>
                </a:solidFill>
                <a:latin typeface="UTTIJM+Montserrat-Regular"/>
                <a:cs typeface="UTTIJM+Montserrat-Regular"/>
              </a:rPr>
              <a:t> </a:t>
            </a:r>
            <a:r>
              <a:rPr dirty="0" sz="3900">
                <a:solidFill>
                  <a:srgbClr val="f2f0f4"/>
                </a:solidFill>
                <a:latin typeface="UTTIJM+Montserrat-Regular"/>
                <a:cs typeface="UTTIJM+Montserrat-Regular"/>
              </a:rPr>
              <a:t>Form</a:t>
            </a:r>
            <a:r>
              <a:rPr dirty="0" sz="3900">
                <a:solidFill>
                  <a:srgbClr val="f2f0f4"/>
                </a:solidFill>
                <a:latin typeface="UTTIJM+Montserrat-Regular"/>
                <a:cs typeface="UTTIJM+Montserrat-Regular"/>
              </a:rPr>
              <a:t> </a:t>
            </a:r>
            <a:r>
              <a:rPr dirty="0" sz="3900">
                <a:solidFill>
                  <a:srgbClr val="f2f0f4"/>
                </a:solidFill>
                <a:latin typeface="UTTIJM+Montserrat-Regular"/>
                <a:cs typeface="UTTIJM+Montserrat-Regular"/>
              </a:rPr>
              <a:t>Filling:</a:t>
            </a:r>
            <a:r>
              <a:rPr dirty="0" sz="3900">
                <a:solidFill>
                  <a:srgbClr val="f2f0f4"/>
                </a:solidFill>
                <a:latin typeface="UTTIJM+Montserrat-Regular"/>
                <a:cs typeface="UTTIJM+Montserrat-Regular"/>
              </a:rPr>
              <a:t> </a:t>
            </a:r>
            <a:r>
              <a:rPr dirty="0" sz="3900">
                <a:solidFill>
                  <a:srgbClr val="f2f0f4"/>
                </a:solidFill>
                <a:latin typeface="UTTIJM+Montserrat-Regular"/>
                <a:cs typeface="UTTIJM+Montserrat-Regular"/>
              </a:rPr>
              <a:t>Key</a:t>
            </a:r>
            <a:r>
              <a:rPr dirty="0" sz="3900">
                <a:solidFill>
                  <a:srgbClr val="f2f0f4"/>
                </a:solidFill>
                <a:latin typeface="UTTIJM+Montserrat-Regular"/>
                <a:cs typeface="UTTIJM+Montserrat-Regular"/>
              </a:rPr>
              <a:t> </a:t>
            </a:r>
            <a:r>
              <a:rPr dirty="0" sz="3900">
                <a:solidFill>
                  <a:srgbClr val="f2f0f4"/>
                </a:solidFill>
                <a:latin typeface="UTTIJM+Montserrat-Regular"/>
                <a:cs typeface="UTTIJM+Montserrat-Regular"/>
              </a:rPr>
              <a:t>Features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027057" y="1992766"/>
            <a:ext cx="2661342" cy="3045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98"/>
              </a:lnSpc>
              <a:spcBef>
                <a:spcPts val="0"/>
              </a:spcBef>
              <a:spcAft>
                <a:spcPts val="0"/>
              </a:spcAft>
            </a:pPr>
            <a:r>
              <a:rPr dirty="0" sz="1950">
                <a:solidFill>
                  <a:srgbClr val="dcd7e5"/>
                </a:solidFill>
                <a:latin typeface="UTTIJM+Montserrat-Regular"/>
                <a:cs typeface="UTTIJM+Montserrat-Regular"/>
              </a:rPr>
              <a:t>Speech</a:t>
            </a:r>
            <a:r>
              <a:rPr dirty="0" sz="1950">
                <a:solidFill>
                  <a:srgbClr val="dcd7e5"/>
                </a:solidFill>
                <a:latin typeface="UTTIJM+Montserrat-Regular"/>
                <a:cs typeface="UTTIJM+Montserrat-Regular"/>
              </a:rPr>
              <a:t> </a:t>
            </a:r>
            <a:r>
              <a:rPr dirty="0" sz="1950">
                <a:solidFill>
                  <a:srgbClr val="dcd7e5"/>
                </a:solidFill>
                <a:latin typeface="UTTIJM+Montserrat-Regular"/>
                <a:cs typeface="UTTIJM+Montserrat-Regular"/>
              </a:rPr>
              <a:t>Recognition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963789" y="2431145"/>
            <a:ext cx="241801" cy="3045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98"/>
              </a:lnSpc>
              <a:spcBef>
                <a:spcPts val="0"/>
              </a:spcBef>
              <a:spcAft>
                <a:spcPts val="0"/>
              </a:spcAft>
            </a:pPr>
            <a:r>
              <a:rPr dirty="0" sz="1950">
                <a:solidFill>
                  <a:srgbClr val="dcd7e5"/>
                </a:solidFill>
                <a:latin typeface="UTTIJM+Montserrat-Regular"/>
                <a:cs typeface="UTTIJM+Montserrat-Regular"/>
              </a:rPr>
              <a:t>1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027056" y="2416378"/>
            <a:ext cx="8478320" cy="2977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44"/>
              </a:lnSpc>
              <a:spcBef>
                <a:spcPts val="0"/>
              </a:spcBef>
              <a:spcAft>
                <a:spcPts val="0"/>
              </a:spcAft>
            </a:pPr>
            <a:r>
              <a:rPr dirty="0" sz="1550">
                <a:solidFill>
                  <a:srgbClr val="dcd7e5"/>
                </a:solidFill>
                <a:latin typeface="GDSOEJ+Heebo-Light"/>
                <a:cs typeface="GDSOEJ+Heebo-Light"/>
              </a:rPr>
              <a:t>Our</a:t>
            </a:r>
            <a:r>
              <a:rPr dirty="0" sz="15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550">
                <a:solidFill>
                  <a:srgbClr val="dcd7e5"/>
                </a:solidFill>
                <a:latin typeface="GDSOEJ+Heebo-Light"/>
                <a:cs typeface="GDSOEJ+Heebo-Light"/>
              </a:rPr>
              <a:t>system</a:t>
            </a:r>
            <a:r>
              <a:rPr dirty="0" sz="15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550">
                <a:solidFill>
                  <a:srgbClr val="dcd7e5"/>
                </a:solidFill>
                <a:latin typeface="GDSOEJ+Heebo-Light"/>
                <a:cs typeface="GDSOEJ+Heebo-Light"/>
              </a:rPr>
              <a:t>uses</a:t>
            </a:r>
            <a:r>
              <a:rPr dirty="0" sz="15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550">
                <a:solidFill>
                  <a:srgbClr val="dcd7e5"/>
                </a:solidFill>
                <a:latin typeface="GDSOEJ+Heebo-Light"/>
                <a:cs typeface="GDSOEJ+Heebo-Light"/>
              </a:rPr>
              <a:t>the</a:t>
            </a:r>
            <a:r>
              <a:rPr dirty="0" sz="15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550">
                <a:solidFill>
                  <a:srgbClr val="dcd7e5"/>
                </a:solidFill>
                <a:latin typeface="GDSOEJ+Heebo-Light"/>
                <a:cs typeface="GDSOEJ+Heebo-Light"/>
              </a:rPr>
              <a:t>WebkitSpeechRecognition</a:t>
            </a:r>
            <a:r>
              <a:rPr dirty="0" sz="15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550">
                <a:solidFill>
                  <a:srgbClr val="dcd7e5"/>
                </a:solidFill>
                <a:latin typeface="GDSOEJ+Heebo-Light"/>
                <a:cs typeface="GDSOEJ+Heebo-Light"/>
              </a:rPr>
              <a:t>API</a:t>
            </a:r>
            <a:r>
              <a:rPr dirty="0" sz="15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550">
                <a:solidFill>
                  <a:srgbClr val="dcd7e5"/>
                </a:solidFill>
                <a:latin typeface="GDSOEJ+Heebo-Light"/>
                <a:cs typeface="GDSOEJ+Heebo-Light"/>
              </a:rPr>
              <a:t>to</a:t>
            </a:r>
            <a:r>
              <a:rPr dirty="0" sz="15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550">
                <a:solidFill>
                  <a:srgbClr val="dcd7e5"/>
                </a:solidFill>
                <a:latin typeface="GDSOEJ+Heebo-Light"/>
                <a:cs typeface="GDSOEJ+Heebo-Light"/>
              </a:rPr>
              <a:t>process</a:t>
            </a:r>
            <a:r>
              <a:rPr dirty="0" sz="15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550">
                <a:solidFill>
                  <a:srgbClr val="dcd7e5"/>
                </a:solidFill>
                <a:latin typeface="GDSOEJ+Heebo-Light"/>
                <a:cs typeface="GDSOEJ+Heebo-Light"/>
              </a:rPr>
              <a:t>and</a:t>
            </a:r>
            <a:r>
              <a:rPr dirty="0" sz="15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550">
                <a:solidFill>
                  <a:srgbClr val="dcd7e5"/>
                </a:solidFill>
                <a:latin typeface="GDSOEJ+Heebo-Light"/>
                <a:cs typeface="GDSOEJ+Heebo-Light"/>
              </a:rPr>
              <a:t>understand</a:t>
            </a:r>
            <a:r>
              <a:rPr dirty="0" sz="15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550">
                <a:solidFill>
                  <a:srgbClr val="dcd7e5"/>
                </a:solidFill>
                <a:latin typeface="GDSOEJ+Heebo-Light"/>
                <a:cs typeface="GDSOEJ+Heebo-Light"/>
              </a:rPr>
              <a:t>spoken</a:t>
            </a:r>
            <a:r>
              <a:rPr dirty="0" sz="15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550">
                <a:solidFill>
                  <a:srgbClr val="dcd7e5"/>
                </a:solidFill>
                <a:latin typeface="GDSOEJ+Heebo-Light"/>
                <a:cs typeface="GDSOEJ+Heebo-Light"/>
              </a:rPr>
              <a:t>language.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845492" y="3518552"/>
            <a:ext cx="3838423" cy="3045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98"/>
              </a:lnSpc>
              <a:spcBef>
                <a:spcPts val="0"/>
              </a:spcBef>
              <a:spcAft>
                <a:spcPts val="0"/>
              </a:spcAft>
            </a:pPr>
            <a:r>
              <a:rPr dirty="0" sz="1950">
                <a:solidFill>
                  <a:srgbClr val="dcd7e5"/>
                </a:solidFill>
                <a:latin typeface="UTTIJM+Montserrat-Regular"/>
                <a:cs typeface="UTTIJM+Montserrat-Regular"/>
              </a:rPr>
              <a:t>Natural</a:t>
            </a:r>
            <a:r>
              <a:rPr dirty="0" sz="1950">
                <a:solidFill>
                  <a:srgbClr val="dcd7e5"/>
                </a:solidFill>
                <a:latin typeface="UTTIJM+Montserrat-Regular"/>
                <a:cs typeface="UTTIJM+Montserrat-Regular"/>
              </a:rPr>
              <a:t> </a:t>
            </a:r>
            <a:r>
              <a:rPr dirty="0" sz="1950">
                <a:solidFill>
                  <a:srgbClr val="dcd7e5"/>
                </a:solidFill>
                <a:latin typeface="UTTIJM+Montserrat-Regular"/>
                <a:cs typeface="UTTIJM+Montserrat-Regular"/>
              </a:rPr>
              <a:t>Language</a:t>
            </a:r>
            <a:r>
              <a:rPr dirty="0" sz="1950">
                <a:solidFill>
                  <a:srgbClr val="dcd7e5"/>
                </a:solidFill>
                <a:latin typeface="UTTIJM+Montserrat-Regular"/>
                <a:cs typeface="UTTIJM+Montserrat-Regular"/>
              </a:rPr>
              <a:t> </a:t>
            </a:r>
            <a:r>
              <a:rPr dirty="0" sz="1950">
                <a:solidFill>
                  <a:srgbClr val="dcd7e5"/>
                </a:solidFill>
                <a:latin typeface="UTTIJM+Montserrat-Regular"/>
                <a:cs typeface="UTTIJM+Montserrat-Regular"/>
              </a:rPr>
              <a:t>Processing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937595" y="3765717"/>
            <a:ext cx="293065" cy="3045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98"/>
              </a:lnSpc>
              <a:spcBef>
                <a:spcPts val="0"/>
              </a:spcBef>
              <a:spcAft>
                <a:spcPts val="0"/>
              </a:spcAft>
            </a:pPr>
            <a:r>
              <a:rPr dirty="0" sz="1950">
                <a:solidFill>
                  <a:srgbClr val="dcd7e5"/>
                </a:solidFill>
                <a:latin typeface="UTTIJM+Montserrat-Regular"/>
                <a:cs typeface="UTTIJM+Montserrat-Regular"/>
              </a:rPr>
              <a:t>2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845492" y="3942164"/>
            <a:ext cx="7045253" cy="2977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44"/>
              </a:lnSpc>
              <a:spcBef>
                <a:spcPts val="0"/>
              </a:spcBef>
              <a:spcAft>
                <a:spcPts val="0"/>
              </a:spcAft>
            </a:pPr>
            <a:r>
              <a:rPr dirty="0" sz="1550">
                <a:solidFill>
                  <a:srgbClr val="dcd7e5"/>
                </a:solidFill>
                <a:latin typeface="GDSOEJ+Heebo-Light"/>
                <a:cs typeface="GDSOEJ+Heebo-Light"/>
              </a:rPr>
              <a:t>It</a:t>
            </a:r>
            <a:r>
              <a:rPr dirty="0" sz="15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550">
                <a:solidFill>
                  <a:srgbClr val="dcd7e5"/>
                </a:solidFill>
                <a:latin typeface="GDSOEJ+Heebo-Light"/>
                <a:cs typeface="GDSOEJ+Heebo-Light"/>
              </a:rPr>
              <a:t>utilizes</a:t>
            </a:r>
            <a:r>
              <a:rPr dirty="0" sz="15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550">
                <a:solidFill>
                  <a:srgbClr val="dcd7e5"/>
                </a:solidFill>
                <a:latin typeface="GDSOEJ+Heebo-Light"/>
                <a:cs typeface="GDSOEJ+Heebo-Light"/>
              </a:rPr>
              <a:t>NLP</a:t>
            </a:r>
            <a:r>
              <a:rPr dirty="0" sz="15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550">
                <a:solidFill>
                  <a:srgbClr val="dcd7e5"/>
                </a:solidFill>
                <a:latin typeface="GDSOEJ+Heebo-Light"/>
                <a:cs typeface="GDSOEJ+Heebo-Light"/>
              </a:rPr>
              <a:t>to</a:t>
            </a:r>
            <a:r>
              <a:rPr dirty="0" sz="15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550">
                <a:solidFill>
                  <a:srgbClr val="dcd7e5"/>
                </a:solidFill>
                <a:latin typeface="GDSOEJ+Heebo-Light"/>
                <a:cs typeface="GDSOEJ+Heebo-Light"/>
              </a:rPr>
              <a:t>interpret</a:t>
            </a:r>
            <a:r>
              <a:rPr dirty="0" sz="15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550">
                <a:solidFill>
                  <a:srgbClr val="dcd7e5"/>
                </a:solidFill>
                <a:latin typeface="GDSOEJ+Heebo-Light"/>
                <a:cs typeface="GDSOEJ+Heebo-Light"/>
              </a:rPr>
              <a:t>the</a:t>
            </a:r>
            <a:r>
              <a:rPr dirty="0" sz="15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550">
                <a:solidFill>
                  <a:srgbClr val="dcd7e5"/>
                </a:solidFill>
                <a:latin typeface="GDSOEJ+Heebo-Light"/>
                <a:cs typeface="GDSOEJ+Heebo-Light"/>
              </a:rPr>
              <a:t>meaning</a:t>
            </a:r>
            <a:r>
              <a:rPr dirty="0" sz="15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550">
                <a:solidFill>
                  <a:srgbClr val="dcd7e5"/>
                </a:solidFill>
                <a:latin typeface="GDSOEJ+Heebo-Light"/>
                <a:cs typeface="GDSOEJ+Heebo-Light"/>
              </a:rPr>
              <a:t>of</a:t>
            </a:r>
            <a:r>
              <a:rPr dirty="0" sz="15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550">
                <a:solidFill>
                  <a:srgbClr val="dcd7e5"/>
                </a:solidFill>
                <a:latin typeface="GDSOEJ+Heebo-Light"/>
                <a:cs typeface="GDSOEJ+Heebo-Light"/>
              </a:rPr>
              <a:t>user's</a:t>
            </a:r>
            <a:r>
              <a:rPr dirty="0" sz="15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550">
                <a:solidFill>
                  <a:srgbClr val="dcd7e5"/>
                </a:solidFill>
                <a:latin typeface="GDSOEJ+Heebo-Light"/>
                <a:cs typeface="GDSOEJ+Heebo-Light"/>
              </a:rPr>
              <a:t>speech,</a:t>
            </a:r>
            <a:r>
              <a:rPr dirty="0" sz="15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550">
                <a:solidFill>
                  <a:srgbClr val="dcd7e5"/>
                </a:solidFill>
                <a:latin typeface="GDSOEJ+Heebo-Light"/>
                <a:cs typeface="GDSOEJ+Heebo-Light"/>
              </a:rPr>
              <a:t>extracting</a:t>
            </a:r>
            <a:r>
              <a:rPr dirty="0" sz="15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550">
                <a:solidFill>
                  <a:srgbClr val="dcd7e5"/>
                </a:solidFill>
                <a:latin typeface="GDSOEJ+Heebo-Light"/>
                <a:cs typeface="GDSOEJ+Heebo-Light"/>
              </a:rPr>
              <a:t>relevant</a:t>
            </a:r>
            <a:r>
              <a:rPr dirty="0" sz="15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550">
                <a:solidFill>
                  <a:srgbClr val="dcd7e5"/>
                </a:solidFill>
                <a:latin typeface="GDSOEJ+Heebo-Light"/>
                <a:cs typeface="GDSOEJ+Heebo-Light"/>
              </a:rPr>
              <a:t>data.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663928" y="4883961"/>
            <a:ext cx="2147716" cy="3045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98"/>
              </a:lnSpc>
              <a:spcBef>
                <a:spcPts val="0"/>
              </a:spcBef>
              <a:spcAft>
                <a:spcPts val="0"/>
              </a:spcAft>
            </a:pPr>
            <a:r>
              <a:rPr dirty="0" sz="1950">
                <a:solidFill>
                  <a:srgbClr val="dcd7e5"/>
                </a:solidFill>
                <a:latin typeface="UTTIJM+Montserrat-Regular"/>
                <a:cs typeface="UTTIJM+Montserrat-Regular"/>
              </a:rPr>
              <a:t>Form</a:t>
            </a:r>
            <a:r>
              <a:rPr dirty="0" sz="1950">
                <a:solidFill>
                  <a:srgbClr val="dcd7e5"/>
                </a:solidFill>
                <a:latin typeface="UTTIJM+Montserrat-Regular"/>
                <a:cs typeface="UTTIJM+Montserrat-Regular"/>
              </a:rPr>
              <a:t> </a:t>
            </a:r>
            <a:r>
              <a:rPr dirty="0" sz="1950">
                <a:solidFill>
                  <a:srgbClr val="dcd7e5"/>
                </a:solidFill>
                <a:latin typeface="UTTIJM+Montserrat-Regular"/>
                <a:cs typeface="UTTIJM+Montserrat-Regular"/>
              </a:rPr>
              <a:t>Validation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938329" y="5291503"/>
            <a:ext cx="292074" cy="3045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98"/>
              </a:lnSpc>
              <a:spcBef>
                <a:spcPts val="0"/>
              </a:spcBef>
              <a:spcAft>
                <a:spcPts val="0"/>
              </a:spcAft>
            </a:pPr>
            <a:r>
              <a:rPr dirty="0" sz="1950">
                <a:solidFill>
                  <a:srgbClr val="dcd7e5"/>
                </a:solidFill>
                <a:latin typeface="UTTIJM+Montserrat-Regular"/>
                <a:cs typeface="UTTIJM+Montserrat-Regular"/>
              </a:rPr>
              <a:t>3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663928" y="5307572"/>
            <a:ext cx="7086803" cy="615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44"/>
              </a:lnSpc>
              <a:spcBef>
                <a:spcPts val="0"/>
              </a:spcBef>
              <a:spcAft>
                <a:spcPts val="0"/>
              </a:spcAft>
            </a:pPr>
            <a:r>
              <a:rPr dirty="0" sz="1550">
                <a:solidFill>
                  <a:srgbClr val="dcd7e5"/>
                </a:solidFill>
                <a:latin typeface="GDSOEJ+Heebo-Light"/>
                <a:cs typeface="GDSOEJ+Heebo-Light"/>
              </a:rPr>
              <a:t>The</a:t>
            </a:r>
            <a:r>
              <a:rPr dirty="0" sz="15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550">
                <a:solidFill>
                  <a:srgbClr val="dcd7e5"/>
                </a:solidFill>
                <a:latin typeface="GDSOEJ+Heebo-Light"/>
                <a:cs typeface="GDSOEJ+Heebo-Light"/>
              </a:rPr>
              <a:t>system</a:t>
            </a:r>
            <a:r>
              <a:rPr dirty="0" sz="15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550">
                <a:solidFill>
                  <a:srgbClr val="dcd7e5"/>
                </a:solidFill>
                <a:latin typeface="GDSOEJ+Heebo-Light"/>
                <a:cs typeface="GDSOEJ+Heebo-Light"/>
              </a:rPr>
              <a:t>ensures</a:t>
            </a:r>
            <a:r>
              <a:rPr dirty="0" sz="15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550">
                <a:solidFill>
                  <a:srgbClr val="dcd7e5"/>
                </a:solidFill>
                <a:latin typeface="GDSOEJ+Heebo-Light"/>
                <a:cs typeface="GDSOEJ+Heebo-Light"/>
              </a:rPr>
              <a:t>that</a:t>
            </a:r>
            <a:r>
              <a:rPr dirty="0" sz="15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550">
                <a:solidFill>
                  <a:srgbClr val="dcd7e5"/>
                </a:solidFill>
                <a:latin typeface="GDSOEJ+Heebo-Light"/>
                <a:cs typeface="GDSOEJ+Heebo-Light"/>
              </a:rPr>
              <a:t>the</a:t>
            </a:r>
            <a:r>
              <a:rPr dirty="0" sz="15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550">
                <a:solidFill>
                  <a:srgbClr val="dcd7e5"/>
                </a:solidFill>
                <a:latin typeface="GDSOEJ+Heebo-Light"/>
                <a:cs typeface="GDSOEJ+Heebo-Light"/>
              </a:rPr>
              <a:t>captured</a:t>
            </a:r>
            <a:r>
              <a:rPr dirty="0" sz="15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550">
                <a:solidFill>
                  <a:srgbClr val="dcd7e5"/>
                </a:solidFill>
                <a:latin typeface="GDSOEJ+Heebo-Light"/>
                <a:cs typeface="GDSOEJ+Heebo-Light"/>
              </a:rPr>
              <a:t>data</a:t>
            </a:r>
            <a:r>
              <a:rPr dirty="0" sz="15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550">
                <a:solidFill>
                  <a:srgbClr val="dcd7e5"/>
                </a:solidFill>
                <a:latin typeface="GDSOEJ+Heebo-Light"/>
                <a:cs typeface="GDSOEJ+Heebo-Light"/>
              </a:rPr>
              <a:t>is</a:t>
            </a:r>
            <a:r>
              <a:rPr dirty="0" sz="15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550">
                <a:solidFill>
                  <a:srgbClr val="dcd7e5"/>
                </a:solidFill>
                <a:latin typeface="GDSOEJ+Heebo-Light"/>
                <a:cs typeface="GDSOEJ+Heebo-Light"/>
              </a:rPr>
              <a:t>accurate</a:t>
            </a:r>
            <a:r>
              <a:rPr dirty="0" sz="15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550">
                <a:solidFill>
                  <a:srgbClr val="dcd7e5"/>
                </a:solidFill>
                <a:latin typeface="GDSOEJ+Heebo-Light"/>
                <a:cs typeface="GDSOEJ+Heebo-Light"/>
              </a:rPr>
              <a:t>and</a:t>
            </a:r>
            <a:r>
              <a:rPr dirty="0" sz="15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550">
                <a:solidFill>
                  <a:srgbClr val="dcd7e5"/>
                </a:solidFill>
                <a:latin typeface="GDSOEJ+Heebo-Light"/>
                <a:cs typeface="GDSOEJ+Heebo-Light"/>
              </a:rPr>
              <a:t>adheres</a:t>
            </a:r>
            <a:r>
              <a:rPr dirty="0" sz="15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550">
                <a:solidFill>
                  <a:srgbClr val="dcd7e5"/>
                </a:solidFill>
                <a:latin typeface="GDSOEJ+Heebo-Light"/>
                <a:cs typeface="GDSOEJ+Heebo-Light"/>
              </a:rPr>
              <a:t>to</a:t>
            </a:r>
            <a:r>
              <a:rPr dirty="0" sz="15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550">
                <a:solidFill>
                  <a:srgbClr val="dcd7e5"/>
                </a:solidFill>
                <a:latin typeface="GDSOEJ+Heebo-Light"/>
                <a:cs typeface="GDSOEJ+Heebo-Light"/>
              </a:rPr>
              <a:t>the</a:t>
            </a:r>
            <a:r>
              <a:rPr dirty="0" sz="15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550">
                <a:solidFill>
                  <a:srgbClr val="dcd7e5"/>
                </a:solidFill>
                <a:latin typeface="GDSOEJ+Heebo-Light"/>
                <a:cs typeface="GDSOEJ+Heebo-Light"/>
              </a:rPr>
              <a:t>form's</a:t>
            </a:r>
          </a:p>
          <a:p>
            <a:pPr marL="0" marR="0">
              <a:lnSpc>
                <a:spcPts val="2044"/>
              </a:lnSpc>
              <a:spcBef>
                <a:spcPts val="455"/>
              </a:spcBef>
              <a:spcAft>
                <a:spcPts val="0"/>
              </a:spcAft>
            </a:pPr>
            <a:r>
              <a:rPr dirty="0" sz="1550">
                <a:solidFill>
                  <a:srgbClr val="dcd7e5"/>
                </a:solidFill>
                <a:latin typeface="GDSOEJ+Heebo-Light"/>
                <a:cs typeface="GDSOEJ+Heebo-Light"/>
              </a:rPr>
              <a:t>structure.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7482364" y="6409747"/>
            <a:ext cx="2150192" cy="3045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98"/>
              </a:lnSpc>
              <a:spcBef>
                <a:spcPts val="0"/>
              </a:spcBef>
              <a:spcAft>
                <a:spcPts val="0"/>
              </a:spcAft>
            </a:pPr>
            <a:r>
              <a:rPr dirty="0" sz="1950">
                <a:solidFill>
                  <a:srgbClr val="dcd7e5"/>
                </a:solidFill>
                <a:latin typeface="UTTIJM+Montserrat-Regular"/>
                <a:cs typeface="UTTIJM+Montserrat-Regular"/>
              </a:rPr>
              <a:t>PDF</a:t>
            </a:r>
            <a:r>
              <a:rPr dirty="0" sz="1950">
                <a:solidFill>
                  <a:srgbClr val="dcd7e5"/>
                </a:solidFill>
                <a:latin typeface="UTTIJM+Montserrat-Regular"/>
                <a:cs typeface="UTTIJM+Montserrat-Regular"/>
              </a:rPr>
              <a:t> </a:t>
            </a:r>
            <a:r>
              <a:rPr dirty="0" sz="1950">
                <a:solidFill>
                  <a:srgbClr val="dcd7e5"/>
                </a:solidFill>
                <a:latin typeface="UTTIJM+Montserrat-Regular"/>
                <a:cs typeface="UTTIJM+Montserrat-Regular"/>
              </a:rPr>
              <a:t>Generation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3926542" y="6817289"/>
            <a:ext cx="316096" cy="3045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98"/>
              </a:lnSpc>
              <a:spcBef>
                <a:spcPts val="0"/>
              </a:spcBef>
              <a:spcAft>
                <a:spcPts val="0"/>
              </a:spcAft>
            </a:pPr>
            <a:r>
              <a:rPr dirty="0" sz="1950">
                <a:solidFill>
                  <a:srgbClr val="dcd7e5"/>
                </a:solidFill>
                <a:latin typeface="UTTIJM+Montserrat-Regular"/>
                <a:cs typeface="UTTIJM+Montserrat-Regular"/>
              </a:rPr>
              <a:t>4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7482364" y="6833357"/>
            <a:ext cx="5382491" cy="615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44"/>
              </a:lnSpc>
              <a:spcBef>
                <a:spcPts val="0"/>
              </a:spcBef>
              <a:spcAft>
                <a:spcPts val="0"/>
              </a:spcAft>
            </a:pPr>
            <a:r>
              <a:rPr dirty="0" sz="1550">
                <a:solidFill>
                  <a:srgbClr val="dcd7e5"/>
                </a:solidFill>
                <a:latin typeface="GDSOEJ+Heebo-Light"/>
                <a:cs typeface="GDSOEJ+Heebo-Light"/>
              </a:rPr>
              <a:t>The</a:t>
            </a:r>
            <a:r>
              <a:rPr dirty="0" sz="15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550">
                <a:solidFill>
                  <a:srgbClr val="dcd7e5"/>
                </a:solidFill>
                <a:latin typeface="GDSOEJ+Heebo-Light"/>
                <a:cs typeface="GDSOEJ+Heebo-Light"/>
              </a:rPr>
              <a:t>filled</a:t>
            </a:r>
            <a:r>
              <a:rPr dirty="0" sz="15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550">
                <a:solidFill>
                  <a:srgbClr val="dcd7e5"/>
                </a:solidFill>
                <a:latin typeface="GDSOEJ+Heebo-Light"/>
                <a:cs typeface="GDSOEJ+Heebo-Light"/>
              </a:rPr>
              <a:t>form</a:t>
            </a:r>
            <a:r>
              <a:rPr dirty="0" sz="15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550">
                <a:solidFill>
                  <a:srgbClr val="dcd7e5"/>
                </a:solidFill>
                <a:latin typeface="GDSOEJ+Heebo-Light"/>
                <a:cs typeface="GDSOEJ+Heebo-Light"/>
              </a:rPr>
              <a:t>is</a:t>
            </a:r>
            <a:r>
              <a:rPr dirty="0" sz="15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550">
                <a:solidFill>
                  <a:srgbClr val="dcd7e5"/>
                </a:solidFill>
                <a:latin typeface="GDSOEJ+Heebo-Light"/>
                <a:cs typeface="GDSOEJ+Heebo-Light"/>
              </a:rPr>
              <a:t>automatically</a:t>
            </a:r>
            <a:r>
              <a:rPr dirty="0" sz="15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550">
                <a:solidFill>
                  <a:srgbClr val="dcd7e5"/>
                </a:solidFill>
                <a:latin typeface="GDSOEJ+Heebo-Light"/>
                <a:cs typeface="GDSOEJ+Heebo-Light"/>
              </a:rPr>
              <a:t>generated</a:t>
            </a:r>
            <a:r>
              <a:rPr dirty="0" sz="15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550">
                <a:solidFill>
                  <a:srgbClr val="dcd7e5"/>
                </a:solidFill>
                <a:latin typeface="GDSOEJ+Heebo-Light"/>
                <a:cs typeface="GDSOEJ+Heebo-Light"/>
              </a:rPr>
              <a:t>as</a:t>
            </a:r>
            <a:r>
              <a:rPr dirty="0" sz="15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550">
                <a:solidFill>
                  <a:srgbClr val="dcd7e5"/>
                </a:solidFill>
                <a:latin typeface="GDSOEJ+Heebo-Light"/>
                <a:cs typeface="GDSOEJ+Heebo-Light"/>
              </a:rPr>
              <a:t>a</a:t>
            </a:r>
            <a:r>
              <a:rPr dirty="0" sz="15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550">
                <a:solidFill>
                  <a:srgbClr val="dcd7e5"/>
                </a:solidFill>
                <a:latin typeface="GDSOEJ+Heebo-Light"/>
                <a:cs typeface="GDSOEJ+Heebo-Light"/>
              </a:rPr>
              <a:t>PDF,</a:t>
            </a:r>
            <a:r>
              <a:rPr dirty="0" sz="15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550">
                <a:solidFill>
                  <a:srgbClr val="dcd7e5"/>
                </a:solidFill>
                <a:latin typeface="GDSOEJ+Heebo-Light"/>
                <a:cs typeface="GDSOEJ+Heebo-Light"/>
              </a:rPr>
              <a:t>ready</a:t>
            </a:r>
            <a:r>
              <a:rPr dirty="0" sz="15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550">
                <a:solidFill>
                  <a:srgbClr val="dcd7e5"/>
                </a:solidFill>
                <a:latin typeface="GDSOEJ+Heebo-Light"/>
                <a:cs typeface="GDSOEJ+Heebo-Light"/>
              </a:rPr>
              <a:t>for</a:t>
            </a:r>
          </a:p>
          <a:p>
            <a:pPr marL="0" marR="0">
              <a:lnSpc>
                <a:spcPts val="2044"/>
              </a:lnSpc>
              <a:spcBef>
                <a:spcPts val="455"/>
              </a:spcBef>
              <a:spcAft>
                <a:spcPts val="0"/>
              </a:spcAft>
            </a:pPr>
            <a:r>
              <a:rPr dirty="0" sz="1550">
                <a:solidFill>
                  <a:srgbClr val="dcd7e5"/>
                </a:solidFill>
                <a:latin typeface="GDSOEJ+Heebo-Light"/>
                <a:cs typeface="GDSOEJ+Heebo-Light"/>
              </a:rPr>
              <a:t>submission.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>
            <a:hlinkClick r:id="rId2"/>
          </p:cNvPr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blipFill>
            <a:blip cstate="print"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30554" y="549896"/>
            <a:ext cx="6254940" cy="107518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765"/>
              </a:lnSpc>
              <a:spcBef>
                <a:spcPts val="0"/>
              </a:spcBef>
              <a:spcAft>
                <a:spcPts val="0"/>
              </a:spcAft>
            </a:pPr>
            <a:r>
              <a:rPr dirty="0" sz="3500">
                <a:solidFill>
                  <a:srgbClr val="f2f0f4"/>
                </a:solidFill>
                <a:latin typeface="UTTIJM+Montserrat-Regular"/>
                <a:cs typeface="UTTIJM+Montserrat-Regular"/>
              </a:rPr>
              <a:t>Impact</a:t>
            </a:r>
            <a:r>
              <a:rPr dirty="0" sz="3500">
                <a:solidFill>
                  <a:srgbClr val="f2f0f4"/>
                </a:solidFill>
                <a:latin typeface="UTTIJM+Montserrat-Regular"/>
                <a:cs typeface="UTTIJM+Montserrat-Regular"/>
              </a:rPr>
              <a:t> </a:t>
            </a:r>
            <a:r>
              <a:rPr dirty="0" sz="3500">
                <a:solidFill>
                  <a:srgbClr val="f2f0f4"/>
                </a:solidFill>
                <a:latin typeface="UTTIJM+Montserrat-Regular"/>
                <a:cs typeface="UTTIJM+Montserrat-Regular"/>
              </a:rPr>
              <a:t>on</a:t>
            </a:r>
            <a:r>
              <a:rPr dirty="0" sz="3500">
                <a:solidFill>
                  <a:srgbClr val="f2f0f4"/>
                </a:solidFill>
                <a:latin typeface="UTTIJM+Montserrat-Regular"/>
                <a:cs typeface="UTTIJM+Montserrat-Regular"/>
              </a:rPr>
              <a:t> </a:t>
            </a:r>
            <a:r>
              <a:rPr dirty="0" sz="3500">
                <a:solidFill>
                  <a:srgbClr val="f2f0f4"/>
                </a:solidFill>
                <a:latin typeface="UTTIJM+Montserrat-Regular"/>
                <a:cs typeface="UTTIJM+Montserrat-Regular"/>
              </a:rPr>
              <a:t>Productivity</a:t>
            </a:r>
            <a:r>
              <a:rPr dirty="0" sz="3500">
                <a:solidFill>
                  <a:srgbClr val="f2f0f4"/>
                </a:solidFill>
                <a:latin typeface="UTTIJM+Montserrat-Regular"/>
                <a:cs typeface="UTTIJM+Montserrat-Regular"/>
              </a:rPr>
              <a:t> </a:t>
            </a:r>
            <a:r>
              <a:rPr dirty="0" sz="3500">
                <a:solidFill>
                  <a:srgbClr val="f2f0f4"/>
                </a:solidFill>
                <a:latin typeface="UTTIJM+Montserrat-Regular"/>
                <a:cs typeface="UTTIJM+Montserrat-Regular"/>
              </a:rPr>
              <a:t>and</a:t>
            </a:r>
          </a:p>
          <a:p>
            <a:pPr marL="0" marR="0">
              <a:lnSpc>
                <a:spcPts val="3765"/>
              </a:lnSpc>
              <a:spcBef>
                <a:spcPts val="633"/>
              </a:spcBef>
              <a:spcAft>
                <a:spcPts val="0"/>
              </a:spcAft>
            </a:pPr>
            <a:r>
              <a:rPr dirty="0" sz="3500">
                <a:solidFill>
                  <a:srgbClr val="f2f0f4"/>
                </a:solidFill>
                <a:latin typeface="UTTIJM+Montserrat-Regular"/>
                <a:cs typeface="UTTIJM+Montserrat-Regular"/>
              </a:rPr>
              <a:t>Efficiency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965575" y="1933187"/>
            <a:ext cx="1365980" cy="67353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5003"/>
              </a:lnSpc>
              <a:spcBef>
                <a:spcPts val="0"/>
              </a:spcBef>
              <a:spcAft>
                <a:spcPts val="0"/>
              </a:spcAft>
            </a:pPr>
            <a:r>
              <a:rPr dirty="0" sz="4650">
                <a:solidFill>
                  <a:srgbClr val="dcd7e5"/>
                </a:solidFill>
                <a:latin typeface="UTTIJM+Montserrat-Regular"/>
                <a:cs typeface="UTTIJM+Montserrat-Regular"/>
              </a:rPr>
              <a:t>30%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835191" y="2828242"/>
            <a:ext cx="1627695" cy="2772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82"/>
              </a:lnSpc>
              <a:spcBef>
                <a:spcPts val="0"/>
              </a:spcBef>
              <a:spcAft>
                <a:spcPts val="0"/>
              </a:spcAft>
            </a:pPr>
            <a:r>
              <a:rPr dirty="0" sz="1750">
                <a:solidFill>
                  <a:srgbClr val="dcd7e5"/>
                </a:solidFill>
                <a:latin typeface="UTTIJM+Montserrat-Regular"/>
                <a:cs typeface="UTTIJM+Montserrat-Regular"/>
              </a:rPr>
              <a:t>Time</a:t>
            </a:r>
            <a:r>
              <a:rPr dirty="0" sz="1750">
                <a:solidFill>
                  <a:srgbClr val="dcd7e5"/>
                </a:solidFill>
                <a:latin typeface="UTTIJM+Montserrat-Regular"/>
                <a:cs typeface="UTTIJM+Montserrat-Regular"/>
              </a:rPr>
              <a:t> </a:t>
            </a:r>
            <a:r>
              <a:rPr dirty="0" sz="1750">
                <a:solidFill>
                  <a:srgbClr val="dcd7e5"/>
                </a:solidFill>
                <a:latin typeface="UTTIJM+Montserrat-Regular"/>
                <a:cs typeface="UTTIJM+Montserrat-Regular"/>
              </a:rPr>
              <a:t>Savings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467476" y="3208192"/>
            <a:ext cx="6356689" cy="27259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46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dcd7e5"/>
                </a:solidFill>
                <a:latin typeface="GDSOEJ+Heebo-Light"/>
                <a:cs typeface="GDSOEJ+Heebo-Light"/>
              </a:rPr>
              <a:t>Significantly</a:t>
            </a:r>
            <a:r>
              <a:rPr dirty="0" sz="140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400">
                <a:solidFill>
                  <a:srgbClr val="dcd7e5"/>
                </a:solidFill>
                <a:latin typeface="GDSOEJ+Heebo-Light"/>
                <a:cs typeface="GDSOEJ+Heebo-Light"/>
              </a:rPr>
              <a:t>reduces</a:t>
            </a:r>
            <a:r>
              <a:rPr dirty="0" sz="140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400">
                <a:solidFill>
                  <a:srgbClr val="dcd7e5"/>
                </a:solidFill>
                <a:latin typeface="GDSOEJ+Heebo-Light"/>
                <a:cs typeface="GDSOEJ+Heebo-Light"/>
              </a:rPr>
              <a:t>the</a:t>
            </a:r>
            <a:r>
              <a:rPr dirty="0" sz="140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400">
                <a:solidFill>
                  <a:srgbClr val="dcd7e5"/>
                </a:solidFill>
                <a:latin typeface="GDSOEJ+Heebo-Light"/>
                <a:cs typeface="GDSOEJ+Heebo-Light"/>
              </a:rPr>
              <a:t>time</a:t>
            </a:r>
            <a:r>
              <a:rPr dirty="0" sz="140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400">
                <a:solidFill>
                  <a:srgbClr val="dcd7e5"/>
                </a:solidFill>
                <a:latin typeface="GDSOEJ+Heebo-Light"/>
                <a:cs typeface="GDSOEJ+Heebo-Light"/>
              </a:rPr>
              <a:t>required</a:t>
            </a:r>
            <a:r>
              <a:rPr dirty="0" sz="140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400">
                <a:solidFill>
                  <a:srgbClr val="dcd7e5"/>
                </a:solidFill>
                <a:latin typeface="GDSOEJ+Heebo-Light"/>
                <a:cs typeface="GDSOEJ+Heebo-Light"/>
              </a:rPr>
              <a:t>to</a:t>
            </a:r>
            <a:r>
              <a:rPr dirty="0" sz="140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400">
                <a:solidFill>
                  <a:srgbClr val="dcd7e5"/>
                </a:solidFill>
                <a:latin typeface="GDSOEJ+Heebo-Light"/>
                <a:cs typeface="GDSOEJ+Heebo-Light"/>
              </a:rPr>
              <a:t>complete</a:t>
            </a:r>
            <a:r>
              <a:rPr dirty="0" sz="140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400">
                <a:solidFill>
                  <a:srgbClr val="dcd7e5"/>
                </a:solidFill>
                <a:latin typeface="GDSOEJ+Heebo-Light"/>
                <a:cs typeface="GDSOEJ+Heebo-Light"/>
              </a:rPr>
              <a:t>forms,</a:t>
            </a:r>
            <a:r>
              <a:rPr dirty="0" sz="140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400">
                <a:solidFill>
                  <a:srgbClr val="dcd7e5"/>
                </a:solidFill>
                <a:latin typeface="GDSOEJ+Heebo-Light"/>
                <a:cs typeface="GDSOEJ+Heebo-Light"/>
              </a:rPr>
              <a:t>boosting</a:t>
            </a:r>
            <a:r>
              <a:rPr dirty="0" sz="140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400">
                <a:solidFill>
                  <a:srgbClr val="dcd7e5"/>
                </a:solidFill>
                <a:latin typeface="GDSOEJ+Heebo-Light"/>
                <a:cs typeface="GDSOEJ+Heebo-Light"/>
              </a:rPr>
              <a:t>productivity.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944143" y="4060833"/>
            <a:ext cx="1409681" cy="67353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5003"/>
              </a:lnSpc>
              <a:spcBef>
                <a:spcPts val="0"/>
              </a:spcBef>
              <a:spcAft>
                <a:spcPts val="0"/>
              </a:spcAft>
            </a:pPr>
            <a:r>
              <a:rPr dirty="0" sz="4650">
                <a:solidFill>
                  <a:srgbClr val="dcd7e5"/>
                </a:solidFill>
                <a:latin typeface="UTTIJM+Montserrat-Regular"/>
                <a:cs typeface="UTTIJM+Montserrat-Regular"/>
              </a:rPr>
              <a:t>80%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686124" y="4955890"/>
            <a:ext cx="1926177" cy="2772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82"/>
              </a:lnSpc>
              <a:spcBef>
                <a:spcPts val="0"/>
              </a:spcBef>
              <a:spcAft>
                <a:spcPts val="0"/>
              </a:spcAft>
            </a:pPr>
            <a:r>
              <a:rPr dirty="0" sz="1750">
                <a:solidFill>
                  <a:srgbClr val="dcd7e5"/>
                </a:solidFill>
                <a:latin typeface="UTTIJM+Montserrat-Regular"/>
                <a:cs typeface="UTTIJM+Montserrat-Regular"/>
              </a:rPr>
              <a:t>Error</a:t>
            </a:r>
            <a:r>
              <a:rPr dirty="0" sz="1750">
                <a:solidFill>
                  <a:srgbClr val="dcd7e5"/>
                </a:solidFill>
                <a:latin typeface="UTTIJM+Montserrat-Regular"/>
                <a:cs typeface="UTTIJM+Montserrat-Regular"/>
              </a:rPr>
              <a:t> </a:t>
            </a:r>
            <a:r>
              <a:rPr dirty="0" sz="1750">
                <a:solidFill>
                  <a:srgbClr val="dcd7e5"/>
                </a:solidFill>
                <a:latin typeface="UTTIJM+Montserrat-Regular"/>
                <a:cs typeface="UTTIJM+Montserrat-Regular"/>
              </a:rPr>
              <a:t>Reduction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911182" y="5335838"/>
            <a:ext cx="5469112" cy="27259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46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dcd7e5"/>
                </a:solidFill>
                <a:latin typeface="GDSOEJ+Heebo-Light"/>
                <a:cs typeface="GDSOEJ+Heebo-Light"/>
              </a:rPr>
              <a:t>Minimizes</a:t>
            </a:r>
            <a:r>
              <a:rPr dirty="0" sz="140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400">
                <a:solidFill>
                  <a:srgbClr val="dcd7e5"/>
                </a:solidFill>
                <a:latin typeface="GDSOEJ+Heebo-Light"/>
                <a:cs typeface="GDSOEJ+Heebo-Light"/>
              </a:rPr>
              <a:t>data</a:t>
            </a:r>
            <a:r>
              <a:rPr dirty="0" sz="140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400">
                <a:solidFill>
                  <a:srgbClr val="dcd7e5"/>
                </a:solidFill>
                <a:latin typeface="GDSOEJ+Heebo-Light"/>
                <a:cs typeface="GDSOEJ+Heebo-Light"/>
              </a:rPr>
              <a:t>entry</a:t>
            </a:r>
            <a:r>
              <a:rPr dirty="0" sz="140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400">
                <a:solidFill>
                  <a:srgbClr val="dcd7e5"/>
                </a:solidFill>
                <a:latin typeface="GDSOEJ+Heebo-Light"/>
                <a:cs typeface="GDSOEJ+Heebo-Light"/>
              </a:rPr>
              <a:t>errors,</a:t>
            </a:r>
            <a:r>
              <a:rPr dirty="0" sz="140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400">
                <a:solidFill>
                  <a:srgbClr val="dcd7e5"/>
                </a:solidFill>
                <a:latin typeface="GDSOEJ+Heebo-Light"/>
                <a:cs typeface="GDSOEJ+Heebo-Light"/>
              </a:rPr>
              <a:t>leading</a:t>
            </a:r>
            <a:r>
              <a:rPr dirty="0" sz="140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400">
                <a:solidFill>
                  <a:srgbClr val="dcd7e5"/>
                </a:solidFill>
                <a:latin typeface="GDSOEJ+Heebo-Light"/>
                <a:cs typeface="GDSOEJ+Heebo-Light"/>
              </a:rPr>
              <a:t>to</a:t>
            </a:r>
            <a:r>
              <a:rPr dirty="0" sz="140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400">
                <a:solidFill>
                  <a:srgbClr val="dcd7e5"/>
                </a:solidFill>
                <a:latin typeface="GDSOEJ+Heebo-Light"/>
                <a:cs typeface="GDSOEJ+Heebo-Light"/>
              </a:rPr>
              <a:t>fewer</a:t>
            </a:r>
            <a:r>
              <a:rPr dirty="0" sz="140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400">
                <a:solidFill>
                  <a:srgbClr val="dcd7e5"/>
                </a:solidFill>
                <a:latin typeface="GDSOEJ+Heebo-Light"/>
                <a:cs typeface="GDSOEJ+Heebo-Light"/>
              </a:rPr>
              <a:t>corrections</a:t>
            </a:r>
            <a:r>
              <a:rPr dirty="0" sz="140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400">
                <a:solidFill>
                  <a:srgbClr val="dcd7e5"/>
                </a:solidFill>
                <a:latin typeface="GDSOEJ+Heebo-Light"/>
                <a:cs typeface="GDSOEJ+Heebo-Light"/>
              </a:rPr>
              <a:t>and</a:t>
            </a:r>
            <a:r>
              <a:rPr dirty="0" sz="140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400">
                <a:solidFill>
                  <a:srgbClr val="dcd7e5"/>
                </a:solidFill>
                <a:latin typeface="GDSOEJ+Heebo-Light"/>
                <a:cs typeface="GDSOEJ+Heebo-Light"/>
              </a:rPr>
              <a:t>rework.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982773" y="6188480"/>
            <a:ext cx="1335862" cy="67353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5003"/>
              </a:lnSpc>
              <a:spcBef>
                <a:spcPts val="0"/>
              </a:spcBef>
              <a:spcAft>
                <a:spcPts val="0"/>
              </a:spcAft>
            </a:pPr>
            <a:r>
              <a:rPr dirty="0" sz="4650">
                <a:solidFill>
                  <a:srgbClr val="dcd7e5"/>
                </a:solidFill>
                <a:latin typeface="UTTIJM+Montserrat-Regular"/>
                <a:cs typeface="UTTIJM+Montserrat-Regular"/>
              </a:rPr>
              <a:t>95%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638932" y="7083535"/>
            <a:ext cx="2016633" cy="2772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82"/>
              </a:lnSpc>
              <a:spcBef>
                <a:spcPts val="0"/>
              </a:spcBef>
              <a:spcAft>
                <a:spcPts val="0"/>
              </a:spcAft>
            </a:pPr>
            <a:r>
              <a:rPr dirty="0" sz="1750">
                <a:solidFill>
                  <a:srgbClr val="dcd7e5"/>
                </a:solidFill>
                <a:latin typeface="UTTIJM+Montserrat-Regular"/>
                <a:cs typeface="UTTIJM+Montserrat-Regular"/>
              </a:rPr>
              <a:t>User</a:t>
            </a:r>
            <a:r>
              <a:rPr dirty="0" sz="1750">
                <a:solidFill>
                  <a:srgbClr val="dcd7e5"/>
                </a:solidFill>
                <a:latin typeface="UTTIJM+Montserrat-Regular"/>
                <a:cs typeface="UTTIJM+Montserrat-Regular"/>
              </a:rPr>
              <a:t> </a:t>
            </a:r>
            <a:r>
              <a:rPr dirty="0" sz="1750">
                <a:solidFill>
                  <a:srgbClr val="dcd7e5"/>
                </a:solidFill>
                <a:latin typeface="UTTIJM+Montserrat-Regular"/>
                <a:cs typeface="UTTIJM+Montserrat-Regular"/>
              </a:rPr>
              <a:t>Satisfaction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541815" y="7463485"/>
            <a:ext cx="6202182" cy="27259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46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dcd7e5"/>
                </a:solidFill>
                <a:latin typeface="GDSOEJ+Heebo-Light"/>
                <a:cs typeface="GDSOEJ+Heebo-Light"/>
              </a:rPr>
              <a:t>Enhances</a:t>
            </a:r>
            <a:r>
              <a:rPr dirty="0" sz="140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400">
                <a:solidFill>
                  <a:srgbClr val="dcd7e5"/>
                </a:solidFill>
                <a:latin typeface="GDSOEJ+Heebo-Light"/>
                <a:cs typeface="GDSOEJ+Heebo-Light"/>
              </a:rPr>
              <a:t>user</a:t>
            </a:r>
            <a:r>
              <a:rPr dirty="0" sz="140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400">
                <a:solidFill>
                  <a:srgbClr val="dcd7e5"/>
                </a:solidFill>
                <a:latin typeface="GDSOEJ+Heebo-Light"/>
                <a:cs typeface="GDSOEJ+Heebo-Light"/>
              </a:rPr>
              <a:t>experience</a:t>
            </a:r>
            <a:r>
              <a:rPr dirty="0" sz="140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400">
                <a:solidFill>
                  <a:srgbClr val="dcd7e5"/>
                </a:solidFill>
                <a:latin typeface="GDSOEJ+Heebo-Light"/>
                <a:cs typeface="GDSOEJ+Heebo-Light"/>
              </a:rPr>
              <a:t>by</a:t>
            </a:r>
            <a:r>
              <a:rPr dirty="0" sz="140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400">
                <a:solidFill>
                  <a:srgbClr val="dcd7e5"/>
                </a:solidFill>
                <a:latin typeface="GDSOEJ+Heebo-Light"/>
                <a:cs typeface="GDSOEJ+Heebo-Light"/>
              </a:rPr>
              <a:t>simplifying</a:t>
            </a:r>
            <a:r>
              <a:rPr dirty="0" sz="140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400">
                <a:solidFill>
                  <a:srgbClr val="dcd7e5"/>
                </a:solidFill>
                <a:latin typeface="GDSOEJ+Heebo-Light"/>
                <a:cs typeface="GDSOEJ+Heebo-Light"/>
              </a:rPr>
              <a:t>the</a:t>
            </a:r>
            <a:r>
              <a:rPr dirty="0" sz="140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400">
                <a:solidFill>
                  <a:srgbClr val="dcd7e5"/>
                </a:solidFill>
                <a:latin typeface="GDSOEJ+Heebo-Light"/>
                <a:cs typeface="GDSOEJ+Heebo-Light"/>
              </a:rPr>
              <a:t>process</a:t>
            </a:r>
            <a:r>
              <a:rPr dirty="0" sz="140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400">
                <a:solidFill>
                  <a:srgbClr val="dcd7e5"/>
                </a:solidFill>
                <a:latin typeface="GDSOEJ+Heebo-Light"/>
                <a:cs typeface="GDSOEJ+Heebo-Light"/>
              </a:rPr>
              <a:t>and</a:t>
            </a:r>
            <a:r>
              <a:rPr dirty="0" sz="140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400">
                <a:solidFill>
                  <a:srgbClr val="dcd7e5"/>
                </a:solidFill>
                <a:latin typeface="GDSOEJ+Heebo-Light"/>
                <a:cs typeface="GDSOEJ+Heebo-Light"/>
              </a:rPr>
              <a:t>reducing</a:t>
            </a:r>
            <a:r>
              <a:rPr dirty="0" sz="140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400">
                <a:solidFill>
                  <a:srgbClr val="dcd7e5"/>
                </a:solidFill>
                <a:latin typeface="GDSOEJ+Heebo-Light"/>
                <a:cs typeface="GDSOEJ+Heebo-Light"/>
              </a:rPr>
              <a:t>frustration.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>
            <a:hlinkClick r:id="rId2"/>
          </p:cNvPr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blipFill>
            <a:blip cstate="print"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17458" y="2742195"/>
            <a:ext cx="9417081" cy="50954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712"/>
              </a:lnSpc>
              <a:spcBef>
                <a:spcPts val="0"/>
              </a:spcBef>
              <a:spcAft>
                <a:spcPts val="0"/>
              </a:spcAft>
            </a:pPr>
            <a:r>
              <a:rPr dirty="0" sz="3450">
                <a:solidFill>
                  <a:srgbClr val="f2f0f4"/>
                </a:solidFill>
                <a:latin typeface="UTTIJM+Montserrat-Regular"/>
                <a:cs typeface="UTTIJM+Montserrat-Regular"/>
              </a:rPr>
              <a:t>The</a:t>
            </a:r>
            <a:r>
              <a:rPr dirty="0" sz="3450">
                <a:solidFill>
                  <a:srgbClr val="f2f0f4"/>
                </a:solidFill>
                <a:latin typeface="UTTIJM+Montserrat-Regular"/>
                <a:cs typeface="UTTIJM+Montserrat-Regular"/>
              </a:rPr>
              <a:t> </a:t>
            </a:r>
            <a:r>
              <a:rPr dirty="0" sz="3450">
                <a:solidFill>
                  <a:srgbClr val="f2f0f4"/>
                </a:solidFill>
                <a:latin typeface="UTTIJM+Montserrat-Regular"/>
                <a:cs typeface="UTTIJM+Montserrat-Regular"/>
              </a:rPr>
              <a:t>Future</a:t>
            </a:r>
            <a:r>
              <a:rPr dirty="0" sz="3450">
                <a:solidFill>
                  <a:srgbClr val="f2f0f4"/>
                </a:solidFill>
                <a:latin typeface="UTTIJM+Montserrat-Regular"/>
                <a:cs typeface="UTTIJM+Montserrat-Regular"/>
              </a:rPr>
              <a:t> </a:t>
            </a:r>
            <a:r>
              <a:rPr dirty="0" sz="3450">
                <a:solidFill>
                  <a:srgbClr val="f2f0f4"/>
                </a:solidFill>
                <a:latin typeface="UTTIJM+Montserrat-Regular"/>
                <a:cs typeface="UTTIJM+Montserrat-Regular"/>
              </a:rPr>
              <a:t>of</a:t>
            </a:r>
            <a:r>
              <a:rPr dirty="0" sz="3450">
                <a:solidFill>
                  <a:srgbClr val="f2f0f4"/>
                </a:solidFill>
                <a:latin typeface="UTTIJM+Montserrat-Regular"/>
                <a:cs typeface="UTTIJM+Montserrat-Regular"/>
              </a:rPr>
              <a:t> </a:t>
            </a:r>
            <a:r>
              <a:rPr dirty="0" sz="3450">
                <a:solidFill>
                  <a:srgbClr val="f2f0f4"/>
                </a:solidFill>
                <a:latin typeface="UTTIJM+Montserrat-Regular"/>
                <a:cs typeface="UTTIJM+Montserrat-Regular"/>
              </a:rPr>
              <a:t>AI-Driven</a:t>
            </a:r>
            <a:r>
              <a:rPr dirty="0" sz="3450">
                <a:solidFill>
                  <a:srgbClr val="f2f0f4"/>
                </a:solidFill>
                <a:latin typeface="UTTIJM+Montserrat-Regular"/>
                <a:cs typeface="UTTIJM+Montserrat-Regular"/>
              </a:rPr>
              <a:t> </a:t>
            </a:r>
            <a:r>
              <a:rPr dirty="0" sz="3450">
                <a:solidFill>
                  <a:srgbClr val="f2f0f4"/>
                </a:solidFill>
                <a:latin typeface="UTTIJM+Montserrat-Regular"/>
                <a:cs typeface="UTTIJM+Montserrat-Regular"/>
              </a:rPr>
              <a:t>Medical</a:t>
            </a:r>
            <a:r>
              <a:rPr dirty="0" sz="3450">
                <a:solidFill>
                  <a:srgbClr val="f2f0f4"/>
                </a:solidFill>
                <a:latin typeface="UTTIJM+Montserrat-Regular"/>
                <a:cs typeface="UTTIJM+Montserrat-Regular"/>
              </a:rPr>
              <a:t> </a:t>
            </a:r>
            <a:r>
              <a:rPr dirty="0" sz="3450">
                <a:solidFill>
                  <a:srgbClr val="f2f0f4"/>
                </a:solidFill>
                <a:latin typeface="UTTIJM+Montserrat-Regular"/>
                <a:cs typeface="UTTIJM+Montserrat-Regular"/>
              </a:rPr>
              <a:t>Insurance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764148" y="3712325"/>
            <a:ext cx="2291968" cy="27040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29"/>
              </a:lnSpc>
              <a:spcBef>
                <a:spcPts val="0"/>
              </a:spcBef>
              <a:spcAft>
                <a:spcPts val="0"/>
              </a:spcAft>
            </a:pPr>
            <a:r>
              <a:rPr dirty="0" sz="1700">
                <a:solidFill>
                  <a:srgbClr val="dcd7e5"/>
                </a:solidFill>
                <a:latin typeface="UTTIJM+Montserrat-Regular"/>
                <a:cs typeface="UTTIJM+Montserrat-Regular"/>
              </a:rPr>
              <a:t>Personalized</a:t>
            </a:r>
            <a:r>
              <a:rPr dirty="0" sz="1700">
                <a:solidFill>
                  <a:srgbClr val="dcd7e5"/>
                </a:solidFill>
                <a:latin typeface="UTTIJM+Montserrat-Regular"/>
                <a:cs typeface="UTTIJM+Montserrat-Regular"/>
              </a:rPr>
              <a:t> </a:t>
            </a:r>
            <a:r>
              <a:rPr dirty="0" sz="1700">
                <a:solidFill>
                  <a:srgbClr val="dcd7e5"/>
                </a:solidFill>
                <a:latin typeface="UTTIJM+Montserrat-Regular"/>
                <a:cs typeface="UTTIJM+Montserrat-Regular"/>
              </a:rPr>
              <a:t>Forms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764148" y="4085781"/>
            <a:ext cx="6008404" cy="26421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80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>
                <a:solidFill>
                  <a:srgbClr val="dcd7e5"/>
                </a:solidFill>
                <a:latin typeface="GDSOEJ+Heebo-Light"/>
                <a:cs typeface="GDSOEJ+Heebo-Light"/>
              </a:rPr>
              <a:t>AI</a:t>
            </a:r>
            <a:r>
              <a:rPr dirty="0" sz="13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350">
                <a:solidFill>
                  <a:srgbClr val="dcd7e5"/>
                </a:solidFill>
                <a:latin typeface="GDSOEJ+Heebo-Light"/>
                <a:cs typeface="GDSOEJ+Heebo-Light"/>
              </a:rPr>
              <a:t>can</a:t>
            </a:r>
            <a:r>
              <a:rPr dirty="0" sz="13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350">
                <a:solidFill>
                  <a:srgbClr val="dcd7e5"/>
                </a:solidFill>
                <a:latin typeface="GDSOEJ+Heebo-Light"/>
                <a:cs typeface="GDSOEJ+Heebo-Light"/>
              </a:rPr>
              <a:t>personalize</a:t>
            </a:r>
            <a:r>
              <a:rPr dirty="0" sz="13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350">
                <a:solidFill>
                  <a:srgbClr val="dcd7e5"/>
                </a:solidFill>
                <a:latin typeface="GDSOEJ+Heebo-Light"/>
                <a:cs typeface="GDSOEJ+Heebo-Light"/>
              </a:rPr>
              <a:t>forms</a:t>
            </a:r>
            <a:r>
              <a:rPr dirty="0" sz="13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350">
                <a:solidFill>
                  <a:srgbClr val="dcd7e5"/>
                </a:solidFill>
                <a:latin typeface="GDSOEJ+Heebo-Light"/>
                <a:cs typeface="GDSOEJ+Heebo-Light"/>
              </a:rPr>
              <a:t>based</a:t>
            </a:r>
            <a:r>
              <a:rPr dirty="0" sz="13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350">
                <a:solidFill>
                  <a:srgbClr val="dcd7e5"/>
                </a:solidFill>
                <a:latin typeface="GDSOEJ+Heebo-Light"/>
                <a:cs typeface="GDSOEJ+Heebo-Light"/>
              </a:rPr>
              <a:t>on</a:t>
            </a:r>
            <a:r>
              <a:rPr dirty="0" sz="13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350">
                <a:solidFill>
                  <a:srgbClr val="dcd7e5"/>
                </a:solidFill>
                <a:latin typeface="GDSOEJ+Heebo-Light"/>
                <a:cs typeface="GDSOEJ+Heebo-Light"/>
              </a:rPr>
              <a:t>individual</a:t>
            </a:r>
            <a:r>
              <a:rPr dirty="0" sz="13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350">
                <a:solidFill>
                  <a:srgbClr val="dcd7e5"/>
                </a:solidFill>
                <a:latin typeface="GDSOEJ+Heebo-Light"/>
                <a:cs typeface="GDSOEJ+Heebo-Light"/>
              </a:rPr>
              <a:t>user</a:t>
            </a:r>
            <a:r>
              <a:rPr dirty="0" sz="13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350">
                <a:solidFill>
                  <a:srgbClr val="dcd7e5"/>
                </a:solidFill>
                <a:latin typeface="GDSOEJ+Heebo-Light"/>
                <a:cs typeface="GDSOEJ+Heebo-Light"/>
              </a:rPr>
              <a:t>profiles</a:t>
            </a:r>
            <a:r>
              <a:rPr dirty="0" sz="13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350">
                <a:solidFill>
                  <a:srgbClr val="dcd7e5"/>
                </a:solidFill>
                <a:latin typeface="GDSOEJ+Heebo-Light"/>
                <a:cs typeface="GDSOEJ+Heebo-Light"/>
              </a:rPr>
              <a:t>and</a:t>
            </a:r>
            <a:r>
              <a:rPr dirty="0" sz="13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350">
                <a:solidFill>
                  <a:srgbClr val="dcd7e5"/>
                </a:solidFill>
                <a:latin typeface="GDSOEJ+Heebo-Light"/>
                <a:cs typeface="GDSOEJ+Heebo-Light"/>
              </a:rPr>
              <a:t>medical</a:t>
            </a:r>
            <a:r>
              <a:rPr dirty="0" sz="13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350">
                <a:solidFill>
                  <a:srgbClr val="dcd7e5"/>
                </a:solidFill>
                <a:latin typeface="GDSOEJ+Heebo-Light"/>
                <a:cs typeface="GDSOEJ+Heebo-Light"/>
              </a:rPr>
              <a:t>history.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764148" y="5123811"/>
            <a:ext cx="2447632" cy="27040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29"/>
              </a:lnSpc>
              <a:spcBef>
                <a:spcPts val="0"/>
              </a:spcBef>
              <a:spcAft>
                <a:spcPts val="0"/>
              </a:spcAft>
            </a:pPr>
            <a:r>
              <a:rPr dirty="0" sz="1700">
                <a:solidFill>
                  <a:srgbClr val="dcd7e5"/>
                </a:solidFill>
                <a:latin typeface="UTTIJM+Montserrat-Regular"/>
                <a:cs typeface="UTTIJM+Montserrat-Regular"/>
              </a:rPr>
              <a:t>Real-Time</a:t>
            </a:r>
            <a:r>
              <a:rPr dirty="0" sz="1700">
                <a:solidFill>
                  <a:srgbClr val="dcd7e5"/>
                </a:solidFill>
                <a:latin typeface="UTTIJM+Montserrat-Regular"/>
                <a:cs typeface="UTTIJM+Montserrat-Regular"/>
              </a:rPr>
              <a:t> </a:t>
            </a:r>
            <a:r>
              <a:rPr dirty="0" sz="1700">
                <a:solidFill>
                  <a:srgbClr val="dcd7e5"/>
                </a:solidFill>
                <a:latin typeface="UTTIJM+Montserrat-Regular"/>
                <a:cs typeface="UTTIJM+Montserrat-Regular"/>
              </a:rPr>
              <a:t>Assistance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764148" y="5497267"/>
            <a:ext cx="5801123" cy="26421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80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>
                <a:solidFill>
                  <a:srgbClr val="dcd7e5"/>
                </a:solidFill>
                <a:latin typeface="GDSOEJ+Heebo-Light"/>
                <a:cs typeface="GDSOEJ+Heebo-Light"/>
              </a:rPr>
              <a:t>Users</a:t>
            </a:r>
            <a:r>
              <a:rPr dirty="0" sz="13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350">
                <a:solidFill>
                  <a:srgbClr val="dcd7e5"/>
                </a:solidFill>
                <a:latin typeface="GDSOEJ+Heebo-Light"/>
                <a:cs typeface="GDSOEJ+Heebo-Light"/>
              </a:rPr>
              <a:t>can</a:t>
            </a:r>
            <a:r>
              <a:rPr dirty="0" sz="13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350">
                <a:solidFill>
                  <a:srgbClr val="dcd7e5"/>
                </a:solidFill>
                <a:latin typeface="GDSOEJ+Heebo-Light"/>
                <a:cs typeface="GDSOEJ+Heebo-Light"/>
              </a:rPr>
              <a:t>receive</a:t>
            </a:r>
            <a:r>
              <a:rPr dirty="0" sz="13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350">
                <a:solidFill>
                  <a:srgbClr val="dcd7e5"/>
                </a:solidFill>
                <a:latin typeface="GDSOEJ+Heebo-Light"/>
                <a:cs typeface="GDSOEJ+Heebo-Light"/>
              </a:rPr>
              <a:t>real-time</a:t>
            </a:r>
            <a:r>
              <a:rPr dirty="0" sz="13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350">
                <a:solidFill>
                  <a:srgbClr val="dcd7e5"/>
                </a:solidFill>
                <a:latin typeface="GDSOEJ+Heebo-Light"/>
                <a:cs typeface="GDSOEJ+Heebo-Light"/>
              </a:rPr>
              <a:t>feedback</a:t>
            </a:r>
            <a:r>
              <a:rPr dirty="0" sz="13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350">
                <a:solidFill>
                  <a:srgbClr val="dcd7e5"/>
                </a:solidFill>
                <a:latin typeface="GDSOEJ+Heebo-Light"/>
                <a:cs typeface="GDSOEJ+Heebo-Light"/>
              </a:rPr>
              <a:t>and</a:t>
            </a:r>
            <a:r>
              <a:rPr dirty="0" sz="13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350">
                <a:solidFill>
                  <a:srgbClr val="dcd7e5"/>
                </a:solidFill>
                <a:latin typeface="GDSOEJ+Heebo-Light"/>
                <a:cs typeface="GDSOEJ+Heebo-Light"/>
              </a:rPr>
              <a:t>guidance</a:t>
            </a:r>
            <a:r>
              <a:rPr dirty="0" sz="13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350">
                <a:solidFill>
                  <a:srgbClr val="dcd7e5"/>
                </a:solidFill>
                <a:latin typeface="GDSOEJ+Heebo-Light"/>
                <a:cs typeface="GDSOEJ+Heebo-Light"/>
              </a:rPr>
              <a:t>during</a:t>
            </a:r>
            <a:r>
              <a:rPr dirty="0" sz="13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350">
                <a:solidFill>
                  <a:srgbClr val="dcd7e5"/>
                </a:solidFill>
                <a:latin typeface="GDSOEJ+Heebo-Light"/>
                <a:cs typeface="GDSOEJ+Heebo-Light"/>
              </a:rPr>
              <a:t>form</a:t>
            </a:r>
            <a:r>
              <a:rPr dirty="0" sz="13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350">
                <a:solidFill>
                  <a:srgbClr val="dcd7e5"/>
                </a:solidFill>
                <a:latin typeface="GDSOEJ+Heebo-Light"/>
                <a:cs typeface="GDSOEJ+Heebo-Light"/>
              </a:rPr>
              <a:t>completion.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764148" y="6535297"/>
            <a:ext cx="2275344" cy="27040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29"/>
              </a:lnSpc>
              <a:spcBef>
                <a:spcPts val="0"/>
              </a:spcBef>
              <a:spcAft>
                <a:spcPts val="0"/>
              </a:spcAft>
            </a:pPr>
            <a:r>
              <a:rPr dirty="0" sz="1700">
                <a:solidFill>
                  <a:srgbClr val="dcd7e5"/>
                </a:solidFill>
                <a:latin typeface="UTTIJM+Montserrat-Regular"/>
                <a:cs typeface="UTTIJM+Montserrat-Regular"/>
              </a:rPr>
              <a:t>Advanced</a:t>
            </a:r>
            <a:r>
              <a:rPr dirty="0" sz="1700">
                <a:solidFill>
                  <a:srgbClr val="dcd7e5"/>
                </a:solidFill>
                <a:latin typeface="UTTIJM+Montserrat-Regular"/>
                <a:cs typeface="UTTIJM+Montserrat-Regular"/>
              </a:rPr>
              <a:t> </a:t>
            </a:r>
            <a:r>
              <a:rPr dirty="0" sz="1700">
                <a:solidFill>
                  <a:srgbClr val="dcd7e5"/>
                </a:solidFill>
                <a:latin typeface="UTTIJM+Montserrat-Regular"/>
                <a:cs typeface="UTTIJM+Montserrat-Regular"/>
              </a:rPr>
              <a:t>Analytics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764148" y="6908753"/>
            <a:ext cx="6813019" cy="26421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80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>
                <a:solidFill>
                  <a:srgbClr val="dcd7e5"/>
                </a:solidFill>
                <a:latin typeface="GDSOEJ+Heebo-Light"/>
                <a:cs typeface="GDSOEJ+Heebo-Light"/>
              </a:rPr>
              <a:t>Insurance</a:t>
            </a:r>
            <a:r>
              <a:rPr dirty="0" sz="13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350">
                <a:solidFill>
                  <a:srgbClr val="dcd7e5"/>
                </a:solidFill>
                <a:latin typeface="GDSOEJ+Heebo-Light"/>
                <a:cs typeface="GDSOEJ+Heebo-Light"/>
              </a:rPr>
              <a:t>companies</a:t>
            </a:r>
            <a:r>
              <a:rPr dirty="0" sz="13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350">
                <a:solidFill>
                  <a:srgbClr val="dcd7e5"/>
                </a:solidFill>
                <a:latin typeface="GDSOEJ+Heebo-Light"/>
                <a:cs typeface="GDSOEJ+Heebo-Light"/>
              </a:rPr>
              <a:t>can</a:t>
            </a:r>
            <a:r>
              <a:rPr dirty="0" sz="13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350">
                <a:solidFill>
                  <a:srgbClr val="dcd7e5"/>
                </a:solidFill>
                <a:latin typeface="GDSOEJ+Heebo-Light"/>
                <a:cs typeface="GDSOEJ+Heebo-Light"/>
              </a:rPr>
              <a:t>leverage</a:t>
            </a:r>
            <a:r>
              <a:rPr dirty="0" sz="13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350">
                <a:solidFill>
                  <a:srgbClr val="dcd7e5"/>
                </a:solidFill>
                <a:latin typeface="GDSOEJ+Heebo-Light"/>
                <a:cs typeface="GDSOEJ+Heebo-Light"/>
              </a:rPr>
              <a:t>data</a:t>
            </a:r>
            <a:r>
              <a:rPr dirty="0" sz="13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350">
                <a:solidFill>
                  <a:srgbClr val="dcd7e5"/>
                </a:solidFill>
                <a:latin typeface="GDSOEJ+Heebo-Light"/>
                <a:cs typeface="GDSOEJ+Heebo-Light"/>
              </a:rPr>
              <a:t>insights</a:t>
            </a:r>
            <a:r>
              <a:rPr dirty="0" sz="13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350">
                <a:solidFill>
                  <a:srgbClr val="dcd7e5"/>
                </a:solidFill>
                <a:latin typeface="GDSOEJ+Heebo-Light"/>
                <a:cs typeface="GDSOEJ+Heebo-Light"/>
              </a:rPr>
              <a:t>from</a:t>
            </a:r>
            <a:r>
              <a:rPr dirty="0" sz="13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350">
                <a:solidFill>
                  <a:srgbClr val="dcd7e5"/>
                </a:solidFill>
                <a:latin typeface="GDSOEJ+Heebo-Light"/>
                <a:cs typeface="GDSOEJ+Heebo-Light"/>
              </a:rPr>
              <a:t>forms</a:t>
            </a:r>
            <a:r>
              <a:rPr dirty="0" sz="13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350">
                <a:solidFill>
                  <a:srgbClr val="dcd7e5"/>
                </a:solidFill>
                <a:latin typeface="GDSOEJ+Heebo-Light"/>
                <a:cs typeface="GDSOEJ+Heebo-Light"/>
              </a:rPr>
              <a:t>to</a:t>
            </a:r>
            <a:r>
              <a:rPr dirty="0" sz="13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350">
                <a:solidFill>
                  <a:srgbClr val="dcd7e5"/>
                </a:solidFill>
                <a:latin typeface="GDSOEJ+Heebo-Light"/>
                <a:cs typeface="GDSOEJ+Heebo-Light"/>
              </a:rPr>
              <a:t>improve</a:t>
            </a:r>
            <a:r>
              <a:rPr dirty="0" sz="13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350">
                <a:solidFill>
                  <a:srgbClr val="dcd7e5"/>
                </a:solidFill>
                <a:latin typeface="GDSOEJ+Heebo-Light"/>
                <a:cs typeface="GDSOEJ+Heebo-Light"/>
              </a:rPr>
              <a:t>decision-making.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>
            <a:hlinkClick r:id="rId2"/>
          </p:cNvPr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blipFill>
            <a:blip cstate="print"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80812" y="3468491"/>
            <a:ext cx="6412763" cy="63253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680"/>
              </a:lnSpc>
              <a:spcBef>
                <a:spcPts val="0"/>
              </a:spcBef>
              <a:spcAft>
                <a:spcPts val="0"/>
              </a:spcAft>
            </a:pPr>
            <a:r>
              <a:rPr dirty="0" sz="4350">
                <a:solidFill>
                  <a:srgbClr val="f2f0f4"/>
                </a:solidFill>
                <a:latin typeface="UTTIJM+Montserrat-Regular"/>
                <a:cs typeface="UTTIJM+Montserrat-Regular"/>
              </a:rPr>
              <a:t>Technical</a:t>
            </a:r>
            <a:r>
              <a:rPr dirty="0" sz="4350">
                <a:solidFill>
                  <a:srgbClr val="f2f0f4"/>
                </a:solidFill>
                <a:latin typeface="UTTIJM+Montserrat-Regular"/>
                <a:cs typeface="UTTIJM+Montserrat-Regular"/>
              </a:rPr>
              <a:t> </a:t>
            </a:r>
            <a:r>
              <a:rPr dirty="0" sz="4350">
                <a:solidFill>
                  <a:srgbClr val="f2f0f4"/>
                </a:solidFill>
                <a:latin typeface="UTTIJM+Montserrat-Regular"/>
                <a:cs typeface="UTTIJM+Montserrat-Regular"/>
              </a:rPr>
              <a:t>Architecture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11435" y="4698328"/>
            <a:ext cx="1436553" cy="33190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313"/>
              </a:lnSpc>
              <a:spcBef>
                <a:spcPts val="0"/>
              </a:spcBef>
              <a:spcAft>
                <a:spcPts val="0"/>
              </a:spcAft>
            </a:pPr>
            <a:r>
              <a:rPr dirty="0" sz="2150">
                <a:solidFill>
                  <a:srgbClr val="dcd7e5"/>
                </a:solidFill>
                <a:latin typeface="UTTIJM+Montserrat-Regular"/>
                <a:cs typeface="UTTIJM+Montserrat-Regular"/>
              </a:rPr>
              <a:t>Frontend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657386" y="4698328"/>
            <a:ext cx="1372114" cy="33190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313"/>
              </a:lnSpc>
              <a:spcBef>
                <a:spcPts val="0"/>
              </a:spcBef>
              <a:spcAft>
                <a:spcPts val="0"/>
              </a:spcAft>
            </a:pPr>
            <a:r>
              <a:rPr dirty="0" sz="2150">
                <a:solidFill>
                  <a:srgbClr val="dcd7e5"/>
                </a:solidFill>
                <a:latin typeface="UTTIJM+Montserrat-Regular"/>
                <a:cs typeface="UTTIJM+Montserrat-Regular"/>
              </a:rPr>
              <a:t>Backend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11435" y="5168358"/>
            <a:ext cx="5519465" cy="33121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307"/>
              </a:lnSpc>
              <a:spcBef>
                <a:spcPts val="0"/>
              </a:spcBef>
              <a:spcAft>
                <a:spcPts val="0"/>
              </a:spcAft>
            </a:pP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HTML,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CSS,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and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JavaScript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for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a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user-friendly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interface.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657386" y="5168358"/>
            <a:ext cx="5185843" cy="68681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307"/>
              </a:lnSpc>
              <a:spcBef>
                <a:spcPts val="0"/>
              </a:spcBef>
              <a:spcAft>
                <a:spcPts val="0"/>
              </a:spcAft>
            </a:pP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Flask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Framework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for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routing,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handling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requests,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and</a:t>
            </a:r>
          </a:p>
          <a:p>
            <a:pPr marL="0" marR="0">
              <a:lnSpc>
                <a:spcPts val="2307"/>
              </a:lnSpc>
              <a:spcBef>
                <a:spcPts val="492"/>
              </a:spcBef>
              <a:spcAft>
                <a:spcPts val="0"/>
              </a:spcAft>
            </a:pP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processing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data.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011435" y="6578801"/>
            <a:ext cx="1455667" cy="33190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313"/>
              </a:lnSpc>
              <a:spcBef>
                <a:spcPts val="0"/>
              </a:spcBef>
              <a:spcAft>
                <a:spcPts val="0"/>
              </a:spcAft>
            </a:pPr>
            <a:r>
              <a:rPr dirty="0" sz="2150">
                <a:solidFill>
                  <a:srgbClr val="dcd7e5"/>
                </a:solidFill>
                <a:latin typeface="UTTIJM+Montserrat-Regular"/>
                <a:cs typeface="UTTIJM+Montserrat-Regular"/>
              </a:rPr>
              <a:t>Database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657386" y="6578801"/>
            <a:ext cx="2355094" cy="33190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313"/>
              </a:lnSpc>
              <a:spcBef>
                <a:spcPts val="0"/>
              </a:spcBef>
              <a:spcAft>
                <a:spcPts val="0"/>
              </a:spcAft>
            </a:pPr>
            <a:r>
              <a:rPr dirty="0" sz="2150">
                <a:solidFill>
                  <a:srgbClr val="dcd7e5"/>
                </a:solidFill>
                <a:latin typeface="UTTIJM+Montserrat-Regular"/>
                <a:cs typeface="UTTIJM+Montserrat-Regular"/>
              </a:rPr>
              <a:t>PDF</a:t>
            </a:r>
            <a:r>
              <a:rPr dirty="0" sz="2150">
                <a:solidFill>
                  <a:srgbClr val="dcd7e5"/>
                </a:solidFill>
                <a:latin typeface="UTTIJM+Montserrat-Regular"/>
                <a:cs typeface="UTTIJM+Montserrat-Regular"/>
              </a:rPr>
              <a:t> </a:t>
            </a:r>
            <a:r>
              <a:rPr dirty="0" sz="2150">
                <a:solidFill>
                  <a:srgbClr val="dcd7e5"/>
                </a:solidFill>
                <a:latin typeface="UTTIJM+Montserrat-Regular"/>
                <a:cs typeface="UTTIJM+Montserrat-Regular"/>
              </a:rPr>
              <a:t>Generation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011435" y="7048831"/>
            <a:ext cx="4890052" cy="33121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307"/>
              </a:lnSpc>
              <a:spcBef>
                <a:spcPts val="0"/>
              </a:spcBef>
              <a:spcAft>
                <a:spcPts val="0"/>
              </a:spcAft>
            </a:pP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MySQL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for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secure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storage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of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user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and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form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data.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657386" y="7048831"/>
            <a:ext cx="4383099" cy="33121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307"/>
              </a:lnSpc>
              <a:spcBef>
                <a:spcPts val="0"/>
              </a:spcBef>
              <a:spcAft>
                <a:spcPts val="0"/>
              </a:spcAft>
            </a:pP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ReportLab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library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for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dynamic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PDF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creation.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>
            <a:hlinkClick r:id="rId2"/>
          </p:cNvPr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blipFill>
            <a:blip cstate="print"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93789" y="1581145"/>
            <a:ext cx="8933136" cy="64620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788"/>
              </a:lnSpc>
              <a:spcBef>
                <a:spcPts val="0"/>
              </a:spcBef>
              <a:spcAft>
                <a:spcPts val="0"/>
              </a:spcAft>
            </a:pPr>
            <a:r>
              <a:rPr dirty="0" sz="4450">
                <a:solidFill>
                  <a:srgbClr val="f2f0f4"/>
                </a:solidFill>
                <a:latin typeface="UTTIJM+Montserrat-Regular"/>
                <a:cs typeface="UTTIJM+Montserrat-Regular"/>
              </a:rPr>
              <a:t>WebkitSpeechRecognition</a:t>
            </a:r>
            <a:r>
              <a:rPr dirty="0" sz="4450">
                <a:solidFill>
                  <a:srgbClr val="f2f0f4"/>
                </a:solidFill>
                <a:latin typeface="UTTIJM+Montserrat-Regular"/>
                <a:cs typeface="UTTIJM+Montserrat-Regular"/>
              </a:rPr>
              <a:t> </a:t>
            </a:r>
            <a:r>
              <a:rPr dirty="0" sz="4450">
                <a:solidFill>
                  <a:srgbClr val="f2f0f4"/>
                </a:solidFill>
                <a:latin typeface="UTTIJM+Montserrat-Regular"/>
                <a:cs typeface="UTTIJM+Montserrat-Regular"/>
              </a:rPr>
              <a:t>API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7217" y="2938302"/>
            <a:ext cx="2290368" cy="33873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367"/>
              </a:lnSpc>
              <a:spcBef>
                <a:spcPts val="0"/>
              </a:spcBef>
              <a:spcAft>
                <a:spcPts val="0"/>
              </a:spcAft>
            </a:pPr>
            <a:r>
              <a:rPr dirty="0" sz="2200">
                <a:solidFill>
                  <a:srgbClr val="dcd7e5"/>
                </a:solidFill>
                <a:latin typeface="UTTIJM+Montserrat-Regular"/>
                <a:cs typeface="UTTIJM+Montserrat-Regular"/>
              </a:rPr>
              <a:t>Browser-Based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003515" y="3380813"/>
            <a:ext cx="253263" cy="33873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367"/>
              </a:lnSpc>
              <a:spcBef>
                <a:spcPts val="0"/>
              </a:spcBef>
              <a:spcAft>
                <a:spcPts val="0"/>
              </a:spcAft>
            </a:pPr>
            <a:r>
              <a:rPr dirty="0" sz="2200">
                <a:solidFill>
                  <a:srgbClr val="dcd7e5"/>
                </a:solidFill>
                <a:latin typeface="UTTIJM+Montserrat-Regular"/>
                <a:cs typeface="UTTIJM+Montserrat-Regular"/>
              </a:rPr>
              <a:t>1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357217" y="3421480"/>
            <a:ext cx="3691235" cy="33121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307"/>
              </a:lnSpc>
              <a:spcBef>
                <a:spcPts val="0"/>
              </a:spcBef>
              <a:spcAft>
                <a:spcPts val="0"/>
              </a:spcAft>
            </a:pP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Real-time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speech-to-text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conversion.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433304" y="4301925"/>
            <a:ext cx="2692145" cy="33873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367"/>
              </a:lnSpc>
              <a:spcBef>
                <a:spcPts val="0"/>
              </a:spcBef>
              <a:spcAft>
                <a:spcPts val="0"/>
              </a:spcAft>
            </a:pPr>
            <a:r>
              <a:rPr dirty="0" sz="2200">
                <a:solidFill>
                  <a:srgbClr val="dcd7e5"/>
                </a:solidFill>
                <a:latin typeface="UTTIJM+Montserrat-Regular"/>
                <a:cs typeface="UTTIJM+Montserrat-Regular"/>
              </a:rPr>
              <a:t>Machine</a:t>
            </a:r>
            <a:r>
              <a:rPr dirty="0" sz="2200">
                <a:solidFill>
                  <a:srgbClr val="dcd7e5"/>
                </a:solidFill>
                <a:latin typeface="UTTIJM+Montserrat-Regular"/>
                <a:cs typeface="UTTIJM+Montserrat-Regular"/>
              </a:rPr>
              <a:t> </a:t>
            </a:r>
            <a:r>
              <a:rPr dirty="0" sz="2200">
                <a:solidFill>
                  <a:srgbClr val="dcd7e5"/>
                </a:solidFill>
                <a:latin typeface="UTTIJM+Montserrat-Regular"/>
                <a:cs typeface="UTTIJM+Montserrat-Regular"/>
              </a:rPr>
              <a:t>Learning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974941" y="4582511"/>
            <a:ext cx="311099" cy="33873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367"/>
              </a:lnSpc>
              <a:spcBef>
                <a:spcPts val="0"/>
              </a:spcBef>
              <a:spcAft>
                <a:spcPts val="0"/>
              </a:spcAft>
            </a:pPr>
            <a:r>
              <a:rPr dirty="0" sz="2200">
                <a:solidFill>
                  <a:srgbClr val="dcd7e5"/>
                </a:solidFill>
                <a:latin typeface="UTTIJM+Montserrat-Regular"/>
                <a:cs typeface="UTTIJM+Montserrat-Regular"/>
              </a:rPr>
              <a:t>2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433303" y="4785103"/>
            <a:ext cx="4984508" cy="33121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307"/>
              </a:lnSpc>
              <a:spcBef>
                <a:spcPts val="0"/>
              </a:spcBef>
              <a:spcAft>
                <a:spcPts val="0"/>
              </a:spcAft>
            </a:pP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Uses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NLP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techniques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to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transcribe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speech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to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text.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509271" y="5665548"/>
            <a:ext cx="1309674" cy="33873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367"/>
              </a:lnSpc>
              <a:spcBef>
                <a:spcPts val="0"/>
              </a:spcBef>
              <a:spcAft>
                <a:spcPts val="0"/>
              </a:spcAft>
            </a:pPr>
            <a:r>
              <a:rPr dirty="0" sz="2200">
                <a:solidFill>
                  <a:srgbClr val="dcd7e5"/>
                </a:solidFill>
                <a:latin typeface="UTTIJM+Montserrat-Regular"/>
                <a:cs typeface="UTTIJM+Montserrat-Regular"/>
              </a:rPr>
              <a:t>Benefits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975675" y="5946134"/>
            <a:ext cx="309981" cy="33873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367"/>
              </a:lnSpc>
              <a:spcBef>
                <a:spcPts val="0"/>
              </a:spcBef>
              <a:spcAft>
                <a:spcPts val="0"/>
              </a:spcAft>
            </a:pPr>
            <a:r>
              <a:rPr dirty="0" sz="2200">
                <a:solidFill>
                  <a:srgbClr val="dcd7e5"/>
                </a:solidFill>
                <a:latin typeface="UTTIJM+Montserrat-Regular"/>
                <a:cs typeface="UTTIJM+Montserrat-Regular"/>
              </a:rPr>
              <a:t>3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7509271" y="6148725"/>
            <a:ext cx="5393225" cy="33121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307"/>
              </a:lnSpc>
              <a:spcBef>
                <a:spcPts val="0"/>
              </a:spcBef>
              <a:spcAft>
                <a:spcPts val="0"/>
              </a:spcAft>
            </a:pP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High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accuracy,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easy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adaptation,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reduces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typing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 </a:t>
            </a:r>
            <a:r>
              <a:rPr dirty="0" sz="1750">
                <a:solidFill>
                  <a:srgbClr val="dcd7e5"/>
                </a:solidFill>
                <a:latin typeface="GDSOEJ+Heebo-Light"/>
                <a:cs typeface="GDSOEJ+Heebo-Light"/>
              </a:rPr>
              <a:t>errors.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>
            <a:hlinkClick r:id="rId2"/>
          </p:cNvPr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blipFill>
            <a:blip cstate="print"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93789" y="3632353"/>
            <a:ext cx="8933136" cy="64620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788"/>
              </a:lnSpc>
              <a:spcBef>
                <a:spcPts val="0"/>
              </a:spcBef>
              <a:spcAft>
                <a:spcPts val="0"/>
              </a:spcAft>
            </a:pPr>
            <a:r>
              <a:rPr dirty="0" sz="4450">
                <a:solidFill>
                  <a:srgbClr val="f2f0f4"/>
                </a:solidFill>
                <a:latin typeface="UTTIJM+Montserrat-Regular"/>
                <a:cs typeface="UTTIJM+Montserrat-Regular"/>
              </a:rPr>
              <a:t>WebkitSpeechRecognition</a:t>
            </a:r>
            <a:r>
              <a:rPr dirty="0" sz="4450">
                <a:solidFill>
                  <a:srgbClr val="f2f0f4"/>
                </a:solidFill>
                <a:latin typeface="UTTIJM+Montserrat-Regular"/>
                <a:cs typeface="UTTIJM+Montserrat-Regular"/>
              </a:rPr>
              <a:t> </a:t>
            </a:r>
            <a:r>
              <a:rPr dirty="0" sz="4450">
                <a:solidFill>
                  <a:srgbClr val="f2f0f4"/>
                </a:solidFill>
                <a:latin typeface="UTTIJM+Montserrat-Regular"/>
                <a:cs typeface="UTTIJM+Montserrat-Regular"/>
              </a:rPr>
              <a:t>API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09293" y="4905978"/>
            <a:ext cx="6253344" cy="622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50"/>
              </a:lnSpc>
              <a:spcBef>
                <a:spcPts val="0"/>
              </a:spcBef>
              <a:spcAft>
                <a:spcPts val="0"/>
              </a:spcAft>
            </a:pPr>
            <a:r>
              <a:rPr dirty="0" sz="1750">
                <a:solidFill>
                  <a:srgbClr val="dcd7e5"/>
                </a:solidFill>
                <a:highlight>
                  <a:srgbClr val="1e0c41"/>
                </a:highlight>
                <a:latin typeface="Consolas"/>
                <a:cs typeface="Consolas"/>
              </a:rPr>
              <a:t>const</a:t>
            </a:r>
            <a:r>
              <a:rPr dirty="0" sz="1750">
                <a:solidFill>
                  <a:srgbClr val="dcd7e5"/>
                </a:solidFill>
                <a:highlight>
                  <a:srgbClr val="1e0c41"/>
                </a:highlight>
                <a:latin typeface="Consolas"/>
                <a:cs typeface="Consolas"/>
              </a:rPr>
              <a:t> </a:t>
            </a:r>
            <a:r>
              <a:rPr dirty="0" sz="1750">
                <a:solidFill>
                  <a:srgbClr val="dcd7e5"/>
                </a:solidFill>
                <a:highlight>
                  <a:srgbClr val="1e0c41"/>
                </a:highlight>
                <a:latin typeface="Consolas"/>
                <a:cs typeface="Consolas"/>
              </a:rPr>
              <a:t>recognition</a:t>
            </a:r>
            <a:r>
              <a:rPr dirty="0" sz="1750">
                <a:solidFill>
                  <a:srgbClr val="dcd7e5"/>
                </a:solidFill>
                <a:highlight>
                  <a:srgbClr val="1e0c41"/>
                </a:highlight>
                <a:latin typeface="Consolas"/>
                <a:cs typeface="Consolas"/>
              </a:rPr>
              <a:t> </a:t>
            </a:r>
            <a:r>
              <a:rPr dirty="0" sz="1750">
                <a:solidFill>
                  <a:srgbClr val="dcd7e5"/>
                </a:solidFill>
                <a:highlight>
                  <a:srgbClr val="1e0c41"/>
                </a:highlight>
                <a:latin typeface="Consolas"/>
                <a:cs typeface="Consolas"/>
              </a:rPr>
              <a:t>=</a:t>
            </a:r>
            <a:r>
              <a:rPr dirty="0" sz="1750">
                <a:solidFill>
                  <a:srgbClr val="dcd7e5"/>
                </a:solidFill>
                <a:highlight>
                  <a:srgbClr val="1e0c41"/>
                </a:highlight>
                <a:latin typeface="Consolas"/>
                <a:cs typeface="Consolas"/>
              </a:rPr>
              <a:t> </a:t>
            </a:r>
            <a:r>
              <a:rPr dirty="0" sz="1750">
                <a:solidFill>
                  <a:srgbClr val="dcd7e5"/>
                </a:solidFill>
                <a:highlight>
                  <a:srgbClr val="1e0c41"/>
                </a:highlight>
                <a:latin typeface="Consolas"/>
                <a:cs typeface="Consolas"/>
              </a:rPr>
              <a:t>new</a:t>
            </a:r>
            <a:r>
              <a:rPr dirty="0" sz="1750">
                <a:solidFill>
                  <a:srgbClr val="dcd7e5"/>
                </a:solidFill>
                <a:highlight>
                  <a:srgbClr val="1e0c41"/>
                </a:highlight>
                <a:latin typeface="Consolas"/>
                <a:cs typeface="Consolas"/>
              </a:rPr>
              <a:t> </a:t>
            </a:r>
            <a:r>
              <a:rPr dirty="0" sz="1750">
                <a:solidFill>
                  <a:srgbClr val="dcd7e5"/>
                </a:solidFill>
                <a:highlight>
                  <a:srgbClr val="1e0c41"/>
                </a:highlight>
                <a:latin typeface="Consolas"/>
                <a:cs typeface="Consolas"/>
              </a:rPr>
              <a:t>WebkitSpeechRecognition();</a:t>
            </a:r>
          </a:p>
          <a:p>
            <a:pPr marL="0" marR="0">
              <a:lnSpc>
                <a:spcPts val="1750"/>
              </a:lnSpc>
              <a:spcBef>
                <a:spcPts val="1100"/>
              </a:spcBef>
              <a:spcAft>
                <a:spcPts val="0"/>
              </a:spcAft>
            </a:pPr>
            <a:r>
              <a:rPr dirty="0" sz="1750">
                <a:solidFill>
                  <a:srgbClr val="dcd7e5"/>
                </a:solidFill>
                <a:highlight>
                  <a:srgbClr val="1e0c41"/>
                </a:highlight>
                <a:latin typeface="Consolas"/>
                <a:cs typeface="Consolas"/>
              </a:rPr>
              <a:t>recognition.lang</a:t>
            </a:r>
            <a:r>
              <a:rPr dirty="0" sz="1750">
                <a:solidFill>
                  <a:srgbClr val="dcd7e5"/>
                </a:solidFill>
                <a:highlight>
                  <a:srgbClr val="1e0c41"/>
                </a:highlight>
                <a:latin typeface="Consolas"/>
                <a:cs typeface="Consolas"/>
              </a:rPr>
              <a:t> </a:t>
            </a:r>
            <a:r>
              <a:rPr dirty="0" sz="1750">
                <a:solidFill>
                  <a:srgbClr val="dcd7e5"/>
                </a:solidFill>
                <a:highlight>
                  <a:srgbClr val="1e0c41"/>
                </a:highlight>
                <a:latin typeface="Consolas"/>
                <a:cs typeface="Consolas"/>
              </a:rPr>
              <a:t>=</a:t>
            </a:r>
            <a:r>
              <a:rPr dirty="0" sz="1750">
                <a:solidFill>
                  <a:srgbClr val="dcd7e5"/>
                </a:solidFill>
                <a:highlight>
                  <a:srgbClr val="1e0c41"/>
                </a:highlight>
                <a:latin typeface="Consolas"/>
                <a:cs typeface="Consolas"/>
              </a:rPr>
              <a:t> </a:t>
            </a:r>
            <a:r>
              <a:rPr dirty="0" sz="1750">
                <a:solidFill>
                  <a:srgbClr val="dcd7e5"/>
                </a:solidFill>
                <a:highlight>
                  <a:srgbClr val="1e0c41"/>
                </a:highlight>
                <a:latin typeface="Consolas"/>
                <a:cs typeface="Consolas"/>
              </a:rPr>
              <a:t>'en-US';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09293" y="5629878"/>
            <a:ext cx="2596281" cy="2603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50"/>
              </a:lnSpc>
              <a:spcBef>
                <a:spcPts val="0"/>
              </a:spcBef>
              <a:spcAft>
                <a:spcPts val="0"/>
              </a:spcAft>
            </a:pPr>
            <a:r>
              <a:rPr dirty="0" sz="1750">
                <a:solidFill>
                  <a:srgbClr val="dcd7e5"/>
                </a:solidFill>
                <a:highlight>
                  <a:srgbClr val="1e0c41"/>
                </a:highlight>
                <a:latin typeface="Consolas"/>
                <a:cs typeface="Consolas"/>
              </a:rPr>
              <a:t>recognition.start();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09293" y="5991828"/>
            <a:ext cx="7107451" cy="1346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50"/>
              </a:lnSpc>
              <a:spcBef>
                <a:spcPts val="0"/>
              </a:spcBef>
              <a:spcAft>
                <a:spcPts val="0"/>
              </a:spcAft>
            </a:pPr>
            <a:r>
              <a:rPr dirty="0" sz="1750">
                <a:solidFill>
                  <a:srgbClr val="dcd7e5"/>
                </a:solidFill>
                <a:highlight>
                  <a:srgbClr val="1e0c41"/>
                </a:highlight>
                <a:latin typeface="Consolas"/>
                <a:cs typeface="Consolas"/>
              </a:rPr>
              <a:t>recognition.onresult</a:t>
            </a:r>
            <a:r>
              <a:rPr dirty="0" sz="1750">
                <a:solidFill>
                  <a:srgbClr val="dcd7e5"/>
                </a:solidFill>
                <a:highlight>
                  <a:srgbClr val="1e0c41"/>
                </a:highlight>
                <a:latin typeface="Consolas"/>
                <a:cs typeface="Consolas"/>
              </a:rPr>
              <a:t> </a:t>
            </a:r>
            <a:r>
              <a:rPr dirty="0" sz="1750">
                <a:solidFill>
                  <a:srgbClr val="dcd7e5"/>
                </a:solidFill>
                <a:highlight>
                  <a:srgbClr val="1e0c41"/>
                </a:highlight>
                <a:latin typeface="Consolas"/>
                <a:cs typeface="Consolas"/>
              </a:rPr>
              <a:t>=</a:t>
            </a:r>
            <a:r>
              <a:rPr dirty="0" sz="1750">
                <a:solidFill>
                  <a:srgbClr val="dcd7e5"/>
                </a:solidFill>
                <a:highlight>
                  <a:srgbClr val="1e0c41"/>
                </a:highlight>
                <a:latin typeface="Consolas"/>
                <a:cs typeface="Consolas"/>
              </a:rPr>
              <a:t> </a:t>
            </a:r>
            <a:r>
              <a:rPr dirty="0" sz="1750">
                <a:solidFill>
                  <a:srgbClr val="dcd7e5"/>
                </a:solidFill>
                <a:highlight>
                  <a:srgbClr val="1e0c41"/>
                </a:highlight>
                <a:latin typeface="Consolas"/>
                <a:cs typeface="Consolas"/>
              </a:rPr>
              <a:t>(event)</a:t>
            </a:r>
            <a:r>
              <a:rPr dirty="0" sz="1750">
                <a:solidFill>
                  <a:srgbClr val="dcd7e5"/>
                </a:solidFill>
                <a:highlight>
                  <a:srgbClr val="1e0c41"/>
                </a:highlight>
                <a:latin typeface="Consolas"/>
                <a:cs typeface="Consolas"/>
              </a:rPr>
              <a:t> </a:t>
            </a:r>
            <a:r>
              <a:rPr dirty="0" sz="1750">
                <a:solidFill>
                  <a:srgbClr val="dcd7e5"/>
                </a:solidFill>
                <a:highlight>
                  <a:srgbClr val="1e0c41"/>
                </a:highlight>
                <a:latin typeface="Consolas"/>
                <a:cs typeface="Consolas"/>
              </a:rPr>
              <a:t>=&gt;</a:t>
            </a:r>
            <a:r>
              <a:rPr dirty="0" sz="1750">
                <a:solidFill>
                  <a:srgbClr val="dcd7e5"/>
                </a:solidFill>
                <a:highlight>
                  <a:srgbClr val="1e0c41"/>
                </a:highlight>
                <a:latin typeface="Consolas"/>
                <a:cs typeface="Consolas"/>
              </a:rPr>
              <a:t> </a:t>
            </a:r>
            <a:r>
              <a:rPr dirty="0" sz="1750">
                <a:solidFill>
                  <a:srgbClr val="dcd7e5"/>
                </a:solidFill>
                <a:highlight>
                  <a:srgbClr val="1e0c41"/>
                </a:highlight>
                <a:latin typeface="Consolas"/>
                <a:cs typeface="Consolas"/>
              </a:rPr>
              <a:t>{</a:t>
            </a:r>
          </a:p>
          <a:p>
            <a:pPr marL="244030" marR="0">
              <a:lnSpc>
                <a:spcPts val="1750"/>
              </a:lnSpc>
              <a:spcBef>
                <a:spcPts val="1100"/>
              </a:spcBef>
              <a:spcAft>
                <a:spcPts val="0"/>
              </a:spcAft>
            </a:pPr>
            <a:r>
              <a:rPr dirty="0" sz="1750">
                <a:solidFill>
                  <a:srgbClr val="dcd7e5"/>
                </a:solidFill>
                <a:latin typeface="Consolas"/>
                <a:cs typeface="Consolas"/>
              </a:rPr>
              <a:t>const</a:t>
            </a:r>
            <a:r>
              <a:rPr dirty="0" sz="1750">
                <a:solidFill>
                  <a:srgbClr val="dcd7e5"/>
                </a:solidFill>
                <a:latin typeface="Consolas"/>
                <a:cs typeface="Consolas"/>
              </a:rPr>
              <a:t> </a:t>
            </a:r>
            <a:r>
              <a:rPr dirty="0" sz="1750">
                <a:solidFill>
                  <a:srgbClr val="dcd7e5"/>
                </a:solidFill>
                <a:latin typeface="Consolas"/>
                <a:cs typeface="Consolas"/>
              </a:rPr>
              <a:t>transcript</a:t>
            </a:r>
            <a:r>
              <a:rPr dirty="0" sz="1750">
                <a:solidFill>
                  <a:srgbClr val="dcd7e5"/>
                </a:solidFill>
                <a:latin typeface="Consolas"/>
                <a:cs typeface="Consolas"/>
              </a:rPr>
              <a:t> </a:t>
            </a:r>
            <a:r>
              <a:rPr dirty="0" sz="1750">
                <a:solidFill>
                  <a:srgbClr val="dcd7e5"/>
                </a:solidFill>
                <a:latin typeface="Consolas"/>
                <a:cs typeface="Consolas"/>
              </a:rPr>
              <a:t>=</a:t>
            </a:r>
            <a:r>
              <a:rPr dirty="0" sz="1750">
                <a:solidFill>
                  <a:srgbClr val="dcd7e5"/>
                </a:solidFill>
                <a:latin typeface="Consolas"/>
                <a:cs typeface="Consolas"/>
              </a:rPr>
              <a:t> </a:t>
            </a:r>
            <a:r>
              <a:rPr dirty="0" sz="1750">
                <a:solidFill>
                  <a:srgbClr val="dcd7e5"/>
                </a:solidFill>
                <a:latin typeface="Consolas"/>
                <a:cs typeface="Consolas"/>
              </a:rPr>
              <a:t>event.results[0][0].transcript;</a:t>
            </a:r>
          </a:p>
          <a:p>
            <a:pPr marL="244030" marR="0">
              <a:lnSpc>
                <a:spcPts val="1750"/>
              </a:lnSpc>
              <a:spcBef>
                <a:spcPts val="1050"/>
              </a:spcBef>
              <a:spcAft>
                <a:spcPts val="0"/>
              </a:spcAft>
            </a:pPr>
            <a:r>
              <a:rPr dirty="0" sz="1750">
                <a:solidFill>
                  <a:srgbClr val="dcd7e5"/>
                </a:solidFill>
                <a:latin typeface="Consolas"/>
                <a:cs typeface="Consolas"/>
              </a:rPr>
              <a:t>//</a:t>
            </a:r>
            <a:r>
              <a:rPr dirty="0" sz="1750">
                <a:solidFill>
                  <a:srgbClr val="dcd7e5"/>
                </a:solidFill>
                <a:latin typeface="Consolas"/>
                <a:cs typeface="Consolas"/>
              </a:rPr>
              <a:t> </a:t>
            </a:r>
            <a:r>
              <a:rPr dirty="0" sz="1750">
                <a:solidFill>
                  <a:srgbClr val="dcd7e5"/>
                </a:solidFill>
                <a:latin typeface="Consolas"/>
                <a:cs typeface="Consolas"/>
              </a:rPr>
              <a:t>Process</a:t>
            </a:r>
            <a:r>
              <a:rPr dirty="0" sz="1750">
                <a:solidFill>
                  <a:srgbClr val="dcd7e5"/>
                </a:solidFill>
                <a:latin typeface="Consolas"/>
                <a:cs typeface="Consolas"/>
              </a:rPr>
              <a:t> </a:t>
            </a:r>
            <a:r>
              <a:rPr dirty="0" sz="1750">
                <a:solidFill>
                  <a:srgbClr val="dcd7e5"/>
                </a:solidFill>
                <a:latin typeface="Consolas"/>
                <a:cs typeface="Consolas"/>
              </a:rPr>
              <a:t>the</a:t>
            </a:r>
            <a:r>
              <a:rPr dirty="0" sz="1750">
                <a:solidFill>
                  <a:srgbClr val="dcd7e5"/>
                </a:solidFill>
                <a:latin typeface="Consolas"/>
                <a:cs typeface="Consolas"/>
              </a:rPr>
              <a:t> </a:t>
            </a:r>
            <a:r>
              <a:rPr dirty="0" sz="1750">
                <a:solidFill>
                  <a:srgbClr val="dcd7e5"/>
                </a:solidFill>
                <a:latin typeface="Consolas"/>
                <a:cs typeface="Consolas"/>
              </a:rPr>
              <a:t>transcript</a:t>
            </a:r>
            <a:r>
              <a:rPr dirty="0" sz="1750">
                <a:solidFill>
                  <a:srgbClr val="dcd7e5"/>
                </a:solidFill>
                <a:latin typeface="Consolas"/>
                <a:cs typeface="Consolas"/>
              </a:rPr>
              <a:t> </a:t>
            </a:r>
            <a:r>
              <a:rPr dirty="0" sz="1750">
                <a:solidFill>
                  <a:srgbClr val="dcd7e5"/>
                </a:solidFill>
                <a:latin typeface="Consolas"/>
                <a:cs typeface="Consolas"/>
              </a:rPr>
              <a:t>and</a:t>
            </a:r>
            <a:r>
              <a:rPr dirty="0" sz="1750">
                <a:solidFill>
                  <a:srgbClr val="dcd7e5"/>
                </a:solidFill>
                <a:latin typeface="Consolas"/>
                <a:cs typeface="Consolas"/>
              </a:rPr>
              <a:t> </a:t>
            </a:r>
            <a:r>
              <a:rPr dirty="0" sz="1750">
                <a:solidFill>
                  <a:srgbClr val="dcd7e5"/>
                </a:solidFill>
                <a:latin typeface="Consolas"/>
                <a:cs typeface="Consolas"/>
              </a:rPr>
              <a:t>populate</a:t>
            </a:r>
            <a:r>
              <a:rPr dirty="0" sz="1750">
                <a:solidFill>
                  <a:srgbClr val="dcd7e5"/>
                </a:solidFill>
                <a:latin typeface="Consolas"/>
                <a:cs typeface="Consolas"/>
              </a:rPr>
              <a:t> </a:t>
            </a:r>
            <a:r>
              <a:rPr dirty="0" sz="1750">
                <a:solidFill>
                  <a:srgbClr val="dcd7e5"/>
                </a:solidFill>
                <a:latin typeface="Consolas"/>
                <a:cs typeface="Consolas"/>
              </a:rPr>
              <a:t>the</a:t>
            </a:r>
            <a:r>
              <a:rPr dirty="0" sz="1750">
                <a:solidFill>
                  <a:srgbClr val="dcd7e5"/>
                </a:solidFill>
                <a:latin typeface="Consolas"/>
                <a:cs typeface="Consolas"/>
              </a:rPr>
              <a:t> </a:t>
            </a:r>
            <a:r>
              <a:rPr dirty="0" sz="1750">
                <a:solidFill>
                  <a:srgbClr val="dcd7e5"/>
                </a:solidFill>
                <a:latin typeface="Consolas"/>
                <a:cs typeface="Consolas"/>
              </a:rPr>
              <a:t>form</a:t>
            </a:r>
            <a:r>
              <a:rPr dirty="0" sz="1750">
                <a:solidFill>
                  <a:srgbClr val="dcd7e5"/>
                </a:solidFill>
                <a:latin typeface="Consolas"/>
                <a:cs typeface="Consolas"/>
              </a:rPr>
              <a:t> </a:t>
            </a:r>
            <a:r>
              <a:rPr dirty="0" sz="1750">
                <a:solidFill>
                  <a:srgbClr val="dcd7e5"/>
                </a:solidFill>
                <a:latin typeface="Consolas"/>
                <a:cs typeface="Consolas"/>
              </a:rPr>
              <a:t>fields.</a:t>
            </a:r>
          </a:p>
          <a:p>
            <a:pPr marL="0" marR="0">
              <a:lnSpc>
                <a:spcPts val="1750"/>
              </a:lnSpc>
              <a:spcBef>
                <a:spcPts val="1100"/>
              </a:spcBef>
              <a:spcAft>
                <a:spcPts val="0"/>
              </a:spcAft>
            </a:pPr>
            <a:r>
              <a:rPr dirty="0" sz="1750">
                <a:solidFill>
                  <a:srgbClr val="dcd7e5"/>
                </a:solidFill>
                <a:highlight>
                  <a:srgbClr val="1e0c41"/>
                </a:highlight>
                <a:latin typeface="Consolas"/>
                <a:cs typeface="Consolas"/>
              </a:rPr>
              <a:t>};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creator>Administrator</dc:creator>
  <cp:lastModifiedBy>Administrator</cp:lastModifiedBy>
  <cp:revision>1</cp:revision>
  <dcterms:modified xsi:type="dcterms:W3CDTF">2024-12-31T06:24:13-06:00</dcterms:modified>
</cp:coreProperties>
</file>