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6" r:id="rId22"/>
    <p:sldId id="277" r:id="rId23"/>
    <p:sldId id="278" r:id="rId24"/>
  </p:sldIdLst>
  <p:sldSz cx="14630400" cy="8229600"/>
  <p:notesSz cx="14630400" cy="82296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GDSOEJ+Heebo-Light" panose="020B0604020202020204"/>
      <p:regular r:id="rId29"/>
    </p:embeddedFont>
    <p:embeddedFont>
      <p:font typeface="Heebo Light" pitchFamily="2" charset="-79"/>
      <p:regular r:id="rId30"/>
    </p:embeddedFont>
    <p:embeddedFont>
      <p:font typeface="Montserrat" panose="00000500000000000000" pitchFamily="2" charset="0"/>
      <p:regular r:id="rId31"/>
    </p:embeddedFont>
    <p:embeddedFont>
      <p:font typeface="PUQRII+Lora-Regular" panose="020B0604020202020204"/>
      <p:regular r:id="rId32"/>
    </p:embeddedFont>
    <p:embeddedFont>
      <p:font typeface="UTTIJM+Montserrat-Regular" panose="020B0604020202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0" y="53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duynd0IedU?feature=oembed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0189" y="1746880"/>
            <a:ext cx="5186191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Beyond QWERTY: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89" y="2451730"/>
            <a:ext cx="6944936" cy="2760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Revolutionizing Medical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Insurance Form Filling</a:t>
            </a:r>
          </a:p>
          <a:p>
            <a:pPr marL="0" marR="0">
              <a:lnSpc>
                <a:spcPts val="4788"/>
              </a:lnSpc>
              <a:spcBef>
                <a:spcPts val="76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with AI-Powered Voice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Recognition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0189" y="5591632"/>
            <a:ext cx="5876358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An AI-Intensive Project Transforming Traditional Data Entry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80189" y="6209685"/>
            <a:ext cx="6850057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Presented by Rishiraj Yadav, Intern at Infosys AI Springboard, Batch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930" y="675285"/>
            <a:ext cx="5598452" cy="632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80"/>
              </a:lnSpc>
              <a:spcBef>
                <a:spcPts val="0"/>
              </a:spcBef>
              <a:spcAft>
                <a:spcPts val="0"/>
              </a:spcAft>
            </a:pPr>
            <a:r>
              <a:rPr sz="43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Workflow 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1014" y="2000492"/>
            <a:ext cx="2912662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User Authentication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55609" y="2051071"/>
            <a:ext cx="271602" cy="3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4473" y="2469787"/>
            <a:ext cx="5033274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Users log in to the platform with their credentials or</a:t>
            </a:r>
          </a:p>
          <a:p>
            <a:pPr marL="3132782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create an account.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34519" y="3108963"/>
            <a:ext cx="2460491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Form Navigation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397" y="3159543"/>
            <a:ext cx="370662" cy="3386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81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  <a:p>
            <a:pPr marL="15933" marR="0">
              <a:lnSpc>
                <a:spcPts val="2797"/>
              </a:lnSpc>
              <a:spcBef>
                <a:spcPts val="5057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  <a:p>
            <a:pPr marL="0" marR="0">
              <a:lnSpc>
                <a:spcPts val="2797"/>
              </a:lnSpc>
              <a:spcBef>
                <a:spcPts val="5007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4</a:t>
            </a:r>
          </a:p>
          <a:p>
            <a:pPr marL="15140" marR="0">
              <a:lnSpc>
                <a:spcPts val="2797"/>
              </a:lnSpc>
              <a:spcBef>
                <a:spcPts val="5057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519" y="3578259"/>
            <a:ext cx="5419968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Users select the desired form from a list or by searching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for specific terms.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40248" y="4106588"/>
            <a:ext cx="1724894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Voice Input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3806" y="4575884"/>
            <a:ext cx="5372856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Users speak their information, which is captured by the</a:t>
            </a:r>
          </a:p>
          <a:p>
            <a:pPr marL="2879718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voice recognition engine.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34519" y="5104212"/>
            <a:ext cx="3732358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Translation and Validation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34519" y="5573509"/>
            <a:ext cx="5443715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The system translates spoken words into text, validating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the data for accuracy.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00358" y="6101837"/>
            <a:ext cx="2355094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PDF Generation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3288" y="6571133"/>
            <a:ext cx="5479277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A PDF of the filled form is generated and made available</a:t>
            </a:r>
          </a:p>
          <a:p>
            <a:pPr marL="2639404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for download or submission.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789" y="1343020"/>
            <a:ext cx="6572504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AI Integration in Detail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620" y="2700177"/>
            <a:ext cx="5148708" cy="61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707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Speech Recognition</a:t>
            </a:r>
          </a:p>
          <a:p>
            <a:pPr marL="0" marR="0">
              <a:lnSpc>
                <a:spcPts val="2209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4328" y="3183355"/>
            <a:ext cx="5727936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Leveraging NLP to understand and transcribe user inputs.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8171" y="4120474"/>
            <a:ext cx="3042793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Multilingual Support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9335" y="4401060"/>
            <a:ext cx="311099" cy="194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  <a:p>
            <a:pPr marL="257" marR="0">
              <a:lnSpc>
                <a:spcPts val="2367"/>
              </a:lnSpc>
              <a:spcBef>
                <a:spcPts val="10244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8171" y="4603651"/>
            <a:ext cx="5030292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Powered by Google Translate to ensure inclusivity.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42014" y="5540770"/>
            <a:ext cx="1843608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Automation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42014" y="6023948"/>
            <a:ext cx="5933085" cy="693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Voice recognition combined with PDF generation eliminates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manual effort.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1133" y="428942"/>
            <a:ext cx="4143978" cy="413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59"/>
              </a:lnSpc>
              <a:spcBef>
                <a:spcPts val="0"/>
              </a:spcBef>
              <a:spcAft>
                <a:spcPts val="0"/>
              </a:spcAft>
            </a:pPr>
            <a:r>
              <a:rPr sz="27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Challenges &amp; Solutions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3271" y="1267600"/>
            <a:ext cx="1132751" cy="2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Challenge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3271" y="1561893"/>
            <a:ext cx="3885431" cy="222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CD7E5"/>
                </a:solidFill>
                <a:latin typeface="GDSOEJ+Heebo-Light"/>
                <a:cs typeface="GDSOEJ+Heebo-Light"/>
              </a:rPr>
              <a:t>Handling speech recognition accuracy in noisy environments.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3271" y="2390360"/>
            <a:ext cx="866146" cy="2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271" y="2684652"/>
            <a:ext cx="2668504" cy="222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CD7E5"/>
                </a:solidFill>
                <a:latin typeface="GDSOEJ+Heebo-Light"/>
                <a:cs typeface="GDSOEJ+Heebo-Light"/>
              </a:rPr>
              <a:t>Implement noise cancellation algorithms.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3271" y="3513120"/>
            <a:ext cx="1168241" cy="2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Challenge 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3271" y="3807411"/>
            <a:ext cx="1949189" cy="222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CD7E5"/>
                </a:solidFill>
                <a:latin typeface="GDSOEJ+Heebo-Light"/>
                <a:cs typeface="GDSOEJ+Heebo-Light"/>
              </a:rPr>
              <a:t>Managing multilingual inputs.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3271" y="4635879"/>
            <a:ext cx="866146" cy="2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Solution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03271" y="4930171"/>
            <a:ext cx="2924993" cy="222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CD7E5"/>
                </a:solidFill>
                <a:latin typeface="GDSOEJ+Heebo-Light"/>
                <a:cs typeface="GDSOEJ+Heebo-Light"/>
              </a:rPr>
              <a:t>Robust integration with Google Translate API.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03271" y="5758638"/>
            <a:ext cx="1167555" cy="2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Challenge 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03271" y="6052930"/>
            <a:ext cx="2791719" cy="222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CD7E5"/>
                </a:solidFill>
                <a:latin typeface="GDSOEJ+Heebo-Light"/>
                <a:cs typeface="GDSOEJ+Heebo-Light"/>
              </a:rPr>
              <a:t>Dynamic PDF creation with complex forms.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03271" y="6881397"/>
            <a:ext cx="866146" cy="2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Solution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03271" y="7175689"/>
            <a:ext cx="3216966" cy="222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CD7E5"/>
                </a:solidFill>
                <a:latin typeface="GDSOEJ+Heebo-Light"/>
                <a:cs typeface="GDSOEJ+Heebo-Light"/>
              </a:rPr>
              <a:t>Use ReportLab library for scalable PDF generation.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0667" y="2583293"/>
            <a:ext cx="7803401" cy="2055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527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Accuracy Analysis: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WebkitSpeechRecognition</a:t>
            </a:r>
          </a:p>
          <a:p>
            <a:pPr marL="1026301" marR="0">
              <a:lnSpc>
                <a:spcPts val="4788"/>
              </a:lnSpc>
              <a:spcBef>
                <a:spcPts val="76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in Beyond QWERTY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89" y="5010487"/>
            <a:ext cx="7040621" cy="693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The accuracy of WebkitSpeechRecognition within our Beyond QWERTY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project.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58043" y="672471"/>
            <a:ext cx="7361465" cy="131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6"/>
              </a:lnSpc>
              <a:spcBef>
                <a:spcPts val="0"/>
              </a:spcBef>
              <a:spcAft>
                <a:spcPts val="0"/>
              </a:spcAft>
            </a:pPr>
            <a:r>
              <a:rPr sz="43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Methodology for Accuracy</a:t>
            </a:r>
          </a:p>
          <a:p>
            <a:pPr marL="0" marR="0">
              <a:lnSpc>
                <a:spcPts val="4626"/>
              </a:lnSpc>
              <a:spcBef>
                <a:spcPts val="773"/>
              </a:spcBef>
              <a:spcAft>
                <a:spcPts val="0"/>
              </a:spcAft>
            </a:pPr>
            <a:r>
              <a:rPr sz="43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Measurement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1332" y="2568419"/>
            <a:ext cx="2255977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Data 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9089" y="2618523"/>
            <a:ext cx="271602" cy="3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1332" y="3034977"/>
            <a:ext cx="5718772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We collected a diverse dataset of speech samples covering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various accents and linguistic styles.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01332" y="4411864"/>
            <a:ext cx="2908840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Recognition Testing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95018" y="4461967"/>
            <a:ext cx="339953" cy="223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  <a:p>
            <a:pPr marL="734" marR="0">
              <a:lnSpc>
                <a:spcPts val="2797"/>
              </a:lnSpc>
              <a:spcBef>
                <a:spcPts val="11717"/>
              </a:spcBef>
              <a:spcAft>
                <a:spcPts val="0"/>
              </a:spcAft>
            </a:pPr>
            <a:r>
              <a:rPr sz="26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01332" y="4878422"/>
            <a:ext cx="5977716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The dataset was fed into the WebkitSpeechRecognition API to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measure the accuracy of transcriptions.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01332" y="6255308"/>
            <a:ext cx="3380669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Analysis and Evaluation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01332" y="6721867"/>
            <a:ext cx="5669843" cy="67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We compared the transcribed text to the original speech to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GDSOEJ+Heebo-Light"/>
                <a:cs typeface="GDSOEJ+Heebo-Light"/>
              </a:rPr>
              <a:t>determine the percentage of accurate recognition.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0189" y="819860"/>
            <a:ext cx="7555299" cy="1351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Key Findings: Recognition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Accuracy Rates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789" y="3886075"/>
            <a:ext cx="10881207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Future Improvements and Next 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90" y="5696742"/>
            <a:ext cx="2733776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Adaptive 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4704" y="5696742"/>
            <a:ext cx="3042793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Multilingual Support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15737" y="5696742"/>
            <a:ext cx="3184169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Personalized Settings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3789" y="6179920"/>
            <a:ext cx="4051906" cy="1055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Continued development of AI-powered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models to improve recognition accuracy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over time.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54704" y="6179920"/>
            <a:ext cx="3918883" cy="1055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Expanding support for a wider range of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languages to cater to diverse user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populations.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15737" y="6179920"/>
            <a:ext cx="4172256" cy="1055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Allowing users to adjust settings like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accent and noise cancellation to optimize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accuracy.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789" y="2591747"/>
            <a:ext cx="6202895" cy="1351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Beyond QWERTY in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Action: Project 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89" y="4349466"/>
            <a:ext cx="6759568" cy="1351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Real-Time Demo: Voice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 Filling 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>
            <a:hlinkClick r:id="rId3"/>
            <a:extLst>
              <a:ext uri="{FF2B5EF4-FFF2-40B4-BE49-F238E27FC236}">
                <a16:creationId xmlns:a16="http://schemas.microsoft.com/office/drawing/2014/main" id="{E777CFC7-A598-E44F-EFCB-2EA8CD6AB42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7954" y="329944"/>
            <a:ext cx="11682580" cy="632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3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Beyond QWERTY in Action: Project Demo</a:t>
            </a:r>
          </a:p>
        </p:txBody>
      </p:sp>
      <p:pic>
        <p:nvPicPr>
          <p:cNvPr id="6" name="Online Media 5" title="My Project Demo Video">
            <a:hlinkClick r:id="" action="ppaction://media"/>
            <a:extLst>
              <a:ext uri="{FF2B5EF4-FFF2-40B4-BE49-F238E27FC236}">
                <a16:creationId xmlns:a16="http://schemas.microsoft.com/office/drawing/2014/main" id="{B0B66740-0B76-35F8-08CE-586D29EBAC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69618" y="982660"/>
            <a:ext cx="11991458" cy="6770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6BD4E97-2131-A2A2-9539-DCBFA744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  <a:extLst>
              <a:ext uri="{FF2B5EF4-FFF2-40B4-BE49-F238E27FC236}">
                <a16:creationId xmlns:a16="http://schemas.microsoft.com/office/drawing/2014/main" id="{C39E8CA3-8BE9-C18B-6ECE-23509D1EEB2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DECD24-21CC-768B-91A4-6008011A521F}"/>
              </a:ext>
            </a:extLst>
          </p:cNvPr>
          <p:cNvSpPr txBox="1"/>
          <p:nvPr/>
        </p:nvSpPr>
        <p:spPr>
          <a:xfrm>
            <a:off x="3774245" y="1479158"/>
            <a:ext cx="1056748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Click to Open Mic</a:t>
            </a:r>
          </a:p>
          <a:p>
            <a:pPr marL="407987" marR="0">
              <a:lnSpc>
                <a:spcPts val="1000"/>
              </a:lnSpc>
              <a:spcBef>
                <a:spcPts val="20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</a:p>
          <a:p>
            <a:pPr marL="59531" marR="0">
              <a:lnSpc>
                <a:spcPts val="1000"/>
              </a:lnSpc>
              <a:spcBef>
                <a:spcPts val="20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Enter the Input</a:t>
            </a:r>
          </a:p>
        </p:txBody>
      </p:sp>
    </p:spTree>
    <p:extLst>
      <p:ext uri="{BB962C8B-B14F-4D97-AF65-F5344CB8AC3E}">
        <p14:creationId xmlns:p14="http://schemas.microsoft.com/office/powerpoint/2010/main" val="101653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0451" y="1972376"/>
            <a:ext cx="12351162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Project Overview: Voice-Based Form Filling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5030" y="3641310"/>
            <a:ext cx="1345387" cy="4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6E5EF"/>
                </a:solidFill>
                <a:latin typeface="PUQRII+Lora-Regular"/>
                <a:cs typeface="PUQRII+Lora-Regular"/>
              </a:rPr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230" y="3729987"/>
            <a:ext cx="1486509" cy="4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6E5EF"/>
                </a:solidFill>
                <a:latin typeface="PUQRII+Lora-Regular"/>
                <a:cs typeface="PUQRII+Lora-Regular"/>
              </a:rPr>
              <a:t>Objective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639" y="4371271"/>
            <a:ext cx="573831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Manual</a:t>
            </a:r>
            <a:r>
              <a:rPr lang="en-US"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 </a:t>
            </a:r>
            <a:r>
              <a:rPr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forms</a:t>
            </a:r>
            <a:r>
              <a:rPr lang="en-US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 </a:t>
            </a:r>
            <a:r>
              <a:rPr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are</a:t>
            </a:r>
            <a:r>
              <a:rPr lang="en-US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 </a:t>
            </a:r>
            <a:r>
              <a:rPr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tedious,</a:t>
            </a:r>
            <a:r>
              <a:rPr lang="en-US"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 </a:t>
            </a:r>
            <a:r>
              <a:rPr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error-prone,</a:t>
            </a:r>
            <a:r>
              <a:rPr lang="en-US"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 </a:t>
            </a:r>
            <a:r>
              <a:rPr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and</a:t>
            </a:r>
            <a:r>
              <a:rPr lang="en-US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 </a:t>
            </a:r>
            <a:r>
              <a:rPr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inaccessible.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5230" y="4434575"/>
            <a:ext cx="534939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Replace keyboard entry with AI-p</a:t>
            </a:r>
            <a:r>
              <a:rPr lang="en-IN"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o</a:t>
            </a:r>
            <a:r>
              <a:rPr lang="en-US" sz="1800" dirty="0" err="1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wered</a:t>
            </a:r>
            <a:r>
              <a:rPr lang="en-US" sz="1800" dirty="0">
                <a:solidFill>
                  <a:srgbClr val="D6E5EF"/>
                </a:solidFill>
                <a:latin typeface="GDSOEJ+Heebo-Light" panose="020B0604020202020204"/>
                <a:cs typeface="KHQJMQ+SourceSansPro-Regular"/>
              </a:rPr>
              <a:t> voice-to-text.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3790" y="5765588"/>
            <a:ext cx="3391204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Modernizing Insurance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20278" y="5805716"/>
            <a:ext cx="3623106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Transforming Data Entry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3790" y="6280498"/>
            <a:ext cx="6264669" cy="693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Our project aims to revolutionize medical insurance form filling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using cutting-edge AI technology, specifically voice recognition.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20278" y="6280498"/>
            <a:ext cx="6107293" cy="1055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We envision a future where forms can be filled accurately and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quickly, simplifying the process for both users and insurance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providers.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789" y="1883087"/>
            <a:ext cx="11754364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The Benefits of Voice-Driven Form Filling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89" y="3126778"/>
            <a:ext cx="3101745" cy="68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Increased Speed and</a:t>
            </a:r>
          </a:p>
          <a:p>
            <a:pPr marL="0" marR="0">
              <a:lnSpc>
                <a:spcPts val="2367"/>
              </a:lnSpc>
              <a:spcBef>
                <a:spcPts val="332"/>
              </a:spcBef>
              <a:spcAft>
                <a:spcPts val="0"/>
              </a:spcAft>
            </a:pPr>
            <a:r>
              <a:rPr sz="22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Efficiency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2928" y="3126779"/>
            <a:ext cx="3372205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Enhanced Accessibility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72067" y="3126778"/>
            <a:ext cx="2940812" cy="68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Reduced Errors and</a:t>
            </a:r>
          </a:p>
          <a:p>
            <a:pPr marL="0" marR="0">
              <a:lnSpc>
                <a:spcPts val="2367"/>
              </a:lnSpc>
              <a:spcBef>
                <a:spcPts val="332"/>
              </a:spcBef>
              <a:spcAft>
                <a:spcPts val="0"/>
              </a:spcAft>
            </a:pPr>
            <a:r>
              <a:rPr sz="22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Improved Accuracy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2927" y="3700681"/>
            <a:ext cx="4106597" cy="177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For individuals with disabilities, voice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input can be a game changer, providing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an alternative to traditional keyboard and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mouse interactions, making forms more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accessible and inclusive.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3789" y="4055011"/>
            <a:ext cx="4071798" cy="177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Voice form filling allows users to input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data quickly and effortlessly, eliminating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the need for manual typing and reducing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errors. This translates to significant time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savings and a more efficient workflow.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72067" y="4055011"/>
            <a:ext cx="4004043" cy="1055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By minimizing manual data entry, voice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form filling significantly reduces the risk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of typos and mistakes, leading 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72067" y="5140861"/>
            <a:ext cx="3632116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improved data quality and reliability.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789" y="3685693"/>
            <a:ext cx="11260424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Real-World Use Cases and 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223" y="4937006"/>
            <a:ext cx="1693849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Healthcare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1395" y="4937006"/>
            <a:ext cx="2622296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Customer 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74567" y="4937006"/>
            <a:ext cx="1591868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Education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8223" y="5420182"/>
            <a:ext cx="3650563" cy="141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Doctors and nurses can use voice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form filling to document patient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information and prescriptions more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efficiently, streamlining patient care.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51395" y="5420182"/>
            <a:ext cx="3816370" cy="177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Customer service representatives can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quickly capture customer details and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requests using voice input, improving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customer satisfaction and resolving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issues faster.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74567" y="5420182"/>
            <a:ext cx="3710661" cy="141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Students can utilize voice form filling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to complete assignments and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surveys, freeing up time for learning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and research.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0189" y="2393269"/>
            <a:ext cx="7758753" cy="1351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The Future of Voice-Driven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 Filling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89" y="4111685"/>
            <a:ext cx="7640402" cy="177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Voice-driven form filling is poised to transform how we interact with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technology. As voice recognition technology continues to advance, we can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expect to see even more sophisticated and user-friendly voice-driven forms in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various applications, making information gathering more accessible and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efficient.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>
            <a:hlinkClick r:id="rId2"/>
            <a:extLst>
              <a:ext uri="{FF2B5EF4-FFF2-40B4-BE49-F238E27FC236}">
                <a16:creationId xmlns:a16="http://schemas.microsoft.com/office/drawing/2014/main" id="{BA66E66B-5BBD-FF9D-5D03-A73FBE3E4058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512E3BDD-E235-55CA-6AD7-C84D4A3A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56543328-3666-8DC3-E7D9-5BAE067EC7BF}"/>
              </a:ext>
            </a:extLst>
          </p:cNvPr>
          <p:cNvSpPr/>
          <p:nvPr/>
        </p:nvSpPr>
        <p:spPr>
          <a:xfrm>
            <a:off x="675561" y="531495"/>
            <a:ext cx="7792879" cy="1206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Introducing Voice Recognition Technology</a:t>
            </a:r>
            <a:endParaRPr lang="en-US" sz="3750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0074C109-C6A4-F031-D737-13BEDD0A1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43" y="1977238"/>
            <a:ext cx="482441" cy="482441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0895B886-E3E9-1A8D-0579-74C961457615}"/>
              </a:ext>
            </a:extLst>
          </p:cNvPr>
          <p:cNvSpPr/>
          <p:nvPr/>
        </p:nvSpPr>
        <p:spPr>
          <a:xfrm>
            <a:off x="675559" y="2542128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Speech-to-Text</a:t>
            </a:r>
            <a:endParaRPr lang="en-US" sz="185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161A7272-A736-9880-E9F6-683DC58C95E7}"/>
              </a:ext>
            </a:extLst>
          </p:cNvPr>
          <p:cNvSpPr/>
          <p:nvPr/>
        </p:nvSpPr>
        <p:spPr>
          <a:xfrm>
            <a:off x="681004" y="2996458"/>
            <a:ext cx="7792879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solution utilizes AI-powered voice recognition technology, allowing users to dictate their information.</a:t>
            </a:r>
            <a:endParaRPr lang="en-US" sz="1500" dirty="0"/>
          </a:p>
        </p:txBody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52803025-FFEB-93AC-0F61-30F4CA665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43" y="3879405"/>
            <a:ext cx="482441" cy="482441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1121C938-8E36-2452-B920-177E7BDD6963}"/>
              </a:ext>
            </a:extLst>
          </p:cNvPr>
          <p:cNvSpPr/>
          <p:nvPr/>
        </p:nvSpPr>
        <p:spPr>
          <a:xfrm>
            <a:off x="675559" y="4454952"/>
            <a:ext cx="2729984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Data Entry</a:t>
            </a:r>
            <a:endParaRPr lang="en-US" sz="185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A7B8BDB3-71B3-A044-B132-3AE8C3EA1407}"/>
              </a:ext>
            </a:extLst>
          </p:cNvPr>
          <p:cNvSpPr/>
          <p:nvPr/>
        </p:nvSpPr>
        <p:spPr>
          <a:xfrm>
            <a:off x="675560" y="4813043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system translates spoken words into text, automatically populating form fields.</a:t>
            </a:r>
            <a:endParaRPr lang="en-US" sz="1500" dirty="0"/>
          </a:p>
        </p:txBody>
      </p:sp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4B5C5EB2-0FF8-A9B9-F7DF-490A97E0A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43" y="5531912"/>
            <a:ext cx="482441" cy="482441"/>
          </a:xfrm>
          <a:prstGeom prst="rect">
            <a:avLst/>
          </a:prstGeom>
        </p:spPr>
      </p:pic>
      <p:sp>
        <p:nvSpPr>
          <p:cNvPr id="20" name="Text 5">
            <a:extLst>
              <a:ext uri="{FF2B5EF4-FFF2-40B4-BE49-F238E27FC236}">
                <a16:creationId xmlns:a16="http://schemas.microsoft.com/office/drawing/2014/main" id="{6433BB9A-9503-9A57-3D01-86B4D9394708}"/>
              </a:ext>
            </a:extLst>
          </p:cNvPr>
          <p:cNvSpPr/>
          <p:nvPr/>
        </p:nvSpPr>
        <p:spPr>
          <a:xfrm>
            <a:off x="603843" y="6195329"/>
            <a:ext cx="2856786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and Efficiency</a:t>
            </a:r>
            <a:endParaRPr lang="en-US" sz="1850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F62F4B06-5741-C5FF-B528-427A9F705374}"/>
              </a:ext>
            </a:extLst>
          </p:cNvPr>
          <p:cNvSpPr/>
          <p:nvPr/>
        </p:nvSpPr>
        <p:spPr>
          <a:xfrm>
            <a:off x="603843" y="6672622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This streamlines the process, reduces errors, and significantly improves efficiency.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634" y="634878"/>
            <a:ext cx="12902911" cy="571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96"/>
              </a:lnSpc>
              <a:spcBef>
                <a:spcPts val="0"/>
              </a:spcBef>
              <a:spcAft>
                <a:spcPts val="0"/>
              </a:spcAft>
            </a:pPr>
            <a:r>
              <a:rPr sz="39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AI-Powered Voice-Based Form Filling: Key 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7057" y="1992766"/>
            <a:ext cx="2661342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Speech Recognition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3789" y="2431145"/>
            <a:ext cx="241801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27056" y="2416378"/>
            <a:ext cx="8478320" cy="29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DCD7E5"/>
                </a:solidFill>
                <a:latin typeface="GDSOEJ+Heebo-Light"/>
                <a:cs typeface="GDSOEJ+Heebo-Light"/>
              </a:rPr>
              <a:t>Our system uses the WebkitSpeechRecognition API to process and understand spoken language.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5492" y="3518552"/>
            <a:ext cx="3838423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Natural Language Processing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7595" y="3765717"/>
            <a:ext cx="293065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5492" y="3942164"/>
            <a:ext cx="7045253" cy="29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DCD7E5"/>
                </a:solidFill>
                <a:latin typeface="GDSOEJ+Heebo-Light"/>
                <a:cs typeface="GDSOEJ+Heebo-Light"/>
              </a:rPr>
              <a:t>It utilizes NLP to interpret the meaning of user's speech, extracting relevant 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63928" y="4883961"/>
            <a:ext cx="2147716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Form Validation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329" y="5291503"/>
            <a:ext cx="292074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63928" y="5307572"/>
            <a:ext cx="7086803" cy="61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DCD7E5"/>
                </a:solidFill>
                <a:latin typeface="GDSOEJ+Heebo-Light"/>
                <a:cs typeface="GDSOEJ+Heebo-Light"/>
              </a:rPr>
              <a:t>The system ensures that the captured data is accurate and adheres to the form's</a:t>
            </a:r>
          </a:p>
          <a:p>
            <a:pPr marL="0" marR="0">
              <a:lnSpc>
                <a:spcPts val="2044"/>
              </a:lnSpc>
              <a:spcBef>
                <a:spcPts val="455"/>
              </a:spcBef>
              <a:spcAft>
                <a:spcPts val="0"/>
              </a:spcAft>
            </a:pPr>
            <a:r>
              <a:rPr sz="1550" dirty="0">
                <a:solidFill>
                  <a:srgbClr val="DCD7E5"/>
                </a:solidFill>
                <a:latin typeface="GDSOEJ+Heebo-Light"/>
                <a:cs typeface="GDSOEJ+Heebo-Light"/>
              </a:rPr>
              <a:t>structure.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82364" y="6409747"/>
            <a:ext cx="2150192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PDF Generation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26542" y="6817289"/>
            <a:ext cx="316096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82364" y="6833357"/>
            <a:ext cx="5382491" cy="61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DCD7E5"/>
                </a:solidFill>
                <a:latin typeface="GDSOEJ+Heebo-Light"/>
                <a:cs typeface="GDSOEJ+Heebo-Light"/>
              </a:rPr>
              <a:t>The filled form is automatically generated as a PDF, ready for</a:t>
            </a:r>
          </a:p>
          <a:p>
            <a:pPr marL="0" marR="0">
              <a:lnSpc>
                <a:spcPts val="2044"/>
              </a:lnSpc>
              <a:spcBef>
                <a:spcPts val="455"/>
              </a:spcBef>
              <a:spcAft>
                <a:spcPts val="0"/>
              </a:spcAft>
            </a:pPr>
            <a:r>
              <a:rPr sz="1550" dirty="0">
                <a:solidFill>
                  <a:srgbClr val="DCD7E5"/>
                </a:solidFill>
                <a:latin typeface="GDSOEJ+Heebo-Light"/>
                <a:cs typeface="GDSOEJ+Heebo-Light"/>
              </a:rPr>
              <a:t>submission.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0554" y="549896"/>
            <a:ext cx="6254940" cy="1075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65"/>
              </a:lnSpc>
              <a:spcBef>
                <a:spcPts val="0"/>
              </a:spcBef>
              <a:spcAft>
                <a:spcPts val="0"/>
              </a:spcAft>
            </a:pPr>
            <a:r>
              <a:rPr sz="35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Impact on Productivity and</a:t>
            </a:r>
          </a:p>
          <a:p>
            <a:pPr marL="0" marR="0">
              <a:lnSpc>
                <a:spcPts val="3765"/>
              </a:lnSpc>
              <a:spcBef>
                <a:spcPts val="633"/>
              </a:spcBef>
              <a:spcAft>
                <a:spcPts val="0"/>
              </a:spcAft>
            </a:pPr>
            <a:r>
              <a:rPr sz="350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Efficiency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5575" y="1933187"/>
            <a:ext cx="1365980" cy="67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3"/>
              </a:lnSpc>
              <a:spcBef>
                <a:spcPts val="0"/>
              </a:spcBef>
              <a:spcAft>
                <a:spcPts val="0"/>
              </a:spcAft>
            </a:pPr>
            <a:r>
              <a:rPr sz="46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30%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191" y="2828242"/>
            <a:ext cx="1627695" cy="277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Time Savings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7476" y="3208192"/>
            <a:ext cx="6356689" cy="272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DCD7E5"/>
                </a:solidFill>
                <a:latin typeface="GDSOEJ+Heebo-Light"/>
                <a:cs typeface="GDSOEJ+Heebo-Light"/>
              </a:rPr>
              <a:t>Significantly reduces the time required to complete forms, boosting productivity.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44143" y="4060833"/>
            <a:ext cx="1409681" cy="67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3"/>
              </a:lnSpc>
              <a:spcBef>
                <a:spcPts val="0"/>
              </a:spcBef>
              <a:spcAft>
                <a:spcPts val="0"/>
              </a:spcAft>
            </a:pPr>
            <a:r>
              <a:rPr sz="46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80%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86124" y="4955890"/>
            <a:ext cx="1926177" cy="2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Error Reduction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1182" y="5335838"/>
            <a:ext cx="5469112" cy="272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DCD7E5"/>
                </a:solidFill>
                <a:latin typeface="GDSOEJ+Heebo-Light"/>
                <a:cs typeface="GDSOEJ+Heebo-Light"/>
              </a:rPr>
              <a:t>Minimizes data entry errors, leading to fewer corrections and rework.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82773" y="6188480"/>
            <a:ext cx="1335862" cy="67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3"/>
              </a:lnSpc>
              <a:spcBef>
                <a:spcPts val="0"/>
              </a:spcBef>
              <a:spcAft>
                <a:spcPts val="0"/>
              </a:spcAft>
            </a:pPr>
            <a:r>
              <a:rPr sz="46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95%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38932" y="7083535"/>
            <a:ext cx="2016633" cy="277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User Satisfaction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1815" y="7463485"/>
            <a:ext cx="6202182" cy="272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DCD7E5"/>
                </a:solidFill>
                <a:latin typeface="GDSOEJ+Heebo-Light"/>
                <a:cs typeface="GDSOEJ+Heebo-Light"/>
              </a:rPr>
              <a:t>Enhances user experience by simplifying the process and reducing frustration.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458" y="2742195"/>
            <a:ext cx="9417081" cy="509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2"/>
              </a:lnSpc>
              <a:spcBef>
                <a:spcPts val="0"/>
              </a:spcBef>
              <a:spcAft>
                <a:spcPts val="0"/>
              </a:spcAft>
            </a:pPr>
            <a:r>
              <a:rPr sz="3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The Future of AI-Driven Medical Insurance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4148" y="3712325"/>
            <a:ext cx="2291968" cy="270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29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Personalized 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4148" y="4085781"/>
            <a:ext cx="6008404" cy="264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GDSOEJ+Heebo-Light"/>
                <a:cs typeface="GDSOEJ+Heebo-Light"/>
              </a:rPr>
              <a:t>AI can personalize forms based on individual user profiles and medical history.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4148" y="5123811"/>
            <a:ext cx="2447632" cy="270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29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Real-Time Assistance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4148" y="5497267"/>
            <a:ext cx="5801123" cy="264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GDSOEJ+Heebo-Light"/>
                <a:cs typeface="GDSOEJ+Heebo-Light"/>
              </a:rPr>
              <a:t>Users can receive real-time feedback and guidance during form completion.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4148" y="6535297"/>
            <a:ext cx="2275344" cy="270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29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Advanced Analytics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64148" y="6908753"/>
            <a:ext cx="6813019" cy="264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CD7E5"/>
                </a:solidFill>
                <a:latin typeface="GDSOEJ+Heebo-Light"/>
                <a:cs typeface="GDSOEJ+Heebo-Light"/>
              </a:rPr>
              <a:t>Insurance companies can leverage data insights from forms to improve decision-making.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812" y="3468491"/>
            <a:ext cx="6412763" cy="632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80"/>
              </a:lnSpc>
              <a:spcBef>
                <a:spcPts val="0"/>
              </a:spcBef>
              <a:spcAft>
                <a:spcPts val="0"/>
              </a:spcAft>
            </a:pPr>
            <a:r>
              <a:rPr sz="43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Technical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435" y="4698328"/>
            <a:ext cx="1436553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Frontend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7386" y="4698328"/>
            <a:ext cx="1372114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Backend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1435" y="5168358"/>
            <a:ext cx="5519465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HTML, CSS, and JavaScript for a user-friendly interface.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57386" y="5168358"/>
            <a:ext cx="5185843" cy="68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Flask Framework for routing, handling requests, and</a:t>
            </a:r>
          </a:p>
          <a:p>
            <a:pPr marL="0" marR="0">
              <a:lnSpc>
                <a:spcPts val="2307"/>
              </a:lnSpc>
              <a:spcBef>
                <a:spcPts val="492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processing data.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1435" y="6578801"/>
            <a:ext cx="1455667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Database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7386" y="6578801"/>
            <a:ext cx="2355094" cy="331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PDF Generation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1435" y="7048831"/>
            <a:ext cx="4890052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MySQL for secure storage of user and form data.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57386" y="7048831"/>
            <a:ext cx="4383099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ReportLab library for dynamic PDF creation.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789" y="1581145"/>
            <a:ext cx="8933136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WebkitSpeechRecognition 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7217" y="2938302"/>
            <a:ext cx="2290368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Browser-Based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3515" y="3380813"/>
            <a:ext cx="253263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7217" y="3421480"/>
            <a:ext cx="3691235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Real-time speech-to-text conversion.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3304" y="4301925"/>
            <a:ext cx="2692145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Machine 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4941" y="4582511"/>
            <a:ext cx="311099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3303" y="4785103"/>
            <a:ext cx="4984508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Uses NLP techniques to transcribe speech to text.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09271" y="5665548"/>
            <a:ext cx="1309674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Benefits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5675" y="5946134"/>
            <a:ext cx="309981" cy="33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09271" y="6148725"/>
            <a:ext cx="5393225" cy="33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GDSOEJ+Heebo-Light"/>
                <a:cs typeface="GDSOEJ+Heebo-Light"/>
              </a:rPr>
              <a:t>High accuracy, easy adaptation, reduces typing errors.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3789" y="3632353"/>
            <a:ext cx="8933136" cy="6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F2F0F4"/>
                </a:solidFill>
                <a:latin typeface="UTTIJM+Montserrat-Regular"/>
                <a:cs typeface="UTTIJM+Montserrat-Regular"/>
              </a:rPr>
              <a:t>WebkitSpeechRecognition 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293" y="4905978"/>
            <a:ext cx="6253344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const recognition = new WebkitSpeechRecognition();</a:t>
            </a:r>
          </a:p>
          <a:p>
            <a:pPr marL="0" marR="0">
              <a:lnSpc>
                <a:spcPts val="1750"/>
              </a:lnSpc>
              <a:spcBef>
                <a:spcPts val="110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recognition.lang = 'en-US';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293" y="5629878"/>
            <a:ext cx="2596281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recognition.start();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9293" y="5991828"/>
            <a:ext cx="7107451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recognition.onresult = (event) =&gt; {</a:t>
            </a:r>
          </a:p>
          <a:p>
            <a:pPr marL="244030" marR="0">
              <a:lnSpc>
                <a:spcPts val="1750"/>
              </a:lnSpc>
              <a:spcBef>
                <a:spcPts val="110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Consolas"/>
                <a:cs typeface="Consolas"/>
              </a:rPr>
              <a:t>const transcript = event.results[0][0].transcript;</a:t>
            </a:r>
          </a:p>
          <a:p>
            <a:pPr marL="244030" marR="0">
              <a:lnSpc>
                <a:spcPts val="1750"/>
              </a:lnSpc>
              <a:spcBef>
                <a:spcPts val="105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latin typeface="Consolas"/>
                <a:cs typeface="Consolas"/>
              </a:rPr>
              <a:t>// Process the transcript and populate the form fields.</a:t>
            </a:r>
          </a:p>
          <a:p>
            <a:pPr marL="0" marR="0">
              <a:lnSpc>
                <a:spcPts val="1750"/>
              </a:lnSpc>
              <a:spcBef>
                <a:spcPts val="1100"/>
              </a:spcBef>
              <a:spcAft>
                <a:spcPts val="0"/>
              </a:spcAft>
            </a:pPr>
            <a:r>
              <a:rPr sz="1750" dirty="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1041</Words>
  <Application>Microsoft Office PowerPoint</Application>
  <PresentationFormat>Custom</PresentationFormat>
  <Paragraphs>218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Heebo Light</vt:lpstr>
      <vt:lpstr>GDSOEJ+Heebo-Light</vt:lpstr>
      <vt:lpstr>Montserrat</vt:lpstr>
      <vt:lpstr>UTTIJM+Montserrat-Regular</vt:lpstr>
      <vt:lpstr>PUQRII+Lora-Regular</vt:lpstr>
      <vt:lpstr>Consolas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Rishiraj Yadav</cp:lastModifiedBy>
  <cp:revision>3</cp:revision>
  <dcterms:modified xsi:type="dcterms:W3CDTF">2025-01-02T10:29:31Z</dcterms:modified>
</cp:coreProperties>
</file>