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9" r:id="rId3"/>
    <p:sldId id="260" r:id="rId4"/>
    <p:sldId id="261" r:id="rId5"/>
    <p:sldId id="262" r:id="rId6"/>
    <p:sldId id="263" r:id="rId7"/>
    <p:sldId id="264" r:id="rId8"/>
    <p:sldId id="266" r:id="rId9"/>
    <p:sldId id="265" r:id="rId10"/>
    <p:sldId id="267" r:id="rId11"/>
    <p:sldId id="289" r:id="rId12"/>
    <p:sldId id="268" r:id="rId13"/>
    <p:sldId id="269" r:id="rId14"/>
    <p:sldId id="270" r:id="rId15"/>
    <p:sldId id="272" r:id="rId16"/>
    <p:sldId id="274" r:id="rId17"/>
    <p:sldId id="275" r:id="rId18"/>
    <p:sldId id="276" r:id="rId19"/>
    <p:sldId id="277" r:id="rId20"/>
    <p:sldId id="278" r:id="rId21"/>
    <p:sldId id="279" r:id="rId22"/>
    <p:sldId id="280" r:id="rId23"/>
    <p:sldId id="281" r:id="rId24"/>
    <p:sldId id="282" r:id="rId25"/>
    <p:sldId id="284"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101F6-9F34-4798-8B8B-EB942FA4957D}" type="datetimeFigureOut">
              <a:rPr lang="en-US" smtClean="0"/>
              <a:t>5/9/2020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9AD20-8A19-4F48-88C2-A679885ADF5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FFFFFF"/>
                </a:solidFill>
                <a:latin typeface="Arial"/>
                <a:ea typeface="DejaVu Sans"/>
              </a:rPr>
              <a:t>request module for using </a:t>
            </a:r>
            <a:r>
              <a:rPr lang="en-US" sz="1200" b="0" strike="noStrike" spc="-1" dirty="0" err="1" smtClean="0">
                <a:solidFill>
                  <a:srgbClr val="FFFFFF"/>
                </a:solidFill>
                <a:latin typeface="Arial"/>
                <a:ea typeface="DejaVu Sans"/>
              </a:rPr>
              <a:t>FourSquare</a:t>
            </a:r>
            <a:r>
              <a:rPr lang="en-US" sz="1200" b="0" strike="noStrike" spc="-1" dirty="0" smtClean="0">
                <a:solidFill>
                  <a:srgbClr val="FFFFFF"/>
                </a:solidFill>
                <a:latin typeface="Arial"/>
                <a:ea typeface="DejaVu Sans"/>
              </a:rPr>
              <a:t> API.</a:t>
            </a:r>
            <a:endParaRPr lang="en-US" sz="1200" b="0" strike="noStrike" spc="-1" dirty="0" smtClean="0">
              <a:latin typeface="Arial"/>
            </a:endParaRPr>
          </a:p>
          <a:p>
            <a:endParaRPr lang="en-US" dirty="0"/>
          </a:p>
        </p:txBody>
      </p:sp>
      <p:sp>
        <p:nvSpPr>
          <p:cNvPr id="4" name="Slide Number Placeholder 3"/>
          <p:cNvSpPr>
            <a:spLocks noGrp="1"/>
          </p:cNvSpPr>
          <p:nvPr>
            <p:ph type="sldNum" sz="quarter" idx="10"/>
          </p:nvPr>
        </p:nvSpPr>
        <p:spPr/>
        <p:txBody>
          <a:bodyPr/>
          <a:lstStyle/>
          <a:p>
            <a:fld id="{5B09AD20-8A19-4F48-88C2-A679885ADF5A}"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09AD20-8A19-4F48-88C2-A679885ADF5A}" type="slidenum">
              <a:rPr lang="en-US" smtClean="0"/>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5/8/2020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5/8/2020</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5/8/2020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5/8/2020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5/8/2020</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5/8/2020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5/8/2020</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5/8/2020</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5/8/2020</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data.paris.fr/explore/dataset/arrondissements/table/?dataChart" TargetMode="External"/><Relationship Id="rId2" Type="http://schemas.openxmlformats.org/officeDocument/2006/relationships/hyperlink" Target="https://data.opendatasoft.com/explore/dataset/arrondissements%40parisdata/exp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rrondissements_of_Par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ata.opendatasoft.com/explore/dataset/arrondissements%40parisdata/export/"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764704"/>
            <a:ext cx="6172200" cy="4248472"/>
          </a:xfrm>
        </p:spPr>
        <p:txBody>
          <a:bodyPr>
            <a:noAutofit/>
          </a:bodyPr>
          <a:lstStyle/>
          <a:p>
            <a:pPr algn="ctr"/>
            <a:r>
              <a:rPr lang="en-US" sz="5400" u="sng" dirty="0" smtClean="0">
                <a:solidFill>
                  <a:schemeClr val="accent3">
                    <a:lumMod val="50000"/>
                  </a:schemeClr>
                </a:solidFill>
              </a:rPr>
              <a:t>IBM data science project </a:t>
            </a:r>
            <a:r>
              <a:rPr lang="en-US" sz="5400" u="sng" dirty="0" smtClean="0">
                <a:solidFill>
                  <a:schemeClr val="accent3">
                    <a:lumMod val="50000"/>
                  </a:schemeClr>
                </a:solidFill>
              </a:rPr>
              <a:t>presentation</a:t>
            </a:r>
            <a:br>
              <a:rPr lang="en-US" sz="5400" u="sng" dirty="0" smtClean="0">
                <a:solidFill>
                  <a:schemeClr val="accent3">
                    <a:lumMod val="50000"/>
                  </a:schemeClr>
                </a:solidFill>
              </a:rPr>
            </a:br>
            <a:r>
              <a:rPr lang="en-US" sz="5400" u="sng" dirty="0" smtClean="0">
                <a:solidFill>
                  <a:schemeClr val="accent3">
                    <a:lumMod val="50000"/>
                  </a:schemeClr>
                </a:solidFill>
              </a:rPr>
              <a:t/>
            </a:r>
            <a:br>
              <a:rPr lang="en-US" sz="5400" u="sng" dirty="0" smtClean="0">
                <a:solidFill>
                  <a:schemeClr val="accent3">
                    <a:lumMod val="50000"/>
                  </a:schemeClr>
                </a:solidFill>
              </a:rPr>
            </a:br>
            <a:r>
              <a:rPr lang="en-US" sz="5400" u="sng" dirty="0" smtClean="0">
                <a:solidFill>
                  <a:schemeClr val="accent3">
                    <a:lumMod val="50000"/>
                  </a:schemeClr>
                </a:solidFill>
              </a:rPr>
              <a:t/>
            </a:r>
            <a:br>
              <a:rPr lang="en-US" sz="5400" u="sng" dirty="0" smtClean="0">
                <a:solidFill>
                  <a:schemeClr val="accent3">
                    <a:lumMod val="50000"/>
                  </a:schemeClr>
                </a:solidFill>
              </a:rPr>
            </a:br>
            <a:r>
              <a:rPr lang="en-US" sz="2000" u="sng" dirty="0" smtClean="0">
                <a:solidFill>
                  <a:schemeClr val="accent3">
                    <a:lumMod val="50000"/>
                  </a:schemeClr>
                </a:solidFill>
              </a:rPr>
              <a:t>the battle of neighborhoods            </a:t>
            </a:r>
            <a:r>
              <a:rPr lang="en-US" sz="1800" u="sng" dirty="0" smtClean="0">
                <a:solidFill>
                  <a:schemeClr val="accent3">
                    <a:lumMod val="50000"/>
                  </a:schemeClr>
                </a:solidFill>
              </a:rPr>
              <a:t>(</a:t>
            </a:r>
            <a:r>
              <a:rPr lang="en-US" sz="1800" u="sng" dirty="0" smtClean="0">
                <a:solidFill>
                  <a:schemeClr val="accent3">
                    <a:lumMod val="50000"/>
                  </a:schemeClr>
                </a:solidFill>
              </a:rPr>
              <a:t>capstone project</a:t>
            </a:r>
            <a:r>
              <a:rPr lang="en-US" sz="1800" u="sng" dirty="0" smtClean="0">
                <a:solidFill>
                  <a:schemeClr val="accent3">
                    <a:lumMod val="50000"/>
                  </a:schemeClr>
                </a:solidFill>
              </a:rPr>
              <a:t>)</a:t>
            </a:r>
            <a:endParaRPr lang="en-US" sz="5400" u="sng" dirty="0">
              <a:solidFill>
                <a:schemeClr val="accent3">
                  <a:lumMod val="50000"/>
                </a:schemeClr>
              </a:solidFill>
            </a:endParaRPr>
          </a:p>
        </p:txBody>
      </p:sp>
      <p:sp>
        <p:nvSpPr>
          <p:cNvPr id="3" name="Subtitle 2"/>
          <p:cNvSpPr>
            <a:spLocks noGrp="1"/>
          </p:cNvSpPr>
          <p:nvPr>
            <p:ph type="subTitle" idx="1"/>
          </p:nvPr>
        </p:nvSpPr>
        <p:spPr>
          <a:xfrm>
            <a:off x="3563888" y="5157192"/>
            <a:ext cx="4894312" cy="1217730"/>
          </a:xfrm>
        </p:spPr>
        <p:txBody>
          <a:bodyPr/>
          <a:lstStyle/>
          <a:p>
            <a:r>
              <a:rPr lang="en-US" dirty="0" smtClean="0">
                <a:solidFill>
                  <a:schemeClr val="accent3">
                    <a:lumMod val="50000"/>
                  </a:schemeClr>
                </a:solidFill>
              </a:rPr>
              <a:t>Presented by : </a:t>
            </a:r>
            <a:r>
              <a:rPr lang="en-US" dirty="0" err="1" smtClean="0">
                <a:solidFill>
                  <a:schemeClr val="accent3">
                    <a:lumMod val="50000"/>
                  </a:schemeClr>
                </a:solidFill>
              </a:rPr>
              <a:t>Rishi</a:t>
            </a:r>
            <a:r>
              <a:rPr lang="en-US" dirty="0" smtClean="0">
                <a:solidFill>
                  <a:schemeClr val="accent3">
                    <a:lumMod val="50000"/>
                  </a:schemeClr>
                </a:solidFill>
              </a:rPr>
              <a:t> </a:t>
            </a:r>
            <a:r>
              <a:rPr lang="en-US" dirty="0" err="1" smtClean="0">
                <a:solidFill>
                  <a:schemeClr val="accent3">
                    <a:lumMod val="50000"/>
                  </a:schemeClr>
                </a:solidFill>
              </a:rPr>
              <a:t>Ranjan</a:t>
            </a:r>
            <a:endParaRPr lang="en-US" dirty="0" smtClean="0">
              <a:solidFill>
                <a:schemeClr val="accent3">
                  <a:lumMod val="50000"/>
                </a:schemeClr>
              </a:solidFill>
            </a:endParaRPr>
          </a:p>
          <a:p>
            <a:pPr algn="ctr"/>
            <a:r>
              <a:rPr lang="en-US" dirty="0" smtClean="0">
                <a:solidFill>
                  <a:schemeClr val="accent3">
                    <a:lumMod val="50000"/>
                  </a:schemeClr>
                </a:solidFill>
              </a:rPr>
              <a:t>             Techno Engineering college                    </a:t>
            </a:r>
            <a:r>
              <a:rPr lang="en-US" dirty="0" err="1" smtClean="0">
                <a:solidFill>
                  <a:schemeClr val="accent3">
                    <a:lumMod val="50000"/>
                  </a:schemeClr>
                </a:solidFill>
              </a:rPr>
              <a:t>Banipur</a:t>
            </a:r>
            <a:endParaRPr lang="en-US" dirty="0" smtClean="0">
              <a:solidFill>
                <a:schemeClr val="accent3">
                  <a:lumMod val="50000"/>
                </a:schemeClr>
              </a:solidFill>
            </a:endParaRP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spc="-1" dirty="0" smtClean="0">
                <a:solidFill>
                  <a:schemeClr val="accent3">
                    <a:lumMod val="75000"/>
                  </a:schemeClr>
                </a:solidFill>
              </a:rPr>
              <a:t>Applied Data Science Capstone</a:t>
            </a:r>
            <a:endParaRPr lang="en-US" sz="4000" b="1" u="sng" dirty="0"/>
          </a:p>
        </p:txBody>
      </p:sp>
      <p:sp>
        <p:nvSpPr>
          <p:cNvPr id="3" name="Content Placeholder 2"/>
          <p:cNvSpPr>
            <a:spLocks noGrp="1"/>
          </p:cNvSpPr>
          <p:nvPr>
            <p:ph sz="quarter" idx="1"/>
          </p:nvPr>
        </p:nvSpPr>
        <p:spPr/>
        <p:txBody>
          <a:bodyPr/>
          <a:lstStyle/>
          <a:p>
            <a:endParaRPr lang="en-US" spc="-1" dirty="0" smtClean="0">
              <a:solidFill>
                <a:srgbClr val="000000"/>
              </a:solidFill>
            </a:endParaRPr>
          </a:p>
          <a:p>
            <a:pPr>
              <a:buNone/>
            </a:pPr>
            <a:endParaRPr lang="en-US" spc="-1" dirty="0" smtClean="0">
              <a:solidFill>
                <a:srgbClr val="000000"/>
              </a:solidFill>
            </a:endParaRPr>
          </a:p>
          <a:p>
            <a:r>
              <a:rPr lang="en-US" spc="-1" dirty="0" smtClean="0">
                <a:solidFill>
                  <a:srgbClr val="000000"/>
                </a:solidFill>
              </a:rPr>
              <a:t>In </a:t>
            </a:r>
            <a:r>
              <a:rPr lang="en-US" spc="-1" dirty="0" smtClean="0">
                <a:solidFill>
                  <a:srgbClr val="000000"/>
                </a:solidFill>
              </a:rPr>
              <a:t>this course I have learned about </a:t>
            </a:r>
            <a:r>
              <a:rPr lang="en-US" spc="-1" dirty="0" err="1" smtClean="0">
                <a:solidFill>
                  <a:srgbClr val="000000"/>
                </a:solidFill>
              </a:rPr>
              <a:t>FourSquare</a:t>
            </a:r>
            <a:r>
              <a:rPr lang="en-US" spc="-1" dirty="0" smtClean="0">
                <a:solidFill>
                  <a:srgbClr val="000000"/>
                </a:solidFill>
              </a:rPr>
              <a:t> API ( It is a restful API to retrieve the data about venues in different neighborhoods around the world and   I have applied this </a:t>
            </a:r>
            <a:r>
              <a:rPr lang="en-US" spc="-1" dirty="0" smtClean="0">
                <a:solidFill>
                  <a:srgbClr val="000000"/>
                </a:solidFill>
              </a:rPr>
              <a:t>learning </a:t>
            </a:r>
            <a:r>
              <a:rPr lang="en-US" spc="-1" dirty="0" smtClean="0">
                <a:solidFill>
                  <a:srgbClr val="000000"/>
                </a:solidFill>
              </a:rPr>
              <a:t>to complete my Capstone </a:t>
            </a:r>
            <a:r>
              <a:rPr lang="en-US" spc="-1" dirty="0" smtClean="0">
                <a:solidFill>
                  <a:srgbClr val="000000"/>
                </a:solidFill>
              </a:rPr>
              <a:t>Project.</a:t>
            </a:r>
            <a:endParaRPr lang="en-US" spc="-1" dirty="0" smtClean="0">
              <a:solidFill>
                <a:srgbClr val="000000"/>
              </a:solidFill>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t>Introduction</a:t>
            </a:r>
            <a:endParaRPr lang="en-US" sz="4800" b="1" u="sng" dirty="0"/>
          </a:p>
        </p:txBody>
      </p:sp>
      <p:sp>
        <p:nvSpPr>
          <p:cNvPr id="3" name="Content Placeholder 2"/>
          <p:cNvSpPr>
            <a:spLocks noGrp="1"/>
          </p:cNvSpPr>
          <p:nvPr>
            <p:ph sz="quarter" idx="1"/>
          </p:nvPr>
        </p:nvSpPr>
        <p:spPr/>
        <p:txBody>
          <a:bodyPr>
            <a:normAutofit fontScale="70000" lnSpcReduction="20000"/>
          </a:bodyPr>
          <a:lstStyle/>
          <a:p>
            <a:r>
              <a:rPr lang="en-US" dirty="0" smtClean="0"/>
              <a:t>A digitally native vertical fashion retailer, with a substantial e-commerce footprint, has begun the rollout of brick and mortar stores as part of their </a:t>
            </a:r>
            <a:r>
              <a:rPr lang="en-US" dirty="0" err="1" smtClean="0"/>
              <a:t>omnichannel</a:t>
            </a:r>
            <a:r>
              <a:rPr lang="en-US" dirty="0" smtClean="0"/>
              <a:t> retail strategy. After rolling out stores in a few select cities by guessing where the best locations were to open, as part of their store expansion for Paris they've decided to be more informed and selective, and take the time to do some research</a:t>
            </a:r>
            <a:r>
              <a:rPr lang="en-US" dirty="0" smtClean="0"/>
              <a:t>.</a:t>
            </a:r>
          </a:p>
          <a:p>
            <a:pPr>
              <a:buNone/>
            </a:pPr>
            <a:endParaRPr lang="en-US" dirty="0" smtClean="0"/>
          </a:p>
          <a:p>
            <a:r>
              <a:rPr lang="en-US" dirty="0" smtClean="0"/>
              <a:t>I've been given the exciting task of assisting them to make data-driven decisions on the new locations that are most suitable for their new stores in Paris. This will be a major part of their decision-making process, the other being on the ground qualitative analysis of districts once this data and report are reviewed and studied</a:t>
            </a:r>
            <a:r>
              <a:rPr lang="en-US" dirty="0" smtClean="0"/>
              <a:t>.</a:t>
            </a:r>
            <a:endParaRPr lang="en-US" dirty="0" smtClean="0"/>
          </a:p>
          <a:p>
            <a:pPr>
              <a:buNone/>
            </a:pPr>
            <a:endParaRPr lang="en-US" dirty="0" smtClean="0"/>
          </a:p>
          <a:p>
            <a:r>
              <a:rPr lang="en-US" dirty="0" smtClean="0"/>
              <a:t>The fashion brand is not what is considered high-end, they are positioned in upper end of the fast fashion market. As such, they do not seek stores in the premium </a:t>
            </a:r>
            <a:r>
              <a:rPr lang="en-US" dirty="0" smtClean="0"/>
              <a:t>up market </a:t>
            </a:r>
            <a:r>
              <a:rPr lang="en-US" dirty="0" smtClean="0"/>
              <a:t>strips like Avenue Montaigne, but rather, in high traffic areas where consumers go for shopping, restaurants and entertainment. Foursquare data will be very helpful in making data-driven decisions about the best of those areas.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467600" cy="882352"/>
          </a:xfrm>
        </p:spPr>
        <p:txBody>
          <a:bodyPr>
            <a:normAutofit/>
          </a:bodyPr>
          <a:lstStyle/>
          <a:p>
            <a:pPr algn="ctr"/>
            <a:r>
              <a:rPr lang="en-US" sz="4000" b="1" u="sng" dirty="0" smtClean="0">
                <a:solidFill>
                  <a:schemeClr val="accent3">
                    <a:lumMod val="75000"/>
                  </a:schemeClr>
                </a:solidFill>
              </a:rPr>
              <a:t>Data to be used</a:t>
            </a:r>
            <a:endParaRPr lang="en-US" sz="4000" b="1" u="sng" dirty="0">
              <a:solidFill>
                <a:schemeClr val="accent3">
                  <a:lumMod val="75000"/>
                </a:schemeClr>
              </a:solidFill>
            </a:endParaRPr>
          </a:p>
        </p:txBody>
      </p:sp>
      <p:sp>
        <p:nvSpPr>
          <p:cNvPr id="3" name="Content Placeholder 2"/>
          <p:cNvSpPr>
            <a:spLocks noGrp="1"/>
          </p:cNvSpPr>
          <p:nvPr>
            <p:ph sz="quarter" idx="1"/>
          </p:nvPr>
        </p:nvSpPr>
        <p:spPr/>
        <p:txBody>
          <a:bodyPr>
            <a:normAutofit fontScale="92500" lnSpcReduction="20000"/>
          </a:bodyPr>
          <a:lstStyle/>
          <a:p>
            <a:pPr>
              <a:lnSpc>
                <a:spcPct val="90000"/>
              </a:lnSpc>
              <a:spcAft>
                <a:spcPts val="524"/>
              </a:spcAft>
              <a:buNone/>
            </a:pPr>
            <a:r>
              <a:rPr lang="en-US" sz="1800" spc="-1" dirty="0" smtClean="0">
                <a:solidFill>
                  <a:schemeClr val="accent3">
                    <a:lumMod val="75000"/>
                  </a:schemeClr>
                </a:solidFill>
                <a:latin typeface="Arial" pitchFamily="34" charset="0"/>
                <a:ea typeface="DejaVu Sans"/>
                <a:cs typeface="Arial" pitchFamily="34" charset="0"/>
              </a:rPr>
              <a:t>. </a:t>
            </a:r>
            <a:r>
              <a:rPr lang="en-US" sz="2000" spc="-1" dirty="0" smtClean="0">
                <a:solidFill>
                  <a:schemeClr val="accent3">
                    <a:lumMod val="75000"/>
                  </a:schemeClr>
                </a:solidFill>
                <a:latin typeface="Arial" pitchFamily="34" charset="0"/>
                <a:ea typeface="DejaVu Sans"/>
                <a:cs typeface="Arial" pitchFamily="34" charset="0"/>
              </a:rPr>
              <a:t>Data </a:t>
            </a:r>
            <a:r>
              <a:rPr lang="en-US" sz="2000" spc="-1" dirty="0" err="1" smtClean="0">
                <a:solidFill>
                  <a:schemeClr val="accent3">
                    <a:lumMod val="75000"/>
                  </a:schemeClr>
                </a:solidFill>
                <a:latin typeface="Arial" pitchFamily="34" charset="0"/>
                <a:ea typeface="DejaVu Sans"/>
                <a:cs typeface="Arial" pitchFamily="34" charset="0"/>
              </a:rPr>
              <a:t>source:</a:t>
            </a:r>
            <a:r>
              <a:rPr lang="en-US" sz="2000" u="sng" dirty="0" err="1" smtClean="0">
                <a:latin typeface="Arial" pitchFamily="34" charset="0"/>
                <a:cs typeface="Arial" pitchFamily="34" charset="0"/>
                <a:hlinkClick r:id="rId2"/>
              </a:rPr>
              <a:t>https</a:t>
            </a:r>
            <a:r>
              <a:rPr lang="en-US" sz="2000" u="sng" dirty="0" smtClean="0">
                <a:latin typeface="Arial" pitchFamily="34" charset="0"/>
                <a:cs typeface="Arial" pitchFamily="34" charset="0"/>
                <a:hlinkClick r:id="rId2"/>
              </a:rPr>
              <a:t>://</a:t>
            </a:r>
            <a:r>
              <a:rPr lang="en-US" sz="2000" u="sng" dirty="0" err="1" smtClean="0">
                <a:latin typeface="Arial" pitchFamily="34" charset="0"/>
                <a:cs typeface="Arial" pitchFamily="34" charset="0"/>
                <a:hlinkClick r:id="rId2"/>
              </a:rPr>
              <a:t>data.opendatasoft.com</a:t>
            </a:r>
            <a:r>
              <a:rPr lang="en-US" sz="2000" u="sng" dirty="0" smtClean="0">
                <a:latin typeface="Arial" pitchFamily="34" charset="0"/>
                <a:cs typeface="Arial" pitchFamily="34" charset="0"/>
                <a:hlinkClick r:id="rId2"/>
              </a:rPr>
              <a:t>/explore/dataset</a:t>
            </a:r>
          </a:p>
          <a:p>
            <a:pPr>
              <a:lnSpc>
                <a:spcPct val="90000"/>
              </a:lnSpc>
              <a:spcAft>
                <a:spcPts val="524"/>
              </a:spcAft>
              <a:buNone/>
            </a:pPr>
            <a:r>
              <a:rPr lang="en-US" sz="2000" u="sng" dirty="0" smtClean="0">
                <a:latin typeface="Arial" pitchFamily="34" charset="0"/>
                <a:cs typeface="Arial" pitchFamily="34" charset="0"/>
                <a:hlinkClick r:id="rId2"/>
              </a:rPr>
              <a:t>     /arrondissements%40parisdata/export/</a:t>
            </a:r>
            <a:endParaRPr lang="en-US" sz="2000" spc="-1" dirty="0" smtClean="0">
              <a:solidFill>
                <a:schemeClr val="accent3">
                  <a:lumMod val="75000"/>
                </a:schemeClr>
              </a:solidFill>
              <a:latin typeface="Arial" pitchFamily="34" charset="0"/>
              <a:cs typeface="Arial" pitchFamily="34" charset="0"/>
            </a:endParaRPr>
          </a:p>
          <a:p>
            <a:pPr>
              <a:lnSpc>
                <a:spcPct val="90000"/>
              </a:lnSpc>
              <a:spcAft>
                <a:spcPts val="524"/>
              </a:spcAft>
            </a:pPr>
            <a:r>
              <a:rPr lang="en-US" sz="2000" spc="-1" dirty="0" smtClean="0">
                <a:solidFill>
                  <a:schemeClr val="accent3">
                    <a:lumMod val="75000"/>
                  </a:schemeClr>
                </a:solidFill>
                <a:latin typeface="Arial" pitchFamily="34" charset="0"/>
                <a:ea typeface="DejaVu Sans"/>
                <a:cs typeface="Arial" pitchFamily="34" charset="0"/>
              </a:rPr>
              <a:t>Description - his data set contains the required information. And we will use this data set to explore various neighborhoods of </a:t>
            </a:r>
            <a:r>
              <a:rPr lang="en-US" sz="2000" spc="-1" dirty="0" smtClean="0">
                <a:solidFill>
                  <a:schemeClr val="accent3">
                    <a:lumMod val="75000"/>
                  </a:schemeClr>
                </a:solidFill>
                <a:latin typeface="Arial" pitchFamily="34" charset="0"/>
                <a:ea typeface="DejaVu Sans"/>
                <a:cs typeface="Arial" pitchFamily="34" charset="0"/>
              </a:rPr>
              <a:t>Paris city.</a:t>
            </a:r>
            <a:endParaRPr lang="en-US" sz="2000" spc="-1" dirty="0" smtClean="0">
              <a:solidFill>
                <a:schemeClr val="accent3">
                  <a:lumMod val="75000"/>
                </a:schemeClr>
              </a:solidFill>
              <a:latin typeface="Arial" pitchFamily="34" charset="0"/>
              <a:ea typeface="DejaVu Sans"/>
              <a:cs typeface="Arial" pitchFamily="34" charset="0"/>
            </a:endParaRPr>
          </a:p>
          <a:p>
            <a:pPr>
              <a:lnSpc>
                <a:spcPct val="90000"/>
              </a:lnSpc>
              <a:spcAft>
                <a:spcPts val="524"/>
              </a:spcAft>
              <a:buNone/>
            </a:pPr>
            <a:endParaRPr lang="en-US" sz="2800" spc="-1" dirty="0" smtClean="0">
              <a:latin typeface="Arial" pitchFamily="34" charset="0"/>
              <a:cs typeface="Arial" pitchFamily="34" charset="0"/>
            </a:endParaRPr>
          </a:p>
          <a:p>
            <a:pPr>
              <a:lnSpc>
                <a:spcPct val="90000"/>
              </a:lnSpc>
              <a:spcAft>
                <a:spcPts val="524"/>
              </a:spcAft>
            </a:pPr>
            <a:r>
              <a:rPr lang="en-US" sz="2000" spc="-1" dirty="0" smtClean="0">
                <a:solidFill>
                  <a:schemeClr val="accent3">
                    <a:lumMod val="75000"/>
                  </a:schemeClr>
                </a:solidFill>
                <a:latin typeface="Arial" pitchFamily="34" charset="0"/>
                <a:ea typeface="DejaVu Sans"/>
                <a:cs typeface="Arial" pitchFamily="34" charset="0"/>
              </a:rPr>
              <a:t>Data source : Foursquare API</a:t>
            </a:r>
            <a:endParaRPr lang="en-US" sz="2000" spc="-1" dirty="0" smtClean="0">
              <a:solidFill>
                <a:schemeClr val="accent3">
                  <a:lumMod val="75000"/>
                </a:schemeClr>
              </a:solidFill>
              <a:latin typeface="Arial" pitchFamily="34" charset="0"/>
              <a:cs typeface="Arial" pitchFamily="34" charset="0"/>
            </a:endParaRPr>
          </a:p>
          <a:p>
            <a:pPr>
              <a:lnSpc>
                <a:spcPct val="90000"/>
              </a:lnSpc>
              <a:spcAft>
                <a:spcPts val="524"/>
              </a:spcAft>
            </a:pPr>
            <a:r>
              <a:rPr lang="en-US" sz="2000" spc="-1" dirty="0" smtClean="0">
                <a:solidFill>
                  <a:schemeClr val="accent3">
                    <a:lumMod val="75000"/>
                  </a:schemeClr>
                </a:solidFill>
                <a:latin typeface="Arial" pitchFamily="34" charset="0"/>
                <a:ea typeface="DejaVu Sans"/>
                <a:cs typeface="Arial" pitchFamily="34" charset="0"/>
              </a:rPr>
              <a:t>Description : By using this API we will get all the venues in each neighborhood. We can filter these venues to get only </a:t>
            </a:r>
            <a:r>
              <a:rPr lang="en-US" sz="2000" dirty="0" smtClean="0">
                <a:solidFill>
                  <a:schemeClr val="accent3">
                    <a:lumMod val="75000"/>
                  </a:schemeClr>
                </a:solidFill>
                <a:latin typeface="Arial" pitchFamily="34" charset="0"/>
                <a:cs typeface="Arial" pitchFamily="34" charset="0"/>
              </a:rPr>
              <a:t>New Store Locations in Paris for a Fashion </a:t>
            </a:r>
            <a:r>
              <a:rPr lang="en-US" sz="2000" dirty="0" smtClean="0">
                <a:solidFill>
                  <a:schemeClr val="accent3">
                    <a:lumMod val="75000"/>
                  </a:schemeClr>
                </a:solidFill>
                <a:latin typeface="Arial" pitchFamily="34" charset="0"/>
                <a:cs typeface="Arial" pitchFamily="34" charset="0"/>
              </a:rPr>
              <a:t>Retailer</a:t>
            </a:r>
          </a:p>
          <a:p>
            <a:pPr>
              <a:lnSpc>
                <a:spcPct val="90000"/>
              </a:lnSpc>
              <a:spcAft>
                <a:spcPts val="524"/>
              </a:spcAft>
              <a:buNone/>
            </a:pPr>
            <a:endParaRPr lang="en-US" sz="2000" dirty="0" smtClean="0">
              <a:solidFill>
                <a:schemeClr val="accent3">
                  <a:lumMod val="75000"/>
                </a:schemeClr>
              </a:solidFill>
              <a:latin typeface="Arial" pitchFamily="34" charset="0"/>
              <a:cs typeface="Arial" pitchFamily="34" charset="0"/>
            </a:endParaRPr>
          </a:p>
          <a:p>
            <a:r>
              <a:rPr lang="en-US" sz="2000" spc="-1" dirty="0" smtClean="0">
                <a:solidFill>
                  <a:schemeClr val="accent3">
                    <a:lumMod val="75000"/>
                  </a:schemeClr>
                </a:solidFill>
                <a:latin typeface="Arial"/>
                <a:ea typeface="DejaVu Sans"/>
              </a:rPr>
              <a:t>Data source : </a:t>
            </a:r>
            <a:r>
              <a:rPr lang="en-US" sz="2000" u="sng" dirty="0" smtClean="0">
                <a:hlinkClick r:id="rId3"/>
              </a:rPr>
              <a:t>https://</a:t>
            </a:r>
            <a:r>
              <a:rPr lang="en-US" sz="2000" u="sng" dirty="0" smtClean="0">
                <a:hlinkClick r:id="rId3"/>
              </a:rPr>
              <a:t>opendata.paris.fr/explore/dataset</a:t>
            </a:r>
          </a:p>
          <a:p>
            <a:pPr>
              <a:buNone/>
            </a:pPr>
            <a:r>
              <a:rPr lang="en-US" sz="2000" u="sng" dirty="0" smtClean="0">
                <a:hlinkClick r:id="rId3"/>
              </a:rPr>
              <a:t> </a:t>
            </a:r>
            <a:r>
              <a:rPr lang="en-US" sz="2000" u="sng" dirty="0" smtClean="0">
                <a:hlinkClick r:id="rId3"/>
              </a:rPr>
              <a:t>      /</a:t>
            </a:r>
            <a:r>
              <a:rPr lang="en-US" sz="2000" u="sng" dirty="0" err="1" smtClean="0">
                <a:hlinkClick r:id="rId3"/>
              </a:rPr>
              <a:t>arrondissements</a:t>
            </a:r>
            <a:r>
              <a:rPr lang="en-US" sz="2000" u="sng" dirty="0" smtClean="0">
                <a:hlinkClick r:id="rId3"/>
              </a:rPr>
              <a:t>/table</a:t>
            </a:r>
            <a:r>
              <a:rPr lang="en-US" sz="2000" u="sng" dirty="0" smtClean="0">
                <a:hlinkClick r:id="rId3"/>
              </a:rPr>
              <a:t>/?</a:t>
            </a:r>
            <a:r>
              <a:rPr lang="en-US" sz="2000" u="sng" dirty="0" err="1" smtClean="0">
                <a:hlinkClick r:id="rId3"/>
              </a:rPr>
              <a:t>dataChart</a:t>
            </a:r>
            <a:endParaRPr lang="en-US" sz="2000" spc="-1" dirty="0" smtClean="0">
              <a:solidFill>
                <a:schemeClr val="accent3">
                  <a:lumMod val="75000"/>
                </a:schemeClr>
              </a:solidFill>
              <a:latin typeface="Arial"/>
            </a:endParaRPr>
          </a:p>
          <a:p>
            <a:pPr>
              <a:lnSpc>
                <a:spcPct val="90000"/>
              </a:lnSpc>
              <a:spcAft>
                <a:spcPts val="524"/>
              </a:spcAft>
            </a:pPr>
            <a:r>
              <a:rPr lang="en-US" sz="2000" spc="-1" dirty="0" smtClean="0">
                <a:solidFill>
                  <a:schemeClr val="accent3">
                    <a:lumMod val="75000"/>
                  </a:schemeClr>
                </a:solidFill>
                <a:latin typeface="Arial"/>
                <a:ea typeface="DejaVu Sans"/>
              </a:rPr>
              <a:t>Description : By using this geo space data we will get the New York Borough boundaries that will help us to visualize </a:t>
            </a:r>
            <a:r>
              <a:rPr lang="en-US" sz="2000" spc="-1" dirty="0" err="1" smtClean="0">
                <a:solidFill>
                  <a:schemeClr val="accent3">
                    <a:lumMod val="75000"/>
                  </a:schemeClr>
                </a:solidFill>
                <a:latin typeface="Arial"/>
                <a:ea typeface="DejaVu Sans"/>
              </a:rPr>
              <a:t>choropleth</a:t>
            </a:r>
            <a:r>
              <a:rPr lang="en-US" sz="2000" spc="-1" dirty="0" smtClean="0">
                <a:solidFill>
                  <a:schemeClr val="accent3">
                    <a:lumMod val="75000"/>
                  </a:schemeClr>
                </a:solidFill>
                <a:latin typeface="Arial"/>
                <a:ea typeface="DejaVu Sans"/>
              </a:rPr>
              <a:t> map.</a:t>
            </a:r>
            <a:endParaRPr lang="en-US" sz="2000" spc="-1" dirty="0" smtClean="0">
              <a:solidFill>
                <a:schemeClr val="accent3">
                  <a:lumMod val="75000"/>
                </a:schemeClr>
              </a:solidFill>
              <a:latin typeface="Arial"/>
            </a:endParaRPr>
          </a:p>
          <a:p>
            <a:pPr>
              <a:lnSpc>
                <a:spcPct val="90000"/>
              </a:lnSpc>
              <a:spcAft>
                <a:spcPts val="524"/>
              </a:spcAft>
            </a:pPr>
            <a:endParaRPr lang="en-US" sz="1800" spc="-1" dirty="0" smtClean="0">
              <a:solidFill>
                <a:schemeClr val="accent3">
                  <a:lumMod val="75000"/>
                </a:schemeClr>
              </a:solidFill>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994122"/>
          </a:xfrm>
        </p:spPr>
        <p:txBody>
          <a:bodyPr>
            <a:normAutofit/>
          </a:bodyPr>
          <a:lstStyle/>
          <a:p>
            <a:pPr algn="ctr"/>
            <a:r>
              <a:rPr lang="en-US" sz="4400" b="1" u="sng" dirty="0" smtClean="0">
                <a:solidFill>
                  <a:schemeClr val="accent3">
                    <a:lumMod val="75000"/>
                  </a:schemeClr>
                </a:solidFill>
              </a:rPr>
              <a:t>Approach</a:t>
            </a:r>
            <a:endParaRPr lang="en-US" sz="4400" b="1" u="sng" dirty="0">
              <a:solidFill>
                <a:schemeClr val="accent3">
                  <a:lumMod val="75000"/>
                </a:schemeClr>
              </a:solidFill>
            </a:endParaRPr>
          </a:p>
        </p:txBody>
      </p:sp>
      <p:sp>
        <p:nvSpPr>
          <p:cNvPr id="3" name="Content Placeholder 2"/>
          <p:cNvSpPr>
            <a:spLocks noGrp="1"/>
          </p:cNvSpPr>
          <p:nvPr>
            <p:ph sz="quarter" idx="1"/>
          </p:nvPr>
        </p:nvSpPr>
        <p:spPr>
          <a:xfrm>
            <a:off x="899592" y="1268760"/>
            <a:ext cx="7467600" cy="5133184"/>
          </a:xfrm>
        </p:spPr>
        <p:txBody>
          <a:bodyPr>
            <a:normAutofit/>
          </a:bodyPr>
          <a:lstStyle/>
          <a:p>
            <a:r>
              <a:rPr lang="en-US" sz="2000" spc="-1" dirty="0" smtClean="0">
                <a:solidFill>
                  <a:schemeClr val="accent3">
                    <a:lumMod val="75000"/>
                  </a:schemeClr>
                </a:solidFill>
                <a:latin typeface="Arial" pitchFamily="34" charset="0"/>
                <a:ea typeface="DejaVu Sans"/>
                <a:cs typeface="Arial" pitchFamily="34" charset="0"/>
              </a:rPr>
              <a:t>Collect the New York city data </a:t>
            </a:r>
            <a:r>
              <a:rPr lang="en-US" sz="2000" spc="-1" dirty="0" smtClean="0">
                <a:solidFill>
                  <a:schemeClr val="accent3">
                    <a:lumMod val="75000"/>
                  </a:schemeClr>
                </a:solidFill>
                <a:latin typeface="Arial" pitchFamily="34" charset="0"/>
                <a:ea typeface="DejaVu Sans"/>
                <a:cs typeface="Arial" pitchFamily="34" charset="0"/>
              </a:rPr>
              <a:t>from </a:t>
            </a:r>
            <a:r>
              <a:rPr lang="en-US" sz="2000" u="sng" dirty="0" smtClean="0">
                <a:latin typeface="Arial" pitchFamily="34" charset="0"/>
                <a:cs typeface="Arial" pitchFamily="34" charset="0"/>
                <a:hlinkClick r:id="rId2"/>
              </a:rPr>
              <a:t>https://</a:t>
            </a:r>
            <a:r>
              <a:rPr lang="en-US" sz="2000" u="sng" dirty="0" smtClean="0">
                <a:latin typeface="Arial" pitchFamily="34" charset="0"/>
                <a:cs typeface="Arial" pitchFamily="34" charset="0"/>
                <a:hlinkClick r:id="rId2"/>
              </a:rPr>
              <a:t>en.wikipedia.org/wiki/Arrondissements_of_Paris</a:t>
            </a:r>
            <a:endParaRPr lang="en-US" sz="2000" u="sng" dirty="0" smtClean="0">
              <a:solidFill>
                <a:schemeClr val="accent3">
                  <a:lumMod val="75000"/>
                </a:schemeClr>
              </a:solidFill>
              <a:latin typeface="Arial" pitchFamily="34" charset="0"/>
              <a:cs typeface="Arial" pitchFamily="34" charset="0"/>
            </a:endParaRPr>
          </a:p>
          <a:p>
            <a:endParaRPr lang="en-US" sz="2000" u="sng" dirty="0" smtClean="0">
              <a:solidFill>
                <a:schemeClr val="accent3">
                  <a:lumMod val="75000"/>
                </a:schemeClr>
              </a:solidFill>
              <a:latin typeface="Arial" pitchFamily="34" charset="0"/>
              <a:cs typeface="Arial" pitchFamily="34" charset="0"/>
            </a:endParaRPr>
          </a:p>
          <a:p>
            <a:r>
              <a:rPr lang="en-US" sz="2000" spc="-1" dirty="0" smtClean="0">
                <a:solidFill>
                  <a:schemeClr val="accent3">
                    <a:lumMod val="75000"/>
                  </a:schemeClr>
                </a:solidFill>
                <a:latin typeface="Arial" pitchFamily="34" charset="0"/>
                <a:ea typeface="DejaVu Sans"/>
                <a:cs typeface="Arial" pitchFamily="34" charset="0"/>
              </a:rPr>
              <a:t>Using </a:t>
            </a:r>
            <a:r>
              <a:rPr lang="en-US" sz="2000" spc="-1" dirty="0" err="1" smtClean="0">
                <a:solidFill>
                  <a:schemeClr val="accent3">
                    <a:lumMod val="75000"/>
                  </a:schemeClr>
                </a:solidFill>
                <a:latin typeface="Arial" pitchFamily="34" charset="0"/>
                <a:ea typeface="DejaVu Sans"/>
                <a:cs typeface="Arial" pitchFamily="34" charset="0"/>
              </a:rPr>
              <a:t>FourSquare</a:t>
            </a:r>
            <a:r>
              <a:rPr lang="en-US" sz="2000" spc="-1" dirty="0" smtClean="0">
                <a:solidFill>
                  <a:schemeClr val="accent3">
                    <a:lumMod val="75000"/>
                  </a:schemeClr>
                </a:solidFill>
                <a:latin typeface="Arial" pitchFamily="34" charset="0"/>
                <a:ea typeface="DejaVu Sans"/>
                <a:cs typeface="Arial" pitchFamily="34" charset="0"/>
              </a:rPr>
              <a:t> API we will find all venues for each neighborhood.</a:t>
            </a:r>
            <a:endParaRPr lang="en-US" sz="2000" spc="-1" dirty="0" smtClean="0">
              <a:solidFill>
                <a:schemeClr val="accent3">
                  <a:lumMod val="75000"/>
                </a:schemeClr>
              </a:solidFill>
              <a:latin typeface="Arial" pitchFamily="34" charset="0"/>
              <a:cs typeface="Arial" pitchFamily="34" charset="0"/>
            </a:endParaRPr>
          </a:p>
          <a:p>
            <a:endParaRPr lang="en-US" sz="2000" u="sng" dirty="0" smtClean="0">
              <a:solidFill>
                <a:schemeClr val="accent3">
                  <a:lumMod val="75000"/>
                </a:schemeClr>
              </a:solidFill>
              <a:latin typeface="Arial" pitchFamily="34" charset="0"/>
              <a:cs typeface="Arial" pitchFamily="34" charset="0"/>
            </a:endParaRPr>
          </a:p>
          <a:p>
            <a:r>
              <a:rPr lang="en-US" sz="2000" spc="-1" dirty="0" smtClean="0">
                <a:solidFill>
                  <a:schemeClr val="accent3">
                    <a:lumMod val="75000"/>
                  </a:schemeClr>
                </a:solidFill>
                <a:latin typeface="Arial" pitchFamily="34" charset="0"/>
                <a:ea typeface="DejaVu Sans"/>
                <a:cs typeface="Arial" pitchFamily="34" charset="0"/>
              </a:rPr>
              <a:t>Filter out all venues that </a:t>
            </a:r>
            <a:r>
              <a:rPr lang="en-US" sz="2000" spc="-1" dirty="0" smtClean="0">
                <a:solidFill>
                  <a:schemeClr val="accent3">
                    <a:lumMod val="75000"/>
                  </a:schemeClr>
                </a:solidFill>
                <a:latin typeface="Arial" pitchFamily="34" charset="0"/>
                <a:ea typeface="DejaVu Sans"/>
                <a:cs typeface="Arial" pitchFamily="34" charset="0"/>
              </a:rPr>
              <a:t>are suitable new store locations in Paris for a Fashion Retailer.</a:t>
            </a:r>
          </a:p>
          <a:p>
            <a:pPr>
              <a:buNone/>
            </a:pPr>
            <a:endParaRPr lang="en-US" sz="2000" spc="-1" dirty="0" smtClean="0">
              <a:solidFill>
                <a:schemeClr val="accent3">
                  <a:lumMod val="75000"/>
                </a:schemeClr>
              </a:solidFill>
              <a:latin typeface="Arial" pitchFamily="34" charset="0"/>
              <a:ea typeface="DejaVu Sans"/>
              <a:cs typeface="Arial" pitchFamily="34" charset="0"/>
            </a:endParaRPr>
          </a:p>
          <a:p>
            <a:r>
              <a:rPr lang="en-US" sz="2000" spc="-1" dirty="0" smtClean="0">
                <a:solidFill>
                  <a:schemeClr val="accent3">
                    <a:lumMod val="75000"/>
                  </a:schemeClr>
                </a:solidFill>
                <a:latin typeface="Arial"/>
                <a:ea typeface="DejaVu Sans"/>
              </a:rPr>
              <a:t>Find rating , tips and like count for each </a:t>
            </a:r>
            <a:r>
              <a:rPr lang="en-US" sz="2000" spc="-1" dirty="0" smtClean="0">
                <a:solidFill>
                  <a:schemeClr val="accent3">
                    <a:lumMod val="75000"/>
                  </a:schemeClr>
                </a:solidFill>
                <a:latin typeface="Arial"/>
                <a:ea typeface="DejaVu Sans"/>
              </a:rPr>
              <a:t>new store locations </a:t>
            </a:r>
            <a:r>
              <a:rPr lang="en-US" sz="2000" spc="-1" dirty="0" smtClean="0">
                <a:solidFill>
                  <a:schemeClr val="accent3">
                    <a:lumMod val="75000"/>
                  </a:schemeClr>
                </a:solidFill>
                <a:latin typeface="Arial"/>
                <a:ea typeface="DejaVu Sans"/>
              </a:rPr>
              <a:t>using </a:t>
            </a:r>
            <a:r>
              <a:rPr lang="en-US" sz="2000" spc="-1" dirty="0" err="1" smtClean="0">
                <a:solidFill>
                  <a:schemeClr val="accent3">
                    <a:lumMod val="75000"/>
                  </a:schemeClr>
                </a:solidFill>
                <a:latin typeface="Arial"/>
                <a:ea typeface="DejaVu Sans"/>
              </a:rPr>
              <a:t>FourSquare</a:t>
            </a:r>
            <a:r>
              <a:rPr lang="en-US" sz="2000" spc="-1" dirty="0" smtClean="0">
                <a:solidFill>
                  <a:schemeClr val="accent3">
                    <a:lumMod val="75000"/>
                  </a:schemeClr>
                </a:solidFill>
                <a:latin typeface="Arial"/>
                <a:ea typeface="DejaVu Sans"/>
              </a:rPr>
              <a:t> API</a:t>
            </a:r>
            <a:r>
              <a:rPr lang="en-US" sz="2000" spc="-1" dirty="0" smtClean="0">
                <a:solidFill>
                  <a:schemeClr val="accent3">
                    <a:lumMod val="75000"/>
                  </a:schemeClr>
                </a:solidFill>
                <a:latin typeface="Arial"/>
                <a:ea typeface="DejaVu Sans"/>
              </a:rPr>
              <a:t>.</a:t>
            </a:r>
          </a:p>
          <a:p>
            <a:endParaRPr lang="en-IN" sz="2000" spc="-1" dirty="0" smtClean="0">
              <a:solidFill>
                <a:schemeClr val="accent3">
                  <a:lumMod val="75000"/>
                </a:schemeClr>
              </a:solidFill>
              <a:latin typeface="Arial"/>
            </a:endParaRPr>
          </a:p>
          <a:p>
            <a:r>
              <a:rPr lang="en-US" sz="2000" spc="-1" dirty="0" smtClean="0">
                <a:solidFill>
                  <a:schemeClr val="accent3">
                    <a:lumMod val="75000"/>
                  </a:schemeClr>
                </a:solidFill>
                <a:latin typeface="Arial"/>
                <a:ea typeface="DejaVu Sans"/>
              </a:rPr>
              <a:t>Using rating for each </a:t>
            </a:r>
            <a:r>
              <a:rPr lang="en-US" sz="2000" spc="-1" dirty="0" smtClean="0">
                <a:solidFill>
                  <a:schemeClr val="accent3">
                    <a:lumMod val="75000"/>
                  </a:schemeClr>
                </a:solidFill>
                <a:latin typeface="Arial"/>
                <a:ea typeface="DejaVu Sans"/>
              </a:rPr>
              <a:t>locations </a:t>
            </a:r>
            <a:r>
              <a:rPr lang="en-US" sz="2000" spc="-1" dirty="0" smtClean="0">
                <a:solidFill>
                  <a:schemeClr val="accent3">
                    <a:lumMod val="75000"/>
                  </a:schemeClr>
                </a:solidFill>
                <a:latin typeface="Arial"/>
                <a:ea typeface="DejaVu Sans"/>
              </a:rPr>
              <a:t>, we will sort that data.</a:t>
            </a:r>
            <a:endParaRPr lang="en-US" sz="2000" spc="-1" dirty="0" smtClean="0">
              <a:solidFill>
                <a:schemeClr val="accent3">
                  <a:lumMod val="75000"/>
                </a:schemeClr>
              </a:solidFill>
              <a:latin typeface="Arial"/>
            </a:endParaRPr>
          </a:p>
          <a:p>
            <a:endParaRPr lang="en-US" sz="2000" spc="-1" dirty="0" smtClean="0">
              <a:solidFill>
                <a:schemeClr val="accent3">
                  <a:lumMod val="75000"/>
                </a:schemeClr>
              </a:solidFill>
              <a:latin typeface="Arial"/>
            </a:endParaRPr>
          </a:p>
          <a:p>
            <a:endParaRPr lang="en-US" sz="2000" b="1" dirty="0" smtClean="0">
              <a:solidFill>
                <a:schemeClr val="accent3">
                  <a:lumMod val="75000"/>
                </a:schemeClr>
              </a:solidFill>
              <a:latin typeface="Arial" pitchFamily="34" charset="0"/>
              <a:cs typeface="Arial" pitchFamily="34" charset="0"/>
            </a:endParaRPr>
          </a:p>
          <a:p>
            <a:endParaRPr lang="en-US" sz="2000" u="sng" dirty="0" smtClean="0">
              <a:solidFill>
                <a:schemeClr val="accent3">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a:bodyPr>
          <a:lstStyle/>
          <a:p>
            <a:pPr algn="ctr"/>
            <a:r>
              <a:rPr lang="en-US" sz="4400" b="1" u="sng" spc="-1" dirty="0" smtClean="0">
                <a:solidFill>
                  <a:schemeClr val="accent3">
                    <a:lumMod val="75000"/>
                  </a:schemeClr>
                </a:solidFill>
                <a:latin typeface="Arial"/>
              </a:rPr>
              <a:t>Libraries to be </a:t>
            </a:r>
            <a:r>
              <a:rPr lang="en-US" sz="4400" b="1" u="sng" spc="-1" dirty="0" smtClean="0">
                <a:solidFill>
                  <a:schemeClr val="accent3">
                    <a:lumMod val="75000"/>
                  </a:schemeClr>
                </a:solidFill>
                <a:latin typeface="Arial"/>
              </a:rPr>
              <a:t>used</a:t>
            </a:r>
            <a:endParaRPr lang="en-US" sz="4000" b="1" u="sng" dirty="0">
              <a:solidFill>
                <a:schemeClr val="accent3">
                  <a:lumMod val="75000"/>
                </a:schemeClr>
              </a:solidFill>
            </a:endParaRPr>
          </a:p>
        </p:txBody>
      </p:sp>
      <p:sp>
        <p:nvSpPr>
          <p:cNvPr id="3" name="Content Placeholder 2"/>
          <p:cNvSpPr>
            <a:spLocks noGrp="1"/>
          </p:cNvSpPr>
          <p:nvPr>
            <p:ph sz="quarter" idx="1"/>
          </p:nvPr>
        </p:nvSpPr>
        <p:spPr>
          <a:xfrm>
            <a:off x="755576" y="1556792"/>
            <a:ext cx="7467600" cy="4873752"/>
          </a:xfrm>
        </p:spPr>
        <p:txBody>
          <a:bodyPr/>
          <a:lstStyle/>
          <a:p>
            <a:endParaRPr lang="en-US" spc="-1" dirty="0" smtClean="0">
              <a:solidFill>
                <a:schemeClr val="accent3">
                  <a:lumMod val="75000"/>
                </a:schemeClr>
              </a:solidFill>
              <a:latin typeface="Arial"/>
              <a:ea typeface="DejaVu Sans"/>
            </a:endParaRPr>
          </a:p>
          <a:p>
            <a:r>
              <a:rPr lang="en-US" spc="-1" dirty="0" smtClean="0">
                <a:solidFill>
                  <a:schemeClr val="accent3">
                    <a:lumMod val="75000"/>
                  </a:schemeClr>
                </a:solidFill>
                <a:latin typeface="Arial"/>
                <a:ea typeface="DejaVu Sans"/>
              </a:rPr>
              <a:t>pandas </a:t>
            </a:r>
            <a:r>
              <a:rPr lang="en-US" spc="-1" dirty="0" smtClean="0">
                <a:solidFill>
                  <a:schemeClr val="accent3">
                    <a:lumMod val="75000"/>
                  </a:schemeClr>
                </a:solidFill>
                <a:latin typeface="Arial"/>
                <a:ea typeface="DejaVu Sans"/>
              </a:rPr>
              <a:t>and </a:t>
            </a:r>
            <a:r>
              <a:rPr lang="en-US" spc="-1" dirty="0" err="1" smtClean="0">
                <a:solidFill>
                  <a:schemeClr val="accent3">
                    <a:lumMod val="75000"/>
                  </a:schemeClr>
                </a:solidFill>
                <a:latin typeface="Arial"/>
                <a:ea typeface="DejaVu Sans"/>
              </a:rPr>
              <a:t>numpy</a:t>
            </a:r>
            <a:r>
              <a:rPr lang="en-US" spc="-1" dirty="0" smtClean="0">
                <a:solidFill>
                  <a:schemeClr val="accent3">
                    <a:lumMod val="75000"/>
                  </a:schemeClr>
                </a:solidFill>
                <a:latin typeface="Arial"/>
                <a:ea typeface="DejaVu Sans"/>
              </a:rPr>
              <a:t> for handling data.</a:t>
            </a:r>
            <a:endParaRPr lang="en-US" spc="-1" dirty="0" smtClean="0">
              <a:solidFill>
                <a:schemeClr val="accent3">
                  <a:lumMod val="75000"/>
                </a:schemeClr>
              </a:solidFill>
              <a:latin typeface="Arial"/>
            </a:endParaRPr>
          </a:p>
          <a:p>
            <a:endParaRPr lang="en-IN" dirty="0" smtClean="0">
              <a:solidFill>
                <a:schemeClr val="accent3">
                  <a:lumMod val="75000"/>
                </a:schemeClr>
              </a:solidFill>
            </a:endParaRPr>
          </a:p>
          <a:p>
            <a:r>
              <a:rPr lang="en-US" spc="-1" dirty="0" smtClean="0">
                <a:solidFill>
                  <a:schemeClr val="accent3">
                    <a:lumMod val="75000"/>
                  </a:schemeClr>
                </a:solidFill>
                <a:latin typeface="Arial"/>
                <a:ea typeface="DejaVu Sans"/>
              </a:rPr>
              <a:t>request module for using </a:t>
            </a:r>
            <a:r>
              <a:rPr lang="en-US" spc="-1" dirty="0" err="1" smtClean="0">
                <a:solidFill>
                  <a:schemeClr val="accent3">
                    <a:lumMod val="75000"/>
                  </a:schemeClr>
                </a:solidFill>
                <a:latin typeface="Arial"/>
                <a:ea typeface="DejaVu Sans"/>
              </a:rPr>
              <a:t>FourSquare</a:t>
            </a:r>
            <a:r>
              <a:rPr lang="en-US" spc="-1" dirty="0" smtClean="0">
                <a:solidFill>
                  <a:schemeClr val="accent3">
                    <a:lumMod val="75000"/>
                  </a:schemeClr>
                </a:solidFill>
                <a:latin typeface="Arial"/>
                <a:ea typeface="DejaVu Sans"/>
              </a:rPr>
              <a:t> API.</a:t>
            </a:r>
            <a:endParaRPr lang="en-US" spc="-1" dirty="0" smtClean="0">
              <a:solidFill>
                <a:schemeClr val="accent3">
                  <a:lumMod val="75000"/>
                </a:schemeClr>
              </a:solidFill>
              <a:latin typeface="Arial"/>
            </a:endParaRPr>
          </a:p>
          <a:p>
            <a:endParaRPr lang="en-IN" b="1" dirty="0" smtClean="0">
              <a:solidFill>
                <a:schemeClr val="accent3">
                  <a:lumMod val="75000"/>
                </a:schemeClr>
              </a:solidFill>
            </a:endParaRPr>
          </a:p>
          <a:p>
            <a:r>
              <a:rPr lang="en-US" spc="-1" dirty="0" err="1" smtClean="0">
                <a:solidFill>
                  <a:schemeClr val="accent3">
                    <a:lumMod val="75000"/>
                  </a:schemeClr>
                </a:solidFill>
                <a:latin typeface="Arial"/>
                <a:ea typeface="DejaVu Sans"/>
              </a:rPr>
              <a:t>geopy</a:t>
            </a:r>
            <a:r>
              <a:rPr lang="en-US" spc="-1" dirty="0" smtClean="0">
                <a:solidFill>
                  <a:schemeClr val="accent3">
                    <a:lumMod val="75000"/>
                  </a:schemeClr>
                </a:solidFill>
                <a:latin typeface="Arial"/>
                <a:ea typeface="DejaVu Sans"/>
              </a:rPr>
              <a:t> to get co-ordinates of City </a:t>
            </a:r>
            <a:r>
              <a:rPr lang="en-US" spc="-1" dirty="0" smtClean="0">
                <a:solidFill>
                  <a:schemeClr val="accent3">
                    <a:lumMod val="75000"/>
                  </a:schemeClr>
                </a:solidFill>
                <a:latin typeface="Arial"/>
                <a:ea typeface="DejaVu Sans"/>
              </a:rPr>
              <a:t>of Paris.</a:t>
            </a:r>
            <a:endParaRPr lang="en-US" spc="-1" dirty="0" smtClean="0">
              <a:solidFill>
                <a:schemeClr val="accent3">
                  <a:lumMod val="75000"/>
                </a:schemeClr>
              </a:solidFill>
              <a:latin typeface="Arial"/>
            </a:endParaRPr>
          </a:p>
          <a:p>
            <a:endParaRPr lang="en-US" b="1" dirty="0">
              <a:solidFill>
                <a:schemeClr val="accent3">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467600" cy="2074242"/>
          </a:xfrm>
        </p:spPr>
        <p:txBody>
          <a:bodyPr>
            <a:noAutofit/>
          </a:bodyPr>
          <a:lstStyle/>
          <a:p>
            <a:pPr algn="ctr"/>
            <a:r>
              <a:rPr lang="en-IN" sz="3600" b="1" u="sng" dirty="0" smtClean="0">
                <a:solidFill>
                  <a:schemeClr val="accent3">
                    <a:lumMod val="75000"/>
                  </a:schemeClr>
                </a:solidFill>
              </a:rPr>
              <a:t>Loading the data and getting the longitude and latitude</a:t>
            </a:r>
            <a:br>
              <a:rPr lang="en-IN" sz="3600" b="1" u="sng" dirty="0" smtClean="0">
                <a:solidFill>
                  <a:schemeClr val="accent3">
                    <a:lumMod val="75000"/>
                  </a:schemeClr>
                </a:solidFill>
              </a:rPr>
            </a:br>
            <a:r>
              <a:rPr lang="en-IN" sz="2000" b="1" u="sng" dirty="0" smtClean="0">
                <a:solidFill>
                  <a:schemeClr val="accent3">
                    <a:lumMod val="75000"/>
                  </a:schemeClr>
                </a:solidFill>
              </a:rPr>
              <a:t>Step:1</a:t>
            </a:r>
            <a:r>
              <a:rPr lang="en-IN" sz="3600" b="1" u="sng" dirty="0" smtClean="0">
                <a:solidFill>
                  <a:schemeClr val="accent3">
                    <a:lumMod val="75000"/>
                  </a:schemeClr>
                </a:solidFill>
              </a:rPr>
              <a:t/>
            </a:r>
            <a:br>
              <a:rPr lang="en-IN" sz="3600" b="1" u="sng" dirty="0" smtClean="0">
                <a:solidFill>
                  <a:schemeClr val="accent3">
                    <a:lumMod val="75000"/>
                  </a:schemeClr>
                </a:solidFill>
              </a:rPr>
            </a:br>
            <a:endParaRPr lang="en-US" sz="3600" b="1" u="sng" dirty="0">
              <a:solidFill>
                <a:schemeClr val="accent3">
                  <a:lumMod val="75000"/>
                </a:schemeClr>
              </a:solidFill>
            </a:endParaRPr>
          </a:p>
        </p:txBody>
      </p:sp>
      <p:sp>
        <p:nvSpPr>
          <p:cNvPr id="4" name="Content Placeholder 3"/>
          <p:cNvSpPr>
            <a:spLocks noGrp="1"/>
          </p:cNvSpPr>
          <p:nvPr>
            <p:ph sz="quarter" idx="2"/>
          </p:nvPr>
        </p:nvSpPr>
        <p:spPr>
          <a:xfrm>
            <a:off x="4716016" y="2060848"/>
            <a:ext cx="3657600" cy="4572000"/>
          </a:xfrm>
        </p:spPr>
        <p:txBody>
          <a:bodyPr>
            <a:normAutofit/>
          </a:bodyPr>
          <a:lstStyle/>
          <a:p>
            <a:pPr marL="285840" indent="-227880">
              <a:lnSpc>
                <a:spcPct val="90000"/>
              </a:lnSpc>
              <a:spcAft>
                <a:spcPts val="601"/>
              </a:spcAft>
              <a:buClr>
                <a:srgbClr val="FFFFFF"/>
              </a:buClr>
              <a:buFont typeface="Arial"/>
              <a:buChar char="•"/>
            </a:pPr>
            <a:endParaRPr lang="en-IN" sz="2000" spc="-1" dirty="0" smtClean="0">
              <a:solidFill>
                <a:schemeClr val="accent3">
                  <a:lumMod val="75000"/>
                </a:schemeClr>
              </a:solidFill>
              <a:latin typeface="Arial"/>
              <a:ea typeface="DejaVu Sans"/>
            </a:endParaRPr>
          </a:p>
          <a:p>
            <a:pPr marL="285840" indent="-227880">
              <a:lnSpc>
                <a:spcPct val="90000"/>
              </a:lnSpc>
              <a:spcAft>
                <a:spcPts val="601"/>
              </a:spcAft>
              <a:buClr>
                <a:srgbClr val="FFFFFF"/>
              </a:buClr>
              <a:buFont typeface="Arial"/>
              <a:buChar char="•"/>
            </a:pPr>
            <a:r>
              <a:rPr lang="en-IN" sz="2000" spc="-1" dirty="0" smtClean="0">
                <a:solidFill>
                  <a:schemeClr val="accent3">
                    <a:lumMod val="75000"/>
                  </a:schemeClr>
                </a:solidFill>
                <a:latin typeface="Arial"/>
                <a:ea typeface="DejaVu Sans"/>
              </a:rPr>
              <a:t>Load data from </a:t>
            </a:r>
            <a:r>
              <a:rPr lang="en-US" sz="2000" u="sng" dirty="0" smtClean="0">
                <a:latin typeface="Arial" pitchFamily="34" charset="0"/>
                <a:cs typeface="Arial" pitchFamily="34" charset="0"/>
                <a:hlinkClick r:id="rId2"/>
              </a:rPr>
              <a:t>https</a:t>
            </a:r>
            <a:r>
              <a:rPr lang="en-US" sz="2000" u="sng" dirty="0" smtClean="0">
                <a:latin typeface="Arial" pitchFamily="34" charset="0"/>
                <a:cs typeface="Arial" pitchFamily="34" charset="0"/>
                <a:hlinkClick r:id="rId2"/>
              </a:rPr>
              <a:t>://</a:t>
            </a:r>
            <a:r>
              <a:rPr lang="en-US" sz="2000" u="sng" dirty="0" smtClean="0">
                <a:latin typeface="Arial" pitchFamily="34" charset="0"/>
                <a:cs typeface="Arial" pitchFamily="34" charset="0"/>
                <a:hlinkClick r:id="rId2"/>
              </a:rPr>
              <a:t>data.opendatasoft.com/explore/dataset/arrondissements%40parisdata/export/</a:t>
            </a:r>
            <a:r>
              <a:rPr lang="en-US" sz="2000" spc="-1" dirty="0" smtClean="0">
                <a:solidFill>
                  <a:schemeClr val="accent3">
                    <a:lumMod val="75000"/>
                  </a:schemeClr>
                </a:solidFill>
                <a:latin typeface="Arial" pitchFamily="34" charset="0"/>
                <a:cs typeface="Arial" pitchFamily="34" charset="0"/>
              </a:rPr>
              <a:t>  </a:t>
            </a:r>
            <a:r>
              <a:rPr lang="en-US" sz="2000" spc="-1" dirty="0" smtClean="0">
                <a:solidFill>
                  <a:schemeClr val="accent3">
                    <a:lumMod val="75000"/>
                  </a:schemeClr>
                </a:solidFill>
                <a:latin typeface="Arial"/>
                <a:ea typeface="DejaVu Sans"/>
              </a:rPr>
              <a:t>in </a:t>
            </a:r>
            <a:r>
              <a:rPr lang="en-US" sz="2000" spc="-1" dirty="0" smtClean="0">
                <a:solidFill>
                  <a:schemeClr val="accent3">
                    <a:lumMod val="75000"/>
                  </a:schemeClr>
                </a:solidFill>
                <a:latin typeface="Arial"/>
                <a:ea typeface="DejaVu Sans"/>
              </a:rPr>
              <a:t>pandas </a:t>
            </a:r>
            <a:r>
              <a:rPr lang="en-US" sz="2000" spc="-1" dirty="0" err="1" smtClean="0">
                <a:solidFill>
                  <a:schemeClr val="accent3">
                    <a:lumMod val="75000"/>
                  </a:schemeClr>
                </a:solidFill>
                <a:latin typeface="Arial"/>
                <a:ea typeface="DejaVu Sans"/>
              </a:rPr>
              <a:t>Dataframe</a:t>
            </a:r>
            <a:r>
              <a:rPr lang="en-US" sz="2000" spc="-1" dirty="0" smtClean="0">
                <a:solidFill>
                  <a:schemeClr val="accent3">
                    <a:lumMod val="75000"/>
                  </a:schemeClr>
                </a:solidFill>
                <a:latin typeface="Arial"/>
                <a:ea typeface="DejaVu Sans"/>
              </a:rPr>
              <a:t>.</a:t>
            </a:r>
            <a:endParaRPr lang="en-US" sz="2000" spc="-1" dirty="0" smtClean="0">
              <a:solidFill>
                <a:schemeClr val="accent3">
                  <a:lumMod val="75000"/>
                </a:schemeClr>
              </a:solidFill>
              <a:latin typeface="Arial"/>
            </a:endParaRPr>
          </a:p>
          <a:p>
            <a:pPr marL="57240">
              <a:lnSpc>
                <a:spcPct val="90000"/>
              </a:lnSpc>
              <a:spcAft>
                <a:spcPts val="601"/>
              </a:spcAft>
            </a:pPr>
            <a:endParaRPr lang="en-US" sz="2000" spc="-1" dirty="0" smtClean="0">
              <a:solidFill>
                <a:schemeClr val="accent3">
                  <a:lumMod val="75000"/>
                </a:schemeClr>
              </a:solidFill>
              <a:latin typeface="Arial"/>
            </a:endParaRPr>
          </a:p>
          <a:p>
            <a:pPr marL="285840" indent="-227880">
              <a:lnSpc>
                <a:spcPct val="90000"/>
              </a:lnSpc>
              <a:spcAft>
                <a:spcPts val="601"/>
              </a:spcAft>
              <a:buClr>
                <a:srgbClr val="FFFFFF"/>
              </a:buClr>
              <a:buFont typeface="Arial"/>
              <a:buChar char="•"/>
            </a:pPr>
            <a:r>
              <a:rPr lang="en-US" sz="2000" spc="-1" dirty="0" smtClean="0">
                <a:solidFill>
                  <a:schemeClr val="accent3">
                    <a:lumMod val="75000"/>
                  </a:schemeClr>
                </a:solidFill>
                <a:latin typeface="Arial"/>
                <a:ea typeface="DejaVu Sans"/>
              </a:rPr>
              <a:t>Getting Latitude and Longitude for each address </a:t>
            </a:r>
            <a:r>
              <a:rPr lang="en-US" sz="2000" spc="-1" dirty="0" err="1" smtClean="0">
                <a:solidFill>
                  <a:schemeClr val="accent3">
                    <a:lumMod val="75000"/>
                  </a:schemeClr>
                </a:solidFill>
                <a:latin typeface="Arial"/>
                <a:ea typeface="DejaVu Sans"/>
              </a:rPr>
              <a:t>geopy</a:t>
            </a:r>
            <a:r>
              <a:rPr lang="en-US" sz="2000" spc="-1" dirty="0" smtClean="0">
                <a:solidFill>
                  <a:schemeClr val="accent3">
                    <a:lumMod val="75000"/>
                  </a:schemeClr>
                </a:solidFill>
                <a:latin typeface="Arial"/>
                <a:ea typeface="DejaVu Sans"/>
              </a:rPr>
              <a:t> library</a:t>
            </a:r>
            <a:endParaRPr lang="en-US" sz="2000" dirty="0">
              <a:solidFill>
                <a:schemeClr val="accent3">
                  <a:lumMod val="75000"/>
                </a:schemeClr>
              </a:solidFill>
            </a:endParaRPr>
          </a:p>
        </p:txBody>
      </p:sp>
      <p:pic>
        <p:nvPicPr>
          <p:cNvPr id="5124" name="Picture 4" descr="C:\Users\rishi\Downloads\location.PNG"/>
          <p:cNvPicPr>
            <a:picLocks noGrp="1" noChangeAspect="1" noChangeArrowheads="1"/>
          </p:cNvPicPr>
          <p:nvPr>
            <p:ph sz="quarter" idx="1"/>
          </p:nvPr>
        </p:nvPicPr>
        <p:blipFill>
          <a:blip r:embed="rId3" cstate="print"/>
          <a:srcRect/>
          <a:stretch>
            <a:fillRect/>
          </a:stretch>
        </p:blipFill>
        <p:spPr bwMode="auto">
          <a:xfrm>
            <a:off x="251520" y="2564904"/>
            <a:ext cx="4608512" cy="273630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u="sng" dirty="0" smtClean="0">
                <a:solidFill>
                  <a:schemeClr val="accent3">
                    <a:lumMod val="75000"/>
                  </a:schemeClr>
                </a:solidFill>
              </a:rPr>
              <a:t>Create a map of Paris with districts </a:t>
            </a:r>
            <a:r>
              <a:rPr lang="en-US" sz="3600" b="1" u="sng" dirty="0" smtClean="0">
                <a:solidFill>
                  <a:schemeClr val="accent3">
                    <a:lumMod val="75000"/>
                  </a:schemeClr>
                </a:solidFill>
              </a:rPr>
              <a:t>superimposed</a:t>
            </a:r>
            <a:endParaRPr lang="en-US" sz="3600" b="1" u="sng" dirty="0">
              <a:solidFill>
                <a:schemeClr val="accent3">
                  <a:lumMod val="75000"/>
                </a:schemeClr>
              </a:solidFill>
            </a:endParaRPr>
          </a:p>
        </p:txBody>
      </p:sp>
      <p:pic>
        <p:nvPicPr>
          <p:cNvPr id="6146" name="Picture 2" descr="C:\Users\rishi\Downloads\map.PNG"/>
          <p:cNvPicPr>
            <a:picLocks noGrp="1" noChangeAspect="1" noChangeArrowheads="1"/>
          </p:cNvPicPr>
          <p:nvPr>
            <p:ph sz="quarter" idx="1"/>
          </p:nvPr>
        </p:nvPicPr>
        <p:blipFill>
          <a:blip r:embed="rId2" cstate="print"/>
          <a:srcRect/>
          <a:stretch>
            <a:fillRect/>
          </a:stretch>
        </p:blipFill>
        <p:spPr bwMode="auto">
          <a:xfrm>
            <a:off x="395536" y="1628800"/>
            <a:ext cx="8034954" cy="4896544"/>
          </a:xfrm>
          <a:prstGeom prst="rect">
            <a:avLst/>
          </a:prstGeom>
          <a:noFill/>
        </p:spPr>
      </p:pic>
      <p:graphicFrame>
        <p:nvGraphicFramePr>
          <p:cNvPr id="5" name="Table 4"/>
          <p:cNvGraphicFramePr>
            <a:graphicFrameLocks noGrp="1"/>
          </p:cNvGraphicFramePr>
          <p:nvPr/>
        </p:nvGraphicFramePr>
        <p:xfrm>
          <a:off x="696686" y="1886857"/>
          <a:ext cx="1233714" cy="396240"/>
        </p:xfrm>
        <a:graphic>
          <a:graphicData uri="http://schemas.openxmlformats.org/drawingml/2006/table">
            <a:tbl>
              <a:tblPr/>
              <a:tblGrid>
                <a:gridCol w="1233714"/>
              </a:tblGrid>
              <a:tr h="290286">
                <a:tc>
                  <a:txBody>
                    <a:bodyPr/>
                    <a:lstStyle/>
                    <a:p>
                      <a:r>
                        <a:rPr lang="en-IN" sz="2000" dirty="0" smtClean="0">
                          <a:solidFill>
                            <a:schemeClr val="tx1">
                              <a:lumMod val="95000"/>
                              <a:lumOff val="5000"/>
                            </a:schemeClr>
                          </a:solidFill>
                        </a:rPr>
                        <a:t>Step:2</a:t>
                      </a:r>
                      <a:endParaRPr lang="en-US" sz="2000" dirty="0">
                        <a:solidFill>
                          <a:schemeClr val="tx1">
                            <a:lumMod val="95000"/>
                            <a:lumOff val="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467600" cy="1531020"/>
          </a:xfrm>
        </p:spPr>
        <p:txBody>
          <a:bodyPr>
            <a:noAutofit/>
          </a:bodyPr>
          <a:lstStyle/>
          <a:p>
            <a:pPr algn="ctr"/>
            <a:r>
              <a:rPr lang="en-US" sz="3200" b="1" u="sng" dirty="0" smtClean="0">
                <a:solidFill>
                  <a:schemeClr val="accent3">
                    <a:lumMod val="75000"/>
                  </a:schemeClr>
                </a:solidFill>
              </a:rPr>
              <a:t>Create a new </a:t>
            </a:r>
            <a:r>
              <a:rPr lang="en-US" sz="3200" b="1" u="sng" dirty="0" smtClean="0">
                <a:solidFill>
                  <a:schemeClr val="accent3">
                    <a:lumMod val="75000"/>
                  </a:schemeClr>
                </a:solidFill>
              </a:rPr>
              <a:t>data frame </a:t>
            </a:r>
            <a:r>
              <a:rPr lang="en-US" sz="3200" b="1" u="sng" dirty="0" smtClean="0">
                <a:solidFill>
                  <a:schemeClr val="accent3">
                    <a:lumMod val="75000"/>
                  </a:schemeClr>
                </a:solidFill>
              </a:rPr>
              <a:t>called for the venues of Paris called </a:t>
            </a:r>
            <a:r>
              <a:rPr lang="en-US" sz="3200" b="1" i="1" u="sng" dirty="0" err="1" smtClean="0">
                <a:solidFill>
                  <a:schemeClr val="accent3">
                    <a:lumMod val="75000"/>
                  </a:schemeClr>
                </a:solidFill>
              </a:rPr>
              <a:t>paris</a:t>
            </a:r>
            <a:r>
              <a:rPr lang="en-US" sz="3200" b="1" i="1" u="sng" dirty="0" smtClean="0">
                <a:solidFill>
                  <a:schemeClr val="accent3">
                    <a:lumMod val="75000"/>
                  </a:schemeClr>
                </a:solidFill>
              </a:rPr>
              <a:t>-venues</a:t>
            </a:r>
            <a:endParaRPr lang="en-US" sz="3200" b="1" u="sng" dirty="0">
              <a:solidFill>
                <a:schemeClr val="accent3">
                  <a:lumMod val="75000"/>
                </a:schemeClr>
              </a:solidFill>
            </a:endParaRPr>
          </a:p>
        </p:txBody>
      </p:sp>
      <p:pic>
        <p:nvPicPr>
          <p:cNvPr id="7170" name="Picture 2" descr="C:\Users\rishi\Downloads\paris_vanue.PNG"/>
          <p:cNvPicPr>
            <a:picLocks noGrp="1" noChangeAspect="1" noChangeArrowheads="1"/>
          </p:cNvPicPr>
          <p:nvPr>
            <p:ph sz="quarter" idx="1"/>
          </p:nvPr>
        </p:nvPicPr>
        <p:blipFill>
          <a:blip r:embed="rId2" cstate="print"/>
          <a:srcRect/>
          <a:stretch>
            <a:fillRect/>
          </a:stretch>
        </p:blipFill>
        <p:spPr bwMode="auto">
          <a:xfrm>
            <a:off x="251520" y="1628800"/>
            <a:ext cx="7992888" cy="4680520"/>
          </a:xfrm>
          <a:prstGeom prst="rect">
            <a:avLst/>
          </a:prstGeom>
          <a:noFill/>
        </p:spPr>
      </p:pic>
      <p:graphicFrame>
        <p:nvGraphicFramePr>
          <p:cNvPr id="5" name="Table 4"/>
          <p:cNvGraphicFramePr>
            <a:graphicFrameLocks noGrp="1"/>
          </p:cNvGraphicFramePr>
          <p:nvPr/>
        </p:nvGraphicFramePr>
        <p:xfrm>
          <a:off x="217714" y="1340769"/>
          <a:ext cx="986972" cy="365760"/>
        </p:xfrm>
        <a:graphic>
          <a:graphicData uri="http://schemas.openxmlformats.org/drawingml/2006/table">
            <a:tbl>
              <a:tblPr/>
              <a:tblGrid>
                <a:gridCol w="986972"/>
              </a:tblGrid>
              <a:tr h="360040">
                <a:tc>
                  <a:txBody>
                    <a:bodyPr/>
                    <a:lstStyle/>
                    <a:p>
                      <a:r>
                        <a:rPr lang="en-IN" dirty="0" smtClean="0"/>
                        <a:t>Step</a:t>
                      </a:r>
                      <a:r>
                        <a:rPr lang="en-IN" baseline="0" dirty="0" smtClean="0"/>
                        <a:t> :3</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solidFill>
                  <a:schemeClr val="accent3">
                    <a:lumMod val="75000"/>
                  </a:schemeClr>
                </a:solidFill>
              </a:rPr>
              <a:t>Check how many venues were returned for each </a:t>
            </a:r>
            <a:r>
              <a:rPr lang="en-US" sz="2800" b="1" dirty="0" smtClean="0">
                <a:solidFill>
                  <a:schemeClr val="accent3">
                    <a:lumMod val="75000"/>
                  </a:schemeClr>
                </a:solidFill>
              </a:rPr>
              <a:t>neighborhood</a:t>
            </a:r>
            <a:endParaRPr lang="en-US" sz="2800" dirty="0">
              <a:solidFill>
                <a:schemeClr val="accent3">
                  <a:lumMod val="75000"/>
                </a:schemeClr>
              </a:solidFill>
            </a:endParaRPr>
          </a:p>
        </p:txBody>
      </p:sp>
      <p:pic>
        <p:nvPicPr>
          <p:cNvPr id="8194" name="Picture 2" descr="C:\Users\rishi\Downloads\vanue1.PNG"/>
          <p:cNvPicPr>
            <a:picLocks noGrp="1" noChangeAspect="1" noChangeArrowheads="1"/>
          </p:cNvPicPr>
          <p:nvPr>
            <p:ph sz="quarter" idx="1"/>
          </p:nvPr>
        </p:nvPicPr>
        <p:blipFill>
          <a:blip r:embed="rId2" cstate="print"/>
          <a:srcRect/>
          <a:stretch>
            <a:fillRect/>
          </a:stretch>
        </p:blipFill>
        <p:spPr bwMode="auto">
          <a:xfrm>
            <a:off x="539552" y="1844824"/>
            <a:ext cx="7992888" cy="4563112"/>
          </a:xfrm>
          <a:prstGeom prst="rect">
            <a:avLst/>
          </a:prstGeom>
          <a:noFill/>
        </p:spPr>
      </p:pic>
      <p:graphicFrame>
        <p:nvGraphicFramePr>
          <p:cNvPr id="6" name="Table 5"/>
          <p:cNvGraphicFramePr>
            <a:graphicFrameLocks noGrp="1"/>
          </p:cNvGraphicFramePr>
          <p:nvPr/>
        </p:nvGraphicFramePr>
        <p:xfrm>
          <a:off x="595086" y="1596571"/>
          <a:ext cx="1146628" cy="365760"/>
        </p:xfrm>
        <a:graphic>
          <a:graphicData uri="http://schemas.openxmlformats.org/drawingml/2006/table">
            <a:tbl>
              <a:tblPr/>
              <a:tblGrid>
                <a:gridCol w="1146628"/>
              </a:tblGrid>
              <a:tr h="261258">
                <a:tc>
                  <a:txBody>
                    <a:bodyPr/>
                    <a:lstStyle/>
                    <a:p>
                      <a:r>
                        <a:rPr lang="en-IN" baseline="0" dirty="0" smtClean="0"/>
                        <a:t>Step : 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1340768"/>
          </a:xfrm>
        </p:spPr>
        <p:txBody>
          <a:bodyPr>
            <a:normAutofit fontScale="90000"/>
          </a:bodyPr>
          <a:lstStyle/>
          <a:p>
            <a:pPr algn="ctr"/>
            <a:r>
              <a:rPr lang="en-US" sz="2800" b="1" u="sng" dirty="0" smtClean="0">
                <a:solidFill>
                  <a:schemeClr val="accent3">
                    <a:lumMod val="75000"/>
                  </a:schemeClr>
                </a:solidFill>
              </a:rPr>
              <a:t>Group rows by neighborhood and take the mean of the frequency of occurrence of each </a:t>
            </a:r>
            <a:r>
              <a:rPr lang="en-US" sz="2800" b="1" u="sng" dirty="0" smtClean="0">
                <a:solidFill>
                  <a:schemeClr val="accent3">
                    <a:lumMod val="75000"/>
                  </a:schemeClr>
                </a:solidFill>
              </a:rPr>
              <a:t>category</a:t>
            </a:r>
            <a:endParaRPr lang="en-US" sz="2800" b="1" u="sng" dirty="0">
              <a:solidFill>
                <a:schemeClr val="accent3">
                  <a:lumMod val="75000"/>
                </a:schemeClr>
              </a:solidFill>
            </a:endParaRPr>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395536" y="1772817"/>
            <a:ext cx="7776864" cy="4608512"/>
          </a:xfrm>
          <a:prstGeom prst="rect">
            <a:avLst/>
          </a:prstGeom>
          <a:noFill/>
          <a:ln w="9525">
            <a:noFill/>
            <a:miter lim="800000"/>
            <a:headEnd/>
            <a:tailEnd/>
          </a:ln>
        </p:spPr>
      </p:pic>
      <p:graphicFrame>
        <p:nvGraphicFramePr>
          <p:cNvPr id="5" name="Table 4"/>
          <p:cNvGraphicFramePr>
            <a:graphicFrameLocks noGrp="1"/>
          </p:cNvGraphicFramePr>
          <p:nvPr/>
        </p:nvGraphicFramePr>
        <p:xfrm>
          <a:off x="478971" y="1291771"/>
          <a:ext cx="1059543" cy="365760"/>
        </p:xfrm>
        <a:graphic>
          <a:graphicData uri="http://schemas.openxmlformats.org/drawingml/2006/table">
            <a:tbl>
              <a:tblPr/>
              <a:tblGrid>
                <a:gridCol w="1059543"/>
              </a:tblGrid>
              <a:tr h="304800">
                <a:tc>
                  <a:txBody>
                    <a:bodyPr/>
                    <a:lstStyle/>
                    <a:p>
                      <a:r>
                        <a:rPr lang="en-IN" b="1" u="sng" dirty="0" smtClean="0">
                          <a:solidFill>
                            <a:schemeClr val="accent3">
                              <a:lumMod val="75000"/>
                            </a:schemeClr>
                          </a:solidFill>
                        </a:rPr>
                        <a:t>Step : 5</a:t>
                      </a:r>
                      <a:endParaRPr lang="en-US"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spc="-1" dirty="0" smtClean="0">
                <a:solidFill>
                  <a:schemeClr val="accent3">
                    <a:lumMod val="75000"/>
                  </a:schemeClr>
                </a:solidFill>
              </a:rPr>
              <a:t>What is Data Science ?</a:t>
            </a:r>
            <a:endParaRPr lang="en-US" sz="4000" b="1" u="sng" dirty="0"/>
          </a:p>
        </p:txBody>
      </p:sp>
      <p:sp>
        <p:nvSpPr>
          <p:cNvPr id="6" name="Content Placeholder 5"/>
          <p:cNvSpPr>
            <a:spLocks noGrp="1"/>
          </p:cNvSpPr>
          <p:nvPr>
            <p:ph sz="quarter" idx="2"/>
          </p:nvPr>
        </p:nvSpPr>
        <p:spPr/>
        <p:txBody>
          <a:bodyPr>
            <a:normAutofit fontScale="92500"/>
          </a:bodyPr>
          <a:lstStyle/>
          <a:p>
            <a:r>
              <a:rPr lang="en-US" spc="-1" dirty="0" smtClean="0">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a:p>
            <a:endParaRPr lang="en-US" dirty="0"/>
          </a:p>
        </p:txBody>
      </p:sp>
      <p:pic>
        <p:nvPicPr>
          <p:cNvPr id="7" name="Picture 2" descr="C:\Users\rishi\Downloads\datascience.JPG"/>
          <p:cNvPicPr>
            <a:picLocks noGrp="1" noChangeAspect="1" noChangeArrowheads="1"/>
          </p:cNvPicPr>
          <p:nvPr>
            <p:ph sz="quarter" idx="1"/>
          </p:nvPr>
        </p:nvPicPr>
        <p:blipFill>
          <a:blip r:embed="rId2" cstate="print"/>
          <a:srcRect/>
          <a:stretch>
            <a:fillRect/>
          </a:stretch>
        </p:blipFill>
        <p:spPr bwMode="auto">
          <a:xfrm>
            <a:off x="457200" y="2204864"/>
            <a:ext cx="3657600" cy="302433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solidFill>
                  <a:schemeClr val="accent3">
                    <a:lumMod val="75000"/>
                  </a:schemeClr>
                </a:solidFill>
              </a:rPr>
              <a:t>Finding </a:t>
            </a:r>
            <a:r>
              <a:rPr lang="en-US" sz="3200" b="1" u="sng" dirty="0" smtClean="0">
                <a:solidFill>
                  <a:schemeClr val="accent3">
                    <a:lumMod val="75000"/>
                  </a:schemeClr>
                </a:solidFill>
              </a:rPr>
              <a:t>each neighborhood with it's top 10 most common </a:t>
            </a:r>
            <a:r>
              <a:rPr lang="en-US" sz="3200" b="1" u="sng" dirty="0" smtClean="0">
                <a:solidFill>
                  <a:schemeClr val="accent3">
                    <a:lumMod val="75000"/>
                  </a:schemeClr>
                </a:solidFill>
              </a:rPr>
              <a:t>venues</a:t>
            </a:r>
            <a:endParaRPr lang="en-US" sz="3200" u="sng" dirty="0">
              <a:solidFill>
                <a:schemeClr val="accent3">
                  <a:lumMod val="75000"/>
                </a:schemeClr>
              </a:solidFill>
            </a:endParaRPr>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1115616" y="1916832"/>
            <a:ext cx="6048671" cy="4672980"/>
          </a:xfrm>
          <a:prstGeom prst="rect">
            <a:avLst/>
          </a:prstGeom>
          <a:noFill/>
          <a:ln w="9525">
            <a:noFill/>
            <a:miter lim="800000"/>
            <a:headEnd/>
            <a:tailEnd/>
          </a:ln>
        </p:spPr>
      </p:pic>
      <p:graphicFrame>
        <p:nvGraphicFramePr>
          <p:cNvPr id="5" name="Table 4"/>
          <p:cNvGraphicFramePr>
            <a:graphicFrameLocks noGrp="1"/>
          </p:cNvGraphicFramePr>
          <p:nvPr/>
        </p:nvGraphicFramePr>
        <p:xfrm>
          <a:off x="827584" y="1484784"/>
          <a:ext cx="1080120" cy="365760"/>
        </p:xfrm>
        <a:graphic>
          <a:graphicData uri="http://schemas.openxmlformats.org/drawingml/2006/table">
            <a:tbl>
              <a:tblPr/>
              <a:tblGrid>
                <a:gridCol w="1080120"/>
              </a:tblGrid>
              <a:tr h="275772">
                <a:tc>
                  <a:txBody>
                    <a:bodyPr/>
                    <a:lstStyle/>
                    <a:p>
                      <a:r>
                        <a:rPr lang="en-IN" b="1" u="sng" dirty="0" smtClean="0">
                          <a:solidFill>
                            <a:schemeClr val="accent3">
                              <a:lumMod val="75000"/>
                            </a:schemeClr>
                          </a:solidFill>
                        </a:rPr>
                        <a:t>Step : 6</a:t>
                      </a:r>
                      <a:endParaRPr lang="en-US"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u="sng" dirty="0" smtClean="0">
                <a:solidFill>
                  <a:schemeClr val="accent3">
                    <a:lumMod val="75000"/>
                  </a:schemeClr>
                </a:solidFill>
              </a:rPr>
              <a:t>The top 10 venue categories for each </a:t>
            </a:r>
            <a:r>
              <a:rPr lang="en-US" sz="3600" b="1" u="sng" dirty="0" smtClean="0">
                <a:solidFill>
                  <a:schemeClr val="accent3">
                    <a:lumMod val="75000"/>
                  </a:schemeClr>
                </a:solidFill>
              </a:rPr>
              <a:t>neighborhood</a:t>
            </a:r>
            <a:endParaRPr lang="en-US" sz="3600" u="sng" dirty="0">
              <a:solidFill>
                <a:schemeClr val="accent3">
                  <a:lumMod val="75000"/>
                </a:schemeClr>
              </a:solidFill>
            </a:endParaRPr>
          </a:p>
        </p:txBody>
      </p:sp>
      <p:pic>
        <p:nvPicPr>
          <p:cNvPr id="11266" name="Picture 2" descr="C:\Users\rishi\Downloads\commonavenue.PNG"/>
          <p:cNvPicPr>
            <a:picLocks noGrp="1" noChangeAspect="1" noChangeArrowheads="1"/>
          </p:cNvPicPr>
          <p:nvPr>
            <p:ph sz="quarter" idx="1"/>
          </p:nvPr>
        </p:nvPicPr>
        <p:blipFill>
          <a:blip r:embed="rId2" cstate="print"/>
          <a:srcRect/>
          <a:stretch>
            <a:fillRect/>
          </a:stretch>
        </p:blipFill>
        <p:spPr bwMode="auto">
          <a:xfrm>
            <a:off x="457200" y="2060848"/>
            <a:ext cx="8003232" cy="3960440"/>
          </a:xfrm>
          <a:prstGeom prst="rect">
            <a:avLst/>
          </a:prstGeom>
          <a:noFill/>
        </p:spPr>
      </p:pic>
      <p:graphicFrame>
        <p:nvGraphicFramePr>
          <p:cNvPr id="5" name="Table 4"/>
          <p:cNvGraphicFramePr>
            <a:graphicFrameLocks noGrp="1"/>
          </p:cNvGraphicFramePr>
          <p:nvPr/>
        </p:nvGraphicFramePr>
        <p:xfrm>
          <a:off x="464457" y="1567543"/>
          <a:ext cx="1001486" cy="335280"/>
        </p:xfrm>
        <a:graphic>
          <a:graphicData uri="http://schemas.openxmlformats.org/drawingml/2006/table">
            <a:tbl>
              <a:tblPr/>
              <a:tblGrid>
                <a:gridCol w="1001486"/>
              </a:tblGrid>
              <a:tr h="290286">
                <a:tc>
                  <a:txBody>
                    <a:bodyPr/>
                    <a:lstStyle/>
                    <a:p>
                      <a:r>
                        <a:rPr lang="en-IN" sz="1600" b="1" u="sng" dirty="0" smtClean="0">
                          <a:solidFill>
                            <a:schemeClr val="accent3">
                              <a:lumMod val="75000"/>
                            </a:schemeClr>
                          </a:solidFill>
                        </a:rPr>
                        <a:t>Step : 7</a:t>
                      </a:r>
                      <a:endParaRPr lang="en-US" sz="1600"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u="sng" dirty="0" smtClean="0">
                <a:solidFill>
                  <a:schemeClr val="accent3">
                    <a:lumMod val="75000"/>
                  </a:schemeClr>
                </a:solidFill>
              </a:rPr>
              <a:t>Frequency distribution of top 3 venue categories for each neighbourhood using </a:t>
            </a:r>
            <a:r>
              <a:rPr lang="en-IN" sz="2800" b="1" u="sng" dirty="0" err="1" smtClean="0">
                <a:solidFill>
                  <a:schemeClr val="accent3">
                    <a:lumMod val="75000"/>
                  </a:schemeClr>
                </a:solidFill>
              </a:rPr>
              <a:t>violinplot</a:t>
            </a:r>
            <a:endParaRPr lang="en-US" sz="2800" b="1" u="sng" dirty="0">
              <a:solidFill>
                <a:schemeClr val="accent3">
                  <a:lumMod val="75000"/>
                </a:schemeClr>
              </a:solidFill>
            </a:endParaRPr>
          </a:p>
        </p:txBody>
      </p:sp>
      <p:pic>
        <p:nvPicPr>
          <p:cNvPr id="12290" name="Picture 2" descr="C:\Users\rishi\Downloads\vilionplot.PNG"/>
          <p:cNvPicPr>
            <a:picLocks noGrp="1" noChangeAspect="1" noChangeArrowheads="1"/>
          </p:cNvPicPr>
          <p:nvPr>
            <p:ph sz="quarter" idx="1"/>
          </p:nvPr>
        </p:nvPicPr>
        <p:blipFill>
          <a:blip r:embed="rId3" cstate="print"/>
          <a:srcRect/>
          <a:stretch>
            <a:fillRect/>
          </a:stretch>
        </p:blipFill>
        <p:spPr bwMode="auto">
          <a:xfrm>
            <a:off x="156676" y="1628800"/>
            <a:ext cx="8591788" cy="4680520"/>
          </a:xfrm>
          <a:prstGeom prst="rect">
            <a:avLst/>
          </a:prstGeom>
          <a:noFill/>
        </p:spPr>
      </p:pic>
      <p:graphicFrame>
        <p:nvGraphicFramePr>
          <p:cNvPr id="5" name="Table 4"/>
          <p:cNvGraphicFramePr>
            <a:graphicFrameLocks noGrp="1"/>
          </p:cNvGraphicFramePr>
          <p:nvPr/>
        </p:nvGraphicFramePr>
        <p:xfrm>
          <a:off x="337625" y="1575582"/>
          <a:ext cx="1308295" cy="396240"/>
        </p:xfrm>
        <a:graphic>
          <a:graphicData uri="http://schemas.openxmlformats.org/drawingml/2006/table">
            <a:tbl>
              <a:tblPr/>
              <a:tblGrid>
                <a:gridCol w="1308295"/>
              </a:tblGrid>
              <a:tr h="351692">
                <a:tc>
                  <a:txBody>
                    <a:bodyPr/>
                    <a:lstStyle/>
                    <a:p>
                      <a:r>
                        <a:rPr lang="en-IN" sz="2000" b="1" u="sng" dirty="0" smtClean="0">
                          <a:solidFill>
                            <a:schemeClr val="accent3">
                              <a:lumMod val="75000"/>
                            </a:schemeClr>
                          </a:solidFill>
                        </a:rPr>
                        <a:t>Step</a:t>
                      </a:r>
                      <a:r>
                        <a:rPr lang="en-IN" sz="2000" b="1" u="sng" baseline="0" dirty="0" smtClean="0">
                          <a:solidFill>
                            <a:schemeClr val="accent3">
                              <a:lumMod val="75000"/>
                            </a:schemeClr>
                          </a:solidFill>
                        </a:rPr>
                        <a:t> : 8</a:t>
                      </a:r>
                      <a:endParaRPr lang="en-US" sz="2000"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smtClean="0">
                <a:solidFill>
                  <a:schemeClr val="accent3">
                    <a:lumMod val="75000"/>
                  </a:schemeClr>
                </a:solidFill>
              </a:rPr>
              <a:t>Frequency of clothing stores for each neighbourhood</a:t>
            </a:r>
            <a:endParaRPr lang="en-US" sz="3200" b="1" u="sng" dirty="0">
              <a:solidFill>
                <a:schemeClr val="accent3">
                  <a:lumMod val="75000"/>
                </a:schemeClr>
              </a:solidFill>
            </a:endParaRPr>
          </a:p>
        </p:txBody>
      </p:sp>
      <p:pic>
        <p:nvPicPr>
          <p:cNvPr id="13314" name="Picture 2" descr="C:\Users\rishi\Downloads\vilionplot1.PNG"/>
          <p:cNvPicPr>
            <a:picLocks noGrp="1" noChangeAspect="1" noChangeArrowheads="1"/>
          </p:cNvPicPr>
          <p:nvPr>
            <p:ph sz="quarter" idx="1"/>
          </p:nvPr>
        </p:nvPicPr>
        <p:blipFill>
          <a:blip r:embed="rId2" cstate="print"/>
          <a:srcRect/>
          <a:stretch>
            <a:fillRect/>
          </a:stretch>
        </p:blipFill>
        <p:spPr bwMode="auto">
          <a:xfrm>
            <a:off x="467544" y="2132856"/>
            <a:ext cx="7859216" cy="4248472"/>
          </a:xfrm>
          <a:prstGeom prst="rect">
            <a:avLst/>
          </a:prstGeom>
          <a:noFill/>
        </p:spPr>
      </p:pic>
      <p:graphicFrame>
        <p:nvGraphicFramePr>
          <p:cNvPr id="5" name="Table 4"/>
          <p:cNvGraphicFramePr>
            <a:graphicFrameLocks noGrp="1"/>
          </p:cNvGraphicFramePr>
          <p:nvPr/>
        </p:nvGraphicFramePr>
        <p:xfrm>
          <a:off x="590843" y="1589649"/>
          <a:ext cx="1097280" cy="365760"/>
        </p:xfrm>
        <a:graphic>
          <a:graphicData uri="http://schemas.openxmlformats.org/drawingml/2006/table">
            <a:tbl>
              <a:tblPr/>
              <a:tblGrid>
                <a:gridCol w="1097280"/>
              </a:tblGrid>
              <a:tr h="337625">
                <a:tc>
                  <a:txBody>
                    <a:bodyPr/>
                    <a:lstStyle/>
                    <a:p>
                      <a:r>
                        <a:rPr lang="en-IN" b="1" u="sng" dirty="0" smtClean="0">
                          <a:solidFill>
                            <a:schemeClr val="accent3">
                              <a:lumMod val="75000"/>
                            </a:schemeClr>
                          </a:solidFill>
                        </a:rPr>
                        <a:t>Step : 9</a:t>
                      </a:r>
                      <a:endParaRPr lang="en-US"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200" b="1" u="sng" dirty="0" smtClean="0">
                <a:solidFill>
                  <a:schemeClr val="accent3">
                    <a:lumMod val="75000"/>
                  </a:schemeClr>
                </a:solidFill>
              </a:rPr>
              <a:t>Frequency distribution of top 3 venue categories for each </a:t>
            </a:r>
            <a:r>
              <a:rPr lang="en-IN" sz="3200" b="1" u="sng" dirty="0" smtClean="0">
                <a:solidFill>
                  <a:schemeClr val="accent3">
                    <a:lumMod val="75000"/>
                  </a:schemeClr>
                </a:solidFill>
              </a:rPr>
              <a:t>neighbourhood (include </a:t>
            </a:r>
            <a:r>
              <a:rPr lang="en-IN" sz="3200" b="1" u="sng" dirty="0" err="1" smtClean="0">
                <a:solidFill>
                  <a:schemeClr val="accent3">
                    <a:lumMod val="75000"/>
                  </a:schemeClr>
                </a:solidFill>
              </a:rPr>
              <a:t>clothings</a:t>
            </a:r>
            <a:r>
              <a:rPr lang="en-IN" sz="3200" b="1" u="sng" dirty="0" smtClean="0">
                <a:solidFill>
                  <a:schemeClr val="accent3">
                    <a:lumMod val="75000"/>
                  </a:schemeClr>
                </a:solidFill>
              </a:rPr>
              <a:t>)</a:t>
            </a:r>
            <a:endParaRPr lang="en-US" dirty="0"/>
          </a:p>
        </p:txBody>
      </p:sp>
      <p:pic>
        <p:nvPicPr>
          <p:cNvPr id="14338" name="Picture 2" descr="C:\Users\rishi\Downloads\vilionplot2.PNG"/>
          <p:cNvPicPr>
            <a:picLocks noGrp="1" noChangeAspect="1" noChangeArrowheads="1"/>
          </p:cNvPicPr>
          <p:nvPr>
            <p:ph sz="quarter" idx="1"/>
          </p:nvPr>
        </p:nvPicPr>
        <p:blipFill>
          <a:blip r:embed="rId2" cstate="print"/>
          <a:srcRect/>
          <a:stretch>
            <a:fillRect/>
          </a:stretch>
        </p:blipFill>
        <p:spPr bwMode="auto">
          <a:xfrm>
            <a:off x="323528" y="2060848"/>
            <a:ext cx="7683822" cy="4464495"/>
          </a:xfrm>
          <a:prstGeom prst="rect">
            <a:avLst/>
          </a:prstGeom>
          <a:noFill/>
        </p:spPr>
      </p:pic>
      <p:graphicFrame>
        <p:nvGraphicFramePr>
          <p:cNvPr id="5" name="Table 4"/>
          <p:cNvGraphicFramePr>
            <a:graphicFrameLocks noGrp="1"/>
          </p:cNvGraphicFramePr>
          <p:nvPr/>
        </p:nvGraphicFramePr>
        <p:xfrm>
          <a:off x="534572" y="1645920"/>
          <a:ext cx="1229116" cy="335280"/>
        </p:xfrm>
        <a:graphic>
          <a:graphicData uri="http://schemas.openxmlformats.org/drawingml/2006/table">
            <a:tbl>
              <a:tblPr/>
              <a:tblGrid>
                <a:gridCol w="1229116"/>
              </a:tblGrid>
              <a:tr h="295422">
                <a:tc>
                  <a:txBody>
                    <a:bodyPr/>
                    <a:lstStyle/>
                    <a:p>
                      <a:r>
                        <a:rPr lang="en-IN" sz="1600" b="1" u="sng" dirty="0" smtClean="0">
                          <a:solidFill>
                            <a:schemeClr val="accent3">
                              <a:lumMod val="75000"/>
                            </a:schemeClr>
                          </a:solidFill>
                        </a:rPr>
                        <a:t>Step</a:t>
                      </a:r>
                      <a:r>
                        <a:rPr lang="en-IN" sz="1600" b="1" u="sng" baseline="0" dirty="0" smtClean="0">
                          <a:solidFill>
                            <a:schemeClr val="accent3">
                              <a:lumMod val="75000"/>
                            </a:schemeClr>
                          </a:solidFill>
                        </a:rPr>
                        <a:t> : 10</a:t>
                      </a:r>
                      <a:endParaRPr lang="en-US" sz="1600"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96752"/>
          </a:xfrm>
        </p:spPr>
        <p:txBody>
          <a:bodyPr>
            <a:noAutofit/>
          </a:bodyPr>
          <a:lstStyle/>
          <a:p>
            <a:pPr algn="ctr"/>
            <a:r>
              <a:rPr lang="en-US" sz="3600" b="1" u="sng" dirty="0" smtClean="0">
                <a:solidFill>
                  <a:schemeClr val="accent3">
                    <a:lumMod val="75000"/>
                  </a:schemeClr>
                </a:solidFill>
              </a:rPr>
              <a:t>Chosen Neighborhoods - </a:t>
            </a:r>
            <a:r>
              <a:rPr lang="en-US" sz="3600" b="1" u="sng" dirty="0" smtClean="0">
                <a:solidFill>
                  <a:schemeClr val="accent3">
                    <a:lumMod val="75000"/>
                  </a:schemeClr>
                </a:solidFill>
              </a:rPr>
              <a:t>Results</a:t>
            </a:r>
            <a:endParaRPr lang="en-US" sz="3600" u="sng" dirty="0">
              <a:solidFill>
                <a:schemeClr val="accent3">
                  <a:lumMod val="75000"/>
                </a:schemeClr>
              </a:solidFill>
            </a:endParaRPr>
          </a:p>
        </p:txBody>
      </p:sp>
      <p:sp>
        <p:nvSpPr>
          <p:cNvPr id="3" name="Content Placeholder 2"/>
          <p:cNvSpPr>
            <a:spLocks noGrp="1"/>
          </p:cNvSpPr>
          <p:nvPr>
            <p:ph sz="quarter" idx="1"/>
          </p:nvPr>
        </p:nvSpPr>
        <p:spPr>
          <a:xfrm>
            <a:off x="467544" y="2852936"/>
            <a:ext cx="7643192" cy="3751312"/>
          </a:xfrm>
        </p:spPr>
        <p:txBody>
          <a:bodyPr>
            <a:normAutofit fontScale="92500"/>
          </a:bodyPr>
          <a:lstStyle/>
          <a:p>
            <a:r>
              <a:rPr lang="en-US" sz="1700" dirty="0" smtClean="0"/>
              <a:t>The reasoning being that if the 3 criteria have been met - identifying </a:t>
            </a:r>
            <a:r>
              <a:rPr lang="en-US" sz="1700" dirty="0" smtClean="0"/>
              <a:t>neighborhoods </a:t>
            </a:r>
            <a:r>
              <a:rPr lang="en-US" sz="1700" dirty="0" smtClean="0"/>
              <a:t>that are lively with Restaurants, Cafés and Wine Bars - adding Clothing Stores into the mix of stores in the area is a significant bonus. Having some of the same category of stores in the same area - especially in fashion retail - is very desirable as a </a:t>
            </a:r>
            <a:r>
              <a:rPr lang="en-US" sz="1700" dirty="0" smtClean="0"/>
              <a:t>retailer</a:t>
            </a:r>
          </a:p>
          <a:p>
            <a:r>
              <a:rPr lang="en-US" sz="1700" dirty="0" smtClean="0"/>
              <a:t>So we can increase the criteria to include </a:t>
            </a:r>
            <a:r>
              <a:rPr lang="en-US" sz="1700" i="1" dirty="0" smtClean="0"/>
              <a:t>Restaurants, Cafés, Wine Bars and Clothing Stores</a:t>
            </a:r>
            <a:r>
              <a:rPr lang="en-US" sz="1700" dirty="0" smtClean="0"/>
              <a:t> - which narrows down and focuses the suggested districts for new stores to be located, and at the same time provides better locations for the brand</a:t>
            </a:r>
            <a:r>
              <a:rPr lang="en-US" sz="1700" dirty="0" smtClean="0"/>
              <a:t>.</a:t>
            </a:r>
          </a:p>
          <a:p>
            <a:r>
              <a:rPr lang="fr-FR" b="1" dirty="0" smtClean="0"/>
              <a:t>- 3eme </a:t>
            </a:r>
            <a:r>
              <a:rPr lang="fr-FR" b="1" dirty="0" err="1" smtClean="0"/>
              <a:t>Ardt</a:t>
            </a:r>
            <a:r>
              <a:rPr lang="fr-FR" b="1" dirty="0" smtClean="0"/>
              <a:t> : Arrondissement 3, Temple</a:t>
            </a:r>
          </a:p>
          <a:p>
            <a:r>
              <a:rPr lang="fr-FR" b="1" dirty="0" smtClean="0"/>
              <a:t>- 4eme </a:t>
            </a:r>
            <a:r>
              <a:rPr lang="fr-FR" b="1" dirty="0" err="1" smtClean="0"/>
              <a:t>Ardt</a:t>
            </a:r>
            <a:r>
              <a:rPr lang="fr-FR" b="1" dirty="0" smtClean="0"/>
              <a:t> : Arrondissement 4, </a:t>
            </a:r>
            <a:r>
              <a:rPr lang="fr-FR" b="1" dirty="0" err="1" smtClean="0"/>
              <a:t>Hotel</a:t>
            </a:r>
            <a:r>
              <a:rPr lang="fr-FR" b="1" dirty="0" smtClean="0"/>
              <a:t>-de-Ville</a:t>
            </a:r>
          </a:p>
          <a:p>
            <a:r>
              <a:rPr lang="fr-FR" b="1" dirty="0" smtClean="0"/>
              <a:t>- 6eme </a:t>
            </a:r>
            <a:r>
              <a:rPr lang="fr-FR" b="1" dirty="0" err="1" smtClean="0"/>
              <a:t>Ardt</a:t>
            </a:r>
            <a:r>
              <a:rPr lang="fr-FR" b="1" dirty="0" smtClean="0"/>
              <a:t> : Arrondissement 6, Luxembourg</a:t>
            </a:r>
          </a:p>
          <a:p>
            <a:endParaRPr lang="en-US" dirty="0"/>
          </a:p>
        </p:txBody>
      </p:sp>
      <p:pic>
        <p:nvPicPr>
          <p:cNvPr id="15362" name="Picture 2" descr="C:\Users\rishi\Downloads\result.PNG"/>
          <p:cNvPicPr>
            <a:picLocks noGrp="1" noChangeAspect="1" noChangeArrowheads="1"/>
          </p:cNvPicPr>
          <p:nvPr>
            <p:ph sz="quarter" idx="2"/>
          </p:nvPr>
        </p:nvPicPr>
        <p:blipFill>
          <a:blip r:embed="rId2" cstate="print"/>
          <a:srcRect/>
          <a:stretch>
            <a:fillRect/>
          </a:stretch>
        </p:blipFill>
        <p:spPr bwMode="auto">
          <a:xfrm>
            <a:off x="1691680" y="1340768"/>
            <a:ext cx="4752528" cy="1512168"/>
          </a:xfrm>
          <a:prstGeom prst="rect">
            <a:avLst/>
          </a:prstGeom>
          <a:noFill/>
        </p:spPr>
      </p:pic>
      <p:graphicFrame>
        <p:nvGraphicFramePr>
          <p:cNvPr id="7" name="Table 6"/>
          <p:cNvGraphicFramePr>
            <a:graphicFrameLocks noGrp="1"/>
          </p:cNvGraphicFramePr>
          <p:nvPr/>
        </p:nvGraphicFramePr>
        <p:xfrm>
          <a:off x="683568" y="1196752"/>
          <a:ext cx="970671" cy="304800"/>
        </p:xfrm>
        <a:graphic>
          <a:graphicData uri="http://schemas.openxmlformats.org/drawingml/2006/table">
            <a:tbl>
              <a:tblPr/>
              <a:tblGrid>
                <a:gridCol w="970671"/>
              </a:tblGrid>
              <a:tr h="150023">
                <a:tc>
                  <a:txBody>
                    <a:bodyPr/>
                    <a:lstStyle/>
                    <a:p>
                      <a:r>
                        <a:rPr lang="en-IN" sz="1400" b="1" u="sng" dirty="0" smtClean="0">
                          <a:solidFill>
                            <a:schemeClr val="accent3">
                              <a:lumMod val="75000"/>
                            </a:schemeClr>
                          </a:solidFill>
                        </a:rPr>
                        <a:t>Step : 11</a:t>
                      </a:r>
                      <a:endParaRPr lang="en-US" sz="1400"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u="sng" dirty="0" smtClean="0">
                <a:solidFill>
                  <a:schemeClr val="accent3">
                    <a:lumMod val="75000"/>
                  </a:schemeClr>
                </a:solidFill>
              </a:rPr>
              <a:t>Visualize result </a:t>
            </a:r>
            <a:r>
              <a:rPr lang="en-US" sz="3600" b="1" u="sng" dirty="0" smtClean="0">
                <a:solidFill>
                  <a:schemeClr val="accent3">
                    <a:lumMod val="75000"/>
                  </a:schemeClr>
                </a:solidFill>
              </a:rPr>
              <a:t>on a map of </a:t>
            </a:r>
            <a:r>
              <a:rPr lang="en-US" sz="3600" b="1" u="sng" dirty="0" smtClean="0">
                <a:solidFill>
                  <a:schemeClr val="accent3">
                    <a:lumMod val="75000"/>
                  </a:schemeClr>
                </a:solidFill>
              </a:rPr>
              <a:t>Paris</a:t>
            </a:r>
            <a:endParaRPr lang="en-US" sz="3600" u="sng" dirty="0">
              <a:solidFill>
                <a:schemeClr val="accent3">
                  <a:lumMod val="75000"/>
                </a:schemeClr>
              </a:solidFill>
            </a:endParaRPr>
          </a:p>
        </p:txBody>
      </p:sp>
      <p:pic>
        <p:nvPicPr>
          <p:cNvPr id="16386" name="Picture 2" descr="C:\Users\rishi\Downloads\resultmap.PNG"/>
          <p:cNvPicPr>
            <a:picLocks noGrp="1" noChangeAspect="1" noChangeArrowheads="1"/>
          </p:cNvPicPr>
          <p:nvPr>
            <p:ph sz="quarter" idx="1"/>
          </p:nvPr>
        </p:nvPicPr>
        <p:blipFill>
          <a:blip r:embed="rId2" cstate="print"/>
          <a:srcRect/>
          <a:stretch>
            <a:fillRect/>
          </a:stretch>
        </p:blipFill>
        <p:spPr bwMode="auto">
          <a:xfrm>
            <a:off x="611560" y="1746387"/>
            <a:ext cx="7344816" cy="4700238"/>
          </a:xfrm>
          <a:prstGeom prst="rect">
            <a:avLst/>
          </a:prstGeom>
          <a:noFill/>
        </p:spPr>
      </p:pic>
      <p:graphicFrame>
        <p:nvGraphicFramePr>
          <p:cNvPr id="5" name="Table 4"/>
          <p:cNvGraphicFramePr>
            <a:graphicFrameLocks noGrp="1"/>
          </p:cNvGraphicFramePr>
          <p:nvPr/>
        </p:nvGraphicFramePr>
        <p:xfrm>
          <a:off x="457338" y="1153551"/>
          <a:ext cx="1378358" cy="393895"/>
        </p:xfrm>
        <a:graphic>
          <a:graphicData uri="http://schemas.openxmlformats.org/drawingml/2006/table">
            <a:tbl>
              <a:tblPr/>
              <a:tblGrid>
                <a:gridCol w="1378358"/>
              </a:tblGrid>
              <a:tr h="393895">
                <a:tc>
                  <a:txBody>
                    <a:bodyPr/>
                    <a:lstStyle/>
                    <a:p>
                      <a:r>
                        <a:rPr lang="en-IN" sz="1600" b="1" u="sng" dirty="0" smtClean="0">
                          <a:solidFill>
                            <a:schemeClr val="accent3">
                              <a:lumMod val="75000"/>
                            </a:schemeClr>
                          </a:solidFill>
                        </a:rPr>
                        <a:t>Step</a:t>
                      </a:r>
                      <a:r>
                        <a:rPr lang="en-IN" sz="1600" b="1" u="sng" baseline="0" dirty="0" smtClean="0">
                          <a:solidFill>
                            <a:schemeClr val="accent3">
                              <a:lumMod val="75000"/>
                            </a:schemeClr>
                          </a:solidFill>
                        </a:rPr>
                        <a:t> : 12</a:t>
                      </a:r>
                      <a:endParaRPr lang="en-US" sz="1600" b="1" u="sng" dirty="0">
                        <a:solidFill>
                          <a:schemeClr val="accent3">
                            <a:lumMod val="7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normAutofit/>
          </a:bodyPr>
          <a:lstStyle/>
          <a:p>
            <a:pPr algn="ctr"/>
            <a:r>
              <a:rPr lang="en-IN" sz="4400" b="1" u="sng" dirty="0" smtClean="0">
                <a:solidFill>
                  <a:schemeClr val="accent3">
                    <a:lumMod val="75000"/>
                  </a:schemeClr>
                </a:solidFill>
              </a:rPr>
              <a:t>conclusion</a:t>
            </a:r>
            <a:endParaRPr lang="en-US" sz="4400" b="1" u="sng" dirty="0">
              <a:solidFill>
                <a:schemeClr val="accent3">
                  <a:lumMod val="75000"/>
                </a:schemeClr>
              </a:solidFill>
            </a:endParaRPr>
          </a:p>
        </p:txBody>
      </p:sp>
      <p:sp>
        <p:nvSpPr>
          <p:cNvPr id="3" name="Content Placeholder 2"/>
          <p:cNvSpPr>
            <a:spLocks noGrp="1"/>
          </p:cNvSpPr>
          <p:nvPr>
            <p:ph sz="quarter" idx="1"/>
          </p:nvPr>
        </p:nvSpPr>
        <p:spPr/>
        <p:txBody>
          <a:bodyPr/>
          <a:lstStyle/>
          <a:p>
            <a:r>
              <a:rPr lang="en-US" dirty="0" smtClean="0"/>
              <a:t>From this </a:t>
            </a:r>
            <a:r>
              <a:rPr lang="en-US" dirty="0" smtClean="0"/>
              <a:t>visualization </a:t>
            </a:r>
            <a:r>
              <a:rPr lang="en-US" dirty="0" smtClean="0"/>
              <a:t>it is clear that on a practical level, with no data to base decisions on, the circle of the 20 </a:t>
            </a:r>
            <a:r>
              <a:rPr lang="en-US" dirty="0" smtClean="0"/>
              <a:t>districts </a:t>
            </a:r>
            <a:r>
              <a:rPr lang="en-US" dirty="0" smtClean="0"/>
              <a:t>is very large, and researching and then visiting them all would be a daunting and time consuming task. We have narrowed the search area down significantly from 20 potential districts to 3 that should suit the client's retail </a:t>
            </a:r>
            <a:r>
              <a:rPr lang="en-US" dirty="0" smtClean="0"/>
              <a:t>business.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420888"/>
            <a:ext cx="7467600" cy="1719064"/>
          </a:xfrm>
        </p:spPr>
        <p:txBody>
          <a:bodyPr>
            <a:noAutofit/>
          </a:bodyPr>
          <a:lstStyle/>
          <a:p>
            <a:r>
              <a:rPr lang="en-IN" sz="9600" b="1" u="sng" dirty="0" smtClean="0"/>
              <a:t>Thank you</a:t>
            </a:r>
            <a:endParaRPr lang="en-US" sz="96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282154"/>
          </a:xfrm>
        </p:spPr>
        <p:txBody>
          <a:bodyPr>
            <a:noAutofit/>
          </a:bodyPr>
          <a:lstStyle/>
          <a:p>
            <a:pPr algn="ctr"/>
            <a:r>
              <a:rPr lang="en-US" sz="4400" b="1" u="sng" spc="-1" dirty="0" smtClean="0">
                <a:solidFill>
                  <a:schemeClr val="accent3">
                    <a:lumMod val="75000"/>
                  </a:schemeClr>
                </a:solidFill>
              </a:rPr>
              <a:t>Open Source tools for Data Science </a:t>
            </a:r>
            <a:endParaRPr lang="en-US" sz="4400" b="1" u="sng" dirty="0"/>
          </a:p>
        </p:txBody>
      </p:sp>
      <p:sp>
        <p:nvSpPr>
          <p:cNvPr id="4" name="Content Placeholder 3"/>
          <p:cNvSpPr>
            <a:spLocks noGrp="1"/>
          </p:cNvSpPr>
          <p:nvPr>
            <p:ph sz="quarter" idx="2"/>
          </p:nvPr>
        </p:nvSpPr>
        <p:spPr/>
        <p:txBody>
          <a:bodyPr>
            <a:normAutofit/>
          </a:bodyPr>
          <a:lstStyle/>
          <a:p>
            <a:pPr indent="-228600">
              <a:lnSpc>
                <a:spcPct val="90000"/>
              </a:lnSpc>
              <a:spcAft>
                <a:spcPts val="600"/>
              </a:spcAft>
              <a:buFont typeface="Arial" panose="020B0604020202020204" pitchFamily="34" charset="0"/>
              <a:buChar char="•"/>
            </a:pPr>
            <a:endParaRPr lang="en-US" sz="2000" spc="-1" dirty="0" smtClean="0">
              <a:solidFill>
                <a:schemeClr val="accent3">
                  <a:lumMod val="75000"/>
                </a:schemeClr>
              </a:solidFill>
            </a:endParaRPr>
          </a:p>
          <a:p>
            <a:pPr indent="-228600">
              <a:lnSpc>
                <a:spcPct val="90000"/>
              </a:lnSpc>
              <a:spcAft>
                <a:spcPts val="600"/>
              </a:spcAft>
              <a:buFont typeface="Arial" panose="020B0604020202020204" pitchFamily="34" charset="0"/>
              <a:buChar char="•"/>
            </a:pPr>
            <a:r>
              <a:rPr lang="en-US" sz="2000" spc="-1" dirty="0" smtClean="0">
                <a:solidFill>
                  <a:schemeClr val="accent3">
                    <a:lumMod val="75000"/>
                  </a:schemeClr>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000" spc="-1" dirty="0" smtClean="0">
                <a:solidFill>
                  <a:schemeClr val="accent3">
                    <a:lumMod val="75000"/>
                  </a:schemeClr>
                </a:solidFill>
              </a:rPr>
              <a:t>Skill Network Labs</a:t>
            </a:r>
          </a:p>
          <a:p>
            <a:pPr indent="-228600">
              <a:lnSpc>
                <a:spcPct val="90000"/>
              </a:lnSpc>
              <a:spcAft>
                <a:spcPts val="600"/>
              </a:spcAft>
              <a:buFont typeface="Arial" panose="020B0604020202020204" pitchFamily="34" charset="0"/>
              <a:buChar char="•"/>
            </a:pPr>
            <a:r>
              <a:rPr lang="en-US" sz="2000" spc="-1" dirty="0" err="1" smtClean="0">
                <a:solidFill>
                  <a:schemeClr val="accent3">
                    <a:lumMod val="75000"/>
                  </a:schemeClr>
                </a:solidFill>
              </a:rPr>
              <a:t>Jupyter</a:t>
            </a:r>
            <a:r>
              <a:rPr lang="en-US" sz="2000" spc="-1" dirty="0" smtClean="0">
                <a:solidFill>
                  <a:schemeClr val="accent3">
                    <a:lumMod val="75000"/>
                  </a:schemeClr>
                </a:solidFill>
              </a:rPr>
              <a:t> Notebooks</a:t>
            </a:r>
          </a:p>
          <a:p>
            <a:pPr indent="-228600">
              <a:lnSpc>
                <a:spcPct val="90000"/>
              </a:lnSpc>
              <a:spcAft>
                <a:spcPts val="600"/>
              </a:spcAft>
              <a:buFont typeface="Arial" panose="020B0604020202020204" pitchFamily="34" charset="0"/>
              <a:buChar char="•"/>
            </a:pPr>
            <a:r>
              <a:rPr lang="en-US" sz="2000" spc="-1" dirty="0" smtClean="0">
                <a:solidFill>
                  <a:schemeClr val="accent3">
                    <a:lumMod val="75000"/>
                  </a:schemeClr>
                </a:solidFill>
              </a:rPr>
              <a:t>Apache Zeppelin Notebooks</a:t>
            </a:r>
          </a:p>
          <a:p>
            <a:pPr indent="-228600">
              <a:lnSpc>
                <a:spcPct val="90000"/>
              </a:lnSpc>
              <a:spcAft>
                <a:spcPts val="600"/>
              </a:spcAft>
              <a:buFont typeface="Arial" panose="020B0604020202020204" pitchFamily="34" charset="0"/>
              <a:buChar char="•"/>
            </a:pPr>
            <a:r>
              <a:rPr lang="en-US" sz="2000" spc="-1" dirty="0" err="1" smtClean="0">
                <a:solidFill>
                  <a:schemeClr val="accent3">
                    <a:lumMod val="75000"/>
                  </a:schemeClr>
                </a:solidFill>
              </a:rPr>
              <a:t>Rstudio</a:t>
            </a:r>
            <a:r>
              <a:rPr lang="en-US" sz="2000" spc="-1" dirty="0" smtClean="0">
                <a:solidFill>
                  <a:schemeClr val="accent3">
                    <a:lumMod val="75000"/>
                  </a:schemeClr>
                </a:solidFill>
              </a:rPr>
              <a:t> IDE</a:t>
            </a:r>
          </a:p>
          <a:p>
            <a:pPr indent="-228600">
              <a:lnSpc>
                <a:spcPct val="90000"/>
              </a:lnSpc>
              <a:spcAft>
                <a:spcPts val="600"/>
              </a:spcAft>
              <a:buFont typeface="Arial" panose="020B0604020202020204" pitchFamily="34" charset="0"/>
              <a:buChar char="•"/>
            </a:pPr>
            <a:r>
              <a:rPr lang="en-US" sz="2000" spc="-1" dirty="0" smtClean="0">
                <a:solidFill>
                  <a:schemeClr val="accent3">
                    <a:lumMod val="75000"/>
                  </a:schemeClr>
                </a:solidFill>
              </a:rPr>
              <a:t>IBM Watson studio</a:t>
            </a:r>
          </a:p>
        </p:txBody>
      </p:sp>
      <p:pic>
        <p:nvPicPr>
          <p:cNvPr id="3075" name="Picture 3" descr="C:\Users\rishi\Downloads\ibmwatson icon.JPG"/>
          <p:cNvPicPr>
            <a:picLocks noGrp="1" noChangeAspect="1" noChangeArrowheads="1"/>
          </p:cNvPicPr>
          <p:nvPr>
            <p:ph sz="quarter" idx="1"/>
          </p:nvPr>
        </p:nvPicPr>
        <p:blipFill>
          <a:blip r:embed="rId2" cstate="print"/>
          <a:srcRect/>
          <a:stretch>
            <a:fillRect/>
          </a:stretch>
        </p:blipFill>
        <p:spPr bwMode="auto">
          <a:xfrm>
            <a:off x="683568" y="2276872"/>
            <a:ext cx="3284986" cy="314952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424936" cy="1143000"/>
          </a:xfrm>
        </p:spPr>
        <p:txBody>
          <a:bodyPr>
            <a:noAutofit/>
          </a:bodyPr>
          <a:lstStyle/>
          <a:p>
            <a:r>
              <a:rPr lang="en-US" sz="4400" b="1" u="sng" spc="-1" dirty="0" smtClean="0">
                <a:solidFill>
                  <a:schemeClr val="accent3">
                    <a:lumMod val="75000"/>
                  </a:schemeClr>
                </a:solidFill>
              </a:rPr>
              <a:t>Data Science Methodology</a:t>
            </a:r>
            <a:endParaRPr lang="en-US" sz="4400" b="1" u="sng" dirty="0"/>
          </a:p>
        </p:txBody>
      </p:sp>
      <p:sp>
        <p:nvSpPr>
          <p:cNvPr id="4" name="Content Placeholder 3"/>
          <p:cNvSpPr>
            <a:spLocks noGrp="1"/>
          </p:cNvSpPr>
          <p:nvPr>
            <p:ph sz="quarter" idx="2"/>
          </p:nvPr>
        </p:nvSpPr>
        <p:spPr/>
        <p:txBody>
          <a:bodyPr>
            <a:normAutofit fontScale="92500" lnSpcReduction="20000"/>
          </a:bodyPr>
          <a:lstStyle/>
          <a:p>
            <a:r>
              <a:rPr lang="en-US" spc="-1" dirty="0" smtClean="0">
                <a:solidFill>
                  <a:schemeClr val="accent3">
                    <a:lumMod val="75000"/>
                  </a:schemeClr>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a:p>
            <a:endParaRPr lang="en-US" dirty="0"/>
          </a:p>
        </p:txBody>
      </p:sp>
      <p:pic>
        <p:nvPicPr>
          <p:cNvPr id="4098" name="Picture 2" descr="C:\Users\rishi\Downloads\methodology.JPG"/>
          <p:cNvPicPr>
            <a:picLocks noGrp="1" noChangeAspect="1" noChangeArrowheads="1"/>
          </p:cNvPicPr>
          <p:nvPr>
            <p:ph sz="quarter" idx="1"/>
          </p:nvPr>
        </p:nvPicPr>
        <p:blipFill>
          <a:blip r:embed="rId2" cstate="print"/>
          <a:srcRect/>
          <a:stretch>
            <a:fillRect/>
          </a:stretch>
        </p:blipFill>
        <p:spPr bwMode="auto">
          <a:xfrm>
            <a:off x="457200" y="2386248"/>
            <a:ext cx="3657600" cy="299990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424936" cy="850106"/>
          </a:xfrm>
        </p:spPr>
        <p:txBody>
          <a:bodyPr>
            <a:noAutofit/>
          </a:bodyPr>
          <a:lstStyle/>
          <a:p>
            <a:pPr algn="ctr"/>
            <a:r>
              <a:rPr lang="en-US" sz="3600" b="1" u="sng" spc="-1" dirty="0" smtClean="0">
                <a:solidFill>
                  <a:schemeClr val="accent3">
                    <a:lumMod val="75000"/>
                  </a:schemeClr>
                </a:solidFill>
              </a:rPr>
              <a:t>Python for Data Science and AI</a:t>
            </a:r>
            <a:endParaRPr lang="en-US" sz="3600" b="1" u="sng" dirty="0"/>
          </a:p>
        </p:txBody>
      </p:sp>
      <p:sp>
        <p:nvSpPr>
          <p:cNvPr id="4" name="Content Placeholder 3"/>
          <p:cNvSpPr>
            <a:spLocks noGrp="1"/>
          </p:cNvSpPr>
          <p:nvPr>
            <p:ph sz="quarter" idx="2"/>
          </p:nvPr>
        </p:nvSpPr>
        <p:spPr/>
        <p:txBody>
          <a:bodyPr/>
          <a:lstStyle/>
          <a:p>
            <a:r>
              <a:rPr lang="en-US" spc="-1" dirty="0" smtClean="0">
                <a:solidFill>
                  <a:schemeClr val="accent3">
                    <a:lumMod val="75000"/>
                  </a:schemeClr>
                </a:solidFill>
              </a:rPr>
              <a:t>In this course I have learned about Python Basics like types, expressions, variables, string operations, lists, </a:t>
            </a:r>
            <a:r>
              <a:rPr lang="en-US" spc="-1" dirty="0" err="1" smtClean="0">
                <a:solidFill>
                  <a:schemeClr val="accent3">
                    <a:lumMod val="75000"/>
                  </a:schemeClr>
                </a:solidFill>
              </a:rPr>
              <a:t>tuples</a:t>
            </a:r>
            <a:r>
              <a:rPr lang="en-US" spc="-1" dirty="0" smtClean="0">
                <a:solidFill>
                  <a:schemeClr val="accent3">
                    <a:lumMod val="75000"/>
                  </a:schemeClr>
                </a:solidFill>
              </a:rPr>
              <a:t>, sets, dictionaries, Loops, objects and classes, file handling, pandas and </a:t>
            </a:r>
            <a:r>
              <a:rPr lang="en-US" spc="-1" dirty="0" err="1" smtClean="0">
                <a:solidFill>
                  <a:schemeClr val="accent3">
                    <a:lumMod val="75000"/>
                  </a:schemeClr>
                </a:solidFill>
              </a:rPr>
              <a:t>numpy</a:t>
            </a:r>
            <a:r>
              <a:rPr lang="en-US" spc="-1" dirty="0" smtClean="0">
                <a:solidFill>
                  <a:schemeClr val="accent3">
                    <a:lumMod val="75000"/>
                  </a:schemeClr>
                </a:solidFill>
              </a:rPr>
              <a:t>.</a:t>
            </a:r>
          </a:p>
        </p:txBody>
      </p:sp>
      <p:pic>
        <p:nvPicPr>
          <p:cNvPr id="5122" name="Picture 2" descr="C:\Users\rishi\Downloads\pythonicon.JPG"/>
          <p:cNvPicPr>
            <a:picLocks noGrp="1" noChangeAspect="1" noChangeArrowheads="1"/>
          </p:cNvPicPr>
          <p:nvPr>
            <p:ph sz="quarter" idx="1"/>
          </p:nvPr>
        </p:nvPicPr>
        <p:blipFill>
          <a:blip r:embed="rId2" cstate="print"/>
          <a:srcRect/>
          <a:stretch>
            <a:fillRect/>
          </a:stretch>
        </p:blipFill>
        <p:spPr bwMode="auto">
          <a:xfrm>
            <a:off x="683568" y="2204864"/>
            <a:ext cx="3110158" cy="302436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spc="-1" dirty="0" smtClean="0">
                <a:solidFill>
                  <a:schemeClr val="accent3">
                    <a:lumMod val="75000"/>
                  </a:schemeClr>
                </a:solidFill>
              </a:rPr>
              <a:t>Databases and SQL for Data Science</a:t>
            </a:r>
            <a:endParaRPr lang="en-US" sz="4000" b="1" u="sng" dirty="0"/>
          </a:p>
        </p:txBody>
      </p:sp>
      <p:sp>
        <p:nvSpPr>
          <p:cNvPr id="4" name="Content Placeholder 3"/>
          <p:cNvSpPr>
            <a:spLocks noGrp="1"/>
          </p:cNvSpPr>
          <p:nvPr>
            <p:ph sz="quarter" idx="2"/>
          </p:nvPr>
        </p:nvSpPr>
        <p:spPr/>
        <p:txBody>
          <a:bodyPr>
            <a:noAutofit/>
          </a:bodyPr>
          <a:lstStyle/>
          <a:p>
            <a:r>
              <a:rPr lang="en-US" sz="1800" spc="-1" dirty="0" smtClean="0">
                <a:solidFill>
                  <a:srgbClr val="000000"/>
                </a:solidFill>
              </a:rPr>
              <a:t>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a:t>
            </a:r>
            <a:r>
              <a:rPr lang="en-US" sz="1800" spc="-1" dirty="0" err="1" smtClean="0">
                <a:solidFill>
                  <a:srgbClr val="000000"/>
                </a:solidFill>
              </a:rPr>
              <a:t>Jupyter</a:t>
            </a:r>
            <a:r>
              <a:rPr lang="en-US" sz="1800" spc="-1" dirty="0" smtClean="0">
                <a:solidFill>
                  <a:srgbClr val="000000"/>
                </a:solidFill>
              </a:rPr>
              <a:t> notebooks using SQL and Python</a:t>
            </a:r>
            <a:endParaRPr lang="en-US" sz="1800"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457200" y="2142460"/>
            <a:ext cx="3657600" cy="348747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u="sng" spc="-1" dirty="0" smtClean="0">
                <a:solidFill>
                  <a:schemeClr val="accent3">
                    <a:lumMod val="75000"/>
                  </a:schemeClr>
                </a:solidFill>
              </a:rPr>
              <a:t>Data Analysis with Python</a:t>
            </a:r>
            <a:endParaRPr lang="en-US" sz="4400" b="1" u="sng" dirty="0"/>
          </a:p>
        </p:txBody>
      </p:sp>
      <p:sp>
        <p:nvSpPr>
          <p:cNvPr id="4" name="Content Placeholder 3"/>
          <p:cNvSpPr>
            <a:spLocks noGrp="1"/>
          </p:cNvSpPr>
          <p:nvPr>
            <p:ph sz="quarter" idx="2"/>
          </p:nvPr>
        </p:nvSpPr>
        <p:spPr/>
        <p:txBody>
          <a:bodyPr>
            <a:normAutofit fontScale="92500" lnSpcReduction="20000"/>
          </a:bodyPr>
          <a:lstStyle/>
          <a:p>
            <a:r>
              <a:rPr lang="en-US" spc="-1" dirty="0" smtClean="0">
                <a:solidFill>
                  <a:srgbClr val="000000"/>
                </a:solidFill>
              </a:rPr>
              <a:t>In this course I have learned about Importing Datasets, Cleaning the Data , Data frame manipulation, Summarizing the Data. It includes following parts: Data Analysis libraries, use of Pandas, </a:t>
            </a:r>
            <a:r>
              <a:rPr lang="en-US" spc="-1" dirty="0" err="1" smtClean="0">
                <a:solidFill>
                  <a:srgbClr val="000000"/>
                </a:solidFill>
              </a:rPr>
              <a:t>Numpy</a:t>
            </a:r>
            <a:r>
              <a:rPr lang="en-US" spc="-1" dirty="0" smtClean="0">
                <a:solidFill>
                  <a:srgbClr val="000000"/>
                </a:solidFill>
              </a:rPr>
              <a:t> and </a:t>
            </a:r>
            <a:r>
              <a:rPr lang="en-US" spc="-1" dirty="0" err="1" smtClean="0">
                <a:solidFill>
                  <a:srgbClr val="000000"/>
                </a:solidFill>
              </a:rPr>
              <a:t>Scipy</a:t>
            </a:r>
            <a:r>
              <a:rPr lang="en-US" spc="-1" dirty="0" smtClean="0">
                <a:solidFill>
                  <a:srgbClr val="000000"/>
                </a:solidFill>
              </a:rPr>
              <a:t> libraries to work with a sample dataset. I have used this library to load, manipulate, analyze, and visualize cool datasets</a:t>
            </a:r>
            <a:r>
              <a:rPr lang="en-US" spc="-1" dirty="0" smtClean="0">
                <a:solidFill>
                  <a:srgbClr val="000000"/>
                </a:solidFill>
              </a:rPr>
              <a:t>.</a:t>
            </a:r>
            <a:endParaRPr lang="en-US" spc="-1" dirty="0" smtClean="0">
              <a:solidFill>
                <a:srgbClr val="000000"/>
              </a:solidFill>
            </a:endParaRPr>
          </a:p>
        </p:txBody>
      </p:sp>
      <p:pic>
        <p:nvPicPr>
          <p:cNvPr id="1026" name="Picture 2" descr="C:\Users\rishi\Downloads\analysis.JPG"/>
          <p:cNvPicPr>
            <a:picLocks noGrp="1" noChangeAspect="1" noChangeArrowheads="1"/>
          </p:cNvPicPr>
          <p:nvPr>
            <p:ph sz="quarter" idx="1"/>
          </p:nvPr>
        </p:nvPicPr>
        <p:blipFill>
          <a:blip r:embed="rId2" cstate="print"/>
          <a:srcRect/>
          <a:stretch>
            <a:fillRect/>
          </a:stretch>
        </p:blipFill>
        <p:spPr bwMode="auto">
          <a:xfrm>
            <a:off x="539552" y="2276872"/>
            <a:ext cx="3429000" cy="21240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u="sng" spc="-1" dirty="0" smtClean="0">
                <a:solidFill>
                  <a:schemeClr val="accent3">
                    <a:lumMod val="75000"/>
                  </a:schemeClr>
                </a:solidFill>
              </a:rPr>
              <a:t>Data visualization with  Python</a:t>
            </a:r>
            <a:endParaRPr lang="en-US" sz="4400" b="1" u="sng" dirty="0"/>
          </a:p>
        </p:txBody>
      </p:sp>
      <p:sp>
        <p:nvSpPr>
          <p:cNvPr id="3" name="Content Placeholder 2"/>
          <p:cNvSpPr>
            <a:spLocks noGrp="1"/>
          </p:cNvSpPr>
          <p:nvPr>
            <p:ph sz="quarter" idx="1"/>
          </p:nvPr>
        </p:nvSpPr>
        <p:spPr/>
        <p:txBody>
          <a:bodyPr/>
          <a:lstStyle/>
          <a:p>
            <a:r>
              <a:rPr lang="en-US" spc="-1" dirty="0" smtClean="0">
                <a:solidFill>
                  <a:srgbClr val="000000"/>
                </a:solidFill>
              </a:rPr>
              <a:t>This course was all about several data visualization libraries in Python like </a:t>
            </a:r>
            <a:r>
              <a:rPr lang="en-US" spc="-1" dirty="0" err="1" smtClean="0">
                <a:solidFill>
                  <a:srgbClr val="000000"/>
                </a:solidFill>
              </a:rPr>
              <a:t>Matplotlib</a:t>
            </a:r>
            <a:r>
              <a:rPr lang="en-US" spc="-1" dirty="0" smtClean="0">
                <a:solidFill>
                  <a:srgbClr val="000000"/>
                </a:solidFill>
              </a:rPr>
              <a:t>, </a:t>
            </a:r>
            <a:r>
              <a:rPr lang="en-US" spc="-1" dirty="0" err="1" smtClean="0">
                <a:solidFill>
                  <a:srgbClr val="000000"/>
                </a:solidFill>
              </a:rPr>
              <a:t>Seaborn</a:t>
            </a:r>
            <a:r>
              <a:rPr lang="en-US" spc="-1" dirty="0" smtClean="0">
                <a:solidFill>
                  <a:srgbClr val="000000"/>
                </a:solidFill>
              </a:rPr>
              <a:t>, and Folium and how we can tell a compelling story by visualizing the data and findings from the </a:t>
            </a:r>
            <a:r>
              <a:rPr lang="en-US" spc="-1" dirty="0" smtClean="0">
                <a:solidFill>
                  <a:srgbClr val="000000"/>
                </a:solidFill>
              </a:rPr>
              <a:t>data</a:t>
            </a:r>
            <a:endParaRPr lang="en-US" spc="-1" dirty="0" smtClean="0">
              <a:solidFill>
                <a:srgbClr val="000000"/>
              </a:solidFill>
            </a:endParaRPr>
          </a:p>
        </p:txBody>
      </p:sp>
      <p:pic>
        <p:nvPicPr>
          <p:cNvPr id="2050" name="Picture 2" descr="C:\Users\rishi\Downloads\visualisation.JPG"/>
          <p:cNvPicPr>
            <a:picLocks noGrp="1" noChangeAspect="1" noChangeArrowheads="1"/>
          </p:cNvPicPr>
          <p:nvPr>
            <p:ph sz="quarter" idx="2"/>
          </p:nvPr>
        </p:nvPicPr>
        <p:blipFill>
          <a:blip r:embed="rId2" cstate="print"/>
          <a:srcRect/>
          <a:stretch>
            <a:fillRect/>
          </a:stretch>
        </p:blipFill>
        <p:spPr bwMode="auto">
          <a:xfrm>
            <a:off x="4270374" y="2060848"/>
            <a:ext cx="4406081" cy="324036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spc="-1" dirty="0" smtClean="0">
                <a:solidFill>
                  <a:schemeClr val="accent3">
                    <a:lumMod val="75000"/>
                  </a:schemeClr>
                </a:solidFill>
              </a:rPr>
              <a:t>Machine Learning with Python</a:t>
            </a:r>
            <a:endParaRPr lang="en-US" sz="4000" b="1" u="sng" dirty="0"/>
          </a:p>
        </p:txBody>
      </p:sp>
      <p:sp>
        <p:nvSpPr>
          <p:cNvPr id="3" name="Content Placeholder 2"/>
          <p:cNvSpPr>
            <a:spLocks noGrp="1"/>
          </p:cNvSpPr>
          <p:nvPr>
            <p:ph sz="quarter" idx="1"/>
          </p:nvPr>
        </p:nvSpPr>
        <p:spPr/>
        <p:txBody>
          <a:bodyPr/>
          <a:lstStyle/>
          <a:p>
            <a:r>
              <a:rPr lang="en-US" spc="-1" dirty="0" smtClean="0">
                <a:solidFill>
                  <a:srgbClr val="000000"/>
                </a:solidFill>
              </a:rPr>
              <a:t>In this course I have learned about some of machine learning topics like supervised and unsupervised learning, classification, clustering and some Python libraries like </a:t>
            </a:r>
            <a:r>
              <a:rPr lang="en-US" spc="-1" dirty="0" err="1" smtClean="0">
                <a:solidFill>
                  <a:srgbClr val="000000"/>
                </a:solidFill>
              </a:rPr>
              <a:t>Sci</a:t>
            </a:r>
            <a:r>
              <a:rPr lang="en-US" spc="-1" dirty="0" smtClean="0">
                <a:solidFill>
                  <a:srgbClr val="000000"/>
                </a:solidFill>
              </a:rPr>
              <a:t>-kit learn and </a:t>
            </a:r>
            <a:r>
              <a:rPr lang="en-US" spc="-1" dirty="0" err="1" smtClean="0">
                <a:solidFill>
                  <a:srgbClr val="000000"/>
                </a:solidFill>
              </a:rPr>
              <a:t>Scipy</a:t>
            </a:r>
            <a:r>
              <a:rPr lang="en-US" spc="-1" dirty="0" smtClean="0">
                <a:solidFill>
                  <a:srgbClr val="000000"/>
                </a:solidFill>
              </a:rPr>
              <a:t>.</a:t>
            </a:r>
          </a:p>
          <a:p>
            <a:pPr>
              <a:buNone/>
            </a:pPr>
            <a:endParaRPr lang="en-US" dirty="0"/>
          </a:p>
        </p:txBody>
      </p:sp>
      <p:pic>
        <p:nvPicPr>
          <p:cNvPr id="3074" name="Picture 2" descr="C:\Users\rishi\Downloads\mlpic.JPG"/>
          <p:cNvPicPr>
            <a:picLocks noGrp="1" noChangeAspect="1" noChangeArrowheads="1"/>
          </p:cNvPicPr>
          <p:nvPr>
            <p:ph sz="quarter" idx="2"/>
          </p:nvPr>
        </p:nvPicPr>
        <p:blipFill>
          <a:blip r:embed="rId2" cstate="print"/>
          <a:srcRect/>
          <a:stretch>
            <a:fillRect/>
          </a:stretch>
        </p:blipFill>
        <p:spPr bwMode="auto">
          <a:xfrm>
            <a:off x="4644008" y="2060848"/>
            <a:ext cx="3657600" cy="349504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1097</TotalTime>
  <Words>1226</Words>
  <Application>Microsoft Office PowerPoint</Application>
  <PresentationFormat>On-screen Show (4:3)</PresentationFormat>
  <Paragraphs>102</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IBM data science project presentation   the battle of neighborhoods            (capstone project)</vt:lpstr>
      <vt:lpstr>What is Data Science ?</vt:lpstr>
      <vt:lpstr>Open Source tools for Data Science </vt:lpstr>
      <vt:lpstr>Data Science Methodology</vt:lpstr>
      <vt:lpstr>Python for Data Science and AI</vt:lpstr>
      <vt:lpstr>Databases and SQL for Data Science</vt:lpstr>
      <vt:lpstr>Data Analysis with Python</vt:lpstr>
      <vt:lpstr>Data visualization with  Python</vt:lpstr>
      <vt:lpstr>Machine Learning with Python</vt:lpstr>
      <vt:lpstr>Applied Data Science Capstone</vt:lpstr>
      <vt:lpstr>Introduction</vt:lpstr>
      <vt:lpstr>Data to be used</vt:lpstr>
      <vt:lpstr>Approach</vt:lpstr>
      <vt:lpstr>Libraries to be used</vt:lpstr>
      <vt:lpstr>Loading the data and getting the longitude and latitude Step:1 </vt:lpstr>
      <vt:lpstr>Create a map of Paris with districts superimposed</vt:lpstr>
      <vt:lpstr>Create a new data frame called for the venues of Paris called paris-venues</vt:lpstr>
      <vt:lpstr>Check how many venues were returned for each neighborhood</vt:lpstr>
      <vt:lpstr>Group rows by neighborhood and take the mean of the frequency of occurrence of each category</vt:lpstr>
      <vt:lpstr>Finding each neighborhood with it's top 10 most common venues</vt:lpstr>
      <vt:lpstr>The top 10 venue categories for each neighborhood</vt:lpstr>
      <vt:lpstr>Frequency distribution of top 3 venue categories for each neighbourhood using violinplot</vt:lpstr>
      <vt:lpstr>Frequency of clothing stores for each neighbourhood</vt:lpstr>
      <vt:lpstr>Frequency distribution of top 3 venue categories for each neighbourhood (include clothings)</vt:lpstr>
      <vt:lpstr>Chosen Neighborhoods - Results</vt:lpstr>
      <vt:lpstr>Visualize result on a map of Paris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project presentation</dc:title>
  <dc:creator>Rishi Ranjan</dc:creator>
  <cp:lastModifiedBy>Rishi Ranjan</cp:lastModifiedBy>
  <cp:revision>20</cp:revision>
  <dcterms:created xsi:type="dcterms:W3CDTF">2020-05-07T17:32:56Z</dcterms:created>
  <dcterms:modified xsi:type="dcterms:W3CDTF">2020-05-09T10:35:14Z</dcterms:modified>
</cp:coreProperties>
</file>