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533" autoAdjust="0"/>
    <p:restoredTop sz="81356" autoAdjust="0"/>
  </p:normalViewPr>
  <p:slideViewPr>
    <p:cSldViewPr snapToGrid="0">
      <p:cViewPr varScale="1">
        <p:scale>
          <a:sx n="62" d="100"/>
          <a:sy n="62" d="100"/>
        </p:scale>
        <p:origin x="90" y="6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B3D50E-5DDD-4E71-91DF-2FB2F8BA633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13AAAB4-06E2-4EE8-9135-14717A79092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Overview</a:t>
          </a:r>
          <a:endParaRPr lang="en-US" sz="2800" dirty="0"/>
        </a:p>
      </dgm:t>
    </dgm:pt>
    <dgm:pt modelId="{7832A84B-D396-47BB-879C-F5A7AA186635}" type="parTrans" cxnId="{7004512B-4140-4042-9EC8-354192D97287}">
      <dgm:prSet/>
      <dgm:spPr/>
      <dgm:t>
        <a:bodyPr/>
        <a:lstStyle/>
        <a:p>
          <a:endParaRPr lang="en-US"/>
        </a:p>
      </dgm:t>
    </dgm:pt>
    <dgm:pt modelId="{5A6C61DB-A1A5-4BEB-B209-26F9D2A02228}" type="sibTrans" cxnId="{7004512B-4140-4042-9EC8-354192D97287}">
      <dgm:prSet/>
      <dgm:spPr/>
      <dgm:t>
        <a:bodyPr/>
        <a:lstStyle/>
        <a:p>
          <a:endParaRPr lang="en-US"/>
        </a:p>
      </dgm:t>
    </dgm:pt>
    <dgm:pt modelId="{B1D9A7C8-030D-49EB-93A3-2D0FB005AC1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Target Audience</a:t>
          </a:r>
          <a:endParaRPr lang="en-US" sz="2800" dirty="0"/>
        </a:p>
      </dgm:t>
    </dgm:pt>
    <dgm:pt modelId="{84783033-2C26-44E0-894D-46585C7E937F}" type="parTrans" cxnId="{4DDCFB31-E73C-46B3-AD78-FCA87555DBC0}">
      <dgm:prSet/>
      <dgm:spPr/>
      <dgm:t>
        <a:bodyPr/>
        <a:lstStyle/>
        <a:p>
          <a:endParaRPr lang="en-US"/>
        </a:p>
      </dgm:t>
    </dgm:pt>
    <dgm:pt modelId="{AEDBF36F-CE80-4955-B532-72BE12BDE3D8}" type="sibTrans" cxnId="{4DDCFB31-E73C-46B3-AD78-FCA87555DBC0}">
      <dgm:prSet/>
      <dgm:spPr/>
      <dgm:t>
        <a:bodyPr/>
        <a:lstStyle/>
        <a:p>
          <a:endParaRPr lang="en-US"/>
        </a:p>
      </dgm:t>
    </dgm:pt>
    <dgm:pt modelId="{5577DEDC-71C3-4EB0-BCE5-71AC93D9F3A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Objective/Purpose</a:t>
          </a:r>
        </a:p>
      </dgm:t>
    </dgm:pt>
    <dgm:pt modelId="{9EE5B3DC-7EE0-4EA5-8463-90704DEF93EE}" type="parTrans" cxnId="{4AA46D24-FD52-4649-A0FB-06D4CD53B412}">
      <dgm:prSet/>
      <dgm:spPr/>
      <dgm:t>
        <a:bodyPr/>
        <a:lstStyle/>
        <a:p>
          <a:endParaRPr lang="en-US"/>
        </a:p>
      </dgm:t>
    </dgm:pt>
    <dgm:pt modelId="{A97E5D1B-EDE7-4AC0-A341-2A4E12D7EE12}" type="sibTrans" cxnId="{4AA46D24-FD52-4649-A0FB-06D4CD53B412}">
      <dgm:prSet/>
      <dgm:spPr/>
      <dgm:t>
        <a:bodyPr/>
        <a:lstStyle/>
        <a:p>
          <a:endParaRPr lang="en-US"/>
        </a:p>
      </dgm:t>
    </dgm:pt>
    <dgm:pt modelId="{1F2579FD-D0A1-4770-A1A1-5A7B32D1AA3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GB" sz="2800" dirty="0"/>
            <a:t>Motivation</a:t>
          </a:r>
        </a:p>
      </dgm:t>
    </dgm:pt>
    <dgm:pt modelId="{106436EF-996D-41BE-93FD-FBD50EBFA3CE}" type="parTrans" cxnId="{FC810C53-FA47-4F56-AEF2-AF0996CF9A68}">
      <dgm:prSet/>
      <dgm:spPr/>
      <dgm:t>
        <a:bodyPr/>
        <a:lstStyle/>
        <a:p>
          <a:endParaRPr lang="en-US"/>
        </a:p>
      </dgm:t>
    </dgm:pt>
    <dgm:pt modelId="{2647E84D-45B9-4A38-9793-6A636EB90672}" type="sibTrans" cxnId="{FC810C53-FA47-4F56-AEF2-AF0996CF9A68}">
      <dgm:prSet/>
      <dgm:spPr/>
      <dgm:t>
        <a:bodyPr/>
        <a:lstStyle/>
        <a:p>
          <a:endParaRPr lang="en-US"/>
        </a:p>
      </dgm:t>
    </dgm:pt>
    <dgm:pt modelId="{DC2D1A84-7E85-439D-922E-8C860D22E24D}" type="pres">
      <dgm:prSet presAssocID="{75B3D50E-5DDD-4E71-91DF-2FB2F8BA6336}" presName="root" presStyleCnt="0">
        <dgm:presLayoutVars>
          <dgm:dir/>
          <dgm:resizeHandles val="exact"/>
        </dgm:presLayoutVars>
      </dgm:prSet>
      <dgm:spPr/>
    </dgm:pt>
    <dgm:pt modelId="{D0E8C964-9E9B-4540-8CBE-0BA4B659D1E1}" type="pres">
      <dgm:prSet presAssocID="{013AAAB4-06E2-4EE8-9135-14717A790926}" presName="compNode" presStyleCnt="0"/>
      <dgm:spPr/>
    </dgm:pt>
    <dgm:pt modelId="{628131BA-A7B8-4949-9ACB-8F4E3491CC10}" type="pres">
      <dgm:prSet presAssocID="{013AAAB4-06E2-4EE8-9135-14717A79092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itor"/>
        </a:ext>
      </dgm:extLst>
    </dgm:pt>
    <dgm:pt modelId="{D3B03FA3-2C74-424F-997E-5E02F34DF183}" type="pres">
      <dgm:prSet presAssocID="{013AAAB4-06E2-4EE8-9135-14717A790926}" presName="spaceRect" presStyleCnt="0"/>
      <dgm:spPr/>
    </dgm:pt>
    <dgm:pt modelId="{F16116DB-FBF0-478D-8FE0-31A0757E67F8}" type="pres">
      <dgm:prSet presAssocID="{013AAAB4-06E2-4EE8-9135-14717A790926}" presName="textRect" presStyleLbl="revTx" presStyleIdx="0" presStyleCnt="4">
        <dgm:presLayoutVars>
          <dgm:chMax val="1"/>
          <dgm:chPref val="1"/>
        </dgm:presLayoutVars>
      </dgm:prSet>
      <dgm:spPr/>
    </dgm:pt>
    <dgm:pt modelId="{96A97296-4908-4995-BE61-B3AF352D3DA5}" type="pres">
      <dgm:prSet presAssocID="{5A6C61DB-A1A5-4BEB-B209-26F9D2A02228}" presName="sibTrans" presStyleCnt="0"/>
      <dgm:spPr/>
    </dgm:pt>
    <dgm:pt modelId="{E3E53313-3320-46F1-AE41-CBFFC2EAEFA9}" type="pres">
      <dgm:prSet presAssocID="{B1D9A7C8-030D-49EB-93A3-2D0FB005AC10}" presName="compNode" presStyleCnt="0"/>
      <dgm:spPr/>
    </dgm:pt>
    <dgm:pt modelId="{81E5F144-840F-46EE-BC8C-6F66E1D6A253}" type="pres">
      <dgm:prSet presAssocID="{B1D9A7C8-030D-49EB-93A3-2D0FB005AC10}" presName="iconRect" presStyleLbl="node1" presStyleIdx="1" presStyleCnt="4"/>
      <dgm:spPr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dium"/>
        </a:ext>
      </dgm:extLst>
    </dgm:pt>
    <dgm:pt modelId="{A640D17F-3ABD-4DBB-9653-24DB82CB62B3}" type="pres">
      <dgm:prSet presAssocID="{B1D9A7C8-030D-49EB-93A3-2D0FB005AC10}" presName="spaceRect" presStyleCnt="0"/>
      <dgm:spPr/>
    </dgm:pt>
    <dgm:pt modelId="{D245AC1F-1E1A-4F8F-8DF5-06B6A57EB84D}" type="pres">
      <dgm:prSet presAssocID="{B1D9A7C8-030D-49EB-93A3-2D0FB005AC10}" presName="textRect" presStyleLbl="revTx" presStyleIdx="1" presStyleCnt="4" custScaleX="119967">
        <dgm:presLayoutVars>
          <dgm:chMax val="1"/>
          <dgm:chPref val="1"/>
        </dgm:presLayoutVars>
      </dgm:prSet>
      <dgm:spPr/>
    </dgm:pt>
    <dgm:pt modelId="{B9B10E1A-D69B-4DFE-BD87-8DF1E4B8F63B}" type="pres">
      <dgm:prSet presAssocID="{AEDBF36F-CE80-4955-B532-72BE12BDE3D8}" presName="sibTrans" presStyleCnt="0"/>
      <dgm:spPr/>
    </dgm:pt>
    <dgm:pt modelId="{ABFE1C3F-3442-4492-BA47-BADB89860CE7}" type="pres">
      <dgm:prSet presAssocID="{5577DEDC-71C3-4EB0-BCE5-71AC93D9F3A9}" presName="compNode" presStyleCnt="0"/>
      <dgm:spPr/>
    </dgm:pt>
    <dgm:pt modelId="{7A6D3581-AB25-4E49-818A-F506DBABF0DE}" type="pres">
      <dgm:prSet presAssocID="{5577DEDC-71C3-4EB0-BCE5-71AC93D9F3A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ED68CEFE-88D4-41DD-837C-72E4D850BFB1}" type="pres">
      <dgm:prSet presAssocID="{5577DEDC-71C3-4EB0-BCE5-71AC93D9F3A9}" presName="spaceRect" presStyleCnt="0"/>
      <dgm:spPr/>
    </dgm:pt>
    <dgm:pt modelId="{52AE30B7-EE67-426E-984C-0D9134785C74}" type="pres">
      <dgm:prSet presAssocID="{5577DEDC-71C3-4EB0-BCE5-71AC93D9F3A9}" presName="textRect" presStyleLbl="revTx" presStyleIdx="2" presStyleCnt="4" custScaleX="167225">
        <dgm:presLayoutVars>
          <dgm:chMax val="1"/>
          <dgm:chPref val="1"/>
        </dgm:presLayoutVars>
      </dgm:prSet>
      <dgm:spPr/>
    </dgm:pt>
    <dgm:pt modelId="{B720CE0A-FFB9-4FFB-997C-683EE74CE11B}" type="pres">
      <dgm:prSet presAssocID="{A97E5D1B-EDE7-4AC0-A341-2A4E12D7EE12}" presName="sibTrans" presStyleCnt="0"/>
      <dgm:spPr/>
    </dgm:pt>
    <dgm:pt modelId="{5FE610AA-5E28-4A1E-93D4-F99B95268192}" type="pres">
      <dgm:prSet presAssocID="{1F2579FD-D0A1-4770-A1A1-5A7B32D1AA34}" presName="compNode" presStyleCnt="0"/>
      <dgm:spPr/>
    </dgm:pt>
    <dgm:pt modelId="{A69CBD12-9009-451B-B769-0B06848AAD07}" type="pres">
      <dgm:prSet presAssocID="{1F2579FD-D0A1-4770-A1A1-5A7B32D1AA34}" presName="iconRect" presStyleLbl="node1" presStyleIdx="3" presStyleCnt="4"/>
      <dgm:spPr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517DCA65-CA48-4D42-84AD-177664B5D880}" type="pres">
      <dgm:prSet presAssocID="{1F2579FD-D0A1-4770-A1A1-5A7B32D1AA34}" presName="spaceRect" presStyleCnt="0"/>
      <dgm:spPr/>
    </dgm:pt>
    <dgm:pt modelId="{FEF7A4DE-B05B-44C8-9F2A-42AC23E710B8}" type="pres">
      <dgm:prSet presAssocID="{1F2579FD-D0A1-4770-A1A1-5A7B32D1AA34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045F8707-A94E-465A-8777-D5101C4F984F}" type="presOf" srcId="{75B3D50E-5DDD-4E71-91DF-2FB2F8BA6336}" destId="{DC2D1A84-7E85-439D-922E-8C860D22E24D}" srcOrd="0" destOrd="0" presId="urn:microsoft.com/office/officeart/2018/2/layout/IconLabelList"/>
    <dgm:cxn modelId="{C446190B-8B00-414C-9BC6-91C4845FE9A4}" type="presOf" srcId="{B1D9A7C8-030D-49EB-93A3-2D0FB005AC10}" destId="{D245AC1F-1E1A-4F8F-8DF5-06B6A57EB84D}" srcOrd="0" destOrd="0" presId="urn:microsoft.com/office/officeart/2018/2/layout/IconLabelList"/>
    <dgm:cxn modelId="{8378241E-31F7-40E2-8DC1-3FB4597FC1FF}" type="presOf" srcId="{013AAAB4-06E2-4EE8-9135-14717A790926}" destId="{F16116DB-FBF0-478D-8FE0-31A0757E67F8}" srcOrd="0" destOrd="0" presId="urn:microsoft.com/office/officeart/2018/2/layout/IconLabelList"/>
    <dgm:cxn modelId="{4AA46D24-FD52-4649-A0FB-06D4CD53B412}" srcId="{75B3D50E-5DDD-4E71-91DF-2FB2F8BA6336}" destId="{5577DEDC-71C3-4EB0-BCE5-71AC93D9F3A9}" srcOrd="2" destOrd="0" parTransId="{9EE5B3DC-7EE0-4EA5-8463-90704DEF93EE}" sibTransId="{A97E5D1B-EDE7-4AC0-A341-2A4E12D7EE12}"/>
    <dgm:cxn modelId="{7004512B-4140-4042-9EC8-354192D97287}" srcId="{75B3D50E-5DDD-4E71-91DF-2FB2F8BA6336}" destId="{013AAAB4-06E2-4EE8-9135-14717A790926}" srcOrd="0" destOrd="0" parTransId="{7832A84B-D396-47BB-879C-F5A7AA186635}" sibTransId="{5A6C61DB-A1A5-4BEB-B209-26F9D2A02228}"/>
    <dgm:cxn modelId="{4DDCFB31-E73C-46B3-AD78-FCA87555DBC0}" srcId="{75B3D50E-5DDD-4E71-91DF-2FB2F8BA6336}" destId="{B1D9A7C8-030D-49EB-93A3-2D0FB005AC10}" srcOrd="1" destOrd="0" parTransId="{84783033-2C26-44E0-894D-46585C7E937F}" sibTransId="{AEDBF36F-CE80-4955-B532-72BE12BDE3D8}"/>
    <dgm:cxn modelId="{14170F4C-7887-4F1E-9383-A515AFFFF432}" type="presOf" srcId="{1F2579FD-D0A1-4770-A1A1-5A7B32D1AA34}" destId="{FEF7A4DE-B05B-44C8-9F2A-42AC23E710B8}" srcOrd="0" destOrd="0" presId="urn:microsoft.com/office/officeart/2018/2/layout/IconLabelList"/>
    <dgm:cxn modelId="{FC810C53-FA47-4F56-AEF2-AF0996CF9A68}" srcId="{75B3D50E-5DDD-4E71-91DF-2FB2F8BA6336}" destId="{1F2579FD-D0A1-4770-A1A1-5A7B32D1AA34}" srcOrd="3" destOrd="0" parTransId="{106436EF-996D-41BE-93FD-FBD50EBFA3CE}" sibTransId="{2647E84D-45B9-4A38-9793-6A636EB90672}"/>
    <dgm:cxn modelId="{DDEB8DDC-CD22-44BC-B780-3B5B496805EF}" type="presOf" srcId="{5577DEDC-71C3-4EB0-BCE5-71AC93D9F3A9}" destId="{52AE30B7-EE67-426E-984C-0D9134785C74}" srcOrd="0" destOrd="0" presId="urn:microsoft.com/office/officeart/2018/2/layout/IconLabelList"/>
    <dgm:cxn modelId="{F4704718-BEC2-4AA7-95FE-6BDF7A22A613}" type="presParOf" srcId="{DC2D1A84-7E85-439D-922E-8C860D22E24D}" destId="{D0E8C964-9E9B-4540-8CBE-0BA4B659D1E1}" srcOrd="0" destOrd="0" presId="urn:microsoft.com/office/officeart/2018/2/layout/IconLabelList"/>
    <dgm:cxn modelId="{3999FD2B-E86C-458C-9E50-948E6FA1E0A0}" type="presParOf" srcId="{D0E8C964-9E9B-4540-8CBE-0BA4B659D1E1}" destId="{628131BA-A7B8-4949-9ACB-8F4E3491CC10}" srcOrd="0" destOrd="0" presId="urn:microsoft.com/office/officeart/2018/2/layout/IconLabelList"/>
    <dgm:cxn modelId="{50086607-AF89-4CD0-9CC1-33078E31DD62}" type="presParOf" srcId="{D0E8C964-9E9B-4540-8CBE-0BA4B659D1E1}" destId="{D3B03FA3-2C74-424F-997E-5E02F34DF183}" srcOrd="1" destOrd="0" presId="urn:microsoft.com/office/officeart/2018/2/layout/IconLabelList"/>
    <dgm:cxn modelId="{664DE375-8AB4-4BAB-8AE2-5DE96593CA73}" type="presParOf" srcId="{D0E8C964-9E9B-4540-8CBE-0BA4B659D1E1}" destId="{F16116DB-FBF0-478D-8FE0-31A0757E67F8}" srcOrd="2" destOrd="0" presId="urn:microsoft.com/office/officeart/2018/2/layout/IconLabelList"/>
    <dgm:cxn modelId="{81412F99-1AB3-466A-BB07-7AB62F4B5759}" type="presParOf" srcId="{DC2D1A84-7E85-439D-922E-8C860D22E24D}" destId="{96A97296-4908-4995-BE61-B3AF352D3DA5}" srcOrd="1" destOrd="0" presId="urn:microsoft.com/office/officeart/2018/2/layout/IconLabelList"/>
    <dgm:cxn modelId="{C6D6F55B-B68E-43DC-B1F0-2F15DC7ED91C}" type="presParOf" srcId="{DC2D1A84-7E85-439D-922E-8C860D22E24D}" destId="{E3E53313-3320-46F1-AE41-CBFFC2EAEFA9}" srcOrd="2" destOrd="0" presId="urn:microsoft.com/office/officeart/2018/2/layout/IconLabelList"/>
    <dgm:cxn modelId="{E14374F6-64B6-411E-B4A6-D2724A9EC122}" type="presParOf" srcId="{E3E53313-3320-46F1-AE41-CBFFC2EAEFA9}" destId="{81E5F144-840F-46EE-BC8C-6F66E1D6A253}" srcOrd="0" destOrd="0" presId="urn:microsoft.com/office/officeart/2018/2/layout/IconLabelList"/>
    <dgm:cxn modelId="{0C862752-EA79-4E02-9EF7-000048F5E3D6}" type="presParOf" srcId="{E3E53313-3320-46F1-AE41-CBFFC2EAEFA9}" destId="{A640D17F-3ABD-4DBB-9653-24DB82CB62B3}" srcOrd="1" destOrd="0" presId="urn:microsoft.com/office/officeart/2018/2/layout/IconLabelList"/>
    <dgm:cxn modelId="{A21DB080-3C8A-48A5-AFF5-04D8006FF748}" type="presParOf" srcId="{E3E53313-3320-46F1-AE41-CBFFC2EAEFA9}" destId="{D245AC1F-1E1A-4F8F-8DF5-06B6A57EB84D}" srcOrd="2" destOrd="0" presId="urn:microsoft.com/office/officeart/2018/2/layout/IconLabelList"/>
    <dgm:cxn modelId="{8E77D0DA-8995-4EF7-BA2B-69F0AB8066B6}" type="presParOf" srcId="{DC2D1A84-7E85-439D-922E-8C860D22E24D}" destId="{B9B10E1A-D69B-4DFE-BD87-8DF1E4B8F63B}" srcOrd="3" destOrd="0" presId="urn:microsoft.com/office/officeart/2018/2/layout/IconLabelList"/>
    <dgm:cxn modelId="{D6E5A7D1-7D86-4A84-89FD-29F4D4B6A1B4}" type="presParOf" srcId="{DC2D1A84-7E85-439D-922E-8C860D22E24D}" destId="{ABFE1C3F-3442-4492-BA47-BADB89860CE7}" srcOrd="4" destOrd="0" presId="urn:microsoft.com/office/officeart/2018/2/layout/IconLabelList"/>
    <dgm:cxn modelId="{E3E8E62B-ACFD-449A-97CA-2F2D6E4B007A}" type="presParOf" srcId="{ABFE1C3F-3442-4492-BA47-BADB89860CE7}" destId="{7A6D3581-AB25-4E49-818A-F506DBABF0DE}" srcOrd="0" destOrd="0" presId="urn:microsoft.com/office/officeart/2018/2/layout/IconLabelList"/>
    <dgm:cxn modelId="{5FD5AD46-C16B-455C-984B-760AE0BCA3BC}" type="presParOf" srcId="{ABFE1C3F-3442-4492-BA47-BADB89860CE7}" destId="{ED68CEFE-88D4-41DD-837C-72E4D850BFB1}" srcOrd="1" destOrd="0" presId="urn:microsoft.com/office/officeart/2018/2/layout/IconLabelList"/>
    <dgm:cxn modelId="{2C804E9B-04F6-4CCA-BB31-E615B15E976E}" type="presParOf" srcId="{ABFE1C3F-3442-4492-BA47-BADB89860CE7}" destId="{52AE30B7-EE67-426E-984C-0D9134785C74}" srcOrd="2" destOrd="0" presId="urn:microsoft.com/office/officeart/2018/2/layout/IconLabelList"/>
    <dgm:cxn modelId="{2F29A68A-EC19-44AF-A9F7-7AAEA3B0A342}" type="presParOf" srcId="{DC2D1A84-7E85-439D-922E-8C860D22E24D}" destId="{B720CE0A-FFB9-4FFB-997C-683EE74CE11B}" srcOrd="5" destOrd="0" presId="urn:microsoft.com/office/officeart/2018/2/layout/IconLabelList"/>
    <dgm:cxn modelId="{BF89E46B-46AB-442B-9F72-1288DEA7C181}" type="presParOf" srcId="{DC2D1A84-7E85-439D-922E-8C860D22E24D}" destId="{5FE610AA-5E28-4A1E-93D4-F99B95268192}" srcOrd="6" destOrd="0" presId="urn:microsoft.com/office/officeart/2018/2/layout/IconLabelList"/>
    <dgm:cxn modelId="{632102B6-7AFB-4F13-8363-D68E9D0A79BD}" type="presParOf" srcId="{5FE610AA-5E28-4A1E-93D4-F99B95268192}" destId="{A69CBD12-9009-451B-B769-0B06848AAD07}" srcOrd="0" destOrd="0" presId="urn:microsoft.com/office/officeart/2018/2/layout/IconLabelList"/>
    <dgm:cxn modelId="{42C8EB2B-EE0F-405F-974C-228A62C439E1}" type="presParOf" srcId="{5FE610AA-5E28-4A1E-93D4-F99B95268192}" destId="{517DCA65-CA48-4D42-84AD-177664B5D880}" srcOrd="1" destOrd="0" presId="urn:microsoft.com/office/officeart/2018/2/layout/IconLabelList"/>
    <dgm:cxn modelId="{9F864C8A-C4C0-412C-8DB7-760FCAC8B011}" type="presParOf" srcId="{5FE610AA-5E28-4A1E-93D4-F99B95268192}" destId="{FEF7A4DE-B05B-44C8-9F2A-42AC23E710B8}" srcOrd="2" destOrd="0" presId="urn:microsoft.com/office/officeart/2018/2/layout/IconLabelList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8131BA-A7B8-4949-9ACB-8F4E3491CC10}">
      <dsp:nvSpPr>
        <dsp:cNvPr id="0" name=""/>
        <dsp:cNvSpPr/>
      </dsp:nvSpPr>
      <dsp:spPr>
        <a:xfrm>
          <a:off x="1260768" y="1103602"/>
          <a:ext cx="810000" cy="81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6116DB-FBF0-478D-8FE0-31A0757E67F8}">
      <dsp:nvSpPr>
        <dsp:cNvPr id="0" name=""/>
        <dsp:cNvSpPr/>
      </dsp:nvSpPr>
      <dsp:spPr>
        <a:xfrm>
          <a:off x="765768" y="221170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Overview</a:t>
          </a:r>
          <a:endParaRPr lang="en-US" sz="2800" kern="1200" dirty="0"/>
        </a:p>
      </dsp:txBody>
      <dsp:txXfrm>
        <a:off x="765768" y="2211702"/>
        <a:ext cx="1800000" cy="877500"/>
      </dsp:txXfrm>
    </dsp:sp>
    <dsp:sp modelId="{81E5F144-840F-46EE-BC8C-6F66E1D6A253}">
      <dsp:nvSpPr>
        <dsp:cNvPr id="0" name=""/>
        <dsp:cNvSpPr/>
      </dsp:nvSpPr>
      <dsp:spPr>
        <a:xfrm>
          <a:off x="3555472" y="1103602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45AC1F-1E1A-4F8F-8DF5-06B6A57EB84D}">
      <dsp:nvSpPr>
        <dsp:cNvPr id="0" name=""/>
        <dsp:cNvSpPr/>
      </dsp:nvSpPr>
      <dsp:spPr>
        <a:xfrm>
          <a:off x="2880768" y="2211702"/>
          <a:ext cx="2159406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Target Audience</a:t>
          </a:r>
          <a:endParaRPr lang="en-US" sz="2800" kern="1200" dirty="0"/>
        </a:p>
      </dsp:txBody>
      <dsp:txXfrm>
        <a:off x="2880768" y="2211702"/>
        <a:ext cx="2159406" cy="877500"/>
      </dsp:txXfrm>
    </dsp:sp>
    <dsp:sp modelId="{7A6D3581-AB25-4E49-818A-F506DBABF0DE}">
      <dsp:nvSpPr>
        <dsp:cNvPr id="0" name=""/>
        <dsp:cNvSpPr/>
      </dsp:nvSpPr>
      <dsp:spPr>
        <a:xfrm>
          <a:off x="6455200" y="1103602"/>
          <a:ext cx="810000" cy="81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AE30B7-EE67-426E-984C-0D9134785C74}">
      <dsp:nvSpPr>
        <dsp:cNvPr id="0" name=""/>
        <dsp:cNvSpPr/>
      </dsp:nvSpPr>
      <dsp:spPr>
        <a:xfrm>
          <a:off x="5355174" y="2211702"/>
          <a:ext cx="301005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Objective/Purpose</a:t>
          </a:r>
        </a:p>
      </dsp:txBody>
      <dsp:txXfrm>
        <a:off x="5355174" y="2211702"/>
        <a:ext cx="3010050" cy="877500"/>
      </dsp:txXfrm>
    </dsp:sp>
    <dsp:sp modelId="{A69CBD12-9009-451B-B769-0B06848AAD07}">
      <dsp:nvSpPr>
        <dsp:cNvPr id="0" name=""/>
        <dsp:cNvSpPr/>
      </dsp:nvSpPr>
      <dsp:spPr>
        <a:xfrm>
          <a:off x="9175225" y="1103602"/>
          <a:ext cx="810000" cy="810000"/>
        </a:xfrm>
        <a:prstGeom prst="rect">
          <a:avLst/>
        </a:prstGeom>
        <a:blipFill rotWithShape="1"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F7A4DE-B05B-44C8-9F2A-42AC23E710B8}">
      <dsp:nvSpPr>
        <dsp:cNvPr id="0" name=""/>
        <dsp:cNvSpPr/>
      </dsp:nvSpPr>
      <dsp:spPr>
        <a:xfrm>
          <a:off x="8680225" y="2211702"/>
          <a:ext cx="1800000" cy="877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Motivation</a:t>
          </a:r>
        </a:p>
      </dsp:txBody>
      <dsp:txXfrm>
        <a:off x="8680225" y="2211702"/>
        <a:ext cx="1800000" cy="8775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7B747E-C90F-4C66-AD24-70DCE801B73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962D39-8558-4577-86DE-E3A243CACEE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728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i="0" dirty="0">
                <a:effectLst/>
                <a:latin typeface="gg sans"/>
              </a:rPr>
              <a:t>Overview: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0" i="0" dirty="0">
                <a:effectLst/>
                <a:latin typeface="gg sans"/>
              </a:rPr>
              <a:t>The aim of my project is to make a web application that can act as an equation solver where a user will be able to input their problem via text or a finally, interface in which my program will then solve it and output the correct answer given the input is valid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0" i="0" dirty="0">
              <a:effectLst/>
              <a:latin typeface="gg san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i="0" dirty="0">
                <a:effectLst/>
                <a:latin typeface="gg sans"/>
              </a:rPr>
              <a:t>Target audience/objective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0" i="0" dirty="0">
                <a:effectLst/>
                <a:latin typeface="gg sans"/>
              </a:rPr>
              <a:t>This will aid users ranging from students by allowing them to quickly verify if an answer is correct as well as showing them working out to professionals in a wide range of fields such as who use equations engineering, AI, data science, economics and more to model relationships, processes, and phenomena.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0" i="0" dirty="0">
              <a:effectLst/>
              <a:latin typeface="gg san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0" i="0" dirty="0">
                <a:effectLst/>
                <a:latin typeface="gg sans"/>
              </a:rPr>
              <a:t>I want to allow them to utilise equations for quick, easy and visual answers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0" i="0" dirty="0">
              <a:effectLst/>
              <a:latin typeface="gg sans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GB" b="1" i="0" dirty="0">
                <a:effectLst/>
                <a:latin typeface="gg sans"/>
              </a:rPr>
              <a:t>Motivation</a:t>
            </a:r>
            <a:br>
              <a:rPr lang="en-GB" b="0" i="0" dirty="0">
                <a:effectLst/>
                <a:latin typeface="gg sans"/>
              </a:rPr>
            </a:br>
            <a:r>
              <a:rPr lang="en-GB" b="0" i="0" dirty="0">
                <a:effectLst/>
                <a:latin typeface="gg sans"/>
              </a:rPr>
              <a:t>Finally, my drive for this project comes from my personal interest in maths as well as computer science and the ability to link them both together into a tool that both I and the people in STEM can use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n-GB" b="0" i="0" dirty="0">
              <a:effectLst/>
              <a:latin typeface="gg sans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0241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content remains the same however as seen the layout is different but the core content remains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3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07510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 is a table that shows the key features and what I have achieved so far and what I have left to implement</a:t>
            </a:r>
          </a:p>
          <a:p>
            <a:endParaRPr lang="en-GB" dirty="0"/>
          </a:p>
          <a:p>
            <a:r>
              <a:rPr lang="en-GB" dirty="0"/>
              <a:t>My future steps will be making sure this table is full of ticks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662851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Next I will talk about a few features I am proud of and a high level explanation on how they work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I take my equation represented as a string and represent it as an augmented </a:t>
            </a:r>
            <a:r>
              <a:rPr lang="en-GB" dirty="0" err="1"/>
              <a:t>matrx</a:t>
            </a:r>
            <a:r>
              <a:rPr lang="en-GB" dirty="0"/>
              <a:t> </a:t>
            </a:r>
          </a:p>
          <a:p>
            <a:r>
              <a:rPr lang="en-GB" dirty="0"/>
              <a:t>I then reduce the matrix to row echelon form</a:t>
            </a:r>
          </a:p>
          <a:p>
            <a:r>
              <a:rPr lang="en-GB" dirty="0"/>
              <a:t>Once in row echelon form, I back substitute to get the other values</a:t>
            </a:r>
          </a:p>
          <a:p>
            <a:endParaRPr lang="en-GB" dirty="0"/>
          </a:p>
          <a:p>
            <a:r>
              <a:rPr lang="en-GB" dirty="0"/>
              <a:t>I also pre defined row manipulation functions for the matrix operations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807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polynomials over degree 2 I use newton </a:t>
            </a:r>
            <a:r>
              <a:rPr lang="en-GB" dirty="0" err="1"/>
              <a:t>rhapson</a:t>
            </a:r>
            <a:endParaRPr lang="en-GB" dirty="0"/>
          </a:p>
          <a:p>
            <a:endParaRPr lang="en-GB" dirty="0"/>
          </a:p>
          <a:p>
            <a:r>
              <a:rPr lang="en-GB" dirty="0"/>
              <a:t>This is an iterative approach to find solutions to equations where it works by taking an initial guess and further refining it through more guesses</a:t>
            </a:r>
          </a:p>
          <a:p>
            <a:endParaRPr lang="en-GB" dirty="0"/>
          </a:p>
          <a:p>
            <a:r>
              <a:rPr lang="en-GB" dirty="0"/>
              <a:t>Each guess works by taking the current approximation and subtracting it by the function divided by it’s derivative and repeats until adjacent values are within a threshold</a:t>
            </a:r>
          </a:p>
          <a:p>
            <a:endParaRPr lang="en-GB" dirty="0"/>
          </a:p>
          <a:p>
            <a:r>
              <a:rPr lang="en-GB" dirty="0"/>
              <a:t>When coding this I found I also had to clean up the roots as I ended up with lots of values that had a small difference between each other due to floating point precision</a:t>
            </a:r>
          </a:p>
          <a:p>
            <a:endParaRPr lang="en-GB" dirty="0"/>
          </a:p>
          <a:p>
            <a:r>
              <a:rPr lang="en-GB" dirty="0"/>
              <a:t>I also implemented Cauchy bound which finds the largest possible value a root can be and allows for a good initial guess leading to a faster convergence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57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For graph plotting I leverage </a:t>
            </a:r>
            <a:r>
              <a:rPr lang="en-GB" dirty="0" err="1"/>
              <a:t>matplotlib.pyplot</a:t>
            </a:r>
            <a:endParaRPr lang="en-GB" dirty="0"/>
          </a:p>
          <a:p>
            <a:endParaRPr lang="en-GB" dirty="0"/>
          </a:p>
          <a:p>
            <a:r>
              <a:rPr lang="en-GB" dirty="0"/>
              <a:t>I account for explicit, implicit and constant functions </a:t>
            </a:r>
          </a:p>
          <a:p>
            <a:r>
              <a:rPr lang="en-GB" dirty="0"/>
              <a:t>and then draw the corresponding graph onto an axis</a:t>
            </a:r>
          </a:p>
          <a:p>
            <a:r>
              <a:rPr lang="en-GB" dirty="0"/>
              <a:t>Once the graph is drawn, I save the plot as an image and transfer to the frontend </a:t>
            </a:r>
          </a:p>
          <a:p>
            <a:endParaRPr lang="en-GB" dirty="0"/>
          </a:p>
          <a:p>
            <a:r>
              <a:rPr lang="en-GB" dirty="0"/>
              <a:t>This works but there are definitely improvements I can make to make it more dynamic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0774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Slow development environment:</a:t>
            </a:r>
          </a:p>
          <a:p>
            <a:endParaRPr lang="en-GB" dirty="0"/>
          </a:p>
          <a:p>
            <a:r>
              <a:rPr lang="en-GB" dirty="0"/>
              <a:t>Show app.py – this connects my frontend to my backend and transfers data between them</a:t>
            </a:r>
          </a:p>
          <a:p>
            <a:r>
              <a:rPr lang="en-GB" dirty="0"/>
              <a:t>Show html file – this is a blueprint of the content I want to show, styled with bootstrap </a:t>
            </a:r>
          </a:p>
          <a:p>
            <a:r>
              <a:rPr lang="en-GB" dirty="0"/>
              <a:t>Show </a:t>
            </a:r>
            <a:r>
              <a:rPr lang="en-GB" dirty="0" err="1"/>
              <a:t>css</a:t>
            </a:r>
            <a:r>
              <a:rPr lang="en-GB" dirty="0"/>
              <a:t> file – this makes my html more aesthetic</a:t>
            </a:r>
          </a:p>
          <a:p>
            <a:r>
              <a:rPr lang="en-GB" dirty="0"/>
              <a:t>Show .</a:t>
            </a:r>
            <a:r>
              <a:rPr lang="en-GB" dirty="0" err="1"/>
              <a:t>js</a:t>
            </a:r>
            <a:r>
              <a:rPr lang="en-GB" dirty="0"/>
              <a:t> file – this makes my html more interactive 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TEST CASES: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---------</a:t>
            </a:r>
          </a:p>
          <a:p>
            <a:r>
              <a:rPr lang="en-GB" dirty="0"/>
              <a:t>SOFTWARE DEMONSTRATION</a:t>
            </a:r>
          </a:p>
          <a:p>
            <a:endParaRPr lang="en-GB" dirty="0"/>
          </a:p>
          <a:p>
            <a:r>
              <a:rPr lang="en-GB" dirty="0"/>
              <a:t>show error handling:</a:t>
            </a:r>
          </a:p>
          <a:p>
            <a:r>
              <a:rPr lang="en-GB" dirty="0"/>
              <a:t>- no input</a:t>
            </a:r>
          </a:p>
          <a:p>
            <a:r>
              <a:rPr lang="en-GB" dirty="0"/>
              <a:t>- incorrect input</a:t>
            </a:r>
          </a:p>
          <a:p>
            <a:endParaRPr lang="en-GB" dirty="0"/>
          </a:p>
          <a:p>
            <a:r>
              <a:rPr lang="en-GB" dirty="0"/>
              <a:t>show basic arithmetic:</a:t>
            </a:r>
          </a:p>
          <a:p>
            <a:r>
              <a:rPr lang="en-GB" dirty="0"/>
              <a:t>2+2 = 4 </a:t>
            </a:r>
          </a:p>
          <a:p>
            <a:endParaRPr lang="en-GB" dirty="0"/>
          </a:p>
          <a:p>
            <a:r>
              <a:rPr lang="en-GB" dirty="0"/>
              <a:t>show linear equations</a:t>
            </a:r>
          </a:p>
          <a:p>
            <a:endParaRPr lang="en-GB" dirty="0"/>
          </a:p>
          <a:p>
            <a:r>
              <a:rPr lang="en-GB" dirty="0"/>
              <a:t>2x + 23 = 43</a:t>
            </a:r>
          </a:p>
          <a:p>
            <a:r>
              <a:rPr lang="en-GB" dirty="0"/>
              <a:t>x=10</a:t>
            </a:r>
          </a:p>
          <a:p>
            <a:endParaRPr lang="en-GB" dirty="0"/>
          </a:p>
          <a:p>
            <a:r>
              <a:rPr lang="en-GB" dirty="0"/>
              <a:t>show sim equations:</a:t>
            </a:r>
          </a:p>
          <a:p>
            <a:r>
              <a:rPr lang="en-GB" dirty="0"/>
              <a:t>x = 0.5 * y</a:t>
            </a:r>
          </a:p>
          <a:p>
            <a:r>
              <a:rPr lang="en-GB" dirty="0"/>
              <a:t>y = 0.5 * x + 3</a:t>
            </a:r>
          </a:p>
          <a:p>
            <a:r>
              <a:rPr lang="en-GB" dirty="0"/>
              <a:t>x = 2.00</a:t>
            </a:r>
          </a:p>
          <a:p>
            <a:r>
              <a:rPr lang="en-GB" dirty="0"/>
              <a:t>y = 4.00</a:t>
            </a:r>
          </a:p>
          <a:p>
            <a:endParaRPr lang="en-GB" dirty="0"/>
          </a:p>
          <a:p>
            <a:r>
              <a:rPr lang="en-GB" dirty="0"/>
              <a:t>x - y + z = 3 </a:t>
            </a:r>
          </a:p>
          <a:p>
            <a:r>
              <a:rPr lang="en-GB" dirty="0"/>
              <a:t>2x + y + 8z = 18 </a:t>
            </a:r>
          </a:p>
          <a:p>
            <a:r>
              <a:rPr lang="en-GB" dirty="0"/>
              <a:t>4x + 2y - 3z = -2</a:t>
            </a:r>
          </a:p>
          <a:p>
            <a:r>
              <a:rPr lang="en-GB" dirty="0"/>
              <a:t>x=1.00</a:t>
            </a:r>
          </a:p>
          <a:p>
            <a:r>
              <a:rPr lang="en-GB" dirty="0"/>
              <a:t>y=2.00</a:t>
            </a:r>
          </a:p>
          <a:p>
            <a:r>
              <a:rPr lang="en-GB" dirty="0"/>
              <a:t>z=2.00</a:t>
            </a:r>
          </a:p>
          <a:p>
            <a:endParaRPr lang="en-GB" dirty="0"/>
          </a:p>
          <a:p>
            <a:r>
              <a:rPr lang="en-GB" dirty="0"/>
              <a:t>x + y = 2</a:t>
            </a:r>
          </a:p>
          <a:p>
            <a:r>
              <a:rPr lang="en-GB" dirty="0"/>
              <a:t>x + y = 5</a:t>
            </a:r>
          </a:p>
          <a:p>
            <a:r>
              <a:rPr lang="en-GB" dirty="0"/>
              <a:t>no solution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x + y = 2</a:t>
            </a:r>
          </a:p>
          <a:p>
            <a:r>
              <a:rPr lang="en-GB" dirty="0"/>
              <a:t>2x + 2y = 4</a:t>
            </a:r>
          </a:p>
          <a:p>
            <a:r>
              <a:rPr lang="en-GB" dirty="0"/>
              <a:t>x = 2</a:t>
            </a:r>
          </a:p>
          <a:p>
            <a:r>
              <a:rPr lang="en-GB" dirty="0"/>
              <a:t>y = 0</a:t>
            </a:r>
          </a:p>
          <a:p>
            <a:r>
              <a:rPr lang="en-GB" dirty="0"/>
              <a:t>(infinite sols)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show quadratics:</a:t>
            </a:r>
          </a:p>
          <a:p>
            <a:endParaRPr lang="en-GB" dirty="0"/>
          </a:p>
          <a:p>
            <a:r>
              <a:rPr lang="en-GB" dirty="0"/>
              <a:t>x^2 + 2x + 1 = 0</a:t>
            </a:r>
          </a:p>
          <a:p>
            <a:r>
              <a:rPr lang="en-GB" dirty="0"/>
              <a:t>x = -1</a:t>
            </a:r>
          </a:p>
          <a:p>
            <a:r>
              <a:rPr lang="en-GB" dirty="0"/>
              <a:t>(one root)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x^2 + 4x + 2 = 0</a:t>
            </a:r>
          </a:p>
          <a:p>
            <a:r>
              <a:rPr lang="en-GB" dirty="0"/>
              <a:t>x = -0.586, 3.414</a:t>
            </a:r>
          </a:p>
          <a:p>
            <a:r>
              <a:rPr lang="en-GB" dirty="0"/>
              <a:t>(two roots)</a:t>
            </a:r>
          </a:p>
          <a:p>
            <a:endParaRPr lang="en-GB" dirty="0"/>
          </a:p>
          <a:p>
            <a:r>
              <a:rPr lang="en-GB" dirty="0"/>
              <a:t>show polynomials:</a:t>
            </a:r>
          </a:p>
          <a:p>
            <a:endParaRPr lang="en-GB" dirty="0"/>
          </a:p>
          <a:p>
            <a:r>
              <a:rPr lang="en-GB" dirty="0"/>
              <a:t>x**3 - 6*x**2 + 11x - 6 = 0</a:t>
            </a:r>
          </a:p>
          <a:p>
            <a:r>
              <a:rPr lang="en-GB" dirty="0"/>
              <a:t>x = 1, 2, 3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x**5 - 3*x**4 + x**3 - x**2 + 2*x - 2 = 0</a:t>
            </a:r>
          </a:p>
          <a:p>
            <a:r>
              <a:rPr lang="en-GB" dirty="0"/>
              <a:t>x = 2.703, 0.6973+0.5421i, 0.6973−0.5421i, −0.5489+0.8044i, −0.5489−0.8044i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57157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8FD93-8B63-8ABD-9386-01D077CC8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B4DF27-3EAD-189B-2A1B-6E726F5A86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55298A-9A13-7AC0-1ADA-BD9F98F5B9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 summary this equation solver handles different types of </a:t>
            </a:r>
            <a:r>
              <a:rPr lang="en-GB" dirty="0" err="1"/>
              <a:t>equatioins</a:t>
            </a:r>
            <a:r>
              <a:rPr lang="en-GB" dirty="0"/>
              <a:t> and can draw graphs for most of them but still has room for refinement and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C626DC-88C6-6CD4-6911-3A176BFA33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962D39-8558-4577-86DE-E3A243CACEE9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E6409-D198-D005-D8B9-81485E05F0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5B929-EC2C-3D5E-97D9-6D24A2343A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EAB44-0222-CA0E-9206-D077EBA08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2C894-789C-456B-F7AB-56FC155D3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F97FC-DBEC-B2B8-22FF-399809474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620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62465-92E3-9CBF-D03A-C92BC5E5E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6F67CB-5080-4B3D-4801-AE5D3B34D3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128D5-9100-1778-02E6-557F44CB4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D900-FB52-6113-8E44-31CC7F76E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D5135-662A-76C3-B442-44647B766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868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B88E07-5E5E-B99B-C75F-6C1A2569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C8530C-2F74-A77F-81C3-43A8E39A33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1B9B58-15A1-5ED7-A7B2-FC217ADFE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58C10-DFC5-8AAC-DE20-DECF62FB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E5C8-22D9-F81C-17CB-C7FFA5D61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899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EF10E-B320-DFD6-456A-B5666ED78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B4E99-31B5-E0E5-6207-C9D64C4CCB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1AED4-E801-4124-F301-AA1E5DC26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D79EA6-4053-F137-55D8-0AADB5CA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8714B0-9D68-6E54-052C-C0A8E7AA3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6634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4E5-2289-56BF-4587-4DED10D7F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1E9EB-B48B-C77A-0E6E-172B0F3FC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E64CF-EFE1-8B8E-808E-F08DC2DB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E2315-D747-828D-877E-FF647DDC5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5425-DA60-1724-2579-94888123D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43305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A31AD-31DD-E47C-2F0A-809A4B896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9CBF5-45C1-F427-99A9-0FB0B01A99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C63BB-5A7C-6A3E-F278-D0AF7D4C2C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58C8DF-1656-B563-121E-AE9CE04F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9E593-423F-FC1E-3AF8-EEAA4A87E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62D52-C0B8-4853-AB30-D93CA2E4F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8616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445E5-4BD7-DB90-4084-A8ECC0B68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A855E2-035C-141C-90A4-7208F843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2935A4-DBE6-7C5F-88D3-06A74718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E6736-57FC-9643-DD0F-C2435B4065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C8C5-7C09-43A7-5975-0E99F856F9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9EDD9D-B564-FF39-EEAE-B1EE348CE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3665B3-7B1E-1584-6BE3-18D4AF4DD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20CB71-CCD1-248C-945F-DFDBD3E94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87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E1363-293D-3FED-9A25-14121B669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C29542-2C04-92E1-917A-FDA14F04F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ECF31E-68D4-D46D-AB82-787F9E0A0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EE0B9A-0FCC-02D2-5B8E-2398FCFF5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8208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53CD12-39B8-E700-949C-5082601A2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92BDC7-BCED-E6C3-301B-2FBA8774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A07AAD-707E-68CD-6FDC-F04E81651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73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3A51E-1F55-96D2-9402-5958F63B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842A9-A360-679E-0E2B-DE9B397D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12F470-F759-853C-5EA3-66684BB1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49089-5653-B4B5-5563-9576EB951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DF537-D394-0DCD-B1C0-2B7361C09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440221-80A4-7792-8665-D9891E4A1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58307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62625-59FE-CC24-AF1E-1828CE4DC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901FE8-9003-FBD3-280D-977580CA2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0EEF2-0268-5C5B-53FD-F5EDE4031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98975A-FA26-DFBA-4346-B4B3CFE45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86DBB4-E5C2-9B61-8F3C-9B1F884D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90271-1981-B721-783F-1C754455D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7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0B1C4C-7CCA-0DEA-27B4-2A0ACF2B9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66594-320A-6DB0-D896-3C72D8760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F62EE-4773-3540-1BBF-CFAB47C960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E6776-F44B-459D-8A97-8E1F5909515B}" type="datetimeFigureOut">
              <a:rPr lang="en-GB" smtClean="0"/>
              <a:t>28/03/2025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8B9D3-8B59-2A73-53B7-9CC3568DC2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4730F-73EE-0366-112F-A63BC4917B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96150-2F94-475C-8E45-E2C92BFE935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988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2C36D-6748-DE72-BA71-BA66FA1B7C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Equation Solver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56F416-AFDC-861E-ED4E-C08B8BAAC2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By Rishi Rattanpal - 201634390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2917C-DEE7-E6CC-4B75-3BD5E40ED7E9}"/>
              </a:ext>
            </a:extLst>
          </p:cNvPr>
          <p:cNvSpPr txBox="1"/>
          <p:nvPr/>
        </p:nvSpPr>
        <p:spPr>
          <a:xfrm>
            <a:off x="775854" y="5349875"/>
            <a:ext cx="1064029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Statement of ethical compliance:</a:t>
            </a:r>
          </a:p>
          <a:p>
            <a:pPr algn="ctr"/>
            <a:r>
              <a:rPr lang="en-GB" dirty="0"/>
              <a:t>I state I will follow the University of Liverpool’s ethical guidance as detailed here https://student.csc.liv.ac.uk/internal/modules/comp390/2024-25/ethics.php</a:t>
            </a:r>
          </a:p>
          <a:p>
            <a:pPr algn="ctr"/>
            <a:r>
              <a:rPr lang="en-GB" dirty="0"/>
              <a:t>My project will be in the following data/human participant category, A2</a:t>
            </a:r>
          </a:p>
        </p:txBody>
      </p:sp>
      <p:pic>
        <p:nvPicPr>
          <p:cNvPr id="1028" name="Picture 4" descr="University of Liverpool Crest transparent PNG - StickPNG">
            <a:extLst>
              <a:ext uri="{FF2B5EF4-FFF2-40B4-BE49-F238E27FC236}">
                <a16:creationId xmlns:a16="http://schemas.microsoft.com/office/drawing/2014/main" id="{82B8D5D5-BA2A-02D6-24FC-CBE776D621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554" y="50800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99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FB7EA4-BB08-1571-C2A4-AF79BC88DD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16A645B-5061-84AA-0B0C-BE30E88874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41447437"/>
              </p:ext>
            </p:extLst>
          </p:nvPr>
        </p:nvGraphicFramePr>
        <p:xfrm>
          <a:off x="361537" y="1924820"/>
          <a:ext cx="11245994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8128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29F2E8-405B-625E-162B-79CA83DE2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Original UI vs Final UI</a:t>
            </a:r>
          </a:p>
        </p:txBody>
      </p:sp>
      <p:pic>
        <p:nvPicPr>
          <p:cNvPr id="9" name="Picture 8" descr="A close-up of a drawing&#10;&#10;AI-generated content may be incorrect.">
            <a:extLst>
              <a:ext uri="{FF2B5EF4-FFF2-40B4-BE49-F238E27FC236}">
                <a16:creationId xmlns:a16="http://schemas.microsoft.com/office/drawing/2014/main" id="{BA00F632-F59D-9312-BD19-D7055310E7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" y="1575461"/>
            <a:ext cx="3413053" cy="5271125"/>
          </a:xfrm>
          <a:prstGeom prst="rect">
            <a:avLst/>
          </a:prstGeom>
          <a:solidFill>
            <a:srgbClr val="FFFFFF">
              <a:shade val="85000"/>
            </a:srgbClr>
          </a:solidFill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E555B1-E8E5-D75F-DBD8-9A04F0EA17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0606" y="1575461"/>
            <a:ext cx="5351396" cy="527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4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CD92A8-BD34-E1DE-0615-FF870DEF3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Key Features/Scope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7B1A896-D165-9AF8-A129-9C620F6E8B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9925"/>
              </p:ext>
            </p:extLst>
          </p:nvPr>
        </p:nvGraphicFramePr>
        <p:xfrm>
          <a:off x="586733" y="1966293"/>
          <a:ext cx="11018533" cy="44521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4980">
                  <a:extLst>
                    <a:ext uri="{9D8B030D-6E8A-4147-A177-3AD203B41FA5}">
                      <a16:colId xmlns:a16="http://schemas.microsoft.com/office/drawing/2014/main" val="3229649101"/>
                    </a:ext>
                  </a:extLst>
                </a:gridCol>
                <a:gridCol w="3153136">
                  <a:extLst>
                    <a:ext uri="{9D8B030D-6E8A-4147-A177-3AD203B41FA5}">
                      <a16:colId xmlns:a16="http://schemas.microsoft.com/office/drawing/2014/main" val="1371222870"/>
                    </a:ext>
                  </a:extLst>
                </a:gridCol>
                <a:gridCol w="3940417">
                  <a:extLst>
                    <a:ext uri="{9D8B030D-6E8A-4147-A177-3AD203B41FA5}">
                      <a16:colId xmlns:a16="http://schemas.microsoft.com/office/drawing/2014/main" val="3630822842"/>
                    </a:ext>
                  </a:extLst>
                </a:gridCol>
              </a:tblGrid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Feature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Implemented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Improvements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3325769542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Solves arithmetic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Works perfect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3215661086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Solves Linear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Works perfect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3360858621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Solves System of linear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Works perfect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1506959580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Solves nonlinear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❌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Future feature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3037271523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Solves inequalities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Quadratic formatting and graph support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4266087150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Solves Quadratics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Works perfect 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604259125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Frontend for input/output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Make more interactive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2841119508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Graph for equations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Support z and inequalities, dynamically display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1858567327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Working out shown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❌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Future feature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1560789413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Calculator Input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Add more buttons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2402393554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Formats input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Add more edge cases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3848857006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Error handling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✅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Display error more aesthetically 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221518608"/>
                  </a:ext>
                </a:extLst>
              </a:tr>
              <a:tr h="318012">
                <a:tc>
                  <a:txBody>
                    <a:bodyPr/>
                    <a:lstStyle/>
                    <a:p>
                      <a:r>
                        <a:rPr lang="en-GB" sz="1400"/>
                        <a:t>Sin, cos tan support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/>
                        <a:t>❌</a:t>
                      </a:r>
                    </a:p>
                  </a:txBody>
                  <a:tcPr marL="72275" marR="72275" marT="36138" marB="36138"/>
                </a:tc>
                <a:tc>
                  <a:txBody>
                    <a:bodyPr/>
                    <a:lstStyle/>
                    <a:p>
                      <a:r>
                        <a:rPr lang="en-GB" sz="1400"/>
                        <a:t>Future feature</a:t>
                      </a:r>
                    </a:p>
                  </a:txBody>
                  <a:tcPr marL="72275" marR="72275" marT="36138" marB="36138"/>
                </a:tc>
                <a:extLst>
                  <a:ext uri="{0D108BD9-81ED-4DB2-BD59-A6C34878D82A}">
                    <a16:rowId xmlns:a16="http://schemas.microsoft.com/office/drawing/2014/main" val="2888208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38756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DD032B-C98E-B54A-CC85-742FDEBEB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100">
                <a:solidFill>
                  <a:srgbClr val="FFFFFF"/>
                </a:solidFill>
              </a:rPr>
              <a:t>How systems are solved (Gaussian elimination)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75487-F8FB-8CC8-FDB4-15C62037B19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0915"/>
          <a:stretch/>
        </p:blipFill>
        <p:spPr>
          <a:xfrm>
            <a:off x="7870371" y="5282539"/>
            <a:ext cx="3627747" cy="16453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FE901AC-80D1-0749-1263-5A9D5238AB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0371" y="1575461"/>
            <a:ext cx="3501971" cy="2334647"/>
          </a:xfrm>
          <a:prstGeom prst="rect">
            <a:avLst/>
          </a:prstGeom>
        </p:spPr>
      </p:pic>
      <p:pic>
        <p:nvPicPr>
          <p:cNvPr id="2052" name="Picture 4" descr="Represent linear systems with matrices (practice) | Khan Academy">
            <a:extLst>
              <a:ext uri="{FF2B5EF4-FFF2-40B4-BE49-F238E27FC236}">
                <a16:creationId xmlns:a16="http://schemas.microsoft.com/office/drawing/2014/main" id="{8800D42F-06F7-6EB2-597A-7CA13864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2987" y="1554250"/>
            <a:ext cx="5553919" cy="312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1325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79" name="Rectangle 3078">
            <a:extLst>
              <a:ext uri="{FF2B5EF4-FFF2-40B4-BE49-F238E27FC236}">
                <a16:creationId xmlns:a16="http://schemas.microsoft.com/office/drawing/2014/main" id="{2151139A-886F-4B97-8815-729AD3831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081" name="Rectangle 3080">
            <a:extLst>
              <a:ext uri="{FF2B5EF4-FFF2-40B4-BE49-F238E27FC236}">
                <a16:creationId xmlns:a16="http://schemas.microsoft.com/office/drawing/2014/main" id="{AB5E08C4-8CDD-4623-A5B8-E998C6DEE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492"/>
            <a:ext cx="12191998" cy="1575955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3" name="Rectangle 3082">
            <a:extLst>
              <a:ext uri="{FF2B5EF4-FFF2-40B4-BE49-F238E27FC236}">
                <a16:creationId xmlns:a16="http://schemas.microsoft.com/office/drawing/2014/main" id="{15F33878-D502-4FFA-8ACE-F2AECDB2A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35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D3539FEE-81D3-4406-802E-60B20B16F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8" y="-5307777"/>
            <a:ext cx="1576446" cy="12192001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DC701763-729E-462F-A5A8-E0DEFEB1E2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986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1DD854-DC34-127A-67F8-398B2ACE2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4" y="353160"/>
            <a:ext cx="7091300" cy="89858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800">
                <a:solidFill>
                  <a:srgbClr val="FFFFFF"/>
                </a:solidFill>
              </a:rPr>
              <a:t>How high order polynomials are solved (newton rhapson)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A2F663-ECED-D521-D70E-355E0DF5F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567" y="1576447"/>
            <a:ext cx="7020434" cy="2782591"/>
          </a:xfrm>
          <a:prstGeom prst="rect">
            <a:avLst/>
          </a:prstGeom>
        </p:spPr>
      </p:pic>
      <p:pic>
        <p:nvPicPr>
          <p:cNvPr id="3074" name="Picture 2" descr="Newton-Raphson Technique">
            <a:extLst>
              <a:ext uri="{FF2B5EF4-FFF2-40B4-BE49-F238E27FC236}">
                <a16:creationId xmlns:a16="http://schemas.microsoft.com/office/drawing/2014/main" id="{4CF93645-1969-B57A-18B1-AE9EBE3092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289" y="1576447"/>
            <a:ext cx="4671230" cy="2218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46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CB95732-565A-4D2C-A3AB-CC460C0D38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19B653C-798C-4333-8452-3DF3AE3C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FE50278-E2EC-42B2-A1F1-921DD3990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5305994" y="-5310547"/>
            <a:ext cx="1580014" cy="12192002"/>
          </a:xfrm>
          <a:prstGeom prst="rect">
            <a:avLst/>
          </a:prstGeom>
          <a:gradFill>
            <a:gsLst>
              <a:gs pos="19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36153F-0DB4-40DD-87C6-B40C1B7E28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25434" y="0"/>
            <a:ext cx="4303422" cy="1575461"/>
          </a:xfrm>
          <a:prstGeom prst="rect">
            <a:avLst/>
          </a:prstGeom>
          <a:gradFill>
            <a:gsLst>
              <a:gs pos="0">
                <a:schemeClr val="accent1">
                  <a:alpha val="72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C0561-207F-4868-D633-C84DC8B13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5" y="288404"/>
            <a:ext cx="7170656" cy="97744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How graphs work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1F5EC0-26D3-7CA4-3634-6366722675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84"/>
          <a:stretch/>
        </p:blipFill>
        <p:spPr>
          <a:xfrm>
            <a:off x="-27108" y="1575461"/>
            <a:ext cx="5038585" cy="292819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8731662-8917-F6DA-DE47-1336DAD33F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108" y="4496219"/>
            <a:ext cx="5038585" cy="17501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04ADF5-0F69-15C9-131E-F03CD84F0B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69299" y="1863865"/>
            <a:ext cx="6822701" cy="1995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50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7059D50-8A08-9AF3-92B0-852318D7F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>
                <a:solidFill>
                  <a:srgbClr val="FFFFFF"/>
                </a:solidFill>
              </a:rPr>
              <a:t>Project demonstration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D9F04-60EB-3E95-F377-53BA72DFA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85000" lnSpcReduction="20000"/>
          </a:bodyPr>
          <a:lstStyle/>
          <a:p>
            <a:pPr marL="0" indent="0">
              <a:buNone/>
            </a:pPr>
            <a:r>
              <a:rPr lang="en-GB" sz="2000" dirty="0"/>
              <a:t>Show development environment:</a:t>
            </a:r>
          </a:p>
          <a:p>
            <a:pPr marL="0" indent="0">
              <a:buNone/>
            </a:pPr>
            <a:r>
              <a:rPr lang="en-GB" sz="2000" dirty="0"/>
              <a:t>Front/backend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2000" dirty="0"/>
              <a:t>Show test cases and error handling:</a:t>
            </a:r>
          </a:p>
          <a:p>
            <a:pPr marL="0" indent="0">
              <a:buNone/>
            </a:pPr>
            <a:r>
              <a:rPr lang="en-GB" sz="2000" dirty="0"/>
              <a:t>Linear</a:t>
            </a:r>
          </a:p>
          <a:p>
            <a:pPr marL="0" indent="0">
              <a:buNone/>
            </a:pPr>
            <a:r>
              <a:rPr lang="en-GB" sz="2000" dirty="0"/>
              <a:t>Systems</a:t>
            </a:r>
          </a:p>
          <a:p>
            <a:pPr marL="0" indent="0">
              <a:buNone/>
            </a:pPr>
            <a:r>
              <a:rPr lang="en-GB" sz="2000" dirty="0"/>
              <a:t>Quadratics</a:t>
            </a:r>
          </a:p>
          <a:p>
            <a:pPr marL="0" indent="0">
              <a:buNone/>
            </a:pPr>
            <a:endParaRPr lang="en-GB" sz="2000" dirty="0"/>
          </a:p>
          <a:p>
            <a:pPr marL="0" indent="0">
              <a:buNone/>
            </a:pPr>
            <a:r>
              <a:rPr lang="en-GB" sz="1400" dirty="0">
                <a:solidFill>
                  <a:srgbClr val="0070C0"/>
                </a:solidFill>
              </a:rPr>
              <a:t>Additional Suggestions:</a:t>
            </a:r>
          </a:p>
          <a:p>
            <a:pPr>
              <a:buNone/>
            </a:pPr>
            <a:r>
              <a:rPr lang="en-GB" sz="2000" dirty="0"/>
              <a:t>Error Handling Examples</a:t>
            </a:r>
            <a:r>
              <a:rPr lang="en-GB" sz="1400" dirty="0">
                <a:solidFill>
                  <a:srgbClr val="0070C0"/>
                </a:solidFill>
              </a:rPr>
              <a:t>: Show how your system handles errors, such as invalid inputs, exceptions, or failed requests.</a:t>
            </a:r>
          </a:p>
          <a:p>
            <a:pPr>
              <a:buNone/>
            </a:pPr>
            <a:r>
              <a:rPr lang="en-GB" sz="2000" dirty="0"/>
              <a:t>Unit Tests</a:t>
            </a:r>
            <a:r>
              <a:rPr lang="en-GB" sz="1400" dirty="0">
                <a:solidFill>
                  <a:srgbClr val="0070C0"/>
                </a:solidFill>
              </a:rPr>
              <a:t>: If relevant, mention any unit tests you wrote to ensure that individual components work as expected.</a:t>
            </a:r>
          </a:p>
          <a:p>
            <a:pPr marL="0" indent="0">
              <a:buNone/>
            </a:pPr>
            <a:r>
              <a:rPr lang="en-GB" sz="2000" dirty="0"/>
              <a:t>Performance Metrics</a:t>
            </a:r>
            <a:r>
              <a:rPr lang="en-GB" sz="1400" dirty="0">
                <a:solidFill>
                  <a:srgbClr val="0070C0"/>
                </a:solidFill>
              </a:rPr>
              <a:t>: If applicable, you could briefly demonstrate how your system performs under stress or large datasets.</a:t>
            </a:r>
          </a:p>
          <a:p>
            <a:pPr marL="0" indent="0">
              <a:buNone/>
            </a:pPr>
            <a:endParaRPr lang="en-GB" sz="2000" dirty="0">
              <a:solidFill>
                <a:srgbClr val="0070C0"/>
              </a:solidFill>
            </a:endParaRPr>
          </a:p>
          <a:p>
            <a:pPr marL="0" indent="0">
              <a:buNone/>
            </a:pP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5992095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2175AD-8331-A30A-99B6-4D55D877B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541FA0-C322-2DF0-5ABE-FE619B1C8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4350E9-5875-E570-B345-754E30DDC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4D9048-C83A-795E-CDDE-C50E1AFB7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08B9215-3F12-1598-8386-4BFB73952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880DC0A-04BD-35DC-30A5-F8DA44CEB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61857A-8076-CDB8-DCDD-E2C583C4E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GB" sz="4000" dirty="0">
                <a:solidFill>
                  <a:srgbClr val="FFFFFF"/>
                </a:solidFill>
              </a:rPr>
              <a:t>Conclusion</a:t>
            </a:r>
          </a:p>
        </p:txBody>
      </p:sp>
      <p:pic>
        <p:nvPicPr>
          <p:cNvPr id="1026" name="Picture 2" descr="The Paris Review - The Aesthetic Beauty of Math - The Paris Review">
            <a:extLst>
              <a:ext uri="{FF2B5EF4-FFF2-40B4-BE49-F238E27FC236}">
                <a16:creationId xmlns:a16="http://schemas.microsoft.com/office/drawing/2014/main" id="{D47A4DEF-CF44-8D39-A177-533F9CD55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9764" y="1575131"/>
            <a:ext cx="7612467" cy="5282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1969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2269</TotalTime>
  <Words>1075</Words>
  <Application>Microsoft Office PowerPoint</Application>
  <PresentationFormat>Widescreen</PresentationFormat>
  <Paragraphs>192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gg sans</vt:lpstr>
      <vt:lpstr>Office Theme</vt:lpstr>
      <vt:lpstr>Equation Solver</vt:lpstr>
      <vt:lpstr>Introduction</vt:lpstr>
      <vt:lpstr>Original UI vs Final UI</vt:lpstr>
      <vt:lpstr>Key Features/Scope</vt:lpstr>
      <vt:lpstr>How systems are solved (Gaussian elimination)</vt:lpstr>
      <vt:lpstr>How high order polynomials are solved (newton rhapson)</vt:lpstr>
      <vt:lpstr>How graphs work</vt:lpstr>
      <vt:lpstr>Project demonstration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Rattanpal, Rishi</dc:creator>
  <cp:lastModifiedBy>Rishi Rattanpal</cp:lastModifiedBy>
  <cp:revision>9</cp:revision>
  <dcterms:created xsi:type="dcterms:W3CDTF">2025-03-26T13:22:24Z</dcterms:created>
  <dcterms:modified xsi:type="dcterms:W3CDTF">2025-03-29T13:32:44Z</dcterms:modified>
</cp:coreProperties>
</file>