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9" r:id="rId6"/>
    <p:sldId id="260" r:id="rId7"/>
    <p:sldId id="261" r:id="rId8"/>
    <p:sldId id="272" r:id="rId9"/>
    <p:sldId id="270" r:id="rId10"/>
    <p:sldId id="271" r:id="rId11"/>
    <p:sldId id="262" r:id="rId12"/>
    <p:sldId id="263" r:id="rId13"/>
    <p:sldId id="268" r:id="rId14"/>
    <p:sldId id="266" r:id="rId15"/>
    <p:sldId id="267" r:id="rId16"/>
    <p:sldId id="265"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5" autoAdjust="0"/>
    <p:restoredTop sz="94650" autoAdjust="0"/>
  </p:normalViewPr>
  <p:slideViewPr>
    <p:cSldViewPr snapToGrid="0">
      <p:cViewPr varScale="1">
        <p:scale>
          <a:sx n="120" d="100"/>
          <a:sy n="120" d="100"/>
        </p:scale>
        <p:origin x="1464"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19A2F-E63A-1841-A0B0-69FD63B85398}" type="datetimeFigureOut">
              <a:rPr lang="en-US" smtClean="0"/>
              <a:t>5/8/22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26034-73B5-034C-B7E6-A54AB1285A6D}" type="slidenum">
              <a:rPr lang="en-US" smtClean="0"/>
              <a:t>‹#›</a:t>
            </a:fld>
            <a:endParaRPr lang="en-US"/>
          </a:p>
        </p:txBody>
      </p:sp>
    </p:spTree>
    <p:extLst>
      <p:ext uri="{BB962C8B-B14F-4D97-AF65-F5344CB8AC3E}">
        <p14:creationId xmlns:p14="http://schemas.microsoft.com/office/powerpoint/2010/main" val="341759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tx1"/>
                </a:solidFill>
              </a:defRPr>
            </a:lvl1pPr>
          </a:lstStyle>
          <a:p>
            <a:r>
              <a:rPr lang="en-US"/>
              <a:t>Click to edit Master subtitle style</a:t>
            </a:r>
            <a:endParaRPr lang="en-US" dirty="0"/>
          </a:p>
        </p:txBody>
      </p:sp>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tx1"/>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DB99228B-30A4-D246-BB5D-71354E7AA299}"/>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419100" y="381000"/>
            <a:ext cx="2858693" cy="672076"/>
          </a:xfrm>
          <a:prstGeom prst="rect">
            <a:avLst/>
          </a:prstGeom>
        </p:spPr>
      </p:pic>
    </p:spTree>
    <p:extLst>
      <p:ext uri="{BB962C8B-B14F-4D97-AF65-F5344CB8AC3E}">
        <p14:creationId xmlns:p14="http://schemas.microsoft.com/office/powerpoint/2010/main" val="725857596"/>
      </p:ext>
    </p:extLst>
  </p:cSld>
  <p:clrMapOvr>
    <a:masterClrMapping/>
  </p:clrMapOvr>
  <p:extLst>
    <p:ext uri="{DCECCB84-F9BA-43D5-87BE-67443E8EF086}">
      <p15:sldGuideLst xmlns:p15="http://schemas.microsoft.com/office/powerpoint/2012/main">
        <p15:guide id="1" orient="horz" pos="240" userDrawn="1">
          <p15:clr>
            <a:srgbClr val="FBAE40"/>
          </p15:clr>
        </p15:guide>
        <p15:guide id="2" pos="1584" userDrawn="1">
          <p15:clr>
            <a:srgbClr val="FBAE40"/>
          </p15:clr>
        </p15:guide>
        <p15:guide id="3" pos="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815261A5-F588-D34E-A84B-E514DA90C9A0}" type="slidenum">
              <a:rPr lang="en-US"/>
              <a:pPr>
                <a:defRPr/>
              </a:pPr>
              <a:t>‹#›</a:t>
            </a:fld>
            <a:endParaRPr lang="en-US"/>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609600"/>
            <a:ext cx="8229600" cy="808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457200" y="1524000"/>
            <a:ext cx="8229600" cy="453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1" name="Text Box 10"/>
          <p:cNvSpPr txBox="1">
            <a:spLocks noChangeArrowheads="1"/>
          </p:cNvSpPr>
          <p:nvPr/>
        </p:nvSpPr>
        <p:spPr bwMode="auto">
          <a:xfrm>
            <a:off x="4876800" y="98425"/>
            <a:ext cx="4191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algn="r" eaLnBrk="1" hangingPunct="1">
              <a:spcBef>
                <a:spcPct val="50000"/>
              </a:spcBef>
              <a:defRPr/>
            </a:pPr>
            <a:endParaRPr lang="en-US" sz="2000">
              <a:solidFill>
                <a:schemeClr val="bg1"/>
              </a:solidFill>
            </a:endParaRPr>
          </a:p>
        </p:txBody>
      </p:sp>
      <p:cxnSp>
        <p:nvCxnSpPr>
          <p:cNvPr id="7" name="Straight Connector 6">
            <a:extLst>
              <a:ext uri="{FF2B5EF4-FFF2-40B4-BE49-F238E27FC236}">
                <a16:creationId xmlns:a16="http://schemas.microsoft.com/office/drawing/2014/main" id="{6178AEAA-14A7-874B-A41C-0C7A1690A087}"/>
              </a:ext>
            </a:extLst>
          </p:cNvPr>
          <p:cNvCxnSpPr/>
          <p:nvPr userDrawn="1"/>
        </p:nvCxnSpPr>
        <p:spPr>
          <a:xfrm>
            <a:off x="0" y="533399"/>
            <a:ext cx="9144000" cy="635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FDD88C33-6B2E-0045-9A35-0FBF33D2AD61}"/>
              </a:ext>
            </a:extLst>
          </p:cNvPr>
          <p:cNvPicPr>
            <a:picLocks noChangeAspect="1"/>
          </p:cNvPicPr>
          <p:nvPr userDrawn="1"/>
        </p:nvPicPr>
        <p:blipFill>
          <a:blip r:embed="rId13" cstate="email">
            <a:extLst>
              <a:ext uri="{28A0092B-C50C-407E-A947-70E740481C1C}">
                <a14:useLocalDpi xmlns:a14="http://schemas.microsoft.com/office/drawing/2010/main" val="0"/>
              </a:ext>
            </a:extLst>
          </a:blip>
          <a:srcRect/>
          <a:stretch/>
        </p:blipFill>
        <p:spPr>
          <a:xfrm>
            <a:off x="305164" y="132522"/>
            <a:ext cx="1313588" cy="35502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s1149@scarletmail.rutgers.edu" TargetMode="External"/><Relationship Id="rId2" Type="http://schemas.openxmlformats.org/officeDocument/2006/relationships/hyperlink" Target="mailto:rkg63@scarletmail.rutgers.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76363" y="3429000"/>
            <a:ext cx="8166371" cy="1181912"/>
          </a:xfrm>
        </p:spPr>
        <p:txBody>
          <a:bodyPr/>
          <a:lstStyle/>
          <a:p>
            <a:r>
              <a:rPr lang="en-US" dirty="0"/>
              <a:t>Using OPTICS clustering algorithm to Identify Patterns in Mall Customers’ Spending Habits.</a:t>
            </a:r>
          </a:p>
        </p:txBody>
      </p:sp>
      <p:sp>
        <p:nvSpPr>
          <p:cNvPr id="3" name="Title 2"/>
          <p:cNvSpPr>
            <a:spLocks noGrp="1"/>
          </p:cNvSpPr>
          <p:nvPr>
            <p:ph type="ctrTitle"/>
          </p:nvPr>
        </p:nvSpPr>
        <p:spPr>
          <a:xfrm>
            <a:off x="685800" y="1219200"/>
            <a:ext cx="7772400" cy="1470025"/>
          </a:xfrm>
        </p:spPr>
        <p:txBody>
          <a:bodyPr/>
          <a:lstStyle/>
          <a:p>
            <a:r>
              <a:rPr lang="en-US" b="1" u="sng" dirty="0"/>
              <a:t>CS 512 Final Project</a:t>
            </a:r>
          </a:p>
        </p:txBody>
      </p:sp>
      <p:sp>
        <p:nvSpPr>
          <p:cNvPr id="2" name="Rectangle 1">
            <a:extLst>
              <a:ext uri="{FF2B5EF4-FFF2-40B4-BE49-F238E27FC236}">
                <a16:creationId xmlns:a16="http://schemas.microsoft.com/office/drawing/2014/main" id="{7BDC7448-87D8-4123-BEB5-E29621995A2A}"/>
              </a:ext>
            </a:extLst>
          </p:cNvPr>
          <p:cNvSpPr/>
          <p:nvPr/>
        </p:nvSpPr>
        <p:spPr>
          <a:xfrm>
            <a:off x="428017" y="3239311"/>
            <a:ext cx="8453336" cy="155642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A3B9-FF37-526E-3082-E579613B2D06}"/>
              </a:ext>
            </a:extLst>
          </p:cNvPr>
          <p:cNvSpPr>
            <a:spLocks noGrp="1"/>
          </p:cNvSpPr>
          <p:nvPr>
            <p:ph type="title"/>
          </p:nvPr>
        </p:nvSpPr>
        <p:spPr/>
        <p:txBody>
          <a:bodyPr/>
          <a:lstStyle/>
          <a:p>
            <a:br>
              <a:rPr lang="en-US" dirty="0"/>
            </a:br>
            <a:r>
              <a:rPr lang="en-US" sz="2000" b="1" dirty="0"/>
              <a:t>3) Final State:</a:t>
            </a:r>
            <a:br>
              <a:rPr lang="en-US" dirty="0"/>
            </a:br>
            <a:endParaRPr lang="en-US" dirty="0"/>
          </a:p>
        </p:txBody>
      </p:sp>
      <p:sp>
        <p:nvSpPr>
          <p:cNvPr id="3" name="Content Placeholder 2">
            <a:extLst>
              <a:ext uri="{FF2B5EF4-FFF2-40B4-BE49-F238E27FC236}">
                <a16:creationId xmlns:a16="http://schemas.microsoft.com/office/drawing/2014/main" id="{21244117-DE61-D3EC-EB9B-DDE8782B918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358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94E-5220-FA47-9CA1-9D895C24CD0F}"/>
              </a:ext>
            </a:extLst>
          </p:cNvPr>
          <p:cNvSpPr>
            <a:spLocks noGrp="1"/>
          </p:cNvSpPr>
          <p:nvPr>
            <p:ph type="title"/>
          </p:nvPr>
        </p:nvSpPr>
        <p:spPr>
          <a:xfrm>
            <a:off x="155643" y="609600"/>
            <a:ext cx="8793803" cy="808038"/>
          </a:xfrm>
        </p:spPr>
        <p:txBody>
          <a:bodyPr/>
          <a:lstStyle/>
          <a:p>
            <a:r>
              <a:rPr lang="en-US" sz="2800" b="1" u="sng" dirty="0"/>
              <a:t>Time Complexity</a:t>
            </a:r>
            <a:r>
              <a:rPr lang="en-US" sz="2800" b="1" dirty="0"/>
              <a:t>:</a:t>
            </a:r>
            <a:endParaRPr lang="en-US" sz="2800" b="1" u="sng" dirty="0"/>
          </a:p>
        </p:txBody>
      </p:sp>
      <p:sp>
        <p:nvSpPr>
          <p:cNvPr id="4" name="Subtitle 3">
            <a:extLst>
              <a:ext uri="{FF2B5EF4-FFF2-40B4-BE49-F238E27FC236}">
                <a16:creationId xmlns:a16="http://schemas.microsoft.com/office/drawing/2014/main" id="{27A8F506-BCCB-45FD-80A3-DF02C62956C6}"/>
              </a:ext>
            </a:extLst>
          </p:cNvPr>
          <p:cNvSpPr>
            <a:spLocks noGrp="1"/>
          </p:cNvSpPr>
          <p:nvPr>
            <p:ph idx="1"/>
          </p:nvPr>
        </p:nvSpPr>
        <p:spPr>
          <a:xfrm>
            <a:off x="457200" y="1417638"/>
            <a:ext cx="8229600" cy="4533900"/>
          </a:xfrm>
        </p:spPr>
        <p:txBody>
          <a:bodyPr/>
          <a:lstStyle/>
          <a:p>
            <a:endParaRPr lang="en-US" dirty="0"/>
          </a:p>
          <a:p>
            <a:endParaRPr lang="en-US" dirty="0"/>
          </a:p>
        </p:txBody>
      </p:sp>
      <p:sp>
        <p:nvSpPr>
          <p:cNvPr id="25" name="Rectangle 24">
            <a:extLst>
              <a:ext uri="{FF2B5EF4-FFF2-40B4-BE49-F238E27FC236}">
                <a16:creationId xmlns:a16="http://schemas.microsoft.com/office/drawing/2014/main" id="{5A3E0A3B-F830-498F-880B-90002C282E0E}"/>
              </a:ext>
            </a:extLst>
          </p:cNvPr>
          <p:cNvSpPr/>
          <p:nvPr/>
        </p:nvSpPr>
        <p:spPr>
          <a:xfrm>
            <a:off x="525294" y="1770434"/>
            <a:ext cx="7889132" cy="35311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32DF35E-8BFE-725A-8E25-55F1034DC5C5}"/>
              </a:ext>
            </a:extLst>
          </p:cNvPr>
          <p:cNvSpPr/>
          <p:nvPr/>
        </p:nvSpPr>
        <p:spPr>
          <a:xfrm>
            <a:off x="912843" y="2298531"/>
            <a:ext cx="6859557" cy="1200329"/>
          </a:xfrm>
          <a:prstGeom prst="rect">
            <a:avLst/>
          </a:prstGeom>
        </p:spPr>
        <p:txBody>
          <a:bodyPr wrap="square">
            <a:spAutoFit/>
          </a:bodyPr>
          <a:lstStyle/>
          <a:p>
            <a:pPr marL="0" marR="0">
              <a:spcBef>
                <a:spcPts val="0"/>
              </a:spcBef>
              <a:spcAft>
                <a:spcPts val="0"/>
              </a:spcAft>
            </a:pPr>
            <a:r>
              <a:rPr lang="en-US" b="1" u="sng" dirty="0">
                <a:latin typeface="Calibri" panose="020F0502020204030204" pitchFamily="34" charset="0"/>
                <a:ea typeface="Calibri" panose="020F0502020204030204" pitchFamily="34" charset="0"/>
                <a:cs typeface="Times New Roman" panose="02020603050405020304" pitchFamily="18" charset="0"/>
              </a:rPr>
              <a:t>Time complexity of OPTICS </a:t>
            </a:r>
            <a:r>
              <a:rPr lang="en-US" b="1" u="sng" dirty="0" err="1">
                <a:latin typeface="Calibri" panose="020F0502020204030204" pitchFamily="34" charset="0"/>
                <a:ea typeface="Calibri" panose="020F0502020204030204" pitchFamily="34" charset="0"/>
                <a:cs typeface="Times New Roman" panose="02020603050405020304" pitchFamily="18" charset="0"/>
              </a:rPr>
              <a:t>Alogrithm</a:t>
            </a:r>
            <a:r>
              <a:rPr lang="en-US" b="1" u="sng"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Symbol"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Best and average case: O(</a:t>
            </a:r>
            <a:r>
              <a:rPr lang="en-US" dirty="0" err="1">
                <a:latin typeface="Calibri" panose="020F0502020204030204" pitchFamily="34" charset="0"/>
                <a:ea typeface="Calibri" panose="020F0502020204030204" pitchFamily="34" charset="0"/>
                <a:cs typeface="Times New Roman" panose="02020603050405020304" pitchFamily="18" charset="0"/>
              </a:rPr>
              <a:t>nlogn</a:t>
            </a:r>
            <a:r>
              <a:rPr lang="en-US"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Worst case: O(n^2)</a:t>
            </a:r>
          </a:p>
        </p:txBody>
      </p:sp>
    </p:spTree>
    <p:extLst>
      <p:ext uri="{BB962C8B-B14F-4D97-AF65-F5344CB8AC3E}">
        <p14:creationId xmlns:p14="http://schemas.microsoft.com/office/powerpoint/2010/main" val="176678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94E-5220-FA47-9CA1-9D895C24CD0F}"/>
              </a:ext>
            </a:extLst>
          </p:cNvPr>
          <p:cNvSpPr>
            <a:spLocks noGrp="1"/>
          </p:cNvSpPr>
          <p:nvPr>
            <p:ph type="title"/>
          </p:nvPr>
        </p:nvSpPr>
        <p:spPr>
          <a:xfrm>
            <a:off x="155643" y="609600"/>
            <a:ext cx="8793803" cy="808038"/>
          </a:xfrm>
        </p:spPr>
        <p:txBody>
          <a:bodyPr/>
          <a:lstStyle/>
          <a:p>
            <a:r>
              <a:rPr lang="en-US" sz="2400" b="1" i="0" u="sng" strike="noStrike" dirty="0">
                <a:solidFill>
                  <a:srgbClr val="000000"/>
                </a:solidFill>
                <a:effectLst/>
                <a:latin typeface="Times New Roman" panose="02020603050405020304" pitchFamily="18" charset="0"/>
              </a:rPr>
              <a:t>Working Application</a:t>
            </a:r>
            <a:r>
              <a:rPr lang="en-US" sz="2400" b="1" i="0" strike="noStrike" dirty="0">
                <a:solidFill>
                  <a:srgbClr val="000000"/>
                </a:solidFill>
                <a:effectLst/>
                <a:latin typeface="Times New Roman" panose="02020603050405020304" pitchFamily="18" charset="0"/>
              </a:rPr>
              <a:t>:</a:t>
            </a:r>
            <a:endParaRPr lang="en-US" sz="2400" b="1" u="sng" dirty="0"/>
          </a:p>
        </p:txBody>
      </p:sp>
      <p:sp>
        <p:nvSpPr>
          <p:cNvPr id="4" name="Subtitle 3">
            <a:extLst>
              <a:ext uri="{FF2B5EF4-FFF2-40B4-BE49-F238E27FC236}">
                <a16:creationId xmlns:a16="http://schemas.microsoft.com/office/drawing/2014/main" id="{27A8F506-BCCB-45FD-80A3-DF02C62956C6}"/>
              </a:ext>
            </a:extLst>
          </p:cNvPr>
          <p:cNvSpPr>
            <a:spLocks noGrp="1"/>
          </p:cNvSpPr>
          <p:nvPr>
            <p:ph idx="1"/>
          </p:nvPr>
        </p:nvSpPr>
        <p:spPr>
          <a:xfrm>
            <a:off x="457200" y="1924646"/>
            <a:ext cx="8229600" cy="4026892"/>
          </a:xfrm>
        </p:spPr>
        <p:txBody>
          <a:bodyPr/>
          <a:lstStyle/>
          <a:p>
            <a:endParaRPr lang="en-US" dirty="0"/>
          </a:p>
          <a:p>
            <a:endParaRPr lang="en-US" dirty="0"/>
          </a:p>
        </p:txBody>
      </p:sp>
    </p:spTree>
    <p:extLst>
      <p:ext uri="{BB962C8B-B14F-4D97-AF65-F5344CB8AC3E}">
        <p14:creationId xmlns:p14="http://schemas.microsoft.com/office/powerpoint/2010/main" val="654915076"/>
      </p:ext>
    </p:extLst>
  </p:cSld>
  <p:clrMapOvr>
    <a:masterClrMapping/>
  </p:clrMapOvr>
  <mc:AlternateContent xmlns:mc="http://schemas.openxmlformats.org/markup-compatibility/2006" xmlns:p14="http://schemas.microsoft.com/office/powerpoint/2010/main">
    <mc:Choice Requires="p14">
      <p:transition spd="slow" p14:dur="2000" advTm="22015"/>
    </mc:Choice>
    <mc:Fallback xmlns="">
      <p:transition spd="slow" advTm="2201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E0FF-5C79-A282-04D9-A88ECD6BFCB4}"/>
              </a:ext>
            </a:extLst>
          </p:cNvPr>
          <p:cNvSpPr>
            <a:spLocks noGrp="1"/>
          </p:cNvSpPr>
          <p:nvPr>
            <p:ph type="title"/>
          </p:nvPr>
        </p:nvSpPr>
        <p:spPr/>
        <p:txBody>
          <a:bodyPr/>
          <a:lstStyle/>
          <a:p>
            <a:br>
              <a:rPr lang="en-US" dirty="0"/>
            </a:br>
            <a:br>
              <a:rPr lang="en-US" dirty="0"/>
            </a:br>
            <a:br>
              <a:rPr lang="en-US" dirty="0"/>
            </a:br>
            <a:r>
              <a:rPr lang="en-US" sz="2800" b="1" u="sng" dirty="0"/>
              <a:t>Analysis:</a:t>
            </a:r>
            <a:br>
              <a:rPr lang="en-US" b="1" dirty="0"/>
            </a:br>
            <a:br>
              <a:rPr lang="en-US" dirty="0"/>
            </a:br>
            <a:r>
              <a:rPr lang="en-US" sz="2000" dirty="0"/>
              <a:t>1) Which attributes give an idea of the purchasing behavior of the customers?</a:t>
            </a:r>
            <a:br>
              <a:rPr lang="en-US" sz="2800" dirty="0"/>
            </a:br>
            <a:endParaRPr lang="en-US" dirty="0"/>
          </a:p>
        </p:txBody>
      </p:sp>
      <p:sp>
        <p:nvSpPr>
          <p:cNvPr id="3" name="Content Placeholder 2">
            <a:extLst>
              <a:ext uri="{FF2B5EF4-FFF2-40B4-BE49-F238E27FC236}">
                <a16:creationId xmlns:a16="http://schemas.microsoft.com/office/drawing/2014/main" id="{B054DEA5-1E7F-82A8-039E-72B23508B141}"/>
              </a:ext>
            </a:extLst>
          </p:cNvPr>
          <p:cNvSpPr>
            <a:spLocks noGrp="1"/>
          </p:cNvSpPr>
          <p:nvPr>
            <p:ph idx="1"/>
          </p:nvPr>
        </p:nvSpPr>
        <p:spPr>
          <a:xfrm>
            <a:off x="457200" y="2583712"/>
            <a:ext cx="8229600" cy="3476846"/>
          </a:xfrm>
        </p:spPr>
        <p:txBody>
          <a:bodyPr/>
          <a:lstStyle/>
          <a:p>
            <a:r>
              <a:rPr lang="en-US" sz="1800" dirty="0"/>
              <a:t>Applying the correlation function on the dataset, we found that the spending score is positively correlated with the annual income and negatively correlated with the age of the customers, suggestive of the fact that young adults who earn might be spending relatively more while shopping, as compared to the older customers. </a:t>
            </a:r>
          </a:p>
          <a:p>
            <a:r>
              <a:rPr lang="en-US" sz="1800" dirty="0"/>
              <a:t>However, these correlations are not very strong. Using statistical analytical tools like the boxplot, we think the presence of outliers are affecting the correlations.</a:t>
            </a:r>
          </a:p>
          <a:p>
            <a:endParaRPr lang="en-US" dirty="0"/>
          </a:p>
        </p:txBody>
      </p:sp>
    </p:spTree>
    <p:extLst>
      <p:ext uri="{BB962C8B-B14F-4D97-AF65-F5344CB8AC3E}">
        <p14:creationId xmlns:p14="http://schemas.microsoft.com/office/powerpoint/2010/main" val="408229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6232-3950-EABD-E533-9B01D4B1DF30}"/>
              </a:ext>
            </a:extLst>
          </p:cNvPr>
          <p:cNvSpPr>
            <a:spLocks noGrp="1"/>
          </p:cNvSpPr>
          <p:nvPr>
            <p:ph type="title"/>
          </p:nvPr>
        </p:nvSpPr>
        <p:spPr>
          <a:xfrm>
            <a:off x="457200" y="1137684"/>
            <a:ext cx="8229600" cy="850604"/>
          </a:xfrm>
        </p:spPr>
        <p:txBody>
          <a:bodyPr/>
          <a:lstStyle/>
          <a:p>
            <a:r>
              <a:rPr lang="en-US" sz="2000" dirty="0"/>
              <a:t>2) Can these spending habits be categorized in any way?</a:t>
            </a:r>
            <a:br>
              <a:rPr lang="en-US" sz="2000" dirty="0"/>
            </a:br>
            <a:endParaRPr lang="en-US" sz="2000" dirty="0"/>
          </a:p>
        </p:txBody>
      </p:sp>
      <p:sp>
        <p:nvSpPr>
          <p:cNvPr id="3" name="Content Placeholder 2">
            <a:extLst>
              <a:ext uri="{FF2B5EF4-FFF2-40B4-BE49-F238E27FC236}">
                <a16:creationId xmlns:a16="http://schemas.microsoft.com/office/drawing/2014/main" id="{54F3CEB4-C6EF-7C97-3DD4-587401B6123A}"/>
              </a:ext>
            </a:extLst>
          </p:cNvPr>
          <p:cNvSpPr>
            <a:spLocks noGrp="1"/>
          </p:cNvSpPr>
          <p:nvPr>
            <p:ph idx="1"/>
          </p:nvPr>
        </p:nvSpPr>
        <p:spPr>
          <a:xfrm>
            <a:off x="457200" y="1988288"/>
            <a:ext cx="8229600" cy="4069612"/>
          </a:xfrm>
        </p:spPr>
        <p:txBody>
          <a:bodyPr/>
          <a:lstStyle/>
          <a:p>
            <a:r>
              <a:rPr lang="en-US" sz="1800" dirty="0"/>
              <a:t>We used the simple scatterplot in 2d first, to plot the Age vs Spending Score comparison, then the Annual Income vs Spending Score, and ultimately a 3d plot to plot all three features. </a:t>
            </a:r>
          </a:p>
          <a:p>
            <a:r>
              <a:rPr lang="en-US" sz="1800" dirty="0"/>
              <a:t>The points, each representing a customer, tend to show a grouping behavior, as the once with low age and high annual income salary were quite close to each other, while the older people with lower annual salary were also pretty close to each other.</a:t>
            </a:r>
          </a:p>
          <a:p>
            <a:endParaRPr lang="en-US" dirty="0"/>
          </a:p>
        </p:txBody>
      </p:sp>
    </p:spTree>
    <p:extLst>
      <p:ext uri="{BB962C8B-B14F-4D97-AF65-F5344CB8AC3E}">
        <p14:creationId xmlns:p14="http://schemas.microsoft.com/office/powerpoint/2010/main" val="194187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4C2D-E414-2F9D-9C1B-7EACA6210B4B}"/>
              </a:ext>
            </a:extLst>
          </p:cNvPr>
          <p:cNvSpPr>
            <a:spLocks noGrp="1"/>
          </p:cNvSpPr>
          <p:nvPr>
            <p:ph type="title"/>
          </p:nvPr>
        </p:nvSpPr>
        <p:spPr>
          <a:xfrm>
            <a:off x="457200" y="609599"/>
            <a:ext cx="8229600" cy="1665767"/>
          </a:xfrm>
        </p:spPr>
        <p:txBody>
          <a:bodyPr/>
          <a:lstStyle/>
          <a:p>
            <a:br>
              <a:rPr lang="en-US" sz="2000" dirty="0"/>
            </a:br>
            <a:r>
              <a:rPr lang="en-US" sz="2000" dirty="0"/>
              <a:t>3) How can clustering help identify these groups and even exclude from the groups the customers with unusually high or low spending behavior?</a:t>
            </a:r>
            <a:br>
              <a:rPr lang="en-US" sz="3200" dirty="0"/>
            </a:br>
            <a:endParaRPr lang="en-US" dirty="0"/>
          </a:p>
        </p:txBody>
      </p:sp>
      <p:sp>
        <p:nvSpPr>
          <p:cNvPr id="3" name="Content Placeholder 2">
            <a:extLst>
              <a:ext uri="{FF2B5EF4-FFF2-40B4-BE49-F238E27FC236}">
                <a16:creationId xmlns:a16="http://schemas.microsoft.com/office/drawing/2014/main" id="{887EF2C7-ADC1-906D-4769-CC96B79F7BA2}"/>
              </a:ext>
            </a:extLst>
          </p:cNvPr>
          <p:cNvSpPr>
            <a:spLocks noGrp="1"/>
          </p:cNvSpPr>
          <p:nvPr>
            <p:ph idx="1"/>
          </p:nvPr>
        </p:nvSpPr>
        <p:spPr>
          <a:xfrm>
            <a:off x="457200" y="2275366"/>
            <a:ext cx="8229600" cy="3782533"/>
          </a:xfrm>
        </p:spPr>
        <p:txBody>
          <a:bodyPr/>
          <a:lstStyle/>
          <a:p>
            <a:r>
              <a:rPr lang="en-US" sz="1800" dirty="0"/>
              <a:t>OPTICS algorithm adapts to points with varying density in space and accordingly identifies clusters of interest, while even eliminating the outliers that don’t share a strong neighborhood with the clusters or groups of points around them.</a:t>
            </a:r>
          </a:p>
          <a:p>
            <a:r>
              <a:rPr lang="en-US" sz="1800" dirty="0"/>
              <a:t>Using this while tuning the hyperparameters like epsilon and </a:t>
            </a:r>
            <a:r>
              <a:rPr lang="en-US" sz="1800" dirty="0" err="1"/>
              <a:t>minPts</a:t>
            </a:r>
            <a:r>
              <a:rPr lang="en-US" sz="1800" dirty="0"/>
              <a:t>, the algorithm effectively finds groups of customers with similar spending habits and groups them into a cluster. The shopping mall or the ecommerce business owners can then target any of these groups with offers to engage them more into shopping.</a:t>
            </a:r>
          </a:p>
          <a:p>
            <a:endParaRPr lang="en-US" dirty="0"/>
          </a:p>
        </p:txBody>
      </p:sp>
    </p:spTree>
    <p:extLst>
      <p:ext uri="{BB962C8B-B14F-4D97-AF65-F5344CB8AC3E}">
        <p14:creationId xmlns:p14="http://schemas.microsoft.com/office/powerpoint/2010/main" val="357085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94E-5220-FA47-9CA1-9D895C24CD0F}"/>
              </a:ext>
            </a:extLst>
          </p:cNvPr>
          <p:cNvSpPr>
            <a:spLocks noGrp="1"/>
          </p:cNvSpPr>
          <p:nvPr>
            <p:ph type="title"/>
          </p:nvPr>
        </p:nvSpPr>
        <p:spPr>
          <a:xfrm>
            <a:off x="155643" y="609600"/>
            <a:ext cx="8793803" cy="808038"/>
          </a:xfrm>
        </p:spPr>
        <p:txBody>
          <a:bodyPr/>
          <a:lstStyle/>
          <a:p>
            <a:r>
              <a:rPr lang="en-US" sz="2800" b="1" i="0" u="sng" strike="noStrike" dirty="0">
                <a:solidFill>
                  <a:srgbClr val="000000"/>
                </a:solidFill>
                <a:effectLst/>
                <a:latin typeface="Times New Roman" panose="02020603050405020304" pitchFamily="18" charset="0"/>
              </a:rPr>
              <a:t>Conclusion</a:t>
            </a:r>
            <a:r>
              <a:rPr lang="en-US" sz="2800" b="1" i="0" u="none" strike="noStrike" dirty="0">
                <a:solidFill>
                  <a:srgbClr val="000000"/>
                </a:solidFill>
                <a:effectLst/>
                <a:latin typeface="Times New Roman" panose="02020603050405020304" pitchFamily="18" charset="0"/>
              </a:rPr>
              <a:t>:</a:t>
            </a:r>
            <a:endParaRPr lang="en-US" sz="2800" b="1" dirty="0"/>
          </a:p>
        </p:txBody>
      </p:sp>
      <p:sp>
        <p:nvSpPr>
          <p:cNvPr id="4" name="Subtitle 3">
            <a:extLst>
              <a:ext uri="{FF2B5EF4-FFF2-40B4-BE49-F238E27FC236}">
                <a16:creationId xmlns:a16="http://schemas.microsoft.com/office/drawing/2014/main" id="{27A8F506-BCCB-45FD-80A3-DF02C62956C6}"/>
              </a:ext>
            </a:extLst>
          </p:cNvPr>
          <p:cNvSpPr>
            <a:spLocks noGrp="1"/>
          </p:cNvSpPr>
          <p:nvPr>
            <p:ph idx="1"/>
          </p:nvPr>
        </p:nvSpPr>
        <p:spPr>
          <a:xfrm>
            <a:off x="457200" y="1924646"/>
            <a:ext cx="8229600" cy="4026892"/>
          </a:xfrm>
        </p:spPr>
        <p:txBody>
          <a:bodyPr/>
          <a:lstStyle/>
          <a:p>
            <a:endParaRPr lang="en-US" dirty="0"/>
          </a:p>
          <a:p>
            <a:endParaRPr lang="en-US" dirty="0"/>
          </a:p>
        </p:txBody>
      </p:sp>
      <p:sp>
        <p:nvSpPr>
          <p:cNvPr id="3" name="TextBox 2">
            <a:extLst>
              <a:ext uri="{FF2B5EF4-FFF2-40B4-BE49-F238E27FC236}">
                <a16:creationId xmlns:a16="http://schemas.microsoft.com/office/drawing/2014/main" id="{665983AA-0CD5-48A8-B226-DDFAA50F52CF}"/>
              </a:ext>
            </a:extLst>
          </p:cNvPr>
          <p:cNvSpPr txBox="1"/>
          <p:nvPr/>
        </p:nvSpPr>
        <p:spPr>
          <a:xfrm>
            <a:off x="155643" y="1643974"/>
            <a:ext cx="8871399"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Upon exploring the dataset using simple correlation functions, bar plots and scatterplots, we deduced that the data had outliers as well as the points that were not closely packed together depicted similar behavior.</a:t>
            </a:r>
          </a:p>
          <a:p>
            <a:pPr marL="342900" indent="-342900">
              <a:buFont typeface="Arial" panose="020B0604020202020204" pitchFamily="34" charset="0"/>
              <a:buChar char="•"/>
            </a:pPr>
            <a:r>
              <a:rPr lang="en-US" sz="2000" dirty="0"/>
              <a:t>Thus, to address such groups of varying density, we needed to implement and run the data through a density-based algorithm, with a special emphasis on identifying clusters among points having varying density, while also making sure that the outliers were excluded from such clusters.</a:t>
            </a:r>
          </a:p>
          <a:p>
            <a:pPr marL="342900" indent="-342900">
              <a:buFont typeface="Arial" panose="020B0604020202020204" pitchFamily="34" charset="0"/>
              <a:buChar char="•"/>
            </a:pPr>
            <a:r>
              <a:rPr lang="en-US" sz="2000" dirty="0"/>
              <a:t>Thus, the OPTICS clustering algorithm most accurately fits the description of the dataset, and helped us identify relevant groups of customers with respect to their age, income and overall spending behavior.</a:t>
            </a:r>
          </a:p>
          <a:p>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843512517"/>
      </p:ext>
    </p:extLst>
  </p:cSld>
  <p:clrMapOvr>
    <a:masterClrMapping/>
  </p:clrMapOvr>
  <mc:AlternateContent xmlns:mc="http://schemas.openxmlformats.org/markup-compatibility/2006" xmlns:p14="http://schemas.microsoft.com/office/powerpoint/2010/main">
    <mc:Choice Requires="p14">
      <p:transition spd="slow" p14:dur="2000" advTm="22015"/>
    </mc:Choice>
    <mc:Fallback xmlns="">
      <p:transition spd="slow" advTm="220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94E-5220-FA47-9CA1-9D895C24CD0F}"/>
              </a:ext>
            </a:extLst>
          </p:cNvPr>
          <p:cNvSpPr>
            <a:spLocks noGrp="1"/>
          </p:cNvSpPr>
          <p:nvPr>
            <p:ph type="title"/>
          </p:nvPr>
        </p:nvSpPr>
        <p:spPr/>
        <p:txBody>
          <a:bodyPr/>
          <a:lstStyle/>
          <a:p>
            <a:r>
              <a:rPr lang="en-US" b="1" u="sng" dirty="0"/>
              <a:t>Team Members</a:t>
            </a:r>
            <a:r>
              <a:rPr lang="en-US" b="1" dirty="0"/>
              <a:t>:</a:t>
            </a:r>
          </a:p>
        </p:txBody>
      </p:sp>
      <p:sp>
        <p:nvSpPr>
          <p:cNvPr id="4" name="Subtitle 3">
            <a:extLst>
              <a:ext uri="{FF2B5EF4-FFF2-40B4-BE49-F238E27FC236}">
                <a16:creationId xmlns:a16="http://schemas.microsoft.com/office/drawing/2014/main" id="{27A8F506-BCCB-45FD-80A3-DF02C62956C6}"/>
              </a:ext>
            </a:extLst>
          </p:cNvPr>
          <p:cNvSpPr>
            <a:spLocks noGrp="1"/>
          </p:cNvSpPr>
          <p:nvPr>
            <p:ph idx="1"/>
          </p:nvPr>
        </p:nvSpPr>
        <p:spPr>
          <a:xfrm>
            <a:off x="457200" y="1520456"/>
            <a:ext cx="8229600" cy="5189197"/>
          </a:xfrm>
        </p:spPr>
        <p:txBody>
          <a:bodyPr/>
          <a:lstStyle/>
          <a:p>
            <a:pPr marL="0" indent="0">
              <a:buNone/>
            </a:pPr>
            <a:r>
              <a:rPr lang="en-US" sz="2000" b="1" dirty="0"/>
              <a:t>Group 14:</a:t>
            </a:r>
          </a:p>
          <a:p>
            <a:r>
              <a:rPr lang="en-US" sz="2000" dirty="0"/>
              <a:t>Rishikesh </a:t>
            </a:r>
            <a:r>
              <a:rPr lang="en-US" sz="2000" dirty="0" err="1"/>
              <a:t>Gawade</a:t>
            </a:r>
            <a:r>
              <a:rPr lang="en-US" sz="2000" dirty="0"/>
              <a:t> (NetID: rkg63,</a:t>
            </a:r>
          </a:p>
          <a:p>
            <a:pPr marL="0" indent="0">
              <a:buNone/>
            </a:pPr>
            <a:r>
              <a:rPr lang="en-US" sz="2000" dirty="0"/>
              <a:t>      Email: </a:t>
            </a:r>
            <a:r>
              <a:rPr lang="en-US" sz="2000" u="sng" dirty="0">
                <a:hlinkClick r:id="rId2"/>
              </a:rPr>
              <a:t>rkg63@scarletmail.rutgers.edu</a:t>
            </a:r>
            <a:r>
              <a:rPr lang="en-US" sz="2000" dirty="0"/>
              <a:t>) </a:t>
            </a:r>
          </a:p>
          <a:p>
            <a:pPr marL="0" indent="0">
              <a:buNone/>
            </a:pPr>
            <a:endParaRPr lang="en-US" sz="2000" dirty="0"/>
          </a:p>
          <a:p>
            <a:r>
              <a:rPr lang="en-US" sz="2000" dirty="0" err="1"/>
              <a:t>Pavankumar</a:t>
            </a:r>
            <a:r>
              <a:rPr lang="en-US" sz="2000" dirty="0"/>
              <a:t> Prakash </a:t>
            </a:r>
            <a:r>
              <a:rPr lang="en-US" sz="2000" dirty="0" err="1"/>
              <a:t>Savanur</a:t>
            </a:r>
            <a:r>
              <a:rPr lang="en-US" sz="2000" dirty="0"/>
              <a:t> (NetID: ps1149, </a:t>
            </a:r>
          </a:p>
          <a:p>
            <a:pPr marL="0" indent="0">
              <a:buNone/>
            </a:pPr>
            <a:r>
              <a:rPr lang="en-US" sz="2000" dirty="0"/>
              <a:t>      Email: </a:t>
            </a:r>
            <a:r>
              <a:rPr lang="en-US" sz="2000" u="sng" dirty="0">
                <a:hlinkClick r:id="rId3"/>
              </a:rPr>
              <a:t>ps1149@scarletmail.rutgers.edu</a:t>
            </a:r>
            <a:r>
              <a:rPr lang="en-US" sz="2000" dirty="0"/>
              <a:t>) </a:t>
            </a:r>
          </a:p>
          <a:p>
            <a:pPr marL="0" indent="0">
              <a:buNone/>
            </a:pPr>
            <a:endParaRPr lang="en-US" sz="2000" dirty="0"/>
          </a:p>
          <a:p>
            <a:r>
              <a:rPr lang="en-US" sz="2000" dirty="0"/>
              <a:t>Ekta </a:t>
            </a:r>
            <a:r>
              <a:rPr lang="en-US" sz="2000" dirty="0" err="1"/>
              <a:t>Dhobley</a:t>
            </a:r>
            <a:r>
              <a:rPr lang="en-US" sz="2000" dirty="0"/>
              <a:t> (NetID: ed560, </a:t>
            </a:r>
          </a:p>
          <a:p>
            <a:pPr marL="0" indent="0">
              <a:buNone/>
            </a:pPr>
            <a:r>
              <a:rPr lang="en-US" sz="2000" dirty="0"/>
              <a:t>      Email: ed560@scarletmail.rutgers.edu)</a:t>
            </a:r>
          </a:p>
        </p:txBody>
      </p:sp>
    </p:spTree>
    <p:extLst>
      <p:ext uri="{BB962C8B-B14F-4D97-AF65-F5344CB8AC3E}">
        <p14:creationId xmlns:p14="http://schemas.microsoft.com/office/powerpoint/2010/main" val="170734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94E-5220-FA47-9CA1-9D895C24CD0F}"/>
              </a:ext>
            </a:extLst>
          </p:cNvPr>
          <p:cNvSpPr>
            <a:spLocks noGrp="1"/>
          </p:cNvSpPr>
          <p:nvPr>
            <p:ph type="title"/>
          </p:nvPr>
        </p:nvSpPr>
        <p:spPr/>
        <p:txBody>
          <a:bodyPr/>
          <a:lstStyle/>
          <a:p>
            <a:r>
              <a:rPr lang="en-US" sz="2800" b="1" u="sng" dirty="0"/>
              <a:t>Project Description: </a:t>
            </a:r>
            <a:br>
              <a:rPr lang="en-US" b="1" u="sng" dirty="0"/>
            </a:br>
            <a:endParaRPr lang="en-US" b="1" u="sng" dirty="0"/>
          </a:p>
        </p:txBody>
      </p:sp>
      <p:sp>
        <p:nvSpPr>
          <p:cNvPr id="4" name="Subtitle 3">
            <a:extLst>
              <a:ext uri="{FF2B5EF4-FFF2-40B4-BE49-F238E27FC236}">
                <a16:creationId xmlns:a16="http://schemas.microsoft.com/office/drawing/2014/main" id="{27A8F506-BCCB-45FD-80A3-DF02C62956C6}"/>
              </a:ext>
            </a:extLst>
          </p:cNvPr>
          <p:cNvSpPr>
            <a:spLocks noGrp="1"/>
          </p:cNvSpPr>
          <p:nvPr>
            <p:ph idx="1"/>
          </p:nvPr>
        </p:nvSpPr>
        <p:spPr>
          <a:xfrm>
            <a:off x="1" y="1417637"/>
            <a:ext cx="9144000" cy="5440363"/>
          </a:xfrm>
        </p:spPr>
        <p:txBody>
          <a:bodyPr/>
          <a:lstStyle/>
          <a:p>
            <a:r>
              <a:rPr lang="en-US" sz="1800" dirty="0"/>
              <a:t>Visualizing OPTICS (Ordering Points To Identify the Clustering Structure), a deterministic algorithm for an iterative clustering of data points for cluster analysis and outlier detection.</a:t>
            </a:r>
          </a:p>
          <a:p>
            <a:pPr marL="0" indent="0">
              <a:buNone/>
            </a:pPr>
            <a:endParaRPr lang="en-US" sz="1800" dirty="0"/>
          </a:p>
          <a:p>
            <a:r>
              <a:rPr lang="en-US" sz="1800" dirty="0"/>
              <a:t>OPTICS is a density-based spatial clustering algorithm that iteratively identifies dense regions among points and groups them together to form distinct clusters.</a:t>
            </a:r>
          </a:p>
          <a:p>
            <a:pPr marL="0" indent="0">
              <a:buNone/>
            </a:pPr>
            <a:r>
              <a:rPr lang="en-US" sz="1800" dirty="0"/>
              <a:t> </a:t>
            </a:r>
          </a:p>
          <a:p>
            <a:r>
              <a:rPr lang="en-US" sz="1800" dirty="0"/>
              <a:t>It works on the concept of forming a neighborhood given the threshold for maximum distance between neighbors and the number of points required to form a cluster. </a:t>
            </a:r>
          </a:p>
          <a:p>
            <a:pPr marL="0" indent="0">
              <a:buNone/>
            </a:pPr>
            <a:endParaRPr lang="en-US" sz="1800" dirty="0"/>
          </a:p>
          <a:p>
            <a:r>
              <a:rPr lang="en-US" sz="1800" dirty="0"/>
              <a:t>It is a widely used density-based clustering technique as it has the capability to deal with varying density in any point space, and effectively forms clusters out of the points. </a:t>
            </a:r>
          </a:p>
          <a:p>
            <a:pPr marL="0" indent="0">
              <a:buNone/>
            </a:pPr>
            <a:endParaRPr lang="en-US" sz="1800" dirty="0"/>
          </a:p>
          <a:p>
            <a:r>
              <a:rPr lang="en-US" sz="1800" dirty="0"/>
              <a:t>We aim to visualize the cluster formation process to demonstrate how the points move between clusters as we try to reach convergence.</a:t>
            </a:r>
          </a:p>
          <a:p>
            <a:endParaRPr lang="en-US" sz="1800" dirty="0"/>
          </a:p>
        </p:txBody>
      </p:sp>
    </p:spTree>
    <p:extLst>
      <p:ext uri="{BB962C8B-B14F-4D97-AF65-F5344CB8AC3E}">
        <p14:creationId xmlns:p14="http://schemas.microsoft.com/office/powerpoint/2010/main" val="64972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94E-5220-FA47-9CA1-9D895C24CD0F}"/>
              </a:ext>
            </a:extLst>
          </p:cNvPr>
          <p:cNvSpPr>
            <a:spLocks noGrp="1"/>
          </p:cNvSpPr>
          <p:nvPr>
            <p:ph type="title"/>
          </p:nvPr>
        </p:nvSpPr>
        <p:spPr>
          <a:xfrm>
            <a:off x="155643" y="609600"/>
            <a:ext cx="8793803" cy="808038"/>
          </a:xfrm>
        </p:spPr>
        <p:txBody>
          <a:bodyPr/>
          <a:lstStyle/>
          <a:p>
            <a:r>
              <a:rPr lang="en-US" sz="2800" b="1" u="sng" dirty="0"/>
              <a:t>Data Description / Index and Data Transformation</a:t>
            </a:r>
            <a:r>
              <a:rPr lang="en-US" sz="2800" b="1" dirty="0"/>
              <a:t>:</a:t>
            </a:r>
          </a:p>
        </p:txBody>
      </p:sp>
      <p:sp>
        <p:nvSpPr>
          <p:cNvPr id="4" name="Subtitle 3">
            <a:extLst>
              <a:ext uri="{FF2B5EF4-FFF2-40B4-BE49-F238E27FC236}">
                <a16:creationId xmlns:a16="http://schemas.microsoft.com/office/drawing/2014/main" id="{27A8F506-BCCB-45FD-80A3-DF02C62956C6}"/>
              </a:ext>
            </a:extLst>
          </p:cNvPr>
          <p:cNvSpPr>
            <a:spLocks noGrp="1"/>
          </p:cNvSpPr>
          <p:nvPr>
            <p:ph idx="1"/>
          </p:nvPr>
        </p:nvSpPr>
        <p:spPr>
          <a:xfrm>
            <a:off x="457200" y="1417638"/>
            <a:ext cx="8229600" cy="4533900"/>
          </a:xfrm>
        </p:spPr>
        <p:txBody>
          <a:bodyPr/>
          <a:lstStyle/>
          <a:p>
            <a:endParaRPr lang="en-US" dirty="0"/>
          </a:p>
          <a:p>
            <a:r>
              <a:rPr lang="en-US" sz="1800" dirty="0">
                <a:solidFill>
                  <a:srgbClr val="000000"/>
                </a:solidFill>
                <a:effectLst/>
                <a:latin typeface="Times New Roman" panose="02020603050405020304" pitchFamily="18" charset="0"/>
                <a:ea typeface="Times New Roman" panose="02020603050405020304" pitchFamily="18" charset="0"/>
              </a:rPr>
              <a:t>The table below represents what the data represents and how we used it to fit our algorithm</a:t>
            </a:r>
          </a:p>
          <a:p>
            <a:endParaRPr lang="en-US" dirty="0"/>
          </a:p>
        </p:txBody>
      </p:sp>
      <p:pic>
        <p:nvPicPr>
          <p:cNvPr id="5" name="Picture 4">
            <a:extLst>
              <a:ext uri="{FF2B5EF4-FFF2-40B4-BE49-F238E27FC236}">
                <a16:creationId xmlns:a16="http://schemas.microsoft.com/office/drawing/2014/main" id="{3FAD9728-74D7-408C-9289-BA10FFE312F2}"/>
              </a:ext>
            </a:extLst>
          </p:cNvPr>
          <p:cNvPicPr>
            <a:picLocks noChangeAspect="1"/>
          </p:cNvPicPr>
          <p:nvPr/>
        </p:nvPicPr>
        <p:blipFill>
          <a:blip r:embed="rId2"/>
          <a:stretch>
            <a:fillRect/>
          </a:stretch>
        </p:blipFill>
        <p:spPr>
          <a:xfrm>
            <a:off x="1274043" y="2468800"/>
            <a:ext cx="6557001" cy="3865932"/>
          </a:xfrm>
          <a:prstGeom prst="rect">
            <a:avLst/>
          </a:prstGeom>
        </p:spPr>
      </p:pic>
    </p:spTree>
    <p:extLst>
      <p:ext uri="{BB962C8B-B14F-4D97-AF65-F5344CB8AC3E}">
        <p14:creationId xmlns:p14="http://schemas.microsoft.com/office/powerpoint/2010/main" val="279143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52F7-AB48-B69D-D03A-B5E9DDBC3CFD}"/>
              </a:ext>
            </a:extLst>
          </p:cNvPr>
          <p:cNvSpPr>
            <a:spLocks noGrp="1"/>
          </p:cNvSpPr>
          <p:nvPr>
            <p:ph type="title"/>
          </p:nvPr>
        </p:nvSpPr>
        <p:spPr/>
        <p:txBody>
          <a:bodyPr/>
          <a:lstStyle/>
          <a:p>
            <a:r>
              <a:rPr lang="en-US" sz="2800" b="1" u="sng" dirty="0"/>
              <a:t>Data Transformation:</a:t>
            </a:r>
          </a:p>
        </p:txBody>
      </p:sp>
      <p:sp>
        <p:nvSpPr>
          <p:cNvPr id="3" name="Content Placeholder 2">
            <a:extLst>
              <a:ext uri="{FF2B5EF4-FFF2-40B4-BE49-F238E27FC236}">
                <a16:creationId xmlns:a16="http://schemas.microsoft.com/office/drawing/2014/main" id="{8526575C-E143-A1F0-A00D-A7A7A00E158E}"/>
              </a:ext>
            </a:extLst>
          </p:cNvPr>
          <p:cNvSpPr>
            <a:spLocks noGrp="1"/>
          </p:cNvSpPr>
          <p:nvPr>
            <p:ph idx="1"/>
          </p:nvPr>
        </p:nvSpPr>
        <p:spPr/>
        <p:txBody>
          <a:bodyPr/>
          <a:lstStyle/>
          <a:p>
            <a:r>
              <a:rPr lang="en-US" sz="1800" dirty="0"/>
              <a:t>We explored the data and checked the distribution of it to check if it needed any transformation, like normalization or filtering. </a:t>
            </a:r>
          </a:p>
          <a:p>
            <a:r>
              <a:rPr lang="en-US" sz="1800" dirty="0"/>
              <a:t>The annual income is normally distributed, so is the spending score and the age. Thus, we don’t need normalization.</a:t>
            </a:r>
          </a:p>
          <a:p>
            <a:r>
              <a:rPr lang="en-US" sz="1800" dirty="0"/>
              <a:t>Also, as no factors correlate with the Gender much, we didn’t need to encode the gender to its numerical representation. </a:t>
            </a:r>
          </a:p>
          <a:p>
            <a:r>
              <a:rPr lang="en-US" sz="1800" dirty="0"/>
              <a:t>Finally, we checked if the data had any missing values in any relevant columns and eliminated those with </a:t>
            </a:r>
            <a:r>
              <a:rPr lang="en-US" sz="1800" dirty="0" err="1"/>
              <a:t>NaN’s</a:t>
            </a:r>
            <a:r>
              <a:rPr lang="en-US" sz="1800" dirty="0"/>
              <a:t> or empty values.</a:t>
            </a:r>
          </a:p>
          <a:p>
            <a:endParaRPr lang="en-US" dirty="0"/>
          </a:p>
        </p:txBody>
      </p:sp>
    </p:spTree>
    <p:extLst>
      <p:ext uri="{BB962C8B-B14F-4D97-AF65-F5344CB8AC3E}">
        <p14:creationId xmlns:p14="http://schemas.microsoft.com/office/powerpoint/2010/main" val="53905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94E-5220-FA47-9CA1-9D895C24CD0F}"/>
              </a:ext>
            </a:extLst>
          </p:cNvPr>
          <p:cNvSpPr>
            <a:spLocks noGrp="1"/>
          </p:cNvSpPr>
          <p:nvPr>
            <p:ph type="title"/>
          </p:nvPr>
        </p:nvSpPr>
        <p:spPr>
          <a:xfrm>
            <a:off x="155643" y="609600"/>
            <a:ext cx="8793803" cy="808038"/>
          </a:xfrm>
        </p:spPr>
        <p:txBody>
          <a:bodyPr/>
          <a:lstStyle/>
          <a:p>
            <a:r>
              <a:rPr lang="en-US" sz="2800" b="1" u="sng" dirty="0"/>
              <a:t>Data Description / Index and Data Transformation</a:t>
            </a:r>
            <a:r>
              <a:rPr lang="en-US" sz="2800" b="1" dirty="0"/>
              <a:t>:</a:t>
            </a:r>
          </a:p>
        </p:txBody>
      </p:sp>
      <p:sp>
        <p:nvSpPr>
          <p:cNvPr id="4" name="Subtitle 3">
            <a:extLst>
              <a:ext uri="{FF2B5EF4-FFF2-40B4-BE49-F238E27FC236}">
                <a16:creationId xmlns:a16="http://schemas.microsoft.com/office/drawing/2014/main" id="{27A8F506-BCCB-45FD-80A3-DF02C62956C6}"/>
              </a:ext>
            </a:extLst>
          </p:cNvPr>
          <p:cNvSpPr>
            <a:spLocks noGrp="1"/>
          </p:cNvSpPr>
          <p:nvPr>
            <p:ph idx="1"/>
          </p:nvPr>
        </p:nvSpPr>
        <p:spPr>
          <a:xfrm>
            <a:off x="457200" y="1417638"/>
            <a:ext cx="8229600" cy="4533900"/>
          </a:xfrm>
        </p:spPr>
        <p:txBody>
          <a:bodyPr/>
          <a:lstStyle/>
          <a:p>
            <a:endParaRPr lang="en-US" dirty="0"/>
          </a:p>
          <a:p>
            <a:r>
              <a:rPr lang="en-US" sz="1800" dirty="0">
                <a:solidFill>
                  <a:srgbClr val="000000"/>
                </a:solidFill>
                <a:effectLst/>
                <a:latin typeface="Times New Roman" panose="02020603050405020304" pitchFamily="18" charset="0"/>
                <a:ea typeface="Times New Roman" panose="02020603050405020304" pitchFamily="18" charset="0"/>
              </a:rPr>
              <a:t>This is a snipped of the actual data being used.</a:t>
            </a:r>
          </a:p>
          <a:p>
            <a:endParaRPr lang="en-US" dirty="0"/>
          </a:p>
        </p:txBody>
      </p:sp>
      <p:pic>
        <p:nvPicPr>
          <p:cNvPr id="6" name="Picture 5" descr="Table&#10;&#10;Description automatically generated">
            <a:extLst>
              <a:ext uri="{FF2B5EF4-FFF2-40B4-BE49-F238E27FC236}">
                <a16:creationId xmlns:a16="http://schemas.microsoft.com/office/drawing/2014/main" id="{498D8E1B-53F0-4DE2-8197-A0F25E46C4C5}"/>
              </a:ext>
            </a:extLst>
          </p:cNvPr>
          <p:cNvPicPr>
            <a:picLocks noChangeAspect="1"/>
          </p:cNvPicPr>
          <p:nvPr/>
        </p:nvPicPr>
        <p:blipFill>
          <a:blip r:embed="rId2"/>
          <a:stretch>
            <a:fillRect/>
          </a:stretch>
        </p:blipFill>
        <p:spPr>
          <a:xfrm>
            <a:off x="1438322" y="2768283"/>
            <a:ext cx="5936615" cy="1832610"/>
          </a:xfrm>
          <a:prstGeom prst="rect">
            <a:avLst/>
          </a:prstGeom>
        </p:spPr>
      </p:pic>
      <p:sp>
        <p:nvSpPr>
          <p:cNvPr id="3" name="TextBox 2">
            <a:extLst>
              <a:ext uri="{FF2B5EF4-FFF2-40B4-BE49-F238E27FC236}">
                <a16:creationId xmlns:a16="http://schemas.microsoft.com/office/drawing/2014/main" id="{8D4BAC57-C145-4B8E-83BF-3DED8809A3E6}"/>
              </a:ext>
            </a:extLst>
          </p:cNvPr>
          <p:cNvSpPr txBox="1"/>
          <p:nvPr/>
        </p:nvSpPr>
        <p:spPr>
          <a:xfrm>
            <a:off x="3579777" y="4600893"/>
            <a:ext cx="3686783" cy="276999"/>
          </a:xfrm>
          <a:prstGeom prst="rect">
            <a:avLst/>
          </a:prstGeom>
          <a:noFill/>
        </p:spPr>
        <p:txBody>
          <a:bodyPr wrap="square" rtlCol="0">
            <a:spAutoFit/>
          </a:bodyPr>
          <a:lstStyle/>
          <a:p>
            <a:r>
              <a:rPr lang="en-US" sz="1200" dirty="0"/>
              <a:t>Fig: Mall Customer Data</a:t>
            </a:r>
          </a:p>
        </p:txBody>
      </p:sp>
    </p:spTree>
    <p:extLst>
      <p:ext uri="{BB962C8B-B14F-4D97-AF65-F5344CB8AC3E}">
        <p14:creationId xmlns:p14="http://schemas.microsoft.com/office/powerpoint/2010/main" val="348530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94E-5220-FA47-9CA1-9D895C24CD0F}"/>
              </a:ext>
            </a:extLst>
          </p:cNvPr>
          <p:cNvSpPr>
            <a:spLocks noGrp="1"/>
          </p:cNvSpPr>
          <p:nvPr>
            <p:ph type="title"/>
          </p:nvPr>
        </p:nvSpPr>
        <p:spPr>
          <a:xfrm>
            <a:off x="155643" y="609600"/>
            <a:ext cx="8793803" cy="808038"/>
          </a:xfrm>
        </p:spPr>
        <p:txBody>
          <a:bodyPr/>
          <a:lstStyle/>
          <a:p>
            <a:r>
              <a:rPr lang="en-US" sz="2800" b="1" u="sng" dirty="0"/>
              <a:t>Pseudo Code for OPTICS Algorithm</a:t>
            </a:r>
            <a:r>
              <a:rPr lang="en-US" sz="2800" b="1" dirty="0"/>
              <a:t>:</a:t>
            </a:r>
            <a:br>
              <a:rPr lang="en-US" sz="2800" b="1" dirty="0"/>
            </a:br>
            <a:endParaRPr lang="en-US" sz="2800" b="1" dirty="0"/>
          </a:p>
        </p:txBody>
      </p:sp>
      <p:sp>
        <p:nvSpPr>
          <p:cNvPr id="4" name="Subtitle 3">
            <a:extLst>
              <a:ext uri="{FF2B5EF4-FFF2-40B4-BE49-F238E27FC236}">
                <a16:creationId xmlns:a16="http://schemas.microsoft.com/office/drawing/2014/main" id="{27A8F506-BCCB-45FD-80A3-DF02C62956C6}"/>
              </a:ext>
            </a:extLst>
          </p:cNvPr>
          <p:cNvSpPr>
            <a:spLocks noGrp="1"/>
          </p:cNvSpPr>
          <p:nvPr>
            <p:ph idx="1"/>
          </p:nvPr>
        </p:nvSpPr>
        <p:spPr>
          <a:xfrm>
            <a:off x="457200" y="1417638"/>
            <a:ext cx="8229600" cy="4533900"/>
          </a:xfrm>
        </p:spPr>
        <p:txBody>
          <a:bodyPr/>
          <a:lstStyle/>
          <a:p>
            <a:endParaRPr lang="en-US" dirty="0"/>
          </a:p>
          <a:p>
            <a:endParaRPr lang="en-US" dirty="0"/>
          </a:p>
        </p:txBody>
      </p:sp>
      <p:sp>
        <p:nvSpPr>
          <p:cNvPr id="3" name="TextBox 2">
            <a:extLst>
              <a:ext uri="{FF2B5EF4-FFF2-40B4-BE49-F238E27FC236}">
                <a16:creationId xmlns:a16="http://schemas.microsoft.com/office/drawing/2014/main" id="{8D4BAC57-C145-4B8E-83BF-3DED8809A3E6}"/>
              </a:ext>
            </a:extLst>
          </p:cNvPr>
          <p:cNvSpPr txBox="1"/>
          <p:nvPr/>
        </p:nvSpPr>
        <p:spPr>
          <a:xfrm>
            <a:off x="3579777" y="4600893"/>
            <a:ext cx="3686783" cy="276999"/>
          </a:xfrm>
          <a:prstGeom prst="rect">
            <a:avLst/>
          </a:prstGeom>
          <a:noFill/>
        </p:spPr>
        <p:txBody>
          <a:bodyPr wrap="square" rtlCol="0">
            <a:spAutoFit/>
          </a:bodyPr>
          <a:lstStyle/>
          <a:p>
            <a:r>
              <a:rPr lang="en-US" sz="1200" dirty="0"/>
              <a:t>Fig: Mall Customer Data</a:t>
            </a:r>
          </a:p>
        </p:txBody>
      </p:sp>
      <p:sp>
        <p:nvSpPr>
          <p:cNvPr id="5" name="Rectangle 4">
            <a:extLst>
              <a:ext uri="{FF2B5EF4-FFF2-40B4-BE49-F238E27FC236}">
                <a16:creationId xmlns:a16="http://schemas.microsoft.com/office/drawing/2014/main" id="{A94422ED-CDFC-7148-FD5E-E7A949B60878}"/>
              </a:ext>
            </a:extLst>
          </p:cNvPr>
          <p:cNvSpPr/>
          <p:nvPr/>
        </p:nvSpPr>
        <p:spPr>
          <a:xfrm>
            <a:off x="194554" y="1245827"/>
            <a:ext cx="8793803" cy="5078313"/>
          </a:xfrm>
          <a:prstGeom prst="rect">
            <a:avLst/>
          </a:prstGeom>
        </p:spPr>
        <p:txBody>
          <a:bodyPr wrap="square">
            <a:spAutoFit/>
          </a:bodyPr>
          <a:lstStyle/>
          <a:p>
            <a:pPr marL="342900" marR="0" lvl="0" indent="-342900">
              <a:spcBef>
                <a:spcPts val="0"/>
              </a:spcBef>
              <a:spcAft>
                <a:spcPts val="0"/>
              </a:spcAft>
              <a:buFont typeface="+mj-lt"/>
              <a:buAutoNum type="arabicParenR"/>
            </a:pPr>
            <a:r>
              <a:rPr lang="en-US" sz="1200" dirty="0">
                <a:latin typeface="Calibri" panose="020F0502020204030204" pitchFamily="34" charset="0"/>
                <a:ea typeface="Calibri" panose="020F0502020204030204" pitchFamily="34" charset="0"/>
                <a:cs typeface="Times New Roman" panose="02020603050405020304" pitchFamily="18" charset="0"/>
              </a:rPr>
              <a:t>We will use two lists, one is an ordered list which is empty, and maintain another empty list with processed points.</a:t>
            </a:r>
          </a:p>
          <a:p>
            <a:pPr marL="342900" marR="0" lvl="0" indent="-342900">
              <a:spcBef>
                <a:spcPts val="0"/>
              </a:spcBef>
              <a:spcAft>
                <a:spcPts val="0"/>
              </a:spcAft>
              <a:buFont typeface="+mj-lt"/>
              <a:buAutoNum type="arabicParenR"/>
            </a:pPr>
            <a:r>
              <a:rPr lang="en-US" sz="1200" dirty="0">
                <a:latin typeface="Calibri" panose="020F0502020204030204" pitchFamily="34" charset="0"/>
                <a:ea typeface="Calibri" panose="020F0502020204030204" pitchFamily="34" charset="0"/>
                <a:cs typeface="Times New Roman" panose="02020603050405020304" pitchFamily="18" charset="0"/>
              </a:rPr>
              <a:t>The main loop of the OPTICS algorithm describes the optics function. The function can be called with the database, epsilon value and minimum amount of points value.</a:t>
            </a:r>
          </a:p>
          <a:p>
            <a:pPr marL="342900" marR="0" lvl="0" indent="-342900">
              <a:spcBef>
                <a:spcPts val="0"/>
              </a:spcBef>
              <a:spcAft>
                <a:spcPts val="0"/>
              </a:spcAft>
              <a:buFont typeface="+mj-lt"/>
              <a:buAutoNum type="arabicParenR"/>
            </a:pPr>
            <a:r>
              <a:rPr lang="en-US" sz="1200" dirty="0">
                <a:latin typeface="Calibri" panose="020F0502020204030204" pitchFamily="34" charset="0"/>
                <a:ea typeface="Calibri" panose="020F0502020204030204" pitchFamily="34" charset="0"/>
                <a:cs typeface="Times New Roman" panose="02020603050405020304" pitchFamily="18" charset="0"/>
              </a:rPr>
              <a:t>For each point in the database, we will set the reachability-distance to UNDEFINED, we will compute it later.</a:t>
            </a:r>
          </a:p>
          <a:p>
            <a:pPr marL="342900" marR="0" lvl="0" indent="-342900">
              <a:spcBef>
                <a:spcPts val="0"/>
              </a:spcBef>
              <a:spcAft>
                <a:spcPts val="0"/>
              </a:spcAft>
              <a:buFont typeface="+mj-lt"/>
              <a:buAutoNum type="arabicParenR"/>
            </a:pPr>
            <a:r>
              <a:rPr lang="en-US" sz="1200" dirty="0">
                <a:latin typeface="Calibri" panose="020F0502020204030204" pitchFamily="34" charset="0"/>
                <a:ea typeface="Calibri" panose="020F0502020204030204" pitchFamily="34" charset="0"/>
                <a:cs typeface="Times New Roman" panose="02020603050405020304" pitchFamily="18" charset="0"/>
              </a:rPr>
              <a:t>For the unprocessed points (p) we will perform a set of following steps:</a:t>
            </a:r>
          </a:p>
          <a:p>
            <a:pPr marL="1143000" marR="0" lvl="2" indent="-228600">
              <a:spcBef>
                <a:spcPts val="0"/>
              </a:spcBef>
              <a:spcAft>
                <a:spcPts val="0"/>
              </a:spcAft>
              <a:buFont typeface="+mj-lt"/>
              <a:buAutoNum type="romanLcParenR"/>
            </a:pPr>
            <a:r>
              <a:rPr lang="en-US" sz="1200" dirty="0">
                <a:latin typeface="Calibri" panose="020F0502020204030204" pitchFamily="34" charset="0"/>
                <a:ea typeface="Calibri" panose="020F0502020204030204" pitchFamily="34" charset="0"/>
                <a:cs typeface="Times New Roman" panose="02020603050405020304" pitchFamily="18" charset="0"/>
              </a:rPr>
              <a:t>We will get the neighbors of that point p.</a:t>
            </a:r>
          </a:p>
          <a:p>
            <a:pPr marL="1143000" marR="0" lvl="2" indent="-228600">
              <a:spcBef>
                <a:spcPts val="0"/>
              </a:spcBef>
              <a:spcAft>
                <a:spcPts val="0"/>
              </a:spcAft>
              <a:buFont typeface="+mj-lt"/>
              <a:buAutoNum type="romanLcParenR"/>
            </a:pPr>
            <a:r>
              <a:rPr lang="en-US" sz="1200" dirty="0">
                <a:latin typeface="Calibri" panose="020F0502020204030204" pitchFamily="34" charset="0"/>
                <a:ea typeface="Calibri" panose="020F0502020204030204" pitchFamily="34" charset="0"/>
                <a:cs typeface="Times New Roman" panose="02020603050405020304" pitchFamily="18" charset="0"/>
              </a:rPr>
              <a:t>We mark p as processed.</a:t>
            </a:r>
          </a:p>
          <a:p>
            <a:pPr marL="1143000" marR="0" lvl="2" indent="-228600">
              <a:spcBef>
                <a:spcPts val="0"/>
              </a:spcBef>
              <a:spcAft>
                <a:spcPts val="0"/>
              </a:spcAft>
              <a:buFont typeface="+mj-lt"/>
              <a:buAutoNum type="romanLcParenR"/>
            </a:pPr>
            <a:r>
              <a:rPr lang="en-US" sz="1200" dirty="0">
                <a:latin typeface="Calibri" panose="020F0502020204030204" pitchFamily="34" charset="0"/>
                <a:ea typeface="Calibri" panose="020F0502020204030204" pitchFamily="34" charset="0"/>
                <a:cs typeface="Times New Roman" panose="02020603050405020304" pitchFamily="18" charset="0"/>
              </a:rPr>
              <a:t>We push p to the ordered list.</a:t>
            </a:r>
          </a:p>
          <a:p>
            <a:pPr marL="1143000" marR="0" lvl="2" indent="-228600">
              <a:spcBef>
                <a:spcPts val="0"/>
              </a:spcBef>
              <a:spcAft>
                <a:spcPts val="0"/>
              </a:spcAft>
              <a:buFont typeface="+mj-lt"/>
              <a:buAutoNum type="romanLcParenR"/>
            </a:pPr>
            <a:r>
              <a:rPr lang="en-US" sz="1200" dirty="0">
                <a:latin typeface="Calibri" panose="020F0502020204030204" pitchFamily="34" charset="0"/>
                <a:ea typeface="Calibri" panose="020F0502020204030204" pitchFamily="34" charset="0"/>
                <a:cs typeface="Times New Roman" panose="02020603050405020304" pitchFamily="18" charset="0"/>
              </a:rPr>
              <a:t>We will now look at the core-distance of p. If the core-distance of p is not undefined, that means it is the core point, therefore we will explore it further. If it is not the core point, we move on to the next unprocessed point.</a:t>
            </a:r>
          </a:p>
          <a:p>
            <a:pPr marL="1600200" marR="0" lvl="3" indent="-228600">
              <a:spcBef>
                <a:spcPts val="0"/>
              </a:spcBef>
              <a:spcAft>
                <a:spcPts val="0"/>
              </a:spcAft>
              <a:buFont typeface="+mj-lt"/>
              <a:buAutoNum type="arabicParenBoth"/>
            </a:pPr>
            <a:r>
              <a:rPr lang="en-US" sz="1200" dirty="0">
                <a:latin typeface="Calibri" panose="020F0502020204030204" pitchFamily="34" charset="0"/>
                <a:ea typeface="Calibri" panose="020F0502020204030204" pitchFamily="34" charset="0"/>
                <a:cs typeface="Times New Roman" panose="02020603050405020304" pitchFamily="18" charset="0"/>
              </a:rPr>
              <a:t>For the core points, we will initialize a priority queue, which the update function (discussed later) will order the queue based on reachability distance.</a:t>
            </a:r>
          </a:p>
          <a:p>
            <a:pPr marL="1600200" marR="0" lvl="3" indent="-228600">
              <a:spcBef>
                <a:spcPts val="0"/>
              </a:spcBef>
              <a:spcAft>
                <a:spcPts val="0"/>
              </a:spcAft>
              <a:buFont typeface="+mj-lt"/>
              <a:buAutoNum type="arabicParenBoth"/>
            </a:pPr>
            <a:r>
              <a:rPr lang="en-US" sz="1200" dirty="0">
                <a:latin typeface="Calibri" panose="020F0502020204030204" pitchFamily="34" charset="0"/>
                <a:ea typeface="Calibri" panose="020F0502020204030204" pitchFamily="34" charset="0"/>
                <a:cs typeface="Times New Roman" panose="02020603050405020304" pitchFamily="18" charset="0"/>
              </a:rPr>
              <a:t>In the ordered priority queue, the points with the lowest reachability point are covered first, for each point we get its neighbors. We the mark the point as processed, and then add it to the ordered list.</a:t>
            </a:r>
          </a:p>
          <a:p>
            <a:pPr marL="1600200" marR="0" lvl="3" indent="-228600">
              <a:spcBef>
                <a:spcPts val="0"/>
              </a:spcBef>
              <a:spcAft>
                <a:spcPts val="0"/>
              </a:spcAft>
              <a:buFont typeface="+mj-lt"/>
              <a:buAutoNum type="arabicParenBoth"/>
            </a:pPr>
            <a:r>
              <a:rPr lang="en-US" sz="1200" dirty="0">
                <a:latin typeface="Calibri" panose="020F0502020204030204" pitchFamily="34" charset="0"/>
                <a:ea typeface="Calibri" panose="020F0502020204030204" pitchFamily="34" charset="0"/>
                <a:cs typeface="Times New Roman" panose="02020603050405020304" pitchFamily="18" charset="0"/>
              </a:rPr>
              <a:t>We will extend the priority queue if it is a core point, as the clusters might be close to each other and likely belong to the same bigger cluster.</a:t>
            </a:r>
          </a:p>
          <a:p>
            <a:pPr marL="1600200" marR="0" lvl="3" indent="-228600">
              <a:spcBef>
                <a:spcPts val="0"/>
              </a:spcBef>
              <a:spcAft>
                <a:spcPts val="0"/>
              </a:spcAft>
              <a:buFont typeface="+mj-lt"/>
              <a:buAutoNum type="arabicParenBoth"/>
            </a:pPr>
            <a:r>
              <a:rPr lang="en-US" sz="1200" dirty="0">
                <a:latin typeface="Calibri" panose="020F0502020204030204" pitchFamily="34" charset="0"/>
                <a:ea typeface="Calibri" panose="020F0502020204030204" pitchFamily="34" charset="0"/>
                <a:cs typeface="Times New Roman" panose="02020603050405020304" pitchFamily="18" charset="0"/>
              </a:rPr>
              <a:t>Extending the priority queue means that more points are added to the reachability-distance ordered Seeds list (priority queue).</a:t>
            </a:r>
          </a:p>
          <a:p>
            <a:pPr marL="342900" marR="0" lvl="0" indent="-342900">
              <a:spcBef>
                <a:spcPts val="0"/>
              </a:spcBef>
              <a:spcAft>
                <a:spcPts val="0"/>
              </a:spcAft>
              <a:buFont typeface="+mj-lt"/>
              <a:buAutoNum type="arabicParenR"/>
            </a:pPr>
            <a:r>
              <a:rPr lang="en-US" sz="1200" dirty="0">
                <a:latin typeface="Calibri" panose="020F0502020204030204" pitchFamily="34" charset="0"/>
                <a:ea typeface="Calibri" panose="020F0502020204030204" pitchFamily="34" charset="0"/>
                <a:cs typeface="Times New Roman" panose="02020603050405020304" pitchFamily="18" charset="0"/>
              </a:rPr>
              <a:t>Update function: 	</a:t>
            </a:r>
          </a:p>
          <a:p>
            <a:pPr marL="742950" marR="0" lvl="1" indent="-285750">
              <a:spcBef>
                <a:spcPts val="0"/>
              </a:spcBef>
              <a:spcAft>
                <a:spcPts val="0"/>
              </a:spcAft>
              <a:buFont typeface="+mj-lt"/>
              <a:buAutoNum type="alphaLcParenR"/>
            </a:pPr>
            <a:r>
              <a:rPr lang="en-US" sz="1200" dirty="0">
                <a:latin typeface="Calibri" panose="020F0502020204030204" pitchFamily="34" charset="0"/>
                <a:ea typeface="Calibri" panose="020F0502020204030204" pitchFamily="34" charset="0"/>
                <a:cs typeface="Times New Roman" panose="02020603050405020304" pitchFamily="18" charset="0"/>
              </a:rPr>
              <a:t>In the update function, the core distance is calculated for the point for which its neighbors are passed. So we know what is the minimum distance to keep the neighborhood true.</a:t>
            </a:r>
          </a:p>
          <a:p>
            <a:pPr marL="742950" marR="0" lvl="1" indent="-285750">
              <a:spcBef>
                <a:spcPts val="0"/>
              </a:spcBef>
              <a:spcAft>
                <a:spcPts val="0"/>
              </a:spcAft>
              <a:buFont typeface="+mj-lt"/>
              <a:buAutoNum type="alphaLcParenR"/>
            </a:pPr>
            <a:r>
              <a:rPr lang="en-US" sz="1200" dirty="0">
                <a:latin typeface="Calibri" panose="020F0502020204030204" pitchFamily="34" charset="0"/>
                <a:ea typeface="Calibri" panose="020F0502020204030204" pitchFamily="34" charset="0"/>
                <a:cs typeface="Times New Roman" panose="02020603050405020304" pitchFamily="18" charset="0"/>
              </a:rPr>
              <a:t>For each point in the neighborhood, the reachability distance is undefined if the point is not processed before. So we compute the reachability distance, this value we add to the priority queue at that distance.</a:t>
            </a:r>
          </a:p>
          <a:p>
            <a:pPr marL="742950" marR="0" lvl="1" indent="-285750">
              <a:spcBef>
                <a:spcPts val="0"/>
              </a:spcBef>
              <a:spcAft>
                <a:spcPts val="0"/>
              </a:spcAft>
              <a:buFont typeface="+mj-lt"/>
              <a:buAutoNum type="alphaLcParenR"/>
            </a:pPr>
            <a:r>
              <a:rPr lang="en-US" sz="1200" dirty="0">
                <a:latin typeface="Calibri" panose="020F0502020204030204" pitchFamily="34" charset="0"/>
                <a:ea typeface="Calibri" panose="020F0502020204030204" pitchFamily="34" charset="0"/>
                <a:cs typeface="Times New Roman" panose="02020603050405020304" pitchFamily="18" charset="0"/>
              </a:rPr>
              <a:t>If the reachability distance of the point is already, we update the queue and move the already set reachability distance forward, if the newly computed reachability e is lower than the earlier one.</a:t>
            </a:r>
          </a:p>
          <a:p>
            <a:pPr marL="742950" marR="0" lvl="1" indent="-285750">
              <a:spcBef>
                <a:spcPts val="0"/>
              </a:spcBef>
              <a:spcAft>
                <a:spcPts val="0"/>
              </a:spcAft>
              <a:buFont typeface="+mj-lt"/>
              <a:buAutoNum type="alphaLcParenR"/>
            </a:pPr>
            <a:r>
              <a:rPr lang="en-US" sz="1200" dirty="0">
                <a:latin typeface="Calibri" panose="020F0502020204030204" pitchFamily="34" charset="0"/>
                <a:ea typeface="Calibri" panose="020F0502020204030204" pitchFamily="34" charset="0"/>
                <a:cs typeface="Times New Roman" panose="02020603050405020304" pitchFamily="18" charset="0"/>
              </a:rPr>
              <a:t>During extension of the priority queue, the order in the queue is continuously changing, according to the reachability distance.</a:t>
            </a:r>
          </a:p>
          <a:p>
            <a:pPr marL="742950" marR="0" lvl="1" indent="-285750">
              <a:spcBef>
                <a:spcPts val="0"/>
              </a:spcBef>
              <a:spcAft>
                <a:spcPts val="0"/>
              </a:spcAft>
              <a:buFont typeface="+mj-lt"/>
              <a:buAutoNum type="alphaLcParenR"/>
            </a:pPr>
            <a:r>
              <a:rPr lang="en-US" sz="1200" dirty="0">
                <a:latin typeface="Calibri" panose="020F0502020204030204" pitchFamily="34" charset="0"/>
                <a:ea typeface="Calibri" panose="020F0502020204030204" pitchFamily="34" charset="0"/>
                <a:cs typeface="Times New Roman" panose="02020603050405020304" pitchFamily="18" charset="0"/>
              </a:rPr>
              <a:t>The outliers define the threshold or cut off points for forming different clusters.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741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DF6A-56F6-0E00-C16A-727EA0471564}"/>
              </a:ext>
            </a:extLst>
          </p:cNvPr>
          <p:cNvSpPr>
            <a:spLocks noGrp="1"/>
          </p:cNvSpPr>
          <p:nvPr>
            <p:ph type="title"/>
          </p:nvPr>
        </p:nvSpPr>
        <p:spPr/>
        <p:txBody>
          <a:bodyPr/>
          <a:lstStyle/>
          <a:p>
            <a:r>
              <a:rPr lang="en-US" sz="2800" dirty="0"/>
              <a:t> </a:t>
            </a:r>
            <a:br>
              <a:rPr lang="en-US" sz="2800" dirty="0"/>
            </a:br>
            <a:r>
              <a:rPr lang="en-US" sz="2400" b="1" u="sng" dirty="0"/>
              <a:t>Running the Algorithm on the aforementioned dataset:</a:t>
            </a:r>
            <a:br>
              <a:rPr lang="en-US" dirty="0"/>
            </a:br>
            <a:endParaRPr lang="en-US" dirty="0"/>
          </a:p>
        </p:txBody>
      </p:sp>
      <p:sp>
        <p:nvSpPr>
          <p:cNvPr id="3" name="Content Placeholder 2">
            <a:extLst>
              <a:ext uri="{FF2B5EF4-FFF2-40B4-BE49-F238E27FC236}">
                <a16:creationId xmlns:a16="http://schemas.microsoft.com/office/drawing/2014/main" id="{17CB1F25-9F71-F39B-DC6D-C73F0AEEAE1F}"/>
              </a:ext>
            </a:extLst>
          </p:cNvPr>
          <p:cNvSpPr>
            <a:spLocks noGrp="1"/>
          </p:cNvSpPr>
          <p:nvPr>
            <p:ph idx="1"/>
          </p:nvPr>
        </p:nvSpPr>
        <p:spPr/>
        <p:txBody>
          <a:bodyPr/>
          <a:lstStyle/>
          <a:p>
            <a:pPr marL="0" indent="0">
              <a:buNone/>
            </a:pPr>
            <a:r>
              <a:rPr lang="en-US" sz="2000" dirty="0"/>
              <a:t>   </a:t>
            </a:r>
            <a:r>
              <a:rPr lang="en-US" sz="2000" b="1" dirty="0"/>
              <a:t>1) Initial State</a:t>
            </a:r>
            <a:r>
              <a:rPr lang="en-US" sz="2000" dirty="0"/>
              <a:t>:</a:t>
            </a:r>
          </a:p>
          <a:p>
            <a:endParaRPr lang="en-US" dirty="0"/>
          </a:p>
        </p:txBody>
      </p:sp>
    </p:spTree>
    <p:extLst>
      <p:ext uri="{BB962C8B-B14F-4D97-AF65-F5344CB8AC3E}">
        <p14:creationId xmlns:p14="http://schemas.microsoft.com/office/powerpoint/2010/main" val="91367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2440-2C0B-B73D-9EE7-BD2382D54656}"/>
              </a:ext>
            </a:extLst>
          </p:cNvPr>
          <p:cNvSpPr>
            <a:spLocks noGrp="1"/>
          </p:cNvSpPr>
          <p:nvPr>
            <p:ph type="title"/>
          </p:nvPr>
        </p:nvSpPr>
        <p:spPr>
          <a:xfrm>
            <a:off x="457200" y="988828"/>
            <a:ext cx="8229600" cy="428810"/>
          </a:xfrm>
        </p:spPr>
        <p:txBody>
          <a:bodyPr/>
          <a:lstStyle/>
          <a:p>
            <a:r>
              <a:rPr lang="en-US" sz="2000" b="1" dirty="0"/>
              <a:t>2) Midway state, while determining the clusters among the ordered points:</a:t>
            </a:r>
            <a:br>
              <a:rPr lang="en-US" dirty="0"/>
            </a:br>
            <a:endParaRPr lang="en-US" dirty="0"/>
          </a:p>
        </p:txBody>
      </p:sp>
      <p:sp>
        <p:nvSpPr>
          <p:cNvPr id="3" name="Content Placeholder 2">
            <a:extLst>
              <a:ext uri="{FF2B5EF4-FFF2-40B4-BE49-F238E27FC236}">
                <a16:creationId xmlns:a16="http://schemas.microsoft.com/office/drawing/2014/main" id="{141DAA63-1E6F-84FA-7CB8-4DA62DA8833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39734337"/>
      </p:ext>
    </p:extLst>
  </p:cSld>
  <p:clrMapOvr>
    <a:masterClrMapping/>
  </p:clrMapOvr>
</p:sld>
</file>

<file path=ppt/theme/theme1.xml><?xml version="1.0" encoding="utf-8"?>
<a:theme xmlns:a="http://schemas.openxmlformats.org/drawingml/2006/main" name="RU_template_FASN_4x3 standard">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RU_template_FASN_4x3 standard.potx</Template>
  <TotalTime>569</TotalTime>
  <Words>1326</Words>
  <Application>Microsoft Macintosh PowerPoint</Application>
  <PresentationFormat>On-screen Show (4:3)</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Times New Roman</vt:lpstr>
      <vt:lpstr>RU_template_FASN_4x3 standard</vt:lpstr>
      <vt:lpstr>CS 512 Final Project</vt:lpstr>
      <vt:lpstr>Team Members:</vt:lpstr>
      <vt:lpstr>Project Description:  </vt:lpstr>
      <vt:lpstr>Data Description / Index and Data Transformation:</vt:lpstr>
      <vt:lpstr>Data Transformation:</vt:lpstr>
      <vt:lpstr>Data Description / Index and Data Transformation:</vt:lpstr>
      <vt:lpstr>Pseudo Code for OPTICS Algorithm: </vt:lpstr>
      <vt:lpstr>  Running the Algorithm on the aforementioned dataset: </vt:lpstr>
      <vt:lpstr>2) Midway state, while determining the clusters among the ordered points: </vt:lpstr>
      <vt:lpstr> 3) Final State: </vt:lpstr>
      <vt:lpstr>Time Complexity:</vt:lpstr>
      <vt:lpstr>Working Application:</vt:lpstr>
      <vt:lpstr>   Analysis:  1) Which attributes give an idea of the purchasing behavior of the customers? </vt:lpstr>
      <vt:lpstr>2) Can these spending habits be categorized in any way? </vt:lpstr>
      <vt:lpstr> 3) How can clustering help identify these groups and even exclude from the groups the customers with unusually high or low spending behavior? </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Ekta Dhobley</cp:lastModifiedBy>
  <cp:revision>67</cp:revision>
  <dcterms:created xsi:type="dcterms:W3CDTF">2012-05-15T15:26:04Z</dcterms:created>
  <dcterms:modified xsi:type="dcterms:W3CDTF">2022-05-09T03:14:12Z</dcterms:modified>
</cp:coreProperties>
</file>