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61" r:id="rId6"/>
    <p:sldId id="258" r:id="rId7"/>
    <p:sldId id="262" r:id="rId8"/>
    <p:sldId id="263" r:id="rId9"/>
    <p:sldId id="264" r:id="rId10"/>
    <p:sldId id="265" r:id="rId11"/>
    <p:sldId id="266" r:id="rId12"/>
    <p:sldId id="267"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5/12/2025</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5/12/2025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431624"/>
            <a:ext cx="10993549" cy="1035620"/>
          </a:xfrm>
        </p:spPr>
        <p:txBody>
          <a:bodyPr>
            <a:noAutofit/>
          </a:bodyPr>
          <a:lstStyle/>
          <a:p>
            <a:r>
              <a:rPr lang="en-US" sz="3600" dirty="0">
                <a:solidFill>
                  <a:schemeClr val="bg1"/>
                </a:solidFill>
              </a:rPr>
              <a:t>Ethical Hacking in AI-Based Cyber Warfare</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IN" sz="2400" dirty="0"/>
              <a:t>Made By:- Gaurav Naik , Rishikesh </a:t>
            </a:r>
            <a:r>
              <a:rPr lang="en-IN" sz="2400" dirty="0" err="1"/>
              <a:t>Sagare</a:t>
            </a:r>
            <a:r>
              <a:rPr lang="en-IN" sz="2400" dirty="0"/>
              <a:t> , </a:t>
            </a:r>
            <a:r>
              <a:rPr lang="en-IN" sz="2400" dirty="0" err="1"/>
              <a:t>Shrawan</a:t>
            </a:r>
            <a:r>
              <a:rPr lang="en-IN" sz="2400" dirty="0"/>
              <a:t> Parab</a:t>
            </a:r>
            <a:endParaRPr lang="en-US" sz="2400"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flipV="1">
            <a:off x="8296275" y="3429000"/>
            <a:ext cx="3081576" cy="76095"/>
          </a:xfrm>
        </p:spPr>
        <p:txBody>
          <a:bodyPr>
            <a:normAutofit fontScale="25000" lnSpcReduction="20000"/>
          </a:bodyPr>
          <a:lstStyle/>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endParaRPr lang="en-US" dirty="0">
              <a:solidFill>
                <a:srgbClr val="FFFEFF"/>
              </a:solidFill>
            </a:endParaRPr>
          </a:p>
        </p:txBody>
      </p:sp>
      <p:pic>
        <p:nvPicPr>
          <p:cNvPr id="1026" name="Picture 2" descr="Abstract Bloom Calligraphy Template Text Your Stock Vector (Royalty Free)  1210718851 | Shutterstock">
            <a:extLst>
              <a:ext uri="{FF2B5EF4-FFF2-40B4-BE49-F238E27FC236}">
                <a16:creationId xmlns:a16="http://schemas.microsoft.com/office/drawing/2014/main" id="{BE12AAB4-9CD8-15F5-AAB6-B1EDF434EC6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19943" y="799236"/>
            <a:ext cx="8621486" cy="408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IN" dirty="0"/>
              <a:t>Problem Statement</a:t>
            </a:r>
            <a:endParaRPr lang="en-US" dirty="0"/>
          </a:p>
        </p:txBody>
      </p:sp>
      <p:sp>
        <p:nvSpPr>
          <p:cNvPr id="4" name="Content Placeholder 3">
            <a:extLst>
              <a:ext uri="{FF2B5EF4-FFF2-40B4-BE49-F238E27FC236}">
                <a16:creationId xmlns:a16="http://schemas.microsoft.com/office/drawing/2014/main" id="{D17CA7BE-3AB7-68C5-8910-79DA87DAE26F}"/>
              </a:ext>
            </a:extLst>
          </p:cNvPr>
          <p:cNvSpPr>
            <a:spLocks noGrp="1"/>
          </p:cNvSpPr>
          <p:nvPr>
            <p:ph sz="half" idx="1"/>
          </p:nvPr>
        </p:nvSpPr>
        <p:spPr>
          <a:xfrm>
            <a:off x="-2336178" y="464517"/>
            <a:ext cx="5422390" cy="265141"/>
          </a:xfrm>
        </p:spPr>
        <p:txBody>
          <a:bodyPr>
            <a:normAutofit fontScale="77500" lnSpcReduction="20000"/>
          </a:bodyPr>
          <a:lstStyle/>
          <a:p>
            <a:endParaRPr lang="en-IN"/>
          </a:p>
        </p:txBody>
      </p:sp>
      <p:sp>
        <p:nvSpPr>
          <p:cNvPr id="6" name="Content Placeholder 5">
            <a:extLst>
              <a:ext uri="{FF2B5EF4-FFF2-40B4-BE49-F238E27FC236}">
                <a16:creationId xmlns:a16="http://schemas.microsoft.com/office/drawing/2014/main" id="{DF8B475D-303C-89B9-552E-57600E4FEC43}"/>
              </a:ext>
            </a:extLst>
          </p:cNvPr>
          <p:cNvSpPr>
            <a:spLocks noGrp="1"/>
          </p:cNvSpPr>
          <p:nvPr>
            <p:ph sz="half" idx="2"/>
          </p:nvPr>
        </p:nvSpPr>
        <p:spPr>
          <a:xfrm>
            <a:off x="581192" y="1983131"/>
            <a:ext cx="11029616" cy="4221726"/>
          </a:xfrm>
        </p:spPr>
        <p:txBody>
          <a:bodyPr>
            <a:noAutofit/>
          </a:bodyPr>
          <a:lstStyle/>
          <a:p>
            <a:r>
              <a:rPr lang="en-US" sz="2800" dirty="0"/>
              <a:t>Imagine a hacker using AI to create a fake email that tricks a bank employee into giving away sensitive data. Now imagine the bank using AI to spot that attack before it happens. This is the reality of AI in cyber </a:t>
            </a:r>
            <a:r>
              <a:rPr lang="en-US" sz="2800" dirty="0" err="1"/>
              <a:t>warfareits</a:t>
            </a:r>
            <a:r>
              <a:rPr lang="en-US" sz="2800" dirty="0"/>
              <a:t> a powerful tool for both attackers and defenders. However, AI systems can also be hacked, creating new risks. For example, in 2020, hackers used AI to mimic a CEOs voice, stealing $243,000 from a company. These challenges show why we need ethical hacking, where experts try to break into systems (with permission) to find and fix weaknesses before bad actors exploit them.</a:t>
            </a:r>
            <a:endParaRPr lang="en-IN" sz="2800"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8CC95-3ACA-A904-C793-D5B37C0104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A7AB1B-7314-7FB1-1066-956D5C18FD05}"/>
              </a:ext>
            </a:extLst>
          </p:cNvPr>
          <p:cNvSpPr>
            <a:spLocks noGrp="1"/>
          </p:cNvSpPr>
          <p:nvPr>
            <p:ph type="title"/>
          </p:nvPr>
        </p:nvSpPr>
        <p:spPr/>
        <p:txBody>
          <a:bodyPr>
            <a:normAutofit/>
          </a:bodyPr>
          <a:lstStyle/>
          <a:p>
            <a:r>
              <a:rPr lang="en-IN" sz="4400" dirty="0"/>
              <a:t>Objective</a:t>
            </a:r>
            <a:endParaRPr lang="en-US" sz="4400" dirty="0"/>
          </a:p>
        </p:txBody>
      </p:sp>
      <p:sp>
        <p:nvSpPr>
          <p:cNvPr id="4" name="Content Placeholder 3">
            <a:extLst>
              <a:ext uri="{FF2B5EF4-FFF2-40B4-BE49-F238E27FC236}">
                <a16:creationId xmlns:a16="http://schemas.microsoft.com/office/drawing/2014/main" id="{0DF018D1-9DAB-12C1-C8FE-769B15890817}"/>
              </a:ext>
            </a:extLst>
          </p:cNvPr>
          <p:cNvSpPr>
            <a:spLocks noGrp="1"/>
          </p:cNvSpPr>
          <p:nvPr>
            <p:ph sz="half" idx="1"/>
          </p:nvPr>
        </p:nvSpPr>
        <p:spPr>
          <a:xfrm>
            <a:off x="-2336178" y="464517"/>
            <a:ext cx="5422390" cy="265141"/>
          </a:xfrm>
        </p:spPr>
        <p:txBody>
          <a:bodyPr>
            <a:normAutofit fontScale="77500" lnSpcReduction="20000"/>
          </a:bodyPr>
          <a:lstStyle/>
          <a:p>
            <a:endParaRPr lang="en-IN"/>
          </a:p>
        </p:txBody>
      </p:sp>
      <p:sp>
        <p:nvSpPr>
          <p:cNvPr id="6" name="Content Placeholder 5">
            <a:extLst>
              <a:ext uri="{FF2B5EF4-FFF2-40B4-BE49-F238E27FC236}">
                <a16:creationId xmlns:a16="http://schemas.microsoft.com/office/drawing/2014/main" id="{FB27E6DD-9AD4-549E-8010-6B5C14755C38}"/>
              </a:ext>
            </a:extLst>
          </p:cNvPr>
          <p:cNvSpPr>
            <a:spLocks noGrp="1"/>
          </p:cNvSpPr>
          <p:nvPr>
            <p:ph sz="half" idx="2"/>
          </p:nvPr>
        </p:nvSpPr>
        <p:spPr>
          <a:xfrm>
            <a:off x="581192" y="1983130"/>
            <a:ext cx="11029616" cy="4722469"/>
          </a:xfrm>
        </p:spPr>
        <p:txBody>
          <a:bodyPr>
            <a:noAutofit/>
          </a:bodyPr>
          <a:lstStyle/>
          <a:p>
            <a:r>
              <a:rPr lang="en-US" sz="2400" dirty="0"/>
              <a:t>The problem is that AI-driven cyber warfare is fast, complex, and hard to defend against with old methods. Ethical hacking needs to evolve to keep up. This research aims to: </a:t>
            </a:r>
          </a:p>
          <a:p>
            <a:r>
              <a:rPr lang="en-US" sz="2400" dirty="0"/>
              <a:t> Understand how AI is used in cyber attacks and defenses.</a:t>
            </a:r>
          </a:p>
          <a:p>
            <a:r>
              <a:rPr lang="en-US" sz="2400" dirty="0"/>
              <a:t> Explore how ethical hacking can use AI to protect systems. </a:t>
            </a:r>
          </a:p>
          <a:p>
            <a:r>
              <a:rPr lang="en-US" sz="2400" dirty="0"/>
              <a:t> Discuss the ethical risks of AI hacking tools. </a:t>
            </a:r>
          </a:p>
          <a:p>
            <a:r>
              <a:rPr lang="en-US" sz="2400" dirty="0"/>
              <a:t>Highlight the job and business opportunities in this field. </a:t>
            </a:r>
          </a:p>
          <a:p>
            <a:r>
              <a:rPr lang="en-US" sz="2400" dirty="0"/>
              <a:t>Suggest future research to make ethical hacking better. This study will help students and professors understand how ethical hacking can make AI-based systems safer. </a:t>
            </a:r>
            <a:endParaRPr lang="en-IN" sz="2400" dirty="0"/>
          </a:p>
        </p:txBody>
      </p:sp>
    </p:spTree>
    <p:extLst>
      <p:ext uri="{BB962C8B-B14F-4D97-AF65-F5344CB8AC3E}">
        <p14:creationId xmlns:p14="http://schemas.microsoft.com/office/powerpoint/2010/main" val="302437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B053B-57D6-02AB-1601-453BE2286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9032F1-57D9-2652-E163-C20F8011EEE3}"/>
              </a:ext>
            </a:extLst>
          </p:cNvPr>
          <p:cNvSpPr>
            <a:spLocks noGrp="1"/>
          </p:cNvSpPr>
          <p:nvPr>
            <p:ph type="title"/>
          </p:nvPr>
        </p:nvSpPr>
        <p:spPr/>
        <p:txBody>
          <a:bodyPr>
            <a:normAutofit/>
          </a:bodyPr>
          <a:lstStyle/>
          <a:p>
            <a:r>
              <a:rPr lang="en-IN" sz="3200" dirty="0"/>
              <a:t>Literature Review</a:t>
            </a:r>
            <a:endParaRPr lang="en-US" sz="4400" dirty="0"/>
          </a:p>
        </p:txBody>
      </p:sp>
      <p:sp>
        <p:nvSpPr>
          <p:cNvPr id="4" name="Content Placeholder 3">
            <a:extLst>
              <a:ext uri="{FF2B5EF4-FFF2-40B4-BE49-F238E27FC236}">
                <a16:creationId xmlns:a16="http://schemas.microsoft.com/office/drawing/2014/main" id="{2F6B4ABB-CC56-E5DB-ACD0-8926BC19B2D8}"/>
              </a:ext>
            </a:extLst>
          </p:cNvPr>
          <p:cNvSpPr>
            <a:spLocks noGrp="1"/>
          </p:cNvSpPr>
          <p:nvPr>
            <p:ph sz="half" idx="1"/>
          </p:nvPr>
        </p:nvSpPr>
        <p:spPr>
          <a:xfrm>
            <a:off x="-2336178" y="464517"/>
            <a:ext cx="5422390" cy="265141"/>
          </a:xfrm>
        </p:spPr>
        <p:txBody>
          <a:bodyPr>
            <a:normAutofit fontScale="77500" lnSpcReduction="20000"/>
          </a:bodyPr>
          <a:lstStyle/>
          <a:p>
            <a:endParaRPr lang="en-IN"/>
          </a:p>
        </p:txBody>
      </p:sp>
      <p:sp>
        <p:nvSpPr>
          <p:cNvPr id="6" name="Content Placeholder 5">
            <a:extLst>
              <a:ext uri="{FF2B5EF4-FFF2-40B4-BE49-F238E27FC236}">
                <a16:creationId xmlns:a16="http://schemas.microsoft.com/office/drawing/2014/main" id="{7F1659AF-1E22-E39B-FB2C-7F8CB9C8820E}"/>
              </a:ext>
            </a:extLst>
          </p:cNvPr>
          <p:cNvSpPr>
            <a:spLocks noGrp="1"/>
          </p:cNvSpPr>
          <p:nvPr>
            <p:ph sz="half" idx="2"/>
          </p:nvPr>
        </p:nvSpPr>
        <p:spPr>
          <a:xfrm>
            <a:off x="581192" y="1983130"/>
            <a:ext cx="11029616" cy="4722469"/>
          </a:xfrm>
        </p:spPr>
        <p:txBody>
          <a:bodyPr>
            <a:noAutofit/>
          </a:bodyPr>
          <a:lstStyle/>
          <a:p>
            <a:r>
              <a:rPr lang="en-US" sz="4400" dirty="0"/>
              <a:t>AI in Cyber Warfare: The Good and the Bad</a:t>
            </a:r>
          </a:p>
          <a:p>
            <a:r>
              <a:rPr lang="en-US" sz="4400" dirty="0"/>
              <a:t>Ethical Hacking: Old and New Ways</a:t>
            </a:r>
          </a:p>
          <a:p>
            <a:r>
              <a:rPr lang="en-US" sz="4400" dirty="0"/>
              <a:t>Case Study: AI Hacking in Healthcare</a:t>
            </a:r>
          </a:p>
          <a:p>
            <a:r>
              <a:rPr lang="en-IN" sz="4400" dirty="0"/>
              <a:t>Gaps </a:t>
            </a:r>
            <a:r>
              <a:rPr lang="en-IN" sz="4400" dirty="0" err="1"/>
              <a:t>inCurrent</a:t>
            </a:r>
            <a:r>
              <a:rPr lang="en-IN" sz="4400" dirty="0"/>
              <a:t> </a:t>
            </a:r>
            <a:r>
              <a:rPr lang="en-IN" sz="4400" dirty="0" err="1"/>
              <a:t>Defenses</a:t>
            </a:r>
            <a:endParaRPr lang="en-US" sz="4400" dirty="0"/>
          </a:p>
          <a:p>
            <a:endParaRPr lang="en-IN" sz="2400" dirty="0"/>
          </a:p>
        </p:txBody>
      </p:sp>
    </p:spTree>
    <p:extLst>
      <p:ext uri="{BB962C8B-B14F-4D97-AF65-F5344CB8AC3E}">
        <p14:creationId xmlns:p14="http://schemas.microsoft.com/office/powerpoint/2010/main" val="283211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A0E41-56E0-460A-7BC4-D48185310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5FC9CB-18DF-2359-A590-9F150F32E40C}"/>
              </a:ext>
            </a:extLst>
          </p:cNvPr>
          <p:cNvSpPr>
            <a:spLocks noGrp="1"/>
          </p:cNvSpPr>
          <p:nvPr>
            <p:ph type="title"/>
          </p:nvPr>
        </p:nvSpPr>
        <p:spPr/>
        <p:txBody>
          <a:bodyPr>
            <a:normAutofit/>
          </a:bodyPr>
          <a:lstStyle/>
          <a:p>
            <a:r>
              <a:rPr lang="en-IN" sz="3200" dirty="0"/>
              <a:t>Research Methodology</a:t>
            </a:r>
            <a:endParaRPr lang="en-US" sz="4400" dirty="0"/>
          </a:p>
        </p:txBody>
      </p:sp>
      <p:sp>
        <p:nvSpPr>
          <p:cNvPr id="4" name="Content Placeholder 3">
            <a:extLst>
              <a:ext uri="{FF2B5EF4-FFF2-40B4-BE49-F238E27FC236}">
                <a16:creationId xmlns:a16="http://schemas.microsoft.com/office/drawing/2014/main" id="{333492CF-B58D-BDB7-05B9-408790F9FE3B}"/>
              </a:ext>
            </a:extLst>
          </p:cNvPr>
          <p:cNvSpPr>
            <a:spLocks noGrp="1"/>
          </p:cNvSpPr>
          <p:nvPr>
            <p:ph sz="half" idx="1"/>
          </p:nvPr>
        </p:nvSpPr>
        <p:spPr>
          <a:xfrm>
            <a:off x="-2336178" y="464517"/>
            <a:ext cx="5422390" cy="265141"/>
          </a:xfrm>
        </p:spPr>
        <p:txBody>
          <a:bodyPr>
            <a:normAutofit fontScale="77500" lnSpcReduction="20000"/>
          </a:bodyPr>
          <a:lstStyle/>
          <a:p>
            <a:endParaRPr lang="en-IN"/>
          </a:p>
        </p:txBody>
      </p:sp>
      <p:sp>
        <p:nvSpPr>
          <p:cNvPr id="6" name="Content Placeholder 5">
            <a:extLst>
              <a:ext uri="{FF2B5EF4-FFF2-40B4-BE49-F238E27FC236}">
                <a16:creationId xmlns:a16="http://schemas.microsoft.com/office/drawing/2014/main" id="{0BDFEEC7-99F6-6719-6F25-C0170BA418F5}"/>
              </a:ext>
            </a:extLst>
          </p:cNvPr>
          <p:cNvSpPr>
            <a:spLocks noGrp="1"/>
          </p:cNvSpPr>
          <p:nvPr>
            <p:ph sz="half" idx="2"/>
          </p:nvPr>
        </p:nvSpPr>
        <p:spPr>
          <a:xfrm>
            <a:off x="581192" y="1983130"/>
            <a:ext cx="11029616" cy="4722469"/>
          </a:xfrm>
        </p:spPr>
        <p:txBody>
          <a:bodyPr>
            <a:noAutofit/>
          </a:bodyPr>
          <a:lstStyle/>
          <a:p>
            <a:pPr marL="0" indent="0">
              <a:buNone/>
            </a:pPr>
            <a:r>
              <a:rPr lang="en-US" sz="2000" dirty="0"/>
              <a:t>This research uses a qualitative approach, meaning we studied existing information rather than collecting new data with experiments. We did a literature review, which is like reading a lot of books and articles to understand a </a:t>
            </a:r>
            <a:r>
              <a:rPr lang="en-US" sz="2000" dirty="0" err="1"/>
              <a:t>topic.Heres</a:t>
            </a:r>
            <a:r>
              <a:rPr lang="en-US" sz="2000" dirty="0"/>
              <a:t> how we did it: </a:t>
            </a:r>
          </a:p>
          <a:p>
            <a:r>
              <a:rPr lang="en-US" sz="2000" dirty="0"/>
              <a:t>Finding Sources: We searched for articles using keywords like AI in cyber warfare, ethical hacking, and AI cybersecurity </a:t>
            </a:r>
            <a:r>
              <a:rPr lang="en-US" sz="2000" dirty="0" err="1"/>
              <a:t>onGoogle</a:t>
            </a:r>
            <a:r>
              <a:rPr lang="en-US" sz="2000" dirty="0"/>
              <a:t> Scholar and university databases.</a:t>
            </a:r>
          </a:p>
          <a:p>
            <a:r>
              <a:rPr lang="en-US" sz="2000" dirty="0"/>
              <a:t>Choosing Sources: We picked only trustworthy sources, like peer-reviewed journals and reports from organizations like the Atlantic Council.</a:t>
            </a:r>
          </a:p>
          <a:p>
            <a:r>
              <a:rPr lang="en-US" sz="2000" dirty="0"/>
              <a:t>Reading and Summarizing: We read about AIs role in attacks and defenses, how ethical hacking works, and its ethical and </a:t>
            </a:r>
            <a:r>
              <a:rPr lang="en-US" sz="2000" dirty="0" err="1"/>
              <a:t>marketimpacts</a:t>
            </a:r>
            <a:r>
              <a:rPr lang="en-US" sz="2000" dirty="0"/>
              <a:t>.</a:t>
            </a:r>
          </a:p>
          <a:p>
            <a:r>
              <a:rPr lang="en-US" sz="2000" dirty="0"/>
              <a:t>Organizing Information: We grouped our findings into themes, like AIs benefits, risks, and future possibilities.</a:t>
            </a:r>
          </a:p>
          <a:p>
            <a:pPr marL="0" indent="0">
              <a:buNone/>
            </a:pPr>
            <a:r>
              <a:rPr lang="en-US" sz="2000" dirty="0"/>
              <a:t>This method helped us understand the big picture of ethical hacking in AI-based cyber warfare without needing complex tools or experiments. Its perfect for an undergraduate project because its clear and manageable.</a:t>
            </a:r>
            <a:endParaRPr lang="en-IN" sz="2000" dirty="0"/>
          </a:p>
        </p:txBody>
      </p:sp>
    </p:spTree>
    <p:extLst>
      <p:ext uri="{BB962C8B-B14F-4D97-AF65-F5344CB8AC3E}">
        <p14:creationId xmlns:p14="http://schemas.microsoft.com/office/powerpoint/2010/main" val="264154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006D1-58D3-28A9-DDA1-AC50723653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8C1EBB-151A-11F4-16A1-C52956691543}"/>
              </a:ext>
            </a:extLst>
          </p:cNvPr>
          <p:cNvSpPr>
            <a:spLocks noGrp="1"/>
          </p:cNvSpPr>
          <p:nvPr>
            <p:ph type="title"/>
          </p:nvPr>
        </p:nvSpPr>
        <p:spPr/>
        <p:txBody>
          <a:bodyPr>
            <a:normAutofit/>
          </a:bodyPr>
          <a:lstStyle/>
          <a:p>
            <a:r>
              <a:rPr lang="en-IN" sz="3200" dirty="0"/>
              <a:t>Ethical Impact</a:t>
            </a:r>
            <a:endParaRPr lang="en-US" sz="4400" dirty="0"/>
          </a:p>
        </p:txBody>
      </p:sp>
      <p:sp>
        <p:nvSpPr>
          <p:cNvPr id="4" name="Content Placeholder 3">
            <a:extLst>
              <a:ext uri="{FF2B5EF4-FFF2-40B4-BE49-F238E27FC236}">
                <a16:creationId xmlns:a16="http://schemas.microsoft.com/office/drawing/2014/main" id="{7D33F934-7BE5-3FDD-8E05-EB9F8806FCA0}"/>
              </a:ext>
            </a:extLst>
          </p:cNvPr>
          <p:cNvSpPr>
            <a:spLocks noGrp="1"/>
          </p:cNvSpPr>
          <p:nvPr>
            <p:ph sz="half" idx="1"/>
          </p:nvPr>
        </p:nvSpPr>
        <p:spPr>
          <a:xfrm>
            <a:off x="-2336178" y="464517"/>
            <a:ext cx="5422390" cy="265141"/>
          </a:xfrm>
        </p:spPr>
        <p:txBody>
          <a:bodyPr>
            <a:normAutofit fontScale="77500" lnSpcReduction="20000"/>
          </a:bodyPr>
          <a:lstStyle/>
          <a:p>
            <a:endParaRPr lang="en-IN"/>
          </a:p>
        </p:txBody>
      </p:sp>
      <p:sp>
        <p:nvSpPr>
          <p:cNvPr id="6" name="Content Placeholder 5">
            <a:extLst>
              <a:ext uri="{FF2B5EF4-FFF2-40B4-BE49-F238E27FC236}">
                <a16:creationId xmlns:a16="http://schemas.microsoft.com/office/drawing/2014/main" id="{89708912-F87F-52F4-2A0A-CEED4F66CF89}"/>
              </a:ext>
            </a:extLst>
          </p:cNvPr>
          <p:cNvSpPr>
            <a:spLocks noGrp="1"/>
          </p:cNvSpPr>
          <p:nvPr>
            <p:ph sz="half" idx="2"/>
          </p:nvPr>
        </p:nvSpPr>
        <p:spPr>
          <a:xfrm>
            <a:off x="581192" y="1983130"/>
            <a:ext cx="11029616" cy="4722469"/>
          </a:xfrm>
        </p:spPr>
        <p:txBody>
          <a:bodyPr>
            <a:noAutofit/>
          </a:bodyPr>
          <a:lstStyle/>
          <a:p>
            <a:r>
              <a:rPr lang="en-US" sz="3200" dirty="0"/>
              <a:t>Ethical Concerns: Can AI Be Too Dangerous?</a:t>
            </a:r>
          </a:p>
          <a:p>
            <a:pPr marL="0" indent="0">
              <a:buNone/>
            </a:pPr>
            <a:r>
              <a:rPr lang="en-US" sz="3200" dirty="0"/>
              <a:t>Using AI for hacking is like giving someone a powerful </a:t>
            </a:r>
            <a:r>
              <a:rPr lang="en-US" sz="3200" dirty="0" err="1"/>
              <a:t>toolit</a:t>
            </a:r>
            <a:r>
              <a:rPr lang="en-US" sz="3200" dirty="0"/>
              <a:t> can build or destroy. Ethical hackers use AI to protect systems, but the same AI could help criminals. For example, AI that generates fake emails for testing defenses could be used to scam people . Another worry is that AI might make decisions without human oversight. Imagine an AI wrongly flagging a hospitals system as safe, leaving it open to attack . To avoid this, ethical hackers need clear rules, like always having a human check AIs work. </a:t>
            </a:r>
            <a:endParaRPr lang="en-IN" sz="3200" dirty="0"/>
          </a:p>
        </p:txBody>
      </p:sp>
    </p:spTree>
    <p:extLst>
      <p:ext uri="{BB962C8B-B14F-4D97-AF65-F5344CB8AC3E}">
        <p14:creationId xmlns:p14="http://schemas.microsoft.com/office/powerpoint/2010/main" val="84769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64BB9-10F0-522E-E87F-01AD8CDDB0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C0D6B-50FB-E028-7637-B0223A5E0E78}"/>
              </a:ext>
            </a:extLst>
          </p:cNvPr>
          <p:cNvSpPr>
            <a:spLocks noGrp="1"/>
          </p:cNvSpPr>
          <p:nvPr>
            <p:ph type="title"/>
          </p:nvPr>
        </p:nvSpPr>
        <p:spPr/>
        <p:txBody>
          <a:bodyPr>
            <a:normAutofit/>
          </a:bodyPr>
          <a:lstStyle/>
          <a:p>
            <a:r>
              <a:rPr lang="en-IN" sz="3200" dirty="0"/>
              <a:t>Market Relevance</a:t>
            </a:r>
            <a:endParaRPr lang="en-US" sz="4400" dirty="0"/>
          </a:p>
        </p:txBody>
      </p:sp>
      <p:sp>
        <p:nvSpPr>
          <p:cNvPr id="4" name="Content Placeholder 3">
            <a:extLst>
              <a:ext uri="{FF2B5EF4-FFF2-40B4-BE49-F238E27FC236}">
                <a16:creationId xmlns:a16="http://schemas.microsoft.com/office/drawing/2014/main" id="{7EF90354-4A0D-42E6-642F-6CEC4168B2B8}"/>
              </a:ext>
            </a:extLst>
          </p:cNvPr>
          <p:cNvSpPr>
            <a:spLocks noGrp="1"/>
          </p:cNvSpPr>
          <p:nvPr>
            <p:ph sz="half" idx="1"/>
          </p:nvPr>
        </p:nvSpPr>
        <p:spPr>
          <a:xfrm>
            <a:off x="-2336178" y="464517"/>
            <a:ext cx="5422390" cy="265141"/>
          </a:xfrm>
        </p:spPr>
        <p:txBody>
          <a:bodyPr>
            <a:normAutofit fontScale="77500" lnSpcReduction="20000"/>
          </a:bodyPr>
          <a:lstStyle/>
          <a:p>
            <a:endParaRPr lang="en-IN"/>
          </a:p>
        </p:txBody>
      </p:sp>
      <p:sp>
        <p:nvSpPr>
          <p:cNvPr id="6" name="Content Placeholder 5">
            <a:extLst>
              <a:ext uri="{FF2B5EF4-FFF2-40B4-BE49-F238E27FC236}">
                <a16:creationId xmlns:a16="http://schemas.microsoft.com/office/drawing/2014/main" id="{23DF57A3-D779-EF5E-639C-333F87669665}"/>
              </a:ext>
            </a:extLst>
          </p:cNvPr>
          <p:cNvSpPr>
            <a:spLocks noGrp="1"/>
          </p:cNvSpPr>
          <p:nvPr>
            <p:ph sz="half" idx="2"/>
          </p:nvPr>
        </p:nvSpPr>
        <p:spPr>
          <a:xfrm>
            <a:off x="581192" y="1983130"/>
            <a:ext cx="11029616" cy="4722469"/>
          </a:xfrm>
        </p:spPr>
        <p:txBody>
          <a:bodyPr>
            <a:noAutofit/>
          </a:bodyPr>
          <a:lstStyle/>
          <a:p>
            <a:r>
              <a:rPr lang="en-IN" sz="3200" dirty="0"/>
              <a:t>Market Relevance: Big Opportunities</a:t>
            </a:r>
          </a:p>
          <a:p>
            <a:pPr marL="0" indent="0">
              <a:buNone/>
            </a:pPr>
            <a:r>
              <a:rPr lang="en-US" sz="3200" dirty="0"/>
              <a:t>AI in cybersecurity is a hot field. Companies and governments are spending billions to protect their systems. By 2026, the AI cybersecurity market could be worth $40.8 billion . Ethical hackers with AI skills are in high demand. For example, companies like Microsoft hire them to test cloud systems. Militaries, like the U.S. Army, use AI to defend against cyber attacks from other countries . This means lots </a:t>
            </a:r>
            <a:r>
              <a:rPr lang="en-US" sz="3200" dirty="0" err="1"/>
              <a:t>ofjobs</a:t>
            </a:r>
            <a:r>
              <a:rPr lang="en-US" sz="3200" dirty="0"/>
              <a:t> and innovation for students studying cybersecurity. </a:t>
            </a:r>
            <a:endParaRPr lang="en-IN" sz="3200" dirty="0"/>
          </a:p>
        </p:txBody>
      </p:sp>
    </p:spTree>
    <p:extLst>
      <p:ext uri="{BB962C8B-B14F-4D97-AF65-F5344CB8AC3E}">
        <p14:creationId xmlns:p14="http://schemas.microsoft.com/office/powerpoint/2010/main" val="178739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03D8C-9260-A97A-01FA-EC111E1234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806A2B-9C74-01FB-C5A8-DA0B4890A5C8}"/>
              </a:ext>
            </a:extLst>
          </p:cNvPr>
          <p:cNvSpPr>
            <a:spLocks noGrp="1"/>
          </p:cNvSpPr>
          <p:nvPr>
            <p:ph type="title"/>
          </p:nvPr>
        </p:nvSpPr>
        <p:spPr/>
        <p:txBody>
          <a:bodyPr>
            <a:normAutofit/>
          </a:bodyPr>
          <a:lstStyle/>
          <a:p>
            <a:r>
              <a:rPr lang="en-IN" sz="3200" dirty="0"/>
              <a:t>Future Scope</a:t>
            </a:r>
            <a:endParaRPr lang="en-US" sz="4400" dirty="0"/>
          </a:p>
        </p:txBody>
      </p:sp>
      <p:sp>
        <p:nvSpPr>
          <p:cNvPr id="4" name="Content Placeholder 3">
            <a:extLst>
              <a:ext uri="{FF2B5EF4-FFF2-40B4-BE49-F238E27FC236}">
                <a16:creationId xmlns:a16="http://schemas.microsoft.com/office/drawing/2014/main" id="{E85E2D5B-FAA6-C246-DCF7-0AA34C59E451}"/>
              </a:ext>
            </a:extLst>
          </p:cNvPr>
          <p:cNvSpPr>
            <a:spLocks noGrp="1"/>
          </p:cNvSpPr>
          <p:nvPr>
            <p:ph sz="half" idx="1"/>
          </p:nvPr>
        </p:nvSpPr>
        <p:spPr>
          <a:xfrm>
            <a:off x="-2336178" y="464517"/>
            <a:ext cx="5422390" cy="265141"/>
          </a:xfrm>
        </p:spPr>
        <p:txBody>
          <a:bodyPr>
            <a:normAutofit fontScale="77500" lnSpcReduction="20000"/>
          </a:bodyPr>
          <a:lstStyle/>
          <a:p>
            <a:endParaRPr lang="en-IN"/>
          </a:p>
        </p:txBody>
      </p:sp>
      <p:sp>
        <p:nvSpPr>
          <p:cNvPr id="6" name="Content Placeholder 5">
            <a:extLst>
              <a:ext uri="{FF2B5EF4-FFF2-40B4-BE49-F238E27FC236}">
                <a16:creationId xmlns:a16="http://schemas.microsoft.com/office/drawing/2014/main" id="{80A738B6-188B-F770-023C-AA8B4FE4642E}"/>
              </a:ext>
            </a:extLst>
          </p:cNvPr>
          <p:cNvSpPr>
            <a:spLocks noGrp="1"/>
          </p:cNvSpPr>
          <p:nvPr>
            <p:ph sz="half" idx="2"/>
          </p:nvPr>
        </p:nvSpPr>
        <p:spPr>
          <a:xfrm>
            <a:off x="581192" y="1983130"/>
            <a:ext cx="11029616" cy="4722469"/>
          </a:xfrm>
        </p:spPr>
        <p:txBody>
          <a:bodyPr>
            <a:noAutofit/>
          </a:bodyPr>
          <a:lstStyle/>
          <a:p>
            <a:pPr marL="0" indent="0">
              <a:buNone/>
            </a:pPr>
            <a:r>
              <a:rPr lang="en-US" sz="2400" dirty="0"/>
              <a:t>The future of ethical hacking in AI-based cyber warfare is full of possibilities. Here are some ideas for further research:</a:t>
            </a:r>
          </a:p>
          <a:p>
            <a:r>
              <a:rPr lang="en-US" sz="2400" dirty="0"/>
              <a:t>Smart Threat Prediction: Create AI that guesses where hackers will attack next, like a weather forecast for cyberthreats.</a:t>
            </a:r>
          </a:p>
          <a:p>
            <a:r>
              <a:rPr lang="en-US" sz="2400" dirty="0"/>
              <a:t>Rules: Develop guidelines to ensure AI is used safely in hacking, preventing misuse.</a:t>
            </a:r>
          </a:p>
          <a:p>
            <a:r>
              <a:rPr lang="en-US" sz="2400" dirty="0"/>
              <a:t>Training: Teach more students and professionals how to use AI for ethical hacking.</a:t>
            </a:r>
          </a:p>
          <a:p>
            <a:r>
              <a:rPr lang="en-US" sz="2400" dirty="0"/>
              <a:t>AI : Find ways to stop hackers from tricking AI systems with bad data.</a:t>
            </a:r>
          </a:p>
          <a:p>
            <a:r>
              <a:rPr lang="en-US" sz="2400" dirty="0"/>
              <a:t>Teamwork: Encourage countries to share ideas for fighting AI-based cyber threats.</a:t>
            </a:r>
          </a:p>
          <a:p>
            <a:pPr marL="0" indent="0">
              <a:buNone/>
            </a:pPr>
            <a:r>
              <a:rPr lang="en-US" sz="2400" dirty="0"/>
              <a:t>These ideas can make the internet safer and create exciting opportunities for researchers and cybersecurity experts.</a:t>
            </a:r>
            <a:endParaRPr lang="en-IN" sz="2400" dirty="0"/>
          </a:p>
        </p:txBody>
      </p:sp>
    </p:spTree>
    <p:extLst>
      <p:ext uri="{BB962C8B-B14F-4D97-AF65-F5344CB8AC3E}">
        <p14:creationId xmlns:p14="http://schemas.microsoft.com/office/powerpoint/2010/main" val="1058688373"/>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32</TotalTime>
  <Words>779</Words>
  <Application>Microsoft Office PowerPoint</Application>
  <PresentationFormat>Widescreen</PresentationFormat>
  <Paragraphs>41</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Wingdings 2</vt:lpstr>
      <vt:lpstr>Custom</vt:lpstr>
      <vt:lpstr>Ethical Hacking in AI-Based Cyber Warfare</vt:lpstr>
      <vt:lpstr>PowerPoint Presentation</vt:lpstr>
      <vt:lpstr>Problem Statement</vt:lpstr>
      <vt:lpstr>Objective</vt:lpstr>
      <vt:lpstr>Literature Review</vt:lpstr>
      <vt:lpstr>Research Methodology</vt:lpstr>
      <vt:lpstr>Ethical Impact</vt:lpstr>
      <vt:lpstr>Market Relevance</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swarrior0310@outlook.com</dc:creator>
  <cp:lastModifiedBy>swarrior0310@outlook.com</cp:lastModifiedBy>
  <cp:revision>1</cp:revision>
  <dcterms:created xsi:type="dcterms:W3CDTF">2025-05-12T13:38:39Z</dcterms:created>
  <dcterms:modified xsi:type="dcterms:W3CDTF">2025-05-12T14:11:22Z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