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5" r:id="rId3"/>
    <p:sldId id="266" r:id="rId4"/>
    <p:sldId id="269" r:id="rId5"/>
    <p:sldId id="271" r:id="rId6"/>
    <p:sldId id="272" r:id="rId7"/>
    <p:sldId id="273" r:id="rId8"/>
    <p:sldId id="270" r:id="rId9"/>
    <p:sldId id="258" r:id="rId10"/>
    <p:sldId id="274" r:id="rId11"/>
    <p:sldId id="27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304868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365715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1641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223478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3216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872283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1139177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333057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324430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3FD3A-471F-453F-9086-BFA9DA1D61A8}"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335449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63FD3A-471F-453F-9086-BFA9DA1D61A8}"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120723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63FD3A-471F-453F-9086-BFA9DA1D61A8}" type="datetimeFigureOut">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44342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3FD3A-471F-453F-9086-BFA9DA1D61A8}" type="datetimeFigureOut">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4806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3FD3A-471F-453F-9086-BFA9DA1D61A8}" type="datetimeFigureOut">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41382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63FD3A-471F-453F-9086-BFA9DA1D61A8}"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314883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63FD3A-471F-453F-9086-BFA9DA1D61A8}"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A0463-92DF-44C1-873A-DB0399916777}" type="slidenum">
              <a:rPr lang="en-US" smtClean="0"/>
              <a:t>‹#›</a:t>
            </a:fld>
            <a:endParaRPr lang="en-US"/>
          </a:p>
        </p:txBody>
      </p:sp>
    </p:spTree>
    <p:extLst>
      <p:ext uri="{BB962C8B-B14F-4D97-AF65-F5344CB8AC3E}">
        <p14:creationId xmlns:p14="http://schemas.microsoft.com/office/powerpoint/2010/main" val="48751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63FD3A-471F-453F-9086-BFA9DA1D61A8}" type="datetimeFigureOut">
              <a:rPr lang="en-US" smtClean="0"/>
              <a:t>3/10/2021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CA0463-92DF-44C1-873A-DB0399916777}" type="slidenum">
              <a:rPr lang="en-US" smtClean="0"/>
              <a:t>‹#›</a:t>
            </a:fld>
            <a:endParaRPr lang="en-US"/>
          </a:p>
        </p:txBody>
      </p:sp>
    </p:spTree>
    <p:extLst>
      <p:ext uri="{BB962C8B-B14F-4D97-AF65-F5344CB8AC3E}">
        <p14:creationId xmlns:p14="http://schemas.microsoft.com/office/powerpoint/2010/main" val="96793455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BC8D-BAA4-42EA-B2A7-E8C03D3FC9DF}"/>
              </a:ext>
            </a:extLst>
          </p:cNvPr>
          <p:cNvSpPr>
            <a:spLocks noGrp="1"/>
          </p:cNvSpPr>
          <p:nvPr>
            <p:ph type="ctrTitle"/>
          </p:nvPr>
        </p:nvSpPr>
        <p:spPr>
          <a:xfrm>
            <a:off x="1051560" y="1110054"/>
            <a:ext cx="6558608" cy="4580300"/>
          </a:xfrm>
        </p:spPr>
        <p:txBody>
          <a:bodyPr vert="horz" lIns="91440" tIns="45720" rIns="91440" bIns="45720" rtlCol="0">
            <a:normAutofit fontScale="90000"/>
          </a:bodyPr>
          <a:lstStyle/>
          <a:p>
            <a:pPr algn="r"/>
            <a:r>
              <a:rPr lang="en-US" sz="8100" kern="1200">
                <a:latin typeface="+mj-lt"/>
                <a:ea typeface="+mj-ea"/>
                <a:cs typeface="+mj-cs"/>
              </a:rPr>
              <a:t>Hybrid Based Movie Recommendation System</a:t>
            </a:r>
          </a:p>
        </p:txBody>
      </p:sp>
      <p:sp>
        <p:nvSpPr>
          <p:cNvPr id="3" name="Subtitle 2">
            <a:extLst>
              <a:ext uri="{FF2B5EF4-FFF2-40B4-BE49-F238E27FC236}">
                <a16:creationId xmlns:a16="http://schemas.microsoft.com/office/drawing/2014/main" id="{31CF014B-CFDE-4455-8115-51A3EACE548D}"/>
              </a:ext>
            </a:extLst>
          </p:cNvPr>
          <p:cNvSpPr>
            <a:spLocks noGrp="1"/>
          </p:cNvSpPr>
          <p:nvPr>
            <p:ph type="subTitle" idx="1"/>
          </p:nvPr>
        </p:nvSpPr>
        <p:spPr>
          <a:xfrm>
            <a:off x="8091947" y="2982897"/>
            <a:ext cx="2989007" cy="2139300"/>
          </a:xfrm>
        </p:spPr>
        <p:txBody>
          <a:bodyPr vert="horz" lIns="91440" tIns="45720" rIns="91440" bIns="45720" rtlCol="0" anchor="ctr">
            <a:normAutofit/>
          </a:bodyPr>
          <a:lstStyle/>
          <a:p>
            <a:r>
              <a:rPr lang="en-US" sz="1700" dirty="0">
                <a:solidFill>
                  <a:srgbClr val="000000"/>
                </a:solidFill>
              </a:rPr>
              <a:t>				</a:t>
            </a:r>
            <a:r>
              <a:rPr lang="en-US" sz="2000" dirty="0">
                <a:solidFill>
                  <a:srgbClr val="000000"/>
                </a:solidFill>
              </a:rPr>
              <a:t>RISHI SONI</a:t>
            </a:r>
          </a:p>
        </p:txBody>
      </p:sp>
    </p:spTree>
    <p:extLst>
      <p:ext uri="{BB962C8B-B14F-4D97-AF65-F5344CB8AC3E}">
        <p14:creationId xmlns:p14="http://schemas.microsoft.com/office/powerpoint/2010/main" val="17688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BEBE-B6CB-44AF-A6DF-13AA899885E5}"/>
              </a:ext>
            </a:extLst>
          </p:cNvPr>
          <p:cNvSpPr>
            <a:spLocks noGrp="1"/>
          </p:cNvSpPr>
          <p:nvPr>
            <p:ph type="title"/>
          </p:nvPr>
        </p:nvSpPr>
        <p:spPr>
          <a:xfrm>
            <a:off x="1069848" y="484632"/>
            <a:ext cx="10058400" cy="980184"/>
          </a:xfrm>
        </p:spPr>
        <p:txBody>
          <a:bodyPr/>
          <a:lstStyle/>
          <a:p>
            <a:r>
              <a:rPr lang="en-US" dirty="0"/>
              <a:t>Screenshots Type 2 MLP</a:t>
            </a:r>
          </a:p>
        </p:txBody>
      </p:sp>
      <p:pic>
        <p:nvPicPr>
          <p:cNvPr id="5" name="Content Placeholder 4" descr="A screenshot of a social media post&#10;&#10;Description automatically generated">
            <a:extLst>
              <a:ext uri="{FF2B5EF4-FFF2-40B4-BE49-F238E27FC236}">
                <a16:creationId xmlns:a16="http://schemas.microsoft.com/office/drawing/2014/main" id="{8B02A779-53AD-44B0-B088-0FE61E964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5231" y="1465263"/>
            <a:ext cx="8367888" cy="4706937"/>
          </a:xfrm>
        </p:spPr>
      </p:pic>
    </p:spTree>
    <p:extLst>
      <p:ext uri="{BB962C8B-B14F-4D97-AF65-F5344CB8AC3E}">
        <p14:creationId xmlns:p14="http://schemas.microsoft.com/office/powerpoint/2010/main" val="125887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BEBE-B6CB-44AF-A6DF-13AA899885E5}"/>
              </a:ext>
            </a:extLst>
          </p:cNvPr>
          <p:cNvSpPr>
            <a:spLocks noGrp="1"/>
          </p:cNvSpPr>
          <p:nvPr>
            <p:ph type="title"/>
          </p:nvPr>
        </p:nvSpPr>
        <p:spPr>
          <a:xfrm>
            <a:off x="1069848" y="484632"/>
            <a:ext cx="10058400" cy="980184"/>
          </a:xfrm>
        </p:spPr>
        <p:txBody>
          <a:bodyPr/>
          <a:lstStyle/>
          <a:p>
            <a:r>
              <a:rPr lang="en-US" dirty="0"/>
              <a:t>Screenshots Type 2 Neural Mat Fact</a:t>
            </a:r>
          </a:p>
        </p:txBody>
      </p:sp>
      <p:pic>
        <p:nvPicPr>
          <p:cNvPr id="7" name="Content Placeholder 6" descr="A screenshot of a social media post&#10;&#10;Description automatically generated">
            <a:extLst>
              <a:ext uri="{FF2B5EF4-FFF2-40B4-BE49-F238E27FC236}">
                <a16:creationId xmlns:a16="http://schemas.microsoft.com/office/drawing/2014/main" id="{73B88EB6-8734-4879-9FE4-38CBCAD02A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5231" y="1465263"/>
            <a:ext cx="8367888" cy="4706937"/>
          </a:xfrm>
        </p:spPr>
      </p:pic>
    </p:spTree>
    <p:extLst>
      <p:ext uri="{BB962C8B-B14F-4D97-AF65-F5344CB8AC3E}">
        <p14:creationId xmlns:p14="http://schemas.microsoft.com/office/powerpoint/2010/main" val="367736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8B61-514B-486E-8353-92144AB2B0B7}"/>
              </a:ext>
            </a:extLst>
          </p:cNvPr>
          <p:cNvSpPr>
            <a:spLocks noGrp="1"/>
          </p:cNvSpPr>
          <p:nvPr>
            <p:ph type="title"/>
          </p:nvPr>
        </p:nvSpPr>
        <p:spPr>
          <a:xfrm>
            <a:off x="1069848" y="484632"/>
            <a:ext cx="10058400" cy="1282024"/>
          </a:xfrm>
        </p:spPr>
        <p:txBody>
          <a:bodyPr/>
          <a:lstStyle/>
          <a:p>
            <a:pPr algn="ctr"/>
            <a:r>
              <a:rPr lang="en-IN" dirty="0"/>
              <a:t>Thank you</a:t>
            </a:r>
            <a:endParaRPr lang="en-US" dirty="0"/>
          </a:p>
        </p:txBody>
      </p:sp>
      <p:sp>
        <p:nvSpPr>
          <p:cNvPr id="3" name="Content Placeholder 2">
            <a:extLst>
              <a:ext uri="{FF2B5EF4-FFF2-40B4-BE49-F238E27FC236}">
                <a16:creationId xmlns:a16="http://schemas.microsoft.com/office/drawing/2014/main" id="{4DB9391F-2536-4BCE-BC95-40A7271BCE91}"/>
              </a:ext>
            </a:extLst>
          </p:cNvPr>
          <p:cNvSpPr>
            <a:spLocks noGrp="1"/>
          </p:cNvSpPr>
          <p:nvPr>
            <p:ph idx="1"/>
          </p:nvPr>
        </p:nvSpPr>
        <p:spPr>
          <a:xfrm>
            <a:off x="1069848" y="1917577"/>
            <a:ext cx="10058400" cy="4254623"/>
          </a:xfrm>
        </p:spPr>
        <p:txBody>
          <a:bodyPr/>
          <a:lstStyle/>
          <a:p>
            <a:pPr marL="0" lvl="0" indent="0">
              <a:buNone/>
            </a:pPr>
            <a:endParaRPr lang="en-US" dirty="0"/>
          </a:p>
        </p:txBody>
      </p:sp>
    </p:spTree>
    <p:extLst>
      <p:ext uri="{BB962C8B-B14F-4D97-AF65-F5344CB8AC3E}">
        <p14:creationId xmlns:p14="http://schemas.microsoft.com/office/powerpoint/2010/main" val="245454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6158-8B85-4F70-B36F-64480ED0415E}"/>
              </a:ext>
            </a:extLst>
          </p:cNvPr>
          <p:cNvSpPr>
            <a:spLocks noGrp="1"/>
          </p:cNvSpPr>
          <p:nvPr>
            <p:ph type="title"/>
          </p:nvPr>
        </p:nvSpPr>
        <p:spPr/>
        <p:txBody>
          <a:bodyPr/>
          <a:lstStyle/>
          <a:p>
            <a:r>
              <a:rPr lang="en-IN" dirty="0"/>
              <a:t>Project overview</a:t>
            </a:r>
            <a:endParaRPr lang="en-US" dirty="0"/>
          </a:p>
        </p:txBody>
      </p:sp>
      <p:sp>
        <p:nvSpPr>
          <p:cNvPr id="3" name="Content Placeholder 2">
            <a:extLst>
              <a:ext uri="{FF2B5EF4-FFF2-40B4-BE49-F238E27FC236}">
                <a16:creationId xmlns:a16="http://schemas.microsoft.com/office/drawing/2014/main" id="{85CCB468-615E-4A5E-9B1D-0303079268CC}"/>
              </a:ext>
            </a:extLst>
          </p:cNvPr>
          <p:cNvSpPr>
            <a:spLocks noGrp="1"/>
          </p:cNvSpPr>
          <p:nvPr>
            <p:ph idx="1"/>
          </p:nvPr>
        </p:nvSpPr>
        <p:spPr/>
        <p:txBody>
          <a:bodyPr>
            <a:normAutofit/>
          </a:bodyPr>
          <a:lstStyle/>
          <a:p>
            <a:r>
              <a:rPr lang="en-US" b="1" dirty="0"/>
              <a:t>Movie recommendation is done using two methods:</a:t>
            </a:r>
            <a:endParaRPr lang="en-US" dirty="0"/>
          </a:p>
          <a:p>
            <a:pPr lvl="0"/>
            <a:r>
              <a:rPr lang="en-US" dirty="0"/>
              <a:t>Recommend movies based on the user profile </a:t>
            </a:r>
            <a:r>
              <a:rPr lang="en-US" dirty="0" err="1"/>
              <a:t>i.e</a:t>
            </a:r>
            <a:r>
              <a:rPr lang="en-US" dirty="0"/>
              <a:t> movies similar to which user has liked/highly rated. </a:t>
            </a:r>
          </a:p>
          <a:p>
            <a:pPr lvl="1"/>
            <a:r>
              <a:rPr lang="en-US" dirty="0"/>
              <a:t>This is done using k-Nearest Neighbors and </a:t>
            </a:r>
            <a:r>
              <a:rPr lang="en-US" dirty="0" err="1"/>
              <a:t>kmeans</a:t>
            </a:r>
            <a:r>
              <a:rPr lang="en-US" dirty="0"/>
              <a:t> clustering.</a:t>
            </a:r>
          </a:p>
          <a:p>
            <a:pPr lvl="0"/>
            <a:r>
              <a:rPr lang="en-US" dirty="0"/>
              <a:t>Movies can also be recommended by predicting the rating the users would give to certain movie. </a:t>
            </a:r>
          </a:p>
          <a:p>
            <a:pPr lvl="1"/>
            <a:r>
              <a:rPr lang="en-US" dirty="0"/>
              <a:t>This is done using two techniques:</a:t>
            </a:r>
          </a:p>
          <a:p>
            <a:pPr lvl="2"/>
            <a:r>
              <a:rPr lang="en-US" dirty="0"/>
              <a:t>Multi Layer perceptron</a:t>
            </a:r>
          </a:p>
          <a:p>
            <a:pPr lvl="2"/>
            <a:r>
              <a:rPr lang="en-US" dirty="0"/>
              <a:t>Neural Matrix Factorization(is better compared using Root mean square error)</a:t>
            </a:r>
          </a:p>
          <a:p>
            <a:endParaRPr lang="en-US" dirty="0"/>
          </a:p>
        </p:txBody>
      </p:sp>
    </p:spTree>
    <p:extLst>
      <p:ext uri="{BB962C8B-B14F-4D97-AF65-F5344CB8AC3E}">
        <p14:creationId xmlns:p14="http://schemas.microsoft.com/office/powerpoint/2010/main" val="235520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6C63-502E-4C5B-8A77-73F31AFC1E9D}"/>
              </a:ext>
            </a:extLst>
          </p:cNvPr>
          <p:cNvSpPr>
            <a:spLocks noGrp="1"/>
          </p:cNvSpPr>
          <p:nvPr>
            <p:ph type="title"/>
          </p:nvPr>
        </p:nvSpPr>
        <p:spPr>
          <a:xfrm>
            <a:off x="1069848" y="484632"/>
            <a:ext cx="10058400" cy="1255391"/>
          </a:xfrm>
        </p:spPr>
        <p:txBody>
          <a:bodyPr/>
          <a:lstStyle/>
          <a:p>
            <a:r>
              <a:rPr lang="en-IN" dirty="0"/>
              <a:t>Project Implementation Details</a:t>
            </a:r>
            <a:endParaRPr lang="en-US" dirty="0"/>
          </a:p>
        </p:txBody>
      </p:sp>
      <p:sp>
        <p:nvSpPr>
          <p:cNvPr id="3" name="Content Placeholder 2">
            <a:extLst>
              <a:ext uri="{FF2B5EF4-FFF2-40B4-BE49-F238E27FC236}">
                <a16:creationId xmlns:a16="http://schemas.microsoft.com/office/drawing/2014/main" id="{5F33DE7A-B2B9-4E8D-B02C-968AC75B89D9}"/>
              </a:ext>
            </a:extLst>
          </p:cNvPr>
          <p:cNvSpPr>
            <a:spLocks noGrp="1"/>
          </p:cNvSpPr>
          <p:nvPr>
            <p:ph idx="1"/>
          </p:nvPr>
        </p:nvSpPr>
        <p:spPr>
          <a:xfrm>
            <a:off x="1069848" y="1890944"/>
            <a:ext cx="10058400" cy="4281256"/>
          </a:xfrm>
        </p:spPr>
        <p:txBody>
          <a:bodyPr>
            <a:normAutofit/>
          </a:bodyPr>
          <a:lstStyle/>
          <a:p>
            <a:r>
              <a:rPr lang="en-US" b="1" dirty="0"/>
              <a:t>Type 1 Recommendation:</a:t>
            </a:r>
            <a:endParaRPr lang="en-US" dirty="0"/>
          </a:p>
          <a:p>
            <a:pPr lvl="1"/>
            <a:r>
              <a:rPr lang="en-US" b="1" dirty="0"/>
              <a:t>Input: </a:t>
            </a:r>
          </a:p>
          <a:p>
            <a:pPr lvl="2"/>
            <a:r>
              <a:rPr lang="en-US" dirty="0"/>
              <a:t>Around 26 user profiles has been created with details </a:t>
            </a:r>
            <a:r>
              <a:rPr lang="en-US" dirty="0" err="1"/>
              <a:t>userid</a:t>
            </a:r>
            <a:r>
              <a:rPr lang="en-US" dirty="0"/>
              <a:t>, </a:t>
            </a:r>
            <a:r>
              <a:rPr lang="en-US" dirty="0" err="1"/>
              <a:t>movieid</a:t>
            </a:r>
            <a:r>
              <a:rPr lang="en-US" dirty="0"/>
              <a:t>, ratings. </a:t>
            </a:r>
          </a:p>
          <a:p>
            <a:pPr lvl="2"/>
            <a:r>
              <a:rPr lang="en-US" dirty="0" err="1"/>
              <a:t>userId</a:t>
            </a:r>
            <a:r>
              <a:rPr lang="en-US" dirty="0"/>
              <a:t> 1-25 are normal users who has watched and rated few movies. </a:t>
            </a:r>
            <a:r>
              <a:rPr lang="en-US" dirty="0" err="1"/>
              <a:t>userId</a:t>
            </a:r>
            <a:r>
              <a:rPr lang="en-US" dirty="0"/>
              <a:t> = 100 is new user. </a:t>
            </a:r>
          </a:p>
          <a:p>
            <a:pPr lvl="1"/>
            <a:r>
              <a:rPr lang="en-US" b="1" dirty="0"/>
              <a:t>Identify movies which user likes from input: </a:t>
            </a:r>
          </a:p>
          <a:p>
            <a:pPr lvl="2"/>
            <a:r>
              <a:rPr lang="en-US" dirty="0"/>
              <a:t>We have written logic to find top few movies which the user has liked and rated the most. </a:t>
            </a:r>
          </a:p>
          <a:p>
            <a:pPr lvl="2"/>
            <a:r>
              <a:rPr lang="en-US" dirty="0"/>
              <a:t>We will use those identified movies as input to our model KNN and </a:t>
            </a:r>
            <a:r>
              <a:rPr lang="en-US" dirty="0" err="1"/>
              <a:t>Kmeans</a:t>
            </a:r>
            <a:r>
              <a:rPr lang="en-US" dirty="0"/>
              <a:t>. </a:t>
            </a:r>
          </a:p>
          <a:p>
            <a:pPr lvl="2"/>
            <a:r>
              <a:rPr lang="en-US" dirty="0"/>
              <a:t>If it is new user then highly rated movies from popular genre will be recommended.</a:t>
            </a:r>
          </a:p>
          <a:p>
            <a:pPr lvl="1"/>
            <a:endParaRPr lang="en-IN" dirty="0"/>
          </a:p>
        </p:txBody>
      </p:sp>
    </p:spTree>
    <p:extLst>
      <p:ext uri="{BB962C8B-B14F-4D97-AF65-F5344CB8AC3E}">
        <p14:creationId xmlns:p14="http://schemas.microsoft.com/office/powerpoint/2010/main" val="290081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6C63-502E-4C5B-8A77-73F31AFC1E9D}"/>
              </a:ext>
            </a:extLst>
          </p:cNvPr>
          <p:cNvSpPr>
            <a:spLocks noGrp="1"/>
          </p:cNvSpPr>
          <p:nvPr>
            <p:ph type="title"/>
          </p:nvPr>
        </p:nvSpPr>
        <p:spPr>
          <a:xfrm>
            <a:off x="1069848" y="484632"/>
            <a:ext cx="10058400" cy="1255391"/>
          </a:xfrm>
        </p:spPr>
        <p:txBody>
          <a:bodyPr/>
          <a:lstStyle/>
          <a:p>
            <a:r>
              <a:rPr lang="en-IN" dirty="0"/>
              <a:t>Project Implementation Details</a:t>
            </a:r>
            <a:endParaRPr lang="en-US" dirty="0"/>
          </a:p>
        </p:txBody>
      </p:sp>
      <p:sp>
        <p:nvSpPr>
          <p:cNvPr id="3" name="Content Placeholder 2">
            <a:extLst>
              <a:ext uri="{FF2B5EF4-FFF2-40B4-BE49-F238E27FC236}">
                <a16:creationId xmlns:a16="http://schemas.microsoft.com/office/drawing/2014/main" id="{5F33DE7A-B2B9-4E8D-B02C-968AC75B89D9}"/>
              </a:ext>
            </a:extLst>
          </p:cNvPr>
          <p:cNvSpPr>
            <a:spLocks noGrp="1"/>
          </p:cNvSpPr>
          <p:nvPr>
            <p:ph idx="1"/>
          </p:nvPr>
        </p:nvSpPr>
        <p:spPr>
          <a:xfrm>
            <a:off x="1069848" y="1890944"/>
            <a:ext cx="10058400" cy="4281256"/>
          </a:xfrm>
        </p:spPr>
        <p:txBody>
          <a:bodyPr>
            <a:normAutofit/>
          </a:bodyPr>
          <a:lstStyle/>
          <a:p>
            <a:r>
              <a:rPr lang="en-US" b="1" dirty="0"/>
              <a:t>Type 1 Recommendation Models:</a:t>
            </a:r>
            <a:endParaRPr lang="en-US" dirty="0"/>
          </a:p>
          <a:p>
            <a:pPr lvl="1"/>
            <a:r>
              <a:rPr lang="en-IN" dirty="0"/>
              <a:t>1.</a:t>
            </a:r>
            <a:r>
              <a:rPr lang="en-US" b="1" dirty="0"/>
              <a:t>K-Nearest Neighbor: </a:t>
            </a:r>
            <a:endParaRPr lang="en-US" dirty="0"/>
          </a:p>
          <a:p>
            <a:pPr lvl="2"/>
            <a:r>
              <a:rPr lang="en-US" dirty="0"/>
              <a:t>This model uses </a:t>
            </a:r>
            <a:r>
              <a:rPr lang="en-US" b="1" dirty="0"/>
              <a:t>Euclidean distance as measure, </a:t>
            </a:r>
            <a:r>
              <a:rPr lang="en-US" dirty="0"/>
              <a:t>and </a:t>
            </a:r>
            <a:r>
              <a:rPr lang="en-US" b="1" dirty="0"/>
              <a:t>algorithm uses</a:t>
            </a:r>
            <a:r>
              <a:rPr lang="en-US" dirty="0"/>
              <a:t> </a:t>
            </a:r>
            <a:r>
              <a:rPr lang="en-US" b="1" dirty="0"/>
              <a:t>brute. </a:t>
            </a:r>
            <a:r>
              <a:rPr lang="en-US" dirty="0"/>
              <a:t>Because the above performs better when compared with measures and algorithms like cosine, </a:t>
            </a:r>
            <a:r>
              <a:rPr lang="en-US" dirty="0" err="1"/>
              <a:t>kd</a:t>
            </a:r>
            <a:r>
              <a:rPr lang="en-US" dirty="0"/>
              <a:t>-trees.</a:t>
            </a:r>
          </a:p>
          <a:p>
            <a:pPr lvl="2"/>
            <a:r>
              <a:rPr lang="en-US" dirty="0"/>
              <a:t>Fuzzy matching is used to find the exact movie name and id even if it is found or typed wrongly. And it also used in </a:t>
            </a:r>
            <a:r>
              <a:rPr lang="en-US" dirty="0" err="1"/>
              <a:t>kMeans</a:t>
            </a:r>
            <a:r>
              <a:rPr lang="en-US" dirty="0"/>
              <a:t> to identify the movie name.</a:t>
            </a:r>
          </a:p>
          <a:p>
            <a:pPr lvl="2"/>
            <a:r>
              <a:rPr lang="en-US" dirty="0"/>
              <a:t>Model is fitted with the training data and nearest neighbors movies are found with closest distance to the test data. And this identified 10 closest movies are recommended.</a:t>
            </a:r>
          </a:p>
          <a:p>
            <a:pPr lvl="1"/>
            <a:r>
              <a:rPr lang="en-US" dirty="0"/>
              <a:t>2.</a:t>
            </a:r>
            <a:r>
              <a:rPr lang="en-US" b="1" dirty="0"/>
              <a:t> K-Means Clustering:</a:t>
            </a:r>
            <a:endParaRPr lang="en-US" dirty="0"/>
          </a:p>
          <a:p>
            <a:pPr lvl="2"/>
            <a:r>
              <a:rPr lang="en-US" dirty="0" err="1"/>
              <a:t>Kmeans</a:t>
            </a:r>
            <a:r>
              <a:rPr lang="en-US" dirty="0"/>
              <a:t>++ is initialized to cluster the movies perfectly by initializing it with the model.</a:t>
            </a:r>
          </a:p>
          <a:p>
            <a:pPr lvl="2"/>
            <a:r>
              <a:rPr lang="en-US" dirty="0"/>
              <a:t>Elbow method is used to identify the right number of clusters required to cluster movies perfectly. The code is commented below in MovieRecommender.py. k=6 or 7 as screen shot shown below.</a:t>
            </a:r>
          </a:p>
          <a:p>
            <a:pPr lvl="2"/>
            <a:r>
              <a:rPr lang="en-US" dirty="0"/>
              <a:t>Model is trained and clusters are formed for the training data. Movies are recommended by our logic </a:t>
            </a:r>
            <a:r>
              <a:rPr lang="en-US" dirty="0" err="1"/>
              <a:t>i.e</a:t>
            </a:r>
            <a:r>
              <a:rPr lang="en-US" dirty="0"/>
              <a:t> the movie cluster is identified first and then the closest 10 movies to the user input movie is recommended.</a:t>
            </a:r>
          </a:p>
          <a:p>
            <a:pPr lvl="2"/>
            <a:endParaRPr lang="en-US" dirty="0"/>
          </a:p>
          <a:p>
            <a:pPr lvl="1"/>
            <a:endParaRPr lang="en-US" dirty="0"/>
          </a:p>
          <a:p>
            <a:pPr lvl="1"/>
            <a:endParaRPr lang="en-IN" dirty="0"/>
          </a:p>
        </p:txBody>
      </p:sp>
    </p:spTree>
    <p:extLst>
      <p:ext uri="{BB962C8B-B14F-4D97-AF65-F5344CB8AC3E}">
        <p14:creationId xmlns:p14="http://schemas.microsoft.com/office/powerpoint/2010/main" val="330175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6C63-502E-4C5B-8A77-73F31AFC1E9D}"/>
              </a:ext>
            </a:extLst>
          </p:cNvPr>
          <p:cNvSpPr>
            <a:spLocks noGrp="1"/>
          </p:cNvSpPr>
          <p:nvPr>
            <p:ph type="title"/>
          </p:nvPr>
        </p:nvSpPr>
        <p:spPr>
          <a:xfrm>
            <a:off x="1069848" y="484632"/>
            <a:ext cx="10058400" cy="1255391"/>
          </a:xfrm>
        </p:spPr>
        <p:txBody>
          <a:bodyPr/>
          <a:lstStyle/>
          <a:p>
            <a:r>
              <a:rPr lang="en-IN" dirty="0"/>
              <a:t>Type 1 Recommendation Outputs</a:t>
            </a:r>
            <a:endParaRPr lang="en-US" dirty="0"/>
          </a:p>
        </p:txBody>
      </p:sp>
      <p:sp>
        <p:nvSpPr>
          <p:cNvPr id="3" name="Content Placeholder 2">
            <a:extLst>
              <a:ext uri="{FF2B5EF4-FFF2-40B4-BE49-F238E27FC236}">
                <a16:creationId xmlns:a16="http://schemas.microsoft.com/office/drawing/2014/main" id="{5F33DE7A-B2B9-4E8D-B02C-968AC75B89D9}"/>
              </a:ext>
            </a:extLst>
          </p:cNvPr>
          <p:cNvSpPr>
            <a:spLocks noGrp="1"/>
          </p:cNvSpPr>
          <p:nvPr>
            <p:ph idx="1"/>
          </p:nvPr>
        </p:nvSpPr>
        <p:spPr>
          <a:xfrm>
            <a:off x="1069848" y="1518082"/>
            <a:ext cx="10058400" cy="4654118"/>
          </a:xfrm>
        </p:spPr>
        <p:txBody>
          <a:bodyPr anchor="t">
            <a:normAutofit fontScale="62500" lnSpcReduction="20000"/>
          </a:bodyPr>
          <a:lstStyle/>
          <a:p>
            <a:pPr marL="548640" lvl="2" indent="0">
              <a:buNone/>
            </a:pPr>
            <a:endParaRPr lang="en-US" dirty="0"/>
          </a:p>
          <a:p>
            <a:pPr marL="0" indent="0">
              <a:buNone/>
            </a:pPr>
            <a:r>
              <a:rPr lang="en-US" b="1" dirty="0"/>
              <a:t>New User</a:t>
            </a:r>
            <a:r>
              <a:rPr lang="en-US" dirty="0"/>
              <a:t> Output:</a:t>
            </a:r>
          </a:p>
          <a:p>
            <a:pPr marL="0" indent="0">
              <a:buNone/>
            </a:pPr>
            <a:r>
              <a:rPr lang="en-US" dirty="0"/>
              <a:t>C:\Users\rishi\AppData\Local\Programs\Python\Python37\python.exe C:/Users/rikky/PycharmProjects/PracticeHR/dataanalysis/KNNitembasedCF.py</a:t>
            </a:r>
          </a:p>
          <a:p>
            <a:pPr marL="0" indent="0">
              <a:buNone/>
            </a:pPr>
            <a:r>
              <a:rPr lang="en-US" b="1" dirty="0"/>
              <a:t>Highly recommended movies for Action genre:</a:t>
            </a:r>
            <a:endParaRPr lang="en-US" dirty="0"/>
          </a:p>
          <a:p>
            <a:pPr marL="0" indent="0">
              <a:buNone/>
            </a:pPr>
            <a:r>
              <a:rPr lang="en-US" dirty="0"/>
              <a:t>Inception</a:t>
            </a:r>
          </a:p>
          <a:p>
            <a:pPr marL="0" indent="0">
              <a:buNone/>
            </a:pPr>
            <a:r>
              <a:rPr lang="en-US" dirty="0"/>
              <a:t>The Dark Knight</a:t>
            </a:r>
          </a:p>
          <a:p>
            <a:pPr marL="0" indent="0">
              <a:buNone/>
            </a:pPr>
            <a:r>
              <a:rPr lang="en-US" dirty="0"/>
              <a:t>Fight Club</a:t>
            </a:r>
          </a:p>
          <a:p>
            <a:pPr marL="0" indent="0">
              <a:buNone/>
            </a:pPr>
            <a:r>
              <a:rPr lang="en-US" dirty="0"/>
              <a:t>The Lord of the Rings: The Return of the King</a:t>
            </a:r>
          </a:p>
          <a:p>
            <a:pPr marL="0" indent="0">
              <a:buNone/>
            </a:pPr>
            <a:r>
              <a:rPr lang="en-US" dirty="0"/>
              <a:t>Star Wars</a:t>
            </a:r>
          </a:p>
          <a:p>
            <a:pPr marL="0" indent="0">
              <a:buNone/>
            </a:pPr>
            <a:r>
              <a:rPr lang="en-US" dirty="0"/>
              <a:t>The Empire Strikes Back</a:t>
            </a:r>
          </a:p>
          <a:p>
            <a:pPr marL="0" indent="0">
              <a:buNone/>
            </a:pPr>
            <a:r>
              <a:rPr lang="en-US" dirty="0"/>
              <a:t>Leon: The Professional</a:t>
            </a:r>
          </a:p>
          <a:p>
            <a:pPr marL="0" indent="0">
              <a:buNone/>
            </a:pPr>
            <a:r>
              <a:rPr lang="en-US" dirty="0"/>
              <a:t>Scarface</a:t>
            </a:r>
          </a:p>
          <a:p>
            <a:pPr marL="0" indent="0">
              <a:buNone/>
            </a:pPr>
            <a:r>
              <a:rPr lang="en-US" dirty="0"/>
              <a:t>The Good, the Bad and the Ugly</a:t>
            </a:r>
          </a:p>
          <a:p>
            <a:pPr marL="0" indent="0">
              <a:buNone/>
            </a:pPr>
            <a:r>
              <a:rPr lang="en-US" dirty="0"/>
              <a:t> </a:t>
            </a:r>
          </a:p>
          <a:p>
            <a:pPr marL="0" indent="0">
              <a:buNone/>
            </a:pPr>
            <a:r>
              <a:rPr lang="en-US" b="1" dirty="0"/>
              <a:t>Highly recommended movies for Comedy genre:</a:t>
            </a:r>
            <a:endParaRPr lang="en-US" dirty="0"/>
          </a:p>
          <a:p>
            <a:pPr marL="0" indent="0">
              <a:buNone/>
            </a:pPr>
            <a:r>
              <a:rPr lang="en-US" dirty="0"/>
              <a:t>Pulp Fiction</a:t>
            </a:r>
          </a:p>
          <a:p>
            <a:pPr marL="0" indent="0">
              <a:buNone/>
            </a:pPr>
            <a:r>
              <a:rPr lang="en-US" dirty="0"/>
              <a:t>Forrest Gump</a:t>
            </a:r>
          </a:p>
          <a:p>
            <a:pPr marL="0" indent="0">
              <a:buNone/>
            </a:pPr>
            <a:r>
              <a:rPr lang="en-US" dirty="0"/>
              <a:t>Back to the Future</a:t>
            </a:r>
          </a:p>
          <a:p>
            <a:pPr lvl="1"/>
            <a:endParaRPr lang="en-US" dirty="0"/>
          </a:p>
          <a:p>
            <a:pPr lvl="1"/>
            <a:endParaRPr lang="en-IN" dirty="0"/>
          </a:p>
        </p:txBody>
      </p:sp>
    </p:spTree>
    <p:extLst>
      <p:ext uri="{BB962C8B-B14F-4D97-AF65-F5344CB8AC3E}">
        <p14:creationId xmlns:p14="http://schemas.microsoft.com/office/powerpoint/2010/main" val="19975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6C63-502E-4C5B-8A77-73F31AFC1E9D}"/>
              </a:ext>
            </a:extLst>
          </p:cNvPr>
          <p:cNvSpPr>
            <a:spLocks noGrp="1"/>
          </p:cNvSpPr>
          <p:nvPr>
            <p:ph type="title"/>
          </p:nvPr>
        </p:nvSpPr>
        <p:spPr>
          <a:xfrm>
            <a:off x="1069848" y="484632"/>
            <a:ext cx="10058400" cy="1255391"/>
          </a:xfrm>
        </p:spPr>
        <p:txBody>
          <a:bodyPr/>
          <a:lstStyle/>
          <a:p>
            <a:r>
              <a:rPr lang="en-IN" dirty="0"/>
              <a:t>Type 1 Recommendation Outputs</a:t>
            </a:r>
            <a:endParaRPr lang="en-US" dirty="0"/>
          </a:p>
        </p:txBody>
      </p:sp>
      <p:sp>
        <p:nvSpPr>
          <p:cNvPr id="3" name="Content Placeholder 2">
            <a:extLst>
              <a:ext uri="{FF2B5EF4-FFF2-40B4-BE49-F238E27FC236}">
                <a16:creationId xmlns:a16="http://schemas.microsoft.com/office/drawing/2014/main" id="{5F33DE7A-B2B9-4E8D-B02C-968AC75B89D9}"/>
              </a:ext>
            </a:extLst>
          </p:cNvPr>
          <p:cNvSpPr>
            <a:spLocks noGrp="1"/>
          </p:cNvSpPr>
          <p:nvPr>
            <p:ph idx="1"/>
          </p:nvPr>
        </p:nvSpPr>
        <p:spPr>
          <a:xfrm>
            <a:off x="1069848" y="1526959"/>
            <a:ext cx="10058400" cy="4645241"/>
          </a:xfrm>
        </p:spPr>
        <p:txBody>
          <a:bodyPr anchor="t">
            <a:normAutofit fontScale="92500" lnSpcReduction="20000"/>
          </a:bodyPr>
          <a:lstStyle/>
          <a:p>
            <a:pPr marL="548640" lvl="2" indent="0">
              <a:buNone/>
            </a:pPr>
            <a:r>
              <a:rPr lang="en-US" b="1" dirty="0"/>
              <a:t>Normal User</a:t>
            </a:r>
            <a:r>
              <a:rPr lang="en-US" dirty="0"/>
              <a:t> output:</a:t>
            </a:r>
          </a:p>
          <a:p>
            <a:r>
              <a:rPr lang="en-US" dirty="0"/>
              <a:t>User input movie: Jaws 2 (1978)</a:t>
            </a:r>
          </a:p>
          <a:p>
            <a:r>
              <a:rPr lang="en-US" dirty="0"/>
              <a:t>Finding the most similar movies through KNN</a:t>
            </a:r>
          </a:p>
          <a:p>
            <a:r>
              <a:rPr lang="en-US" b="1" dirty="0"/>
              <a:t>Recommendations similar to Jaws 2 (1978):</a:t>
            </a:r>
            <a:endParaRPr lang="en-US" dirty="0"/>
          </a:p>
          <a:p>
            <a:r>
              <a:rPr lang="en-US" dirty="0"/>
              <a:t>1: Jaws 3-D (1983), with distance of 165.71058654785156</a:t>
            </a:r>
          </a:p>
          <a:p>
            <a:r>
              <a:rPr lang="en-US" dirty="0"/>
              <a:t>2: Jaws: The Revenge (1987), with distance of 177.74911499023438</a:t>
            </a:r>
          </a:p>
          <a:p>
            <a:r>
              <a:rPr lang="en-US" dirty="0"/>
              <a:t>3: King Kong Lives (1986), with distance of 182.54930114746094</a:t>
            </a:r>
          </a:p>
          <a:p>
            <a:r>
              <a:rPr lang="en-US" dirty="0"/>
              <a:t>4: Amityville II: The Possession (1982), with distance of 182.93031311035156</a:t>
            </a:r>
          </a:p>
          <a:p>
            <a:r>
              <a:rPr lang="en-US" dirty="0"/>
              <a:t>5: Exorcist II: The Heretic (1977), with distance of 183.03688049316406</a:t>
            </a:r>
          </a:p>
          <a:p>
            <a:r>
              <a:rPr lang="en-US" dirty="0"/>
              <a:t>6: Poltergeist III (1988), with distance of 183.20684814453125</a:t>
            </a:r>
          </a:p>
          <a:p>
            <a:r>
              <a:rPr lang="en-US" dirty="0"/>
              <a:t>7: Amityville 3-D (1983), with distance of 183.36166381835938</a:t>
            </a:r>
          </a:p>
          <a:p>
            <a:r>
              <a:rPr lang="en-US" dirty="0"/>
              <a:t>8: Prom Night II (1987), with distance of 183.37939453125</a:t>
            </a:r>
          </a:p>
          <a:p>
            <a:r>
              <a:rPr lang="en-US" dirty="0"/>
              <a:t>9: Graveyard Shift (Stephen King's Graveyard Shift) (1990), with distance of 183.43731689453125</a:t>
            </a:r>
          </a:p>
          <a:p>
            <a:r>
              <a:rPr lang="en-US" dirty="0"/>
              <a:t>10: Howling II: Your Sister Is a Werewolf (1985), with distance of 183.4570770263672</a:t>
            </a:r>
          </a:p>
          <a:p>
            <a:endParaRPr lang="en-US" dirty="0"/>
          </a:p>
          <a:p>
            <a:pPr marL="548640" lvl="2" indent="0">
              <a:buNone/>
            </a:pPr>
            <a:endParaRPr lang="en-US" dirty="0"/>
          </a:p>
          <a:p>
            <a:endParaRPr lang="en-US" dirty="0"/>
          </a:p>
          <a:p>
            <a:pPr lvl="1"/>
            <a:endParaRPr lang="en-IN" dirty="0"/>
          </a:p>
        </p:txBody>
      </p:sp>
    </p:spTree>
    <p:extLst>
      <p:ext uri="{BB962C8B-B14F-4D97-AF65-F5344CB8AC3E}">
        <p14:creationId xmlns:p14="http://schemas.microsoft.com/office/powerpoint/2010/main" val="218248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6C63-502E-4C5B-8A77-73F31AFC1E9D}"/>
              </a:ext>
            </a:extLst>
          </p:cNvPr>
          <p:cNvSpPr>
            <a:spLocks noGrp="1"/>
          </p:cNvSpPr>
          <p:nvPr>
            <p:ph type="title"/>
          </p:nvPr>
        </p:nvSpPr>
        <p:spPr>
          <a:xfrm>
            <a:off x="1069848" y="484632"/>
            <a:ext cx="10058400" cy="1255391"/>
          </a:xfrm>
        </p:spPr>
        <p:txBody>
          <a:bodyPr/>
          <a:lstStyle/>
          <a:p>
            <a:r>
              <a:rPr lang="en-IN" dirty="0"/>
              <a:t>Type 1 Recommendation Outputs</a:t>
            </a:r>
            <a:endParaRPr lang="en-US" dirty="0"/>
          </a:p>
        </p:txBody>
      </p:sp>
      <p:sp>
        <p:nvSpPr>
          <p:cNvPr id="3" name="Content Placeholder 2">
            <a:extLst>
              <a:ext uri="{FF2B5EF4-FFF2-40B4-BE49-F238E27FC236}">
                <a16:creationId xmlns:a16="http://schemas.microsoft.com/office/drawing/2014/main" id="{5F33DE7A-B2B9-4E8D-B02C-968AC75B89D9}"/>
              </a:ext>
            </a:extLst>
          </p:cNvPr>
          <p:cNvSpPr>
            <a:spLocks noGrp="1"/>
          </p:cNvSpPr>
          <p:nvPr>
            <p:ph idx="1"/>
          </p:nvPr>
        </p:nvSpPr>
        <p:spPr>
          <a:xfrm>
            <a:off x="1069848" y="1526959"/>
            <a:ext cx="10058400" cy="4645241"/>
          </a:xfrm>
        </p:spPr>
        <p:txBody>
          <a:bodyPr anchor="t">
            <a:normAutofit/>
          </a:bodyPr>
          <a:lstStyle/>
          <a:p>
            <a:r>
              <a:rPr lang="en-US" dirty="0"/>
              <a:t>Recommendations of similar movies through K-means:</a:t>
            </a:r>
          </a:p>
          <a:p>
            <a:r>
              <a:rPr lang="en-US" b="1" dirty="0"/>
              <a:t>Recommendations similar to Kicked in the Head (1997):</a:t>
            </a:r>
            <a:endParaRPr lang="en-US" dirty="0"/>
          </a:p>
          <a:p>
            <a:r>
              <a:rPr lang="en-US" dirty="0"/>
              <a:t>['Fistful of Dollars, A (Per un </a:t>
            </a:r>
            <a:r>
              <a:rPr lang="en-US" dirty="0" err="1"/>
              <a:t>pugno</a:t>
            </a:r>
            <a:r>
              <a:rPr lang="en-US" dirty="0"/>
              <a:t> di </a:t>
            </a:r>
            <a:r>
              <a:rPr lang="en-US" dirty="0" err="1"/>
              <a:t>dollari</a:t>
            </a:r>
            <a:r>
              <a:rPr lang="en-US" dirty="0"/>
              <a:t>) (1964)', '</a:t>
            </a:r>
            <a:r>
              <a:rPr lang="en-US" dirty="0" err="1"/>
              <a:t>RoboCop</a:t>
            </a:r>
            <a:r>
              <a:rPr lang="en-US" dirty="0"/>
              <a:t> 2 (1990)', 'The Glass Shield (1994)', 'Fast Food, Fast Women (2000)', "Mummy's Ghost, The (1944)", 'Firefox (1982)', "Mo' Better Blues (1990)", 'Heartbreak Kid, The (1972)', "Big Momma's House (2000)", 'Juice (1992)', 'Dead Again (1991)']</a:t>
            </a:r>
          </a:p>
          <a:p>
            <a:endParaRPr lang="en-US" dirty="0"/>
          </a:p>
          <a:p>
            <a:r>
              <a:rPr lang="en-US" dirty="0"/>
              <a:t>Recommendations of similar movies through K-means:</a:t>
            </a:r>
          </a:p>
          <a:p>
            <a:r>
              <a:rPr lang="en-US" b="1" dirty="0"/>
              <a:t>Recommendations similar to Simple Plan, A (1998):</a:t>
            </a:r>
            <a:endParaRPr lang="en-US" dirty="0"/>
          </a:p>
          <a:p>
            <a:r>
              <a:rPr lang="en-US" dirty="0"/>
              <a:t>["2 </a:t>
            </a:r>
            <a:r>
              <a:rPr lang="en-US" dirty="0" err="1"/>
              <a:t>ou</a:t>
            </a:r>
            <a:r>
              <a:rPr lang="en-US" dirty="0"/>
              <a:t> 3 choses que je </a:t>
            </a:r>
            <a:r>
              <a:rPr lang="en-US" dirty="0" err="1"/>
              <a:t>sais</a:t>
            </a:r>
            <a:r>
              <a:rPr lang="en-US" dirty="0"/>
              <a:t> </a:t>
            </a:r>
            <a:r>
              <a:rPr lang="en-US" dirty="0" err="1"/>
              <a:t>d'elle</a:t>
            </a:r>
            <a:r>
              <a:rPr lang="en-US" dirty="0"/>
              <a:t> (2 or 3 Things I Know About Her) (1967)", 'Get Over It (1996)', 'Open Season (1996)', 'Looking for Mr. </a:t>
            </a:r>
            <a:r>
              <a:rPr lang="en-US" dirty="0" err="1"/>
              <a:t>Goodbar</a:t>
            </a:r>
            <a:r>
              <a:rPr lang="en-US" dirty="0"/>
              <a:t> (1977)']</a:t>
            </a:r>
          </a:p>
          <a:p>
            <a:r>
              <a:rPr lang="en-US" dirty="0"/>
              <a:t>--- 219.54859924316406 seconds ---</a:t>
            </a:r>
          </a:p>
          <a:p>
            <a:endParaRPr lang="en-US" dirty="0"/>
          </a:p>
          <a:p>
            <a:pPr marL="548640" lvl="2" indent="0">
              <a:buNone/>
            </a:pPr>
            <a:endParaRPr lang="en-US" dirty="0"/>
          </a:p>
          <a:p>
            <a:endParaRPr lang="en-US" dirty="0"/>
          </a:p>
          <a:p>
            <a:pPr lvl="1"/>
            <a:endParaRPr lang="en-IN" dirty="0"/>
          </a:p>
        </p:txBody>
      </p:sp>
    </p:spTree>
    <p:extLst>
      <p:ext uri="{BB962C8B-B14F-4D97-AF65-F5344CB8AC3E}">
        <p14:creationId xmlns:p14="http://schemas.microsoft.com/office/powerpoint/2010/main" val="264382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6C63-502E-4C5B-8A77-73F31AFC1E9D}"/>
              </a:ext>
            </a:extLst>
          </p:cNvPr>
          <p:cNvSpPr>
            <a:spLocks noGrp="1"/>
          </p:cNvSpPr>
          <p:nvPr>
            <p:ph type="title"/>
          </p:nvPr>
        </p:nvSpPr>
        <p:spPr>
          <a:xfrm>
            <a:off x="1069848" y="484632"/>
            <a:ext cx="10058400" cy="1255391"/>
          </a:xfrm>
        </p:spPr>
        <p:txBody>
          <a:bodyPr/>
          <a:lstStyle/>
          <a:p>
            <a:r>
              <a:rPr lang="en-IN" dirty="0"/>
              <a:t>Project Implementation Details</a:t>
            </a:r>
            <a:endParaRPr lang="en-US" dirty="0"/>
          </a:p>
        </p:txBody>
      </p:sp>
      <p:sp>
        <p:nvSpPr>
          <p:cNvPr id="3" name="Content Placeholder 2">
            <a:extLst>
              <a:ext uri="{FF2B5EF4-FFF2-40B4-BE49-F238E27FC236}">
                <a16:creationId xmlns:a16="http://schemas.microsoft.com/office/drawing/2014/main" id="{5F33DE7A-B2B9-4E8D-B02C-968AC75B89D9}"/>
              </a:ext>
            </a:extLst>
          </p:cNvPr>
          <p:cNvSpPr>
            <a:spLocks noGrp="1"/>
          </p:cNvSpPr>
          <p:nvPr>
            <p:ph idx="1"/>
          </p:nvPr>
        </p:nvSpPr>
        <p:spPr>
          <a:xfrm>
            <a:off x="1069848" y="1890944"/>
            <a:ext cx="10058400" cy="4281256"/>
          </a:xfrm>
        </p:spPr>
        <p:txBody>
          <a:bodyPr>
            <a:normAutofit fontScale="92500" lnSpcReduction="10000"/>
          </a:bodyPr>
          <a:lstStyle/>
          <a:p>
            <a:r>
              <a:rPr lang="en-US" b="1" dirty="0"/>
              <a:t>Type 2 Recommendation:</a:t>
            </a:r>
            <a:endParaRPr lang="en-US" dirty="0"/>
          </a:p>
          <a:p>
            <a:pPr lvl="1"/>
            <a:r>
              <a:rPr lang="en-US" b="1" dirty="0"/>
              <a:t>Train/Test data: 80% Train data, 20% Test data</a:t>
            </a:r>
            <a:endParaRPr lang="en-US" dirty="0"/>
          </a:p>
          <a:p>
            <a:pPr lvl="2"/>
            <a:r>
              <a:rPr lang="en-US" b="1" dirty="0"/>
              <a:t>Input: </a:t>
            </a:r>
            <a:r>
              <a:rPr lang="en-US" dirty="0"/>
              <a:t>Users profiles </a:t>
            </a:r>
            <a:r>
              <a:rPr lang="en-US" dirty="0" err="1"/>
              <a:t>i.e</a:t>
            </a:r>
            <a:r>
              <a:rPr lang="en-US" dirty="0"/>
              <a:t> </a:t>
            </a:r>
            <a:r>
              <a:rPr lang="en-US" dirty="0" err="1"/>
              <a:t>userId,MovieId,ratings</a:t>
            </a:r>
            <a:r>
              <a:rPr lang="en-US" dirty="0"/>
              <a:t> will be given as the input data.</a:t>
            </a:r>
          </a:p>
          <a:p>
            <a:pPr lvl="2"/>
            <a:r>
              <a:rPr lang="en-US" dirty="0"/>
              <a:t>Predict: How user will </a:t>
            </a:r>
            <a:r>
              <a:rPr lang="en-US" b="1" dirty="0"/>
              <a:t>rate</a:t>
            </a:r>
            <a:r>
              <a:rPr lang="en-US" dirty="0"/>
              <a:t> a particular movie?	</a:t>
            </a:r>
          </a:p>
          <a:p>
            <a:pPr lvl="1"/>
            <a:r>
              <a:rPr lang="en-US" b="1" dirty="0"/>
              <a:t>Models:</a:t>
            </a:r>
            <a:endParaRPr lang="en-US" dirty="0"/>
          </a:p>
          <a:p>
            <a:pPr lvl="1"/>
            <a:r>
              <a:rPr lang="en-US" b="1" dirty="0"/>
              <a:t>Common: </a:t>
            </a:r>
            <a:r>
              <a:rPr lang="en-US" dirty="0"/>
              <a:t>Data dimensionality is reduced at the beginning.</a:t>
            </a:r>
          </a:p>
          <a:p>
            <a:pPr lvl="1"/>
            <a:r>
              <a:rPr lang="en-US" dirty="0"/>
              <a:t>Multi Layer Perceptron:</a:t>
            </a:r>
          </a:p>
          <a:p>
            <a:pPr lvl="2"/>
            <a:r>
              <a:rPr lang="en-US" dirty="0"/>
              <a:t>Model is created using </a:t>
            </a:r>
            <a:r>
              <a:rPr lang="en-US" dirty="0" err="1"/>
              <a:t>keras</a:t>
            </a:r>
            <a:r>
              <a:rPr lang="en-US" dirty="0"/>
              <a:t> </a:t>
            </a:r>
            <a:r>
              <a:rPr lang="en-US" dirty="0" err="1"/>
              <a:t>tensorflow</a:t>
            </a:r>
            <a:r>
              <a:rPr lang="en-US" dirty="0"/>
              <a:t> frameworks. we trained the model based on training data EPOCH =15.</a:t>
            </a:r>
          </a:p>
          <a:p>
            <a:pPr lvl="2"/>
            <a:r>
              <a:rPr lang="en-US" dirty="0"/>
              <a:t>We will predict the test data rating by loading the trained MLP model, and we have used Root square mean error measure to evaluate the model.</a:t>
            </a:r>
          </a:p>
          <a:p>
            <a:pPr lvl="1"/>
            <a:r>
              <a:rPr lang="en-US" dirty="0"/>
              <a:t>Neural Matrix Model:</a:t>
            </a:r>
          </a:p>
          <a:p>
            <a:pPr lvl="2"/>
            <a:r>
              <a:rPr lang="en-US" dirty="0"/>
              <a:t>The model is trained with the training data for EPOCH configured as 15, also callback early </a:t>
            </a:r>
            <a:r>
              <a:rPr lang="en-US" dirty="0" err="1"/>
              <a:t>stoping</a:t>
            </a:r>
            <a:r>
              <a:rPr lang="en-US" dirty="0"/>
              <a:t> is used.</a:t>
            </a:r>
          </a:p>
          <a:p>
            <a:pPr lvl="2"/>
            <a:r>
              <a:rPr lang="en-US" dirty="0"/>
              <a:t>Then we will predict the test data rating by loading the trained Neural Matrix Model, and we have used Root square mean error measure to evaluate the model.</a:t>
            </a:r>
          </a:p>
          <a:p>
            <a:pPr lvl="1"/>
            <a:endParaRPr lang="en-US" dirty="0"/>
          </a:p>
          <a:p>
            <a:pPr lvl="1"/>
            <a:endParaRPr lang="en-US" dirty="0"/>
          </a:p>
          <a:p>
            <a:pPr lvl="1"/>
            <a:endParaRPr lang="en-IN" dirty="0"/>
          </a:p>
        </p:txBody>
      </p:sp>
    </p:spTree>
    <p:extLst>
      <p:ext uri="{BB962C8B-B14F-4D97-AF65-F5344CB8AC3E}">
        <p14:creationId xmlns:p14="http://schemas.microsoft.com/office/powerpoint/2010/main" val="420912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6665-444C-45C6-A0B8-F34D6A5D063E}"/>
              </a:ext>
            </a:extLst>
          </p:cNvPr>
          <p:cNvSpPr>
            <a:spLocks noGrp="1"/>
          </p:cNvSpPr>
          <p:nvPr>
            <p:ph type="title"/>
          </p:nvPr>
        </p:nvSpPr>
        <p:spPr>
          <a:xfrm>
            <a:off x="838200" y="365126"/>
            <a:ext cx="10515600" cy="1092200"/>
          </a:xfrm>
        </p:spPr>
        <p:txBody>
          <a:bodyPr>
            <a:normAutofit/>
          </a:bodyPr>
          <a:lstStyle/>
          <a:p>
            <a:r>
              <a:rPr lang="en-US" b="1" dirty="0"/>
              <a:t>Evaluating models</a:t>
            </a:r>
            <a:endParaRPr lang="en-US" dirty="0"/>
          </a:p>
        </p:txBody>
      </p:sp>
      <p:sp>
        <p:nvSpPr>
          <p:cNvPr id="3" name="Content Placeholder 2">
            <a:extLst>
              <a:ext uri="{FF2B5EF4-FFF2-40B4-BE49-F238E27FC236}">
                <a16:creationId xmlns:a16="http://schemas.microsoft.com/office/drawing/2014/main" id="{B3F032BF-16A1-402A-9068-5FB1D036B3A1}"/>
              </a:ext>
            </a:extLst>
          </p:cNvPr>
          <p:cNvSpPr>
            <a:spLocks noGrp="1"/>
          </p:cNvSpPr>
          <p:nvPr>
            <p:ph idx="1"/>
          </p:nvPr>
        </p:nvSpPr>
        <p:spPr>
          <a:xfrm>
            <a:off x="838200" y="1597981"/>
            <a:ext cx="10515600" cy="4578982"/>
          </a:xfrm>
        </p:spPr>
        <p:txBody>
          <a:bodyPr>
            <a:normAutofit/>
          </a:bodyPr>
          <a:lstStyle/>
          <a:p>
            <a:pPr marL="742950" lvl="1" indent="-285750"/>
            <a:r>
              <a:rPr lang="en-US" b="1" dirty="0"/>
              <a:t>Root square mean error </a:t>
            </a:r>
            <a:r>
              <a:rPr lang="en-US" dirty="0"/>
              <a:t>outputs:</a:t>
            </a:r>
          </a:p>
          <a:p>
            <a:pPr marL="1017270" lvl="2" indent="-285750"/>
            <a:r>
              <a:rPr lang="en-US" dirty="0"/>
              <a:t>Multi Layered Perceptron:</a:t>
            </a:r>
          </a:p>
          <a:p>
            <a:pPr marL="1291590" lvl="3" indent="-285750"/>
            <a:r>
              <a:rPr lang="en-US" dirty="0"/>
              <a:t>The out-of-sample RMSE of rating predictions using MLP is 1.2184253</a:t>
            </a:r>
          </a:p>
          <a:p>
            <a:pPr marL="1017270" lvl="2" indent="-285750"/>
            <a:r>
              <a:rPr lang="en-US" dirty="0"/>
              <a:t>Neural Matrix Factorization:</a:t>
            </a:r>
          </a:p>
          <a:p>
            <a:pPr marL="1291590" lvl="3" indent="-285750"/>
            <a:r>
              <a:rPr lang="en-US" dirty="0"/>
              <a:t>The out-of-sample RMSE of rating predictions is 1.1920696</a:t>
            </a:r>
          </a:p>
          <a:p>
            <a:pPr marL="742950" lvl="1" indent="-285750"/>
            <a:r>
              <a:rPr lang="en-US" b="1" dirty="0"/>
              <a:t>Lower the value of RMSE the model is better.</a:t>
            </a:r>
            <a:endParaRPr lang="en-US" dirty="0"/>
          </a:p>
          <a:p>
            <a:pPr marL="742950" lvl="1" indent="-285750"/>
            <a:r>
              <a:rPr lang="en-US" dirty="0"/>
              <a:t>Based on our testing </a:t>
            </a:r>
            <a:r>
              <a:rPr lang="en-US" b="1" dirty="0"/>
              <a:t>NEURAL MATRIX FACTORIZATION MODEL </a:t>
            </a:r>
            <a:r>
              <a:rPr lang="en-US" dirty="0"/>
              <a:t>works better</a:t>
            </a:r>
            <a:r>
              <a:rPr lang="en-US" b="1" dirty="0"/>
              <a:t>.</a:t>
            </a:r>
            <a:endParaRPr lang="en-US" dirty="0"/>
          </a:p>
          <a:p>
            <a:pPr marL="742950" lvl="1" indent="-285750"/>
            <a:endParaRPr lang="en-US" dirty="0"/>
          </a:p>
        </p:txBody>
      </p:sp>
    </p:spTree>
    <p:extLst>
      <p:ext uri="{BB962C8B-B14F-4D97-AF65-F5344CB8AC3E}">
        <p14:creationId xmlns:p14="http://schemas.microsoft.com/office/powerpoint/2010/main" val="12643654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456</TotalTime>
  <Words>1063</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Hybrid Based Movie Recommendation System</vt:lpstr>
      <vt:lpstr>Project overview</vt:lpstr>
      <vt:lpstr>Project Implementation Details</vt:lpstr>
      <vt:lpstr>Project Implementation Details</vt:lpstr>
      <vt:lpstr>Type 1 Recommendation Outputs</vt:lpstr>
      <vt:lpstr>Type 1 Recommendation Outputs</vt:lpstr>
      <vt:lpstr>Type 1 Recommendation Outputs</vt:lpstr>
      <vt:lpstr>Project Implementation Details</vt:lpstr>
      <vt:lpstr>Evaluating models</vt:lpstr>
      <vt:lpstr>Screenshots Type 2 MLP</vt:lpstr>
      <vt:lpstr>Screenshots Type 2 Neural Mat Fact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Based Movie Recommendation System</dc:title>
  <dc:creator>rikky linuz f</dc:creator>
  <cp:lastModifiedBy>R K</cp:lastModifiedBy>
  <cp:revision>41</cp:revision>
  <dcterms:created xsi:type="dcterms:W3CDTF">2020-02-08T06:23:28Z</dcterms:created>
  <dcterms:modified xsi:type="dcterms:W3CDTF">2021-03-11T05:03:10Z</dcterms:modified>
</cp:coreProperties>
</file>