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0000500000000000000" pitchFamily="2" charset="0"/>
      <p:regular r:id="rId9"/>
      <p:bold r:id="rId10"/>
      <p:italic r:id="rId11"/>
      <p:boldItalic r:id="rId12"/>
    </p:embeddedFont>
    <p:embeddedFont>
      <p:font typeface="Barlow Condensed" panose="00000506000000000000" pitchFamily="2" charset="0"/>
      <p:regular r:id="rId13"/>
      <p:bold r:id="rId14"/>
      <p:italic r:id="rId15"/>
      <p:boldItalic r:id="rId16"/>
    </p:embeddedFont>
    <p:embeddedFont>
      <p:font typeface="Barlow Condensed SemiBold" panose="00000706000000000000"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db0f9523d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1dc8f3ed4f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1dc8f3ed4f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fabcb22738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fabcb2273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206a5600f9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206a5600f9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1fabcb22738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1fabcb2273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56"/>
        <p:cNvGrpSpPr/>
        <p:nvPr/>
      </p:nvGrpSpPr>
      <p:grpSpPr>
        <a:xfrm>
          <a:off x="0" y="0"/>
          <a:ext cx="0" cy="0"/>
          <a:chOff x="0" y="0"/>
          <a:chExt cx="0" cy="0"/>
        </a:xfrm>
      </p:grpSpPr>
      <p:sp>
        <p:nvSpPr>
          <p:cNvPr id="557" name="Google Shape;557;p14"/>
          <p:cNvSpPr txBox="1">
            <a:spLocks noGrp="1"/>
          </p:cNvSpPr>
          <p:nvPr>
            <p:ph type="title"/>
          </p:nvPr>
        </p:nvSpPr>
        <p:spPr>
          <a:xfrm>
            <a:off x="1963275" y="3220825"/>
            <a:ext cx="5217300" cy="49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558" name="Google Shape;558;p14"/>
          <p:cNvSpPr txBox="1">
            <a:spLocks noGrp="1"/>
          </p:cNvSpPr>
          <p:nvPr>
            <p:ph type="subTitle" idx="1"/>
          </p:nvPr>
        </p:nvSpPr>
        <p:spPr>
          <a:xfrm>
            <a:off x="1498700" y="1686125"/>
            <a:ext cx="61467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59" name="Google Shape;559;p14"/>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579"/>
        <p:cNvGrpSpPr/>
        <p:nvPr/>
      </p:nvGrpSpPr>
      <p:grpSpPr>
        <a:xfrm>
          <a:off x="0" y="0"/>
          <a:ext cx="0" cy="0"/>
          <a:chOff x="0" y="0"/>
          <a:chExt cx="0" cy="0"/>
        </a:xfrm>
      </p:grpSpPr>
      <p:sp>
        <p:nvSpPr>
          <p:cNvPr id="580" name="Google Shape;580;p15"/>
          <p:cNvSpPr txBox="1">
            <a:spLocks noGrp="1"/>
          </p:cNvSpPr>
          <p:nvPr>
            <p:ph type="title" hasCustomPrompt="1"/>
          </p:nvPr>
        </p:nvSpPr>
        <p:spPr>
          <a:xfrm>
            <a:off x="1234750" y="790425"/>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1" name="Google Shape;581;p15"/>
          <p:cNvSpPr txBox="1">
            <a:spLocks noGrp="1"/>
          </p:cNvSpPr>
          <p:nvPr>
            <p:ph type="subTitle" idx="1"/>
          </p:nvPr>
        </p:nvSpPr>
        <p:spPr>
          <a:xfrm>
            <a:off x="1234753" y="1631066"/>
            <a:ext cx="29934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2" name="Google Shape;582;p15"/>
          <p:cNvSpPr txBox="1">
            <a:spLocks noGrp="1"/>
          </p:cNvSpPr>
          <p:nvPr>
            <p:ph type="title" idx="2" hasCustomPrompt="1"/>
          </p:nvPr>
        </p:nvSpPr>
        <p:spPr>
          <a:xfrm>
            <a:off x="4915800" y="790450"/>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3" name="Google Shape;583;p15"/>
          <p:cNvSpPr txBox="1">
            <a:spLocks noGrp="1"/>
          </p:cNvSpPr>
          <p:nvPr>
            <p:ph type="subTitle" idx="3"/>
          </p:nvPr>
        </p:nvSpPr>
        <p:spPr>
          <a:xfrm>
            <a:off x="4915800" y="1631077"/>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4" name="Google Shape;584;p15"/>
          <p:cNvSpPr txBox="1">
            <a:spLocks noGrp="1"/>
          </p:cNvSpPr>
          <p:nvPr>
            <p:ph type="title" idx="4" hasCustomPrompt="1"/>
          </p:nvPr>
        </p:nvSpPr>
        <p:spPr>
          <a:xfrm>
            <a:off x="4915800" y="2761426"/>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5" name="Google Shape;585;p15"/>
          <p:cNvSpPr txBox="1">
            <a:spLocks noGrp="1"/>
          </p:cNvSpPr>
          <p:nvPr>
            <p:ph type="subTitle" idx="5"/>
          </p:nvPr>
        </p:nvSpPr>
        <p:spPr>
          <a:xfrm>
            <a:off x="4915800" y="3602053"/>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6" name="Google Shape;586;p15"/>
          <p:cNvSpPr txBox="1">
            <a:spLocks noGrp="1"/>
          </p:cNvSpPr>
          <p:nvPr>
            <p:ph type="title" idx="6" hasCustomPrompt="1"/>
          </p:nvPr>
        </p:nvSpPr>
        <p:spPr>
          <a:xfrm>
            <a:off x="1234753" y="2761420"/>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7" name="Google Shape;587;p15"/>
          <p:cNvSpPr txBox="1">
            <a:spLocks noGrp="1"/>
          </p:cNvSpPr>
          <p:nvPr>
            <p:ph type="subTitle" idx="7"/>
          </p:nvPr>
        </p:nvSpPr>
        <p:spPr>
          <a:xfrm>
            <a:off x="1234753" y="3602051"/>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8" name="Google Shape;588;p15"/>
          <p:cNvSpPr txBox="1">
            <a:spLocks noGrp="1"/>
          </p:cNvSpPr>
          <p:nvPr>
            <p:ph type="subTitle" idx="8"/>
          </p:nvPr>
        </p:nvSpPr>
        <p:spPr>
          <a:xfrm>
            <a:off x="1234753" y="1988490"/>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89" name="Google Shape;589;p15"/>
          <p:cNvSpPr txBox="1">
            <a:spLocks noGrp="1"/>
          </p:cNvSpPr>
          <p:nvPr>
            <p:ph type="subTitle" idx="9"/>
          </p:nvPr>
        </p:nvSpPr>
        <p:spPr>
          <a:xfrm>
            <a:off x="4915800" y="1988499"/>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0" name="Google Shape;590;p15"/>
          <p:cNvSpPr txBox="1">
            <a:spLocks noGrp="1"/>
          </p:cNvSpPr>
          <p:nvPr>
            <p:ph type="subTitle" idx="13"/>
          </p:nvPr>
        </p:nvSpPr>
        <p:spPr>
          <a:xfrm>
            <a:off x="4915800" y="3959475"/>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1" name="Google Shape;591;p15"/>
          <p:cNvSpPr txBox="1">
            <a:spLocks noGrp="1"/>
          </p:cNvSpPr>
          <p:nvPr>
            <p:ph type="subTitle" idx="14"/>
          </p:nvPr>
        </p:nvSpPr>
        <p:spPr>
          <a:xfrm>
            <a:off x="1234753" y="3959475"/>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2" name="Google Shape;592;p15"/>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1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6" name="Google Shape;636;p16"/>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6"/>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6" name="Google Shape;706;p17"/>
          <p:cNvSpPr/>
          <p:nvPr/>
        </p:nvSpPr>
        <p:spPr>
          <a:xfrm rot="-10647072" flipH="1">
            <a:off x="6925193" y="-1707780"/>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rot="7164161" flipH="1">
            <a:off x="-1640952" y="-1604719"/>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7"/>
          <p:cNvGrpSpPr/>
          <p:nvPr/>
        </p:nvGrpSpPr>
        <p:grpSpPr>
          <a:xfrm rot="10800000" flipH="1">
            <a:off x="8626226" y="-2014039"/>
            <a:ext cx="361129" cy="3106418"/>
            <a:chOff x="6317900" y="1197313"/>
            <a:chExt cx="180700" cy="1554375"/>
          </a:xfrm>
        </p:grpSpPr>
        <p:sp>
          <p:nvSpPr>
            <p:cNvPr id="746" name="Google Shape;746;p17"/>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17"/>
          <p:cNvSpPr/>
          <p:nvPr/>
        </p:nvSpPr>
        <p:spPr>
          <a:xfrm rot="-5400000">
            <a:off x="307075" y="248182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7"/>
          <p:cNvSpPr/>
          <p:nvPr/>
        </p:nvSpPr>
        <p:spPr>
          <a:xfrm rot="-7199972">
            <a:off x="3156319" y="3826224"/>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757"/>
        <p:cNvGrpSpPr/>
        <p:nvPr/>
      </p:nvGrpSpPr>
      <p:grpSpPr>
        <a:xfrm>
          <a:off x="0" y="0"/>
          <a:ext cx="0" cy="0"/>
          <a:chOff x="0" y="0"/>
          <a:chExt cx="0" cy="0"/>
        </a:xfrm>
      </p:grpSpPr>
      <p:sp>
        <p:nvSpPr>
          <p:cNvPr id="758" name="Google Shape;758;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59" name="Google Shape;759;p18"/>
          <p:cNvSpPr txBox="1">
            <a:spLocks noGrp="1"/>
          </p:cNvSpPr>
          <p:nvPr>
            <p:ph type="subTitle" idx="1"/>
          </p:nvPr>
        </p:nvSpPr>
        <p:spPr>
          <a:xfrm>
            <a:off x="720000" y="1905475"/>
            <a:ext cx="7704000" cy="8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60" name="Google Shape;760;p18"/>
          <p:cNvSpPr txBox="1">
            <a:spLocks noGrp="1"/>
          </p:cNvSpPr>
          <p:nvPr>
            <p:ph type="subTitle" idx="2"/>
          </p:nvPr>
        </p:nvSpPr>
        <p:spPr>
          <a:xfrm>
            <a:off x="720000" y="13191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61" name="Google Shape;761;p18"/>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8"/>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8"/>
          <p:cNvGrpSpPr/>
          <p:nvPr/>
        </p:nvGrpSpPr>
        <p:grpSpPr>
          <a:xfrm flipH="1">
            <a:off x="493849" y="4222131"/>
            <a:ext cx="438754" cy="772904"/>
            <a:chOff x="4950175" y="2998438"/>
            <a:chExt cx="88725" cy="156300"/>
          </a:xfrm>
        </p:grpSpPr>
        <p:sp>
          <p:nvSpPr>
            <p:cNvPr id="764" name="Google Shape;764;p1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18"/>
          <p:cNvGrpSpPr/>
          <p:nvPr/>
        </p:nvGrpSpPr>
        <p:grpSpPr>
          <a:xfrm>
            <a:off x="8626226" y="3746559"/>
            <a:ext cx="361129" cy="3106418"/>
            <a:chOff x="6317900" y="1197313"/>
            <a:chExt cx="180700" cy="1554375"/>
          </a:xfrm>
        </p:grpSpPr>
        <p:sp>
          <p:nvSpPr>
            <p:cNvPr id="801" name="Google Shape;801;p18"/>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18"/>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18"/>
          <p:cNvGrpSpPr/>
          <p:nvPr/>
        </p:nvGrpSpPr>
        <p:grpSpPr>
          <a:xfrm flipH="1">
            <a:off x="8671988" y="2252416"/>
            <a:ext cx="194400" cy="112209"/>
            <a:chOff x="265900" y="3852516"/>
            <a:chExt cx="194400" cy="112209"/>
          </a:xfrm>
        </p:grpSpPr>
        <p:sp>
          <p:nvSpPr>
            <p:cNvPr id="809" name="Google Shape;809;p1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8"/>
          <p:cNvGrpSpPr/>
          <p:nvPr/>
        </p:nvGrpSpPr>
        <p:grpSpPr>
          <a:xfrm rot="5400000">
            <a:off x="8064938" y="-1041181"/>
            <a:ext cx="1942494" cy="2022980"/>
            <a:chOff x="4445625" y="1829838"/>
            <a:chExt cx="739125" cy="769750"/>
          </a:xfrm>
        </p:grpSpPr>
        <p:sp>
          <p:nvSpPr>
            <p:cNvPr id="812" name="Google Shape;812;p18"/>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8"/>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8"/>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8"/>
          <p:cNvGrpSpPr/>
          <p:nvPr/>
        </p:nvGrpSpPr>
        <p:grpSpPr>
          <a:xfrm>
            <a:off x="-858537" y="-1041181"/>
            <a:ext cx="1942494" cy="2022980"/>
            <a:chOff x="4445625" y="1829838"/>
            <a:chExt cx="739125" cy="769750"/>
          </a:xfrm>
        </p:grpSpPr>
        <p:sp>
          <p:nvSpPr>
            <p:cNvPr id="821" name="Google Shape;821;p18"/>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8"/>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8"/>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11_1">
    <p:spTree>
      <p:nvGrpSpPr>
        <p:cNvPr id="1" name="Shape 829"/>
        <p:cNvGrpSpPr/>
        <p:nvPr/>
      </p:nvGrpSpPr>
      <p:grpSpPr>
        <a:xfrm>
          <a:off x="0" y="0"/>
          <a:ext cx="0" cy="0"/>
          <a:chOff x="0" y="0"/>
          <a:chExt cx="0" cy="0"/>
        </a:xfrm>
      </p:grpSpPr>
      <p:sp>
        <p:nvSpPr>
          <p:cNvPr id="830" name="Google Shape;830;p19"/>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1" name="Google Shape;831;p19"/>
          <p:cNvSpPr txBox="1"/>
          <p:nvPr/>
        </p:nvSpPr>
        <p:spPr>
          <a:xfrm>
            <a:off x="720000" y="1901952"/>
            <a:ext cx="3852000" cy="26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solidFill>
                <a:srgbClr val="191919"/>
              </a:solidFill>
              <a:latin typeface="Montserrat"/>
              <a:ea typeface="Montserrat"/>
              <a:cs typeface="Montserrat"/>
              <a:sym typeface="Montserrat"/>
            </a:endParaRPr>
          </a:p>
        </p:txBody>
      </p:sp>
      <p:sp>
        <p:nvSpPr>
          <p:cNvPr id="832" name="Google Shape;832;p19"/>
          <p:cNvSpPr txBox="1"/>
          <p:nvPr/>
        </p:nvSpPr>
        <p:spPr>
          <a:xfrm>
            <a:off x="720000" y="1325550"/>
            <a:ext cx="7704000" cy="4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191919"/>
              </a:solidFill>
              <a:latin typeface="Montserrat"/>
              <a:ea typeface="Montserrat"/>
              <a:cs typeface="Montserrat"/>
              <a:sym typeface="Montserrat"/>
            </a:endParaRPr>
          </a:p>
        </p:txBody>
      </p:sp>
      <p:sp>
        <p:nvSpPr>
          <p:cNvPr id="833" name="Google Shape;833;p19"/>
          <p:cNvSpPr txBox="1"/>
          <p:nvPr/>
        </p:nvSpPr>
        <p:spPr>
          <a:xfrm>
            <a:off x="4572000" y="1901952"/>
            <a:ext cx="3852000" cy="26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solidFill>
                <a:srgbClr val="191919"/>
              </a:solidFill>
              <a:latin typeface="Montserrat"/>
              <a:ea typeface="Montserrat"/>
              <a:cs typeface="Montserrat"/>
              <a:sym typeface="Montserrat"/>
            </a:endParaRPr>
          </a:p>
        </p:txBody>
      </p:sp>
      <p:sp>
        <p:nvSpPr>
          <p:cNvPr id="834" name="Google Shape;834;p19"/>
          <p:cNvSpPr txBox="1">
            <a:spLocks noGrp="1"/>
          </p:cNvSpPr>
          <p:nvPr>
            <p:ph type="subTitle" idx="1"/>
          </p:nvPr>
        </p:nvSpPr>
        <p:spPr>
          <a:xfrm>
            <a:off x="720000" y="1905475"/>
            <a:ext cx="3852000" cy="27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35" name="Google Shape;835;p19"/>
          <p:cNvSpPr txBox="1">
            <a:spLocks noGrp="1"/>
          </p:cNvSpPr>
          <p:nvPr>
            <p:ph type="subTitle" idx="2"/>
          </p:nvPr>
        </p:nvSpPr>
        <p:spPr>
          <a:xfrm>
            <a:off x="4572000" y="1905475"/>
            <a:ext cx="3852000" cy="27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36" name="Google Shape;836;p19"/>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19"/>
          <p:cNvGrpSpPr/>
          <p:nvPr/>
        </p:nvGrpSpPr>
        <p:grpSpPr>
          <a:xfrm>
            <a:off x="8601699" y="3997293"/>
            <a:ext cx="438754" cy="772904"/>
            <a:chOff x="4950175" y="2998438"/>
            <a:chExt cx="88725" cy="156300"/>
          </a:xfrm>
        </p:grpSpPr>
        <p:sp>
          <p:nvSpPr>
            <p:cNvPr id="839" name="Google Shape;839;p1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9"/>
          <p:cNvGrpSpPr/>
          <p:nvPr/>
        </p:nvGrpSpPr>
        <p:grpSpPr>
          <a:xfrm>
            <a:off x="3789809" y="4520733"/>
            <a:ext cx="1391222" cy="1387652"/>
            <a:chOff x="4010510" y="4522646"/>
            <a:chExt cx="1391222" cy="1387652"/>
          </a:xfrm>
        </p:grpSpPr>
        <p:sp>
          <p:nvSpPr>
            <p:cNvPr id="876" name="Google Shape;876;p1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7" name="Google Shape;877;p19"/>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878" name="Google Shape;878;p19"/>
          <p:cNvGrpSpPr/>
          <p:nvPr/>
        </p:nvGrpSpPr>
        <p:grpSpPr>
          <a:xfrm>
            <a:off x="1772900" y="4810116"/>
            <a:ext cx="194400" cy="112209"/>
            <a:chOff x="265900" y="3852516"/>
            <a:chExt cx="194400" cy="112209"/>
          </a:xfrm>
        </p:grpSpPr>
        <p:sp>
          <p:nvSpPr>
            <p:cNvPr id="879" name="Google Shape;879;p1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19"/>
          <p:cNvGrpSpPr/>
          <p:nvPr/>
        </p:nvGrpSpPr>
        <p:grpSpPr>
          <a:xfrm>
            <a:off x="216575" y="1666525"/>
            <a:ext cx="315575" cy="366750"/>
            <a:chOff x="8558925" y="4522650"/>
            <a:chExt cx="315575" cy="366750"/>
          </a:xfrm>
        </p:grpSpPr>
        <p:grpSp>
          <p:nvGrpSpPr>
            <p:cNvPr id="882" name="Google Shape;882;p19"/>
            <p:cNvGrpSpPr/>
            <p:nvPr/>
          </p:nvGrpSpPr>
          <p:grpSpPr>
            <a:xfrm>
              <a:off x="8558925" y="4629825"/>
              <a:ext cx="107200" cy="107175"/>
              <a:chOff x="4125350" y="1946513"/>
              <a:chExt cx="107200" cy="107175"/>
            </a:xfrm>
          </p:grpSpPr>
          <p:sp>
            <p:nvSpPr>
              <p:cNvPr id="883" name="Google Shape;883;p1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9"/>
            <p:cNvGrpSpPr/>
            <p:nvPr/>
          </p:nvGrpSpPr>
          <p:grpSpPr>
            <a:xfrm>
              <a:off x="8711325" y="4782225"/>
              <a:ext cx="107200" cy="107175"/>
              <a:chOff x="4125350" y="1946513"/>
              <a:chExt cx="107200" cy="107175"/>
            </a:xfrm>
          </p:grpSpPr>
          <p:sp>
            <p:nvSpPr>
              <p:cNvPr id="886" name="Google Shape;886;p1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9"/>
            <p:cNvGrpSpPr/>
            <p:nvPr/>
          </p:nvGrpSpPr>
          <p:grpSpPr>
            <a:xfrm>
              <a:off x="8767300" y="4522650"/>
              <a:ext cx="107200" cy="107175"/>
              <a:chOff x="4125350" y="1946513"/>
              <a:chExt cx="107200" cy="107175"/>
            </a:xfrm>
          </p:grpSpPr>
          <p:sp>
            <p:nvSpPr>
              <p:cNvPr id="889" name="Google Shape;889;p1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1" name="Google Shape;891;p19"/>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9"/>
          <p:cNvGrpSpPr/>
          <p:nvPr/>
        </p:nvGrpSpPr>
        <p:grpSpPr>
          <a:xfrm>
            <a:off x="-756900" y="-937412"/>
            <a:ext cx="1476900" cy="1476900"/>
            <a:chOff x="8632950" y="-311150"/>
            <a:chExt cx="1476900" cy="1476900"/>
          </a:xfrm>
        </p:grpSpPr>
        <p:sp>
          <p:nvSpPr>
            <p:cNvPr id="893" name="Google Shape;893;p1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9"/>
          <p:cNvGrpSpPr/>
          <p:nvPr/>
        </p:nvGrpSpPr>
        <p:grpSpPr>
          <a:xfrm>
            <a:off x="8424000" y="-937412"/>
            <a:ext cx="1476900" cy="1476900"/>
            <a:chOff x="8632950" y="-311150"/>
            <a:chExt cx="1476900" cy="1476900"/>
          </a:xfrm>
        </p:grpSpPr>
        <p:sp>
          <p:nvSpPr>
            <p:cNvPr id="896" name="Google Shape;896;p1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98"/>
        <p:cNvGrpSpPr/>
        <p:nvPr/>
      </p:nvGrpSpPr>
      <p:grpSpPr>
        <a:xfrm>
          <a:off x="0" y="0"/>
          <a:ext cx="0" cy="0"/>
          <a:chOff x="0" y="0"/>
          <a:chExt cx="0" cy="0"/>
        </a:xfrm>
      </p:grpSpPr>
      <p:sp>
        <p:nvSpPr>
          <p:cNvPr id="899" name="Google Shape;899;p20"/>
          <p:cNvSpPr txBox="1">
            <a:spLocks noGrp="1"/>
          </p:cNvSpPr>
          <p:nvPr>
            <p:ph type="subTitle" idx="1"/>
          </p:nvPr>
        </p:nvSpPr>
        <p:spPr>
          <a:xfrm>
            <a:off x="869400" y="1551800"/>
            <a:ext cx="2282400" cy="421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0" name="Google Shape;900;p20"/>
          <p:cNvSpPr txBox="1">
            <a:spLocks noGrp="1"/>
          </p:cNvSpPr>
          <p:nvPr>
            <p:ph type="subTitle" idx="2"/>
          </p:nvPr>
        </p:nvSpPr>
        <p:spPr>
          <a:xfrm>
            <a:off x="3430818"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1" name="Google Shape;901;p20"/>
          <p:cNvSpPr txBox="1">
            <a:spLocks noGrp="1"/>
          </p:cNvSpPr>
          <p:nvPr>
            <p:ph type="subTitle" idx="3"/>
          </p:nvPr>
        </p:nvSpPr>
        <p:spPr>
          <a:xfrm>
            <a:off x="5992249"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2" name="Google Shape;902;p20"/>
          <p:cNvSpPr txBox="1">
            <a:spLocks noGrp="1"/>
          </p:cNvSpPr>
          <p:nvPr>
            <p:ph type="subTitle" idx="4"/>
          </p:nvPr>
        </p:nvSpPr>
        <p:spPr>
          <a:xfrm>
            <a:off x="869400" y="1973758"/>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3" name="Google Shape;903;p20"/>
          <p:cNvSpPr txBox="1">
            <a:spLocks noGrp="1"/>
          </p:cNvSpPr>
          <p:nvPr>
            <p:ph type="subTitle" idx="5"/>
          </p:nvPr>
        </p:nvSpPr>
        <p:spPr>
          <a:xfrm>
            <a:off x="3430810" y="1973600"/>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4" name="Google Shape;904;p20"/>
          <p:cNvSpPr txBox="1">
            <a:spLocks noGrp="1"/>
          </p:cNvSpPr>
          <p:nvPr>
            <p:ph type="subTitle" idx="6"/>
          </p:nvPr>
        </p:nvSpPr>
        <p:spPr>
          <a:xfrm>
            <a:off x="5992225" y="1973642"/>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5" name="Google Shape;90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6" name="Google Shape;906;p20"/>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0"/>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8" name="Google Shape;918;p20"/>
          <p:cNvGrpSpPr/>
          <p:nvPr/>
        </p:nvGrpSpPr>
        <p:grpSpPr>
          <a:xfrm rot="10800000" flipH="1">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0"/>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0"/>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963" name="Google Shape;963;p20"/>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64"/>
        <p:cNvGrpSpPr/>
        <p:nvPr/>
      </p:nvGrpSpPr>
      <p:grpSpPr>
        <a:xfrm>
          <a:off x="0" y="0"/>
          <a:ext cx="0" cy="0"/>
          <a:chOff x="0" y="0"/>
          <a:chExt cx="0" cy="0"/>
        </a:xfrm>
      </p:grpSpPr>
      <p:sp>
        <p:nvSpPr>
          <p:cNvPr id="965" name="Google Shape;965;p21"/>
          <p:cNvSpPr txBox="1">
            <a:spLocks noGrp="1"/>
          </p:cNvSpPr>
          <p:nvPr>
            <p:ph type="ctrTitle"/>
          </p:nvPr>
        </p:nvSpPr>
        <p:spPr>
          <a:xfrm>
            <a:off x="2918300" y="540000"/>
            <a:ext cx="3307500" cy="102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966" name="Google Shape;966;p21"/>
          <p:cNvSpPr txBox="1">
            <a:spLocks noGrp="1"/>
          </p:cNvSpPr>
          <p:nvPr>
            <p:ph type="subTitle" idx="1"/>
          </p:nvPr>
        </p:nvSpPr>
        <p:spPr>
          <a:xfrm>
            <a:off x="2918200" y="1676300"/>
            <a:ext cx="3307500" cy="39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7" name="Google Shape;967;p21"/>
          <p:cNvSpPr txBox="1">
            <a:spLocks noGrp="1"/>
          </p:cNvSpPr>
          <p:nvPr>
            <p:ph type="subTitle" idx="2"/>
          </p:nvPr>
        </p:nvSpPr>
        <p:spPr>
          <a:xfrm>
            <a:off x="2918200" y="2080833"/>
            <a:ext cx="3307500" cy="74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8" name="Google Shape;968;p21"/>
          <p:cNvSpPr txBox="1"/>
          <p:nvPr/>
        </p:nvSpPr>
        <p:spPr>
          <a:xfrm>
            <a:off x="1702675" y="3536525"/>
            <a:ext cx="57387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b="1">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rot="3600027" flipH="1">
            <a:off x="-1547130" y="780284"/>
            <a:ext cx="4131850" cy="2603746"/>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1"/>
          <p:cNvGrpSpPr/>
          <p:nvPr/>
        </p:nvGrpSpPr>
        <p:grpSpPr>
          <a:xfrm rot="10800000" flipH="1">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21"/>
          <p:cNvSpPr/>
          <p:nvPr/>
        </p:nvSpPr>
        <p:spPr>
          <a:xfrm rot="435267">
            <a:off x="741449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2" name="Google Shape;982;p21"/>
          <p:cNvCxnSpPr/>
          <p:nvPr/>
        </p:nvCxnSpPr>
        <p:spPr>
          <a:xfrm rot="436104" flipH="1">
            <a:off x="7939026" y="-138003"/>
            <a:ext cx="713735" cy="700711"/>
          </a:xfrm>
          <a:prstGeom prst="straightConnector1">
            <a:avLst/>
          </a:prstGeom>
          <a:noFill/>
          <a:ln w="9525" cap="flat" cmpd="sng">
            <a:solidFill>
              <a:schemeClr val="dk1"/>
            </a:solidFill>
            <a:prstDash val="solid"/>
            <a:round/>
            <a:headEnd type="none" w="med" len="med"/>
            <a:tailEnd type="none" w="med" len="med"/>
          </a:ln>
        </p:spPr>
      </p:cxnSp>
      <p:sp>
        <p:nvSpPr>
          <p:cNvPr id="983" name="Google Shape;983;p21"/>
          <p:cNvSpPr/>
          <p:nvPr/>
        </p:nvSpPr>
        <p:spPr>
          <a:xfrm rot="435267">
            <a:off x="751009" y="46821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4" name="Google Shape;984;p21"/>
          <p:cNvCxnSpPr/>
          <p:nvPr/>
        </p:nvCxnSpPr>
        <p:spPr>
          <a:xfrm rot="436104" flipH="1">
            <a:off x="789539" y="4875122"/>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9" name="Google Shape;79;p4"/>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80" name="Google Shape;80;p4"/>
          <p:cNvSpPr/>
          <p:nvPr/>
        </p:nvSpPr>
        <p:spPr>
          <a:xfrm rot="-5400000">
            <a:off x="7165362" y="-774010"/>
            <a:ext cx="2984498" cy="188072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900032">
            <a:off x="-1298549" y="-641129"/>
            <a:ext cx="2144560" cy="2361269"/>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4"/>
          <p:cNvSpPr/>
          <p:nvPr/>
        </p:nvSpPr>
        <p:spPr>
          <a:xfrm rot="5400000">
            <a:off x="8769800" y="25428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4"/>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4"/>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569600" y="1268375"/>
            <a:ext cx="6004800" cy="848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4" name="Google Shape;244;p7"/>
          <p:cNvSpPr txBox="1">
            <a:spLocks noGrp="1"/>
          </p:cNvSpPr>
          <p:nvPr>
            <p:ph type="subTitle" idx="1"/>
          </p:nvPr>
        </p:nvSpPr>
        <p:spPr>
          <a:xfrm>
            <a:off x="1569600" y="2400023"/>
            <a:ext cx="6004800" cy="126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7"/>
          <p:cNvSpPr/>
          <p:nvPr/>
        </p:nvSpPr>
        <p:spPr>
          <a:xfrm rot="-6012810">
            <a:off x="6446180" y="-972564"/>
            <a:ext cx="4319100" cy="2721744"/>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rot="435267">
            <a:off x="3845984" y="-60591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7"/>
          <p:cNvCxnSpPr/>
          <p:nvPr/>
        </p:nvCxnSpPr>
        <p:spPr>
          <a:xfrm rot="436104" flipH="1">
            <a:off x="4188239" y="-1377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48" name="Google Shape;248;p7"/>
          <p:cNvSpPr/>
          <p:nvPr/>
        </p:nvSpPr>
        <p:spPr>
          <a:xfrm rot="-5400000" flipH="1">
            <a:off x="30707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252;p7"/>
          <p:cNvCxnSpPr/>
          <p:nvPr/>
        </p:nvCxnSpPr>
        <p:spPr>
          <a:xfrm rot="436104" flipH="1">
            <a:off x="4616239" y="-2509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53" name="Google Shape;253;p7"/>
          <p:cNvSpPr/>
          <p:nvPr/>
        </p:nvSpPr>
        <p:spPr>
          <a:xfrm>
            <a:off x="-1348900" y="4016737"/>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24"/>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t>Cyber Cypher - Advanced Level</a:t>
            </a:r>
            <a:br>
              <a:rPr lang="en"/>
            </a:br>
            <a:r>
              <a:rPr lang="en" sz="4000">
                <a:solidFill>
                  <a:schemeClr val="lt1"/>
                </a:solidFill>
                <a:latin typeface="Barlow Condensed"/>
                <a:ea typeface="Barlow Condensed"/>
                <a:cs typeface="Barlow Condensed"/>
                <a:sym typeface="Barlow Condensed"/>
              </a:rPr>
              <a:t>Team 4 - Bit By Bit</a:t>
            </a:r>
            <a:endParaRPr/>
          </a:p>
        </p:txBody>
      </p:sp>
      <p:grpSp>
        <p:nvGrpSpPr>
          <p:cNvPr id="1058" name="Google Shape;1058;p24"/>
          <p:cNvGrpSpPr/>
          <p:nvPr/>
        </p:nvGrpSpPr>
        <p:grpSpPr>
          <a:xfrm>
            <a:off x="1117899" y="676118"/>
            <a:ext cx="438754" cy="772904"/>
            <a:chOff x="4950175" y="2998438"/>
            <a:chExt cx="88725" cy="156300"/>
          </a:xfrm>
        </p:grpSpPr>
        <p:sp>
          <p:nvSpPr>
            <p:cNvPr id="1059" name="Google Shape;1059;p2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5" name="Google Shape;1095;p24"/>
          <p:cNvCxnSpPr/>
          <p:nvPr/>
        </p:nvCxnSpPr>
        <p:spPr>
          <a:xfrm>
            <a:off x="3964350" y="33021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096" name="Google Shape;1096;p24"/>
          <p:cNvGrpSpPr/>
          <p:nvPr/>
        </p:nvGrpSpPr>
        <p:grpSpPr>
          <a:xfrm>
            <a:off x="6143125" y="4405925"/>
            <a:ext cx="315575" cy="366750"/>
            <a:chOff x="6143125" y="4405925"/>
            <a:chExt cx="315575" cy="366750"/>
          </a:xfrm>
        </p:grpSpPr>
        <p:grpSp>
          <p:nvGrpSpPr>
            <p:cNvPr id="1097" name="Google Shape;1097;p24"/>
            <p:cNvGrpSpPr/>
            <p:nvPr/>
          </p:nvGrpSpPr>
          <p:grpSpPr>
            <a:xfrm>
              <a:off x="6351500" y="4405925"/>
              <a:ext cx="107200" cy="107175"/>
              <a:chOff x="4125350" y="1946513"/>
              <a:chExt cx="107200" cy="107175"/>
            </a:xfrm>
          </p:grpSpPr>
          <p:sp>
            <p:nvSpPr>
              <p:cNvPr id="1098" name="Google Shape;1098;p2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24"/>
            <p:cNvGrpSpPr/>
            <p:nvPr/>
          </p:nvGrpSpPr>
          <p:grpSpPr>
            <a:xfrm>
              <a:off x="6143125" y="4513100"/>
              <a:ext cx="107200" cy="107175"/>
              <a:chOff x="4125350" y="1946513"/>
              <a:chExt cx="107200" cy="107175"/>
            </a:xfrm>
          </p:grpSpPr>
          <p:sp>
            <p:nvSpPr>
              <p:cNvPr id="1101" name="Google Shape;1101;p2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4"/>
            <p:cNvGrpSpPr/>
            <p:nvPr/>
          </p:nvGrpSpPr>
          <p:grpSpPr>
            <a:xfrm>
              <a:off x="6295525" y="4665500"/>
              <a:ext cx="107200" cy="107175"/>
              <a:chOff x="4125350" y="1946513"/>
              <a:chExt cx="107200" cy="107175"/>
            </a:xfrm>
          </p:grpSpPr>
          <p:sp>
            <p:nvSpPr>
              <p:cNvPr id="1104" name="Google Shape;1104;p2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25"/>
          <p:cNvSpPr txBox="1">
            <a:spLocks noGrp="1"/>
          </p:cNvSpPr>
          <p:nvPr>
            <p:ph type="title"/>
          </p:nvPr>
        </p:nvSpPr>
        <p:spPr>
          <a:xfrm>
            <a:off x="1569600" y="472750"/>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Goal</a:t>
            </a:r>
            <a:endParaRPr>
              <a:solidFill>
                <a:schemeClr val="lt1"/>
              </a:solidFill>
              <a:latin typeface="Barlow Condensed"/>
              <a:ea typeface="Barlow Condensed"/>
              <a:cs typeface="Barlow Condensed"/>
              <a:sym typeface="Barlow Condensed"/>
            </a:endParaRPr>
          </a:p>
        </p:txBody>
      </p:sp>
      <p:sp>
        <p:nvSpPr>
          <p:cNvPr id="1111" name="Google Shape;1111;p25"/>
          <p:cNvSpPr txBox="1">
            <a:spLocks noGrp="1"/>
          </p:cNvSpPr>
          <p:nvPr>
            <p:ph type="subTitle" idx="1"/>
          </p:nvPr>
        </p:nvSpPr>
        <p:spPr>
          <a:xfrm>
            <a:off x="1727900" y="1649753"/>
            <a:ext cx="6004800" cy="21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Manually summarising hundreds of documents would be a time  consuming and tedious task for legal stakeholders. Legal Document Brief Generator and summariser would take off the burden of going through tons of pages of unstructured  legal text, off your shoulders. Manually summarising hundreds of documents would be a time  consuming and tedious task for legal stakeholders.</a:t>
            </a:r>
            <a:endParaRPr b="1"/>
          </a:p>
        </p:txBody>
      </p:sp>
      <p:cxnSp>
        <p:nvCxnSpPr>
          <p:cNvPr id="1112" name="Google Shape;1112;p25"/>
          <p:cNvCxnSpPr/>
          <p:nvPr/>
        </p:nvCxnSpPr>
        <p:spPr>
          <a:xfrm>
            <a:off x="3818975" y="1258353"/>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13" name="Google Shape;1113;p25"/>
          <p:cNvGrpSpPr/>
          <p:nvPr/>
        </p:nvGrpSpPr>
        <p:grpSpPr>
          <a:xfrm>
            <a:off x="4522375" y="4341025"/>
            <a:ext cx="315575" cy="366750"/>
            <a:chOff x="8558925" y="4522650"/>
            <a:chExt cx="315575" cy="366750"/>
          </a:xfrm>
        </p:grpSpPr>
        <p:grpSp>
          <p:nvGrpSpPr>
            <p:cNvPr id="1114" name="Google Shape;1114;p25"/>
            <p:cNvGrpSpPr/>
            <p:nvPr/>
          </p:nvGrpSpPr>
          <p:grpSpPr>
            <a:xfrm>
              <a:off x="8558925" y="4629825"/>
              <a:ext cx="107200" cy="107175"/>
              <a:chOff x="4125350" y="1946513"/>
              <a:chExt cx="107200" cy="107175"/>
            </a:xfrm>
          </p:grpSpPr>
          <p:sp>
            <p:nvSpPr>
              <p:cNvPr id="1115" name="Google Shape;1115;p2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25"/>
            <p:cNvGrpSpPr/>
            <p:nvPr/>
          </p:nvGrpSpPr>
          <p:grpSpPr>
            <a:xfrm>
              <a:off x="8711325" y="4782225"/>
              <a:ext cx="107200" cy="107175"/>
              <a:chOff x="4125350" y="1946513"/>
              <a:chExt cx="107200" cy="107175"/>
            </a:xfrm>
          </p:grpSpPr>
          <p:sp>
            <p:nvSpPr>
              <p:cNvPr id="1118" name="Google Shape;1118;p2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5"/>
            <p:cNvGrpSpPr/>
            <p:nvPr/>
          </p:nvGrpSpPr>
          <p:grpSpPr>
            <a:xfrm>
              <a:off x="8767300" y="4522650"/>
              <a:ext cx="107200" cy="107175"/>
              <a:chOff x="4125350" y="1946513"/>
              <a:chExt cx="107200" cy="107175"/>
            </a:xfrm>
          </p:grpSpPr>
          <p:sp>
            <p:nvSpPr>
              <p:cNvPr id="1121" name="Google Shape;1121;p2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25"/>
          <p:cNvGrpSpPr/>
          <p:nvPr/>
        </p:nvGrpSpPr>
        <p:grpSpPr>
          <a:xfrm>
            <a:off x="7732699" y="299993"/>
            <a:ext cx="438754" cy="772904"/>
            <a:chOff x="4950175" y="2998438"/>
            <a:chExt cx="88725" cy="156300"/>
          </a:xfrm>
        </p:grpSpPr>
        <p:sp>
          <p:nvSpPr>
            <p:cNvPr id="1124" name="Google Shape;1124;p25"/>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5"/>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5"/>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5"/>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5"/>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5"/>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5"/>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5"/>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5"/>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flipH="1">
            <a:off x="713213" y="3824384"/>
            <a:ext cx="361129" cy="3106418"/>
            <a:chOff x="6317900" y="1197313"/>
            <a:chExt cx="180700" cy="1554375"/>
          </a:xfrm>
        </p:grpSpPr>
        <p:sp>
          <p:nvSpPr>
            <p:cNvPr id="1161" name="Google Shape;1161;p2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26"/>
          <p:cNvSpPr txBox="1">
            <a:spLocks noGrp="1"/>
          </p:cNvSpPr>
          <p:nvPr>
            <p:ph type="title"/>
          </p:nvPr>
        </p:nvSpPr>
        <p:spPr>
          <a:xfrm>
            <a:off x="1569600" y="523200"/>
            <a:ext cx="6004800" cy="11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Legal Document Summarizer and </a:t>
            </a:r>
            <a:endParaRPr sz="3000"/>
          </a:p>
          <a:p>
            <a:pPr marL="0" lvl="0" indent="0" algn="l" rtl="0">
              <a:spcBef>
                <a:spcPts val="0"/>
              </a:spcBef>
              <a:spcAft>
                <a:spcPts val="0"/>
              </a:spcAft>
              <a:buNone/>
            </a:pPr>
            <a:r>
              <a:rPr lang="en" sz="3000"/>
              <a:t>Named Entity Recognition (NER)</a:t>
            </a:r>
            <a:endParaRPr sz="3000"/>
          </a:p>
        </p:txBody>
      </p:sp>
      <p:sp>
        <p:nvSpPr>
          <p:cNvPr id="1172" name="Google Shape;1172;p26"/>
          <p:cNvSpPr txBox="1">
            <a:spLocks noGrp="1"/>
          </p:cNvSpPr>
          <p:nvPr>
            <p:ph type="subTitle" idx="1"/>
          </p:nvPr>
        </p:nvSpPr>
        <p:spPr>
          <a:xfrm>
            <a:off x="1569600" y="1784775"/>
            <a:ext cx="6004800" cy="2753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500"/>
              <a:t>Preprocess the legal document</a:t>
            </a:r>
            <a:endParaRPr sz="1500"/>
          </a:p>
          <a:p>
            <a:pPr marL="457200" lvl="0" indent="-298450" algn="l" rtl="0">
              <a:spcBef>
                <a:spcPts val="0"/>
              </a:spcBef>
              <a:spcAft>
                <a:spcPts val="0"/>
              </a:spcAft>
              <a:buSzPts val="1100"/>
              <a:buChar char="●"/>
            </a:pPr>
            <a:r>
              <a:rPr lang="en" sz="1500"/>
              <a:t>Term Frequency-Inverse Document Frequency(TF-IDF) for summarizing the legal document as:</a:t>
            </a:r>
            <a:endParaRPr sz="1500"/>
          </a:p>
          <a:p>
            <a:pPr marL="914400" lvl="1" indent="-323850" algn="l" rtl="0">
              <a:spcBef>
                <a:spcPts val="0"/>
              </a:spcBef>
              <a:spcAft>
                <a:spcPts val="0"/>
              </a:spcAft>
              <a:buSzPts val="1500"/>
              <a:buChar char="○"/>
            </a:pPr>
            <a:r>
              <a:rPr lang="en" sz="1500"/>
              <a:t>Ignores common/unnecessary words/phrases like this,that,me,you,etc.</a:t>
            </a:r>
            <a:endParaRPr sz="1500"/>
          </a:p>
          <a:p>
            <a:pPr marL="914400" lvl="1" indent="-323850" algn="l" rtl="0">
              <a:spcBef>
                <a:spcPts val="0"/>
              </a:spcBef>
              <a:spcAft>
                <a:spcPts val="0"/>
              </a:spcAft>
              <a:buSzPts val="1500"/>
              <a:buChar char="○"/>
            </a:pPr>
            <a:r>
              <a:rPr lang="en" sz="1500"/>
              <a:t>GIves more importance to uncommon words which appear more frequently</a:t>
            </a:r>
            <a:endParaRPr sz="1500"/>
          </a:p>
          <a:p>
            <a:pPr marL="914400" lvl="1" indent="-323850" algn="l" rtl="0">
              <a:spcBef>
                <a:spcPts val="0"/>
              </a:spcBef>
              <a:spcAft>
                <a:spcPts val="0"/>
              </a:spcAft>
              <a:buSzPts val="1500"/>
              <a:buChar char="○"/>
            </a:pPr>
            <a:r>
              <a:rPr lang="en" sz="1500"/>
              <a:t>Thus, making it a good approach for legal documents</a:t>
            </a:r>
            <a:endParaRPr sz="1500"/>
          </a:p>
          <a:p>
            <a:pPr marL="457200" lvl="0" indent="-298450" algn="l" rtl="0">
              <a:spcBef>
                <a:spcPts val="0"/>
              </a:spcBef>
              <a:spcAft>
                <a:spcPts val="0"/>
              </a:spcAft>
              <a:buSzPts val="1100"/>
              <a:buChar char="●"/>
            </a:pPr>
            <a:r>
              <a:rPr lang="en" sz="1500"/>
              <a:t>Named Entity Recognition(NER) on the summary to identify the keys entities.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27"/>
          <p:cNvSpPr txBox="1">
            <a:spLocks noGrp="1"/>
          </p:cNvSpPr>
          <p:nvPr>
            <p:ph type="title"/>
          </p:nvPr>
        </p:nvSpPr>
        <p:spPr>
          <a:xfrm>
            <a:off x="1435125" y="440825"/>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Judgement Prediction</a:t>
            </a:r>
            <a:endParaRPr>
              <a:solidFill>
                <a:schemeClr val="lt1"/>
              </a:solidFill>
              <a:latin typeface="Barlow Condensed"/>
              <a:ea typeface="Barlow Condensed"/>
              <a:cs typeface="Barlow Condensed"/>
              <a:sym typeface="Barlow Condensed"/>
            </a:endParaRPr>
          </a:p>
        </p:txBody>
      </p:sp>
      <p:sp>
        <p:nvSpPr>
          <p:cNvPr id="1178" name="Google Shape;1178;p27"/>
          <p:cNvSpPr txBox="1">
            <a:spLocks noGrp="1"/>
          </p:cNvSpPr>
          <p:nvPr>
            <p:ph type="subTitle" idx="1"/>
          </p:nvPr>
        </p:nvSpPr>
        <p:spPr>
          <a:xfrm>
            <a:off x="1677775" y="1660450"/>
            <a:ext cx="6004800" cy="3106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Dataset contains facts and winner</a:t>
            </a:r>
            <a:endParaRPr/>
          </a:p>
          <a:p>
            <a:pPr marL="457200" lvl="0" indent="-317500" algn="l" rtl="0">
              <a:spcBef>
                <a:spcPts val="0"/>
              </a:spcBef>
              <a:spcAft>
                <a:spcPts val="0"/>
              </a:spcAft>
              <a:buSzPts val="1400"/>
              <a:buChar char="●"/>
            </a:pPr>
            <a:r>
              <a:rPr lang="en"/>
              <a:t>Preprocessed the textual data</a:t>
            </a:r>
            <a:endParaRPr/>
          </a:p>
          <a:p>
            <a:pPr marL="914400" lvl="1" indent="-317500" algn="l" rtl="0">
              <a:spcBef>
                <a:spcPts val="0"/>
              </a:spcBef>
              <a:spcAft>
                <a:spcPts val="0"/>
              </a:spcAft>
              <a:buSzPts val="1400"/>
              <a:buChar char="○"/>
            </a:pPr>
            <a:r>
              <a:rPr lang="en"/>
              <a:t>Remove patterns</a:t>
            </a:r>
            <a:endParaRPr/>
          </a:p>
          <a:p>
            <a:pPr marL="914400" lvl="1" indent="-317500" algn="l" rtl="0">
              <a:spcBef>
                <a:spcPts val="0"/>
              </a:spcBef>
              <a:spcAft>
                <a:spcPts val="0"/>
              </a:spcAft>
              <a:buSzPts val="1400"/>
              <a:buChar char="○"/>
            </a:pPr>
            <a:r>
              <a:rPr lang="en"/>
              <a:t>Lemmatization</a:t>
            </a:r>
            <a:endParaRPr/>
          </a:p>
          <a:p>
            <a:pPr marL="914400" lvl="1" indent="-317500" algn="l" rtl="0">
              <a:spcBef>
                <a:spcPts val="0"/>
              </a:spcBef>
              <a:spcAft>
                <a:spcPts val="0"/>
              </a:spcAft>
              <a:buSzPts val="1400"/>
              <a:buChar char="○"/>
            </a:pPr>
            <a:r>
              <a:rPr lang="en"/>
              <a:t>Remove stopwords</a:t>
            </a:r>
            <a:endParaRPr/>
          </a:p>
          <a:p>
            <a:pPr marL="914400" lvl="1" indent="-317500" algn="l" rtl="0">
              <a:spcBef>
                <a:spcPts val="0"/>
              </a:spcBef>
              <a:spcAft>
                <a:spcPts val="0"/>
              </a:spcAft>
              <a:buSzPts val="1400"/>
              <a:buChar char="○"/>
            </a:pPr>
            <a:r>
              <a:rPr lang="en"/>
              <a:t>Tokenization and padding</a:t>
            </a:r>
            <a:endParaRPr/>
          </a:p>
          <a:p>
            <a:pPr marL="914400" lvl="1" indent="-317500" algn="l" rtl="0">
              <a:spcBef>
                <a:spcPts val="0"/>
              </a:spcBef>
              <a:spcAft>
                <a:spcPts val="0"/>
              </a:spcAft>
              <a:buSzPts val="1400"/>
              <a:buChar char="○"/>
            </a:pPr>
            <a:r>
              <a:rPr lang="en"/>
              <a:t>Convert to vectors using FastText word embedding</a:t>
            </a:r>
            <a:endParaRPr/>
          </a:p>
          <a:p>
            <a:pPr marL="457200" lvl="0" indent="-317500" algn="l" rtl="0">
              <a:spcBef>
                <a:spcPts val="0"/>
              </a:spcBef>
              <a:spcAft>
                <a:spcPts val="0"/>
              </a:spcAft>
              <a:buSzPts val="1400"/>
              <a:buChar char="●"/>
            </a:pPr>
            <a:r>
              <a:rPr lang="en"/>
              <a:t>The model was trained using LSTM</a:t>
            </a:r>
            <a:endParaRPr/>
          </a:p>
          <a:p>
            <a:pPr marL="457200" lvl="0" indent="-317500" algn="l" rtl="0">
              <a:spcBef>
                <a:spcPts val="0"/>
              </a:spcBef>
              <a:spcAft>
                <a:spcPts val="0"/>
              </a:spcAft>
              <a:buSzPts val="1400"/>
              <a:buChar char="●"/>
            </a:pPr>
            <a:r>
              <a:rPr lang="en"/>
              <a:t>Model predicts the winning probability of the first party mentioned in the facts.</a:t>
            </a:r>
            <a:endParaRPr/>
          </a:p>
        </p:txBody>
      </p:sp>
      <p:cxnSp>
        <p:nvCxnSpPr>
          <p:cNvPr id="1179" name="Google Shape;1179;p27"/>
          <p:cNvCxnSpPr/>
          <p:nvPr/>
        </p:nvCxnSpPr>
        <p:spPr>
          <a:xfrm>
            <a:off x="3829875" y="12892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80" name="Google Shape;1180;p27"/>
          <p:cNvGrpSpPr/>
          <p:nvPr/>
        </p:nvGrpSpPr>
        <p:grpSpPr>
          <a:xfrm>
            <a:off x="4522375" y="4341025"/>
            <a:ext cx="315575" cy="366750"/>
            <a:chOff x="8558925" y="4522650"/>
            <a:chExt cx="315575" cy="366750"/>
          </a:xfrm>
        </p:grpSpPr>
        <p:grpSp>
          <p:nvGrpSpPr>
            <p:cNvPr id="1181" name="Google Shape;1181;p27"/>
            <p:cNvGrpSpPr/>
            <p:nvPr/>
          </p:nvGrpSpPr>
          <p:grpSpPr>
            <a:xfrm>
              <a:off x="8558925" y="4629825"/>
              <a:ext cx="107200" cy="107175"/>
              <a:chOff x="4125350" y="1946513"/>
              <a:chExt cx="107200" cy="107175"/>
            </a:xfrm>
          </p:grpSpPr>
          <p:sp>
            <p:nvSpPr>
              <p:cNvPr id="1182" name="Google Shape;1182;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27"/>
            <p:cNvGrpSpPr/>
            <p:nvPr/>
          </p:nvGrpSpPr>
          <p:grpSpPr>
            <a:xfrm>
              <a:off x="8711325" y="4782225"/>
              <a:ext cx="107200" cy="107175"/>
              <a:chOff x="4125350" y="1946513"/>
              <a:chExt cx="107200" cy="107175"/>
            </a:xfrm>
          </p:grpSpPr>
          <p:sp>
            <p:nvSpPr>
              <p:cNvPr id="1185" name="Google Shape;118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27"/>
            <p:cNvGrpSpPr/>
            <p:nvPr/>
          </p:nvGrpSpPr>
          <p:grpSpPr>
            <a:xfrm>
              <a:off x="8767300" y="4522650"/>
              <a:ext cx="107200" cy="107175"/>
              <a:chOff x="4125350" y="1946513"/>
              <a:chExt cx="107200" cy="107175"/>
            </a:xfrm>
          </p:grpSpPr>
          <p:sp>
            <p:nvSpPr>
              <p:cNvPr id="1188" name="Google Shape;118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0" name="Google Shape;1190;p27"/>
          <p:cNvGrpSpPr/>
          <p:nvPr/>
        </p:nvGrpSpPr>
        <p:grpSpPr>
          <a:xfrm>
            <a:off x="7732699" y="299993"/>
            <a:ext cx="438754" cy="772904"/>
            <a:chOff x="4950175" y="2998438"/>
            <a:chExt cx="88725" cy="156300"/>
          </a:xfrm>
        </p:grpSpPr>
        <p:sp>
          <p:nvSpPr>
            <p:cNvPr id="1191" name="Google Shape;1191;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7"/>
          <p:cNvGrpSpPr/>
          <p:nvPr/>
        </p:nvGrpSpPr>
        <p:grpSpPr>
          <a:xfrm flipH="1">
            <a:off x="713213" y="3824384"/>
            <a:ext cx="361129" cy="3106418"/>
            <a:chOff x="6317900" y="1197313"/>
            <a:chExt cx="180700" cy="1554375"/>
          </a:xfrm>
        </p:grpSpPr>
        <p:sp>
          <p:nvSpPr>
            <p:cNvPr id="1228" name="Google Shape;1228;p27"/>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28"/>
          <p:cNvSpPr txBox="1">
            <a:spLocks noGrp="1"/>
          </p:cNvSpPr>
          <p:nvPr>
            <p:ph type="title"/>
          </p:nvPr>
        </p:nvSpPr>
        <p:spPr>
          <a:xfrm>
            <a:off x="1569600" y="514100"/>
            <a:ext cx="60048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latin typeface="+mj-lt"/>
              </a:rPr>
              <a:t>Future Scope</a:t>
            </a:r>
            <a:endParaRPr sz="3000" b="1" dirty="0">
              <a:latin typeface="+mj-lt"/>
            </a:endParaRPr>
          </a:p>
        </p:txBody>
      </p:sp>
      <p:sp>
        <p:nvSpPr>
          <p:cNvPr id="1239" name="Google Shape;1239;p28"/>
          <p:cNvSpPr txBox="1">
            <a:spLocks noGrp="1"/>
          </p:cNvSpPr>
          <p:nvPr>
            <p:ph type="subTitle" idx="1"/>
          </p:nvPr>
        </p:nvSpPr>
        <p:spPr>
          <a:xfrm>
            <a:off x="1569600" y="1082350"/>
            <a:ext cx="6004800" cy="2020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500"/>
              <a:t>Improving the TF-IDF algorithm for generate more accurate summaries</a:t>
            </a:r>
            <a:endParaRPr sz="1500"/>
          </a:p>
          <a:p>
            <a:pPr marL="457200" lvl="0" indent="-298450" algn="l" rtl="0">
              <a:spcBef>
                <a:spcPts val="0"/>
              </a:spcBef>
              <a:spcAft>
                <a:spcPts val="0"/>
              </a:spcAft>
              <a:buSzPts val="1100"/>
              <a:buChar char="●"/>
            </a:pPr>
            <a:r>
              <a:rPr lang="en" sz="1500"/>
              <a:t>Using even better algorithms for feature extraction and sequence to sequence generation</a:t>
            </a:r>
            <a:endParaRPr sz="1500"/>
          </a:p>
          <a:p>
            <a:pPr marL="457200" lvl="0" indent="-298450" algn="l" rtl="0">
              <a:spcBef>
                <a:spcPts val="0"/>
              </a:spcBef>
              <a:spcAft>
                <a:spcPts val="0"/>
              </a:spcAft>
              <a:buSzPts val="1100"/>
              <a:buChar char="●"/>
            </a:pPr>
            <a:r>
              <a:rPr lang="en" sz="1500"/>
              <a:t>Search/Creation of better and detailed datasets for judgement prediction</a:t>
            </a:r>
            <a:endParaRPr sz="1500"/>
          </a:p>
          <a:p>
            <a:pPr marL="457200" lvl="0" indent="-298450" algn="l" rtl="0">
              <a:spcBef>
                <a:spcPts val="0"/>
              </a:spcBef>
              <a:spcAft>
                <a:spcPts val="0"/>
              </a:spcAft>
              <a:buSzPts val="1100"/>
              <a:buChar char="●"/>
            </a:pPr>
            <a:r>
              <a:rPr lang="en" sz="1400"/>
              <a:t>Currently both inputs for summary as well as judgement prediction are provided by user, both can be merged to generate a better summary</a:t>
            </a:r>
            <a:endParaRPr sz="1500"/>
          </a:p>
        </p:txBody>
      </p:sp>
      <p:sp>
        <p:nvSpPr>
          <p:cNvPr id="1240" name="Google Shape;1240;p28"/>
          <p:cNvSpPr txBox="1"/>
          <p:nvPr/>
        </p:nvSpPr>
        <p:spPr>
          <a:xfrm>
            <a:off x="2198850" y="3038850"/>
            <a:ext cx="474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000" b="1" dirty="0">
                <a:solidFill>
                  <a:schemeClr val="accent3"/>
                </a:solidFill>
                <a:latin typeface="+mj-lt"/>
                <a:ea typeface="Barlow Condensed"/>
                <a:cs typeface="Barlow Condensed"/>
                <a:sym typeface="Barlow Condensed"/>
              </a:rPr>
              <a:t>Limitation</a:t>
            </a:r>
            <a:endParaRPr sz="3000" b="1" dirty="0">
              <a:solidFill>
                <a:schemeClr val="accent3"/>
              </a:solidFill>
              <a:latin typeface="+mj-lt"/>
              <a:ea typeface="Barlow Condensed"/>
              <a:cs typeface="Barlow Condensed"/>
              <a:sym typeface="Barlow Condensed"/>
            </a:endParaRPr>
          </a:p>
        </p:txBody>
      </p:sp>
      <p:sp>
        <p:nvSpPr>
          <p:cNvPr id="1241" name="Google Shape;1241;p28"/>
          <p:cNvSpPr txBox="1"/>
          <p:nvPr/>
        </p:nvSpPr>
        <p:spPr>
          <a:xfrm>
            <a:off x="1899275" y="3674975"/>
            <a:ext cx="53616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6"/>
              </a:buClr>
              <a:buSzPts val="1400"/>
              <a:buFont typeface="Barlow"/>
              <a:buChar char="●"/>
            </a:pPr>
            <a:r>
              <a:rPr lang="en">
                <a:solidFill>
                  <a:schemeClr val="accent6"/>
                </a:solidFill>
                <a:latin typeface="Barlow"/>
                <a:ea typeface="Barlow"/>
                <a:cs typeface="Barlow"/>
                <a:sym typeface="Barlow"/>
              </a:rPr>
              <a:t>Most Legal documents are in pdf format, there are no reliable text extractors for pdf files and as such affects the accuracy and formatting of the summary</a:t>
            </a:r>
            <a:endParaRPr>
              <a:solidFill>
                <a:schemeClr val="accent6"/>
              </a:solidFill>
              <a:latin typeface="Barlow"/>
              <a:ea typeface="Barlow"/>
              <a:cs typeface="Barlow"/>
              <a:sym typeface="Barlow"/>
            </a:endParaRPr>
          </a:p>
          <a:p>
            <a:pPr marL="457200" lvl="0" indent="-317500" algn="l" rtl="0">
              <a:spcBef>
                <a:spcPts val="0"/>
              </a:spcBef>
              <a:spcAft>
                <a:spcPts val="0"/>
              </a:spcAft>
              <a:buClr>
                <a:schemeClr val="accent6"/>
              </a:buClr>
              <a:buSzPts val="1400"/>
              <a:buFont typeface="Barlow"/>
              <a:buChar char="●"/>
            </a:pPr>
            <a:r>
              <a:rPr lang="en">
                <a:solidFill>
                  <a:schemeClr val="accent6"/>
                </a:solidFill>
                <a:latin typeface="Barlow"/>
                <a:ea typeface="Barlow"/>
                <a:cs typeface="Barlow"/>
                <a:sym typeface="Barlow"/>
              </a:rPr>
              <a:t>Currently, there are no usable datasets for facts extraction from legal documents.</a:t>
            </a:r>
            <a:endParaRPr>
              <a:solidFill>
                <a:schemeClr val="accent6"/>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29"/>
          <p:cNvGrpSpPr/>
          <p:nvPr/>
        </p:nvGrpSpPr>
        <p:grpSpPr>
          <a:xfrm>
            <a:off x="1088100" y="925950"/>
            <a:ext cx="315575" cy="366750"/>
            <a:chOff x="8558925" y="4522650"/>
            <a:chExt cx="315575" cy="366750"/>
          </a:xfrm>
        </p:grpSpPr>
        <p:grpSp>
          <p:nvGrpSpPr>
            <p:cNvPr id="1247" name="Google Shape;1247;p29"/>
            <p:cNvGrpSpPr/>
            <p:nvPr/>
          </p:nvGrpSpPr>
          <p:grpSpPr>
            <a:xfrm>
              <a:off x="8558925" y="4629825"/>
              <a:ext cx="107200" cy="107175"/>
              <a:chOff x="4125350" y="1946513"/>
              <a:chExt cx="107200" cy="107175"/>
            </a:xfrm>
          </p:grpSpPr>
          <p:sp>
            <p:nvSpPr>
              <p:cNvPr id="1248" name="Google Shape;1248;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29"/>
            <p:cNvGrpSpPr/>
            <p:nvPr/>
          </p:nvGrpSpPr>
          <p:grpSpPr>
            <a:xfrm>
              <a:off x="8711325" y="4782225"/>
              <a:ext cx="107200" cy="107175"/>
              <a:chOff x="4125350" y="1946513"/>
              <a:chExt cx="107200" cy="107175"/>
            </a:xfrm>
          </p:grpSpPr>
          <p:sp>
            <p:nvSpPr>
              <p:cNvPr id="1251" name="Google Shape;1251;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9"/>
            <p:cNvGrpSpPr/>
            <p:nvPr/>
          </p:nvGrpSpPr>
          <p:grpSpPr>
            <a:xfrm>
              <a:off x="8767300" y="4522650"/>
              <a:ext cx="107200" cy="107175"/>
              <a:chOff x="4125350" y="1946513"/>
              <a:chExt cx="107200" cy="107175"/>
            </a:xfrm>
          </p:grpSpPr>
          <p:sp>
            <p:nvSpPr>
              <p:cNvPr id="1254" name="Google Shape;1254;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6" name="Google Shape;1256;p29"/>
          <p:cNvGrpSpPr/>
          <p:nvPr/>
        </p:nvGrpSpPr>
        <p:grpSpPr>
          <a:xfrm flipH="1">
            <a:off x="7380725" y="925941"/>
            <a:ext cx="194400" cy="112209"/>
            <a:chOff x="265900" y="3852516"/>
            <a:chExt cx="194400" cy="112209"/>
          </a:xfrm>
        </p:grpSpPr>
        <p:sp>
          <p:nvSpPr>
            <p:cNvPr id="1257" name="Google Shape;1257;p2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9"/>
          <p:cNvGrpSpPr/>
          <p:nvPr/>
        </p:nvGrpSpPr>
        <p:grpSpPr>
          <a:xfrm rot="5400000">
            <a:off x="7456475" y="3761175"/>
            <a:ext cx="315575" cy="366750"/>
            <a:chOff x="8558925" y="4522650"/>
            <a:chExt cx="315575" cy="366750"/>
          </a:xfrm>
        </p:grpSpPr>
        <p:grpSp>
          <p:nvGrpSpPr>
            <p:cNvPr id="1260" name="Google Shape;1260;p29"/>
            <p:cNvGrpSpPr/>
            <p:nvPr/>
          </p:nvGrpSpPr>
          <p:grpSpPr>
            <a:xfrm>
              <a:off x="8558925" y="4629825"/>
              <a:ext cx="107200" cy="107175"/>
              <a:chOff x="4125350" y="1946513"/>
              <a:chExt cx="107200" cy="107175"/>
            </a:xfrm>
          </p:grpSpPr>
          <p:sp>
            <p:nvSpPr>
              <p:cNvPr id="1261" name="Google Shape;1261;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29"/>
            <p:cNvGrpSpPr/>
            <p:nvPr/>
          </p:nvGrpSpPr>
          <p:grpSpPr>
            <a:xfrm>
              <a:off x="8711325" y="4782225"/>
              <a:ext cx="107200" cy="107175"/>
              <a:chOff x="4125350" y="1946513"/>
              <a:chExt cx="107200" cy="107175"/>
            </a:xfrm>
          </p:grpSpPr>
          <p:sp>
            <p:nvSpPr>
              <p:cNvPr id="1264" name="Google Shape;1264;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29"/>
            <p:cNvGrpSpPr/>
            <p:nvPr/>
          </p:nvGrpSpPr>
          <p:grpSpPr>
            <a:xfrm>
              <a:off x="8767300" y="4522650"/>
              <a:ext cx="107200" cy="107175"/>
              <a:chOff x="4125350" y="1946513"/>
              <a:chExt cx="107200" cy="107175"/>
            </a:xfrm>
          </p:grpSpPr>
          <p:sp>
            <p:nvSpPr>
              <p:cNvPr id="1267" name="Google Shape;1267;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9" name="Google Shape;1269;p29"/>
          <p:cNvGrpSpPr/>
          <p:nvPr/>
        </p:nvGrpSpPr>
        <p:grpSpPr>
          <a:xfrm flipH="1">
            <a:off x="4391436" y="4291309"/>
            <a:ext cx="361129" cy="3106418"/>
            <a:chOff x="6317900" y="1197313"/>
            <a:chExt cx="180700" cy="1554375"/>
          </a:xfrm>
        </p:grpSpPr>
        <p:sp>
          <p:nvSpPr>
            <p:cNvPr id="1270" name="Google Shape;1270;p29"/>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9"/>
          <p:cNvGrpSpPr/>
          <p:nvPr/>
        </p:nvGrpSpPr>
        <p:grpSpPr>
          <a:xfrm flipH="1">
            <a:off x="4352623" y="430931"/>
            <a:ext cx="438754" cy="772904"/>
            <a:chOff x="4950175" y="2998438"/>
            <a:chExt cx="88725" cy="156300"/>
          </a:xfrm>
        </p:grpSpPr>
        <p:sp>
          <p:nvSpPr>
            <p:cNvPr id="1277" name="Google Shape;1277;p2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29"/>
          <p:cNvSpPr txBox="1">
            <a:spLocks noGrp="1"/>
          </p:cNvSpPr>
          <p:nvPr>
            <p:ph type="title"/>
          </p:nvPr>
        </p:nvSpPr>
        <p:spPr>
          <a:xfrm>
            <a:off x="1616175" y="2147550"/>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Thank-You</a:t>
            </a:r>
            <a:endParaRPr sz="4000">
              <a:solidFill>
                <a:schemeClr val="lt1"/>
              </a:solidFill>
              <a:latin typeface="Barlow Condensed"/>
              <a:ea typeface="Barlow Condensed"/>
              <a:cs typeface="Barlow Condensed"/>
              <a:sym typeface="Barlow Condensed"/>
            </a:endParaRPr>
          </a:p>
        </p:txBody>
      </p:sp>
    </p:spTree>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On-screen Show (16:9)</PresentationFormat>
  <Paragraphs>30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Barlow</vt:lpstr>
      <vt:lpstr>Roboto Condensed Light</vt:lpstr>
      <vt:lpstr>Barlow Condensed SemiBold</vt:lpstr>
      <vt:lpstr>Barlow Condensed</vt:lpstr>
      <vt:lpstr>Montserrat</vt:lpstr>
      <vt:lpstr>Anaheim</vt:lpstr>
      <vt:lpstr>Arial</vt:lpstr>
      <vt:lpstr>Software Developer Engineer Job Description by Slidesgo</vt:lpstr>
      <vt:lpstr>Cyber Cypher - Advanced Level Team 4 - Bit By Bit</vt:lpstr>
      <vt:lpstr>Project Goal</vt:lpstr>
      <vt:lpstr>Legal Document Summarizer and  Named Entity Recognition (NER)</vt:lpstr>
      <vt:lpstr>Judgement Prediction</vt:lpstr>
      <vt:lpstr>Future Scope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Cypher - Advanced Level Team 4 - Bit By Bit</dc:title>
  <cp:lastModifiedBy>Rishit Desai</cp:lastModifiedBy>
  <cp:revision>1</cp:revision>
  <dcterms:modified xsi:type="dcterms:W3CDTF">2023-02-08T04:59:49Z</dcterms:modified>
</cp:coreProperties>
</file>