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4"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6952"/>
    <a:srgbClr val="DDA147"/>
    <a:srgbClr val="B54C2D"/>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579698BD-D232-4926-8D7B-29A69B90858B}" type="pres">
      <dgm:prSet presAssocID="{8AA20905-3954-474B-A606-562BCA026DC1}" presName="Name0" presStyleCnt="0">
        <dgm:presLayoutVars>
          <dgm:animLvl val="lvl"/>
          <dgm:resizeHandles val="exact"/>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11/30/2023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11/30/2023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Sit Dolor Amet</a:t>
            </a:r>
          </a:p>
        </p:txBody>
      </p:sp>
      <p:pic>
        <p:nvPicPr>
          <p:cNvPr id="1026" name="Picture 2" descr="Download premium vector of Blank crumpled brown paper template with ...">
            <a:extLst>
              <a:ext uri="{FF2B5EF4-FFF2-40B4-BE49-F238E27FC236}">
                <a16:creationId xmlns:a16="http://schemas.microsoft.com/office/drawing/2014/main" id="{E6C4A863-579A-52B5-DC99-18DD4E8B5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20" y="0"/>
            <a:ext cx="10301287"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A278BFD-3EC1-EDAF-2FD6-F7F4F330C3B2}"/>
              </a:ext>
            </a:extLst>
          </p:cNvPr>
          <p:cNvSpPr txBox="1"/>
          <p:nvPr/>
        </p:nvSpPr>
        <p:spPr>
          <a:xfrm>
            <a:off x="2069047" y="1471910"/>
            <a:ext cx="7203232" cy="5078313"/>
          </a:xfrm>
          <a:prstGeom prst="rect">
            <a:avLst/>
          </a:prstGeom>
          <a:noFill/>
        </p:spPr>
        <p:txBody>
          <a:bodyPr wrap="square" rtlCol="0">
            <a:spAutoFit/>
          </a:bodyPr>
          <a:lstStyle/>
          <a:p>
            <a:r>
              <a:rPr lang="en-US" sz="4400" dirty="0">
                <a:solidFill>
                  <a:srgbClr val="B66952"/>
                </a:solidFill>
              </a:rPr>
              <a:t>HOSTEL MAINTENANCE SYSTEM</a:t>
            </a:r>
          </a:p>
          <a:p>
            <a:r>
              <a:rPr lang="en-US" sz="4400" dirty="0">
                <a:solidFill>
                  <a:srgbClr val="B66952"/>
                </a:solidFill>
              </a:rPr>
              <a:t>End Semester Project 2023</a:t>
            </a:r>
          </a:p>
          <a:p>
            <a:endParaRPr lang="en-US" sz="3200" dirty="0">
              <a:solidFill>
                <a:srgbClr val="B66952"/>
              </a:solidFill>
            </a:endParaRPr>
          </a:p>
          <a:p>
            <a:endParaRPr lang="en-US" sz="3200" dirty="0">
              <a:solidFill>
                <a:srgbClr val="B66952"/>
              </a:solidFill>
            </a:endParaRPr>
          </a:p>
          <a:p>
            <a:r>
              <a:rPr lang="en-US" sz="3200" dirty="0">
                <a:solidFill>
                  <a:srgbClr val="B66952"/>
                </a:solidFill>
              </a:rPr>
              <a:t>			</a:t>
            </a:r>
          </a:p>
          <a:p>
            <a:r>
              <a:rPr lang="en-US" sz="3200" dirty="0">
                <a:solidFill>
                  <a:srgbClr val="B66952"/>
                </a:solidFill>
              </a:rPr>
              <a:t>BY-</a:t>
            </a:r>
          </a:p>
          <a:p>
            <a:r>
              <a:rPr lang="en-US" sz="3200" dirty="0">
                <a:solidFill>
                  <a:srgbClr val="B66952"/>
                </a:solidFill>
              </a:rPr>
              <a:t>Rishita Agarwal</a:t>
            </a:r>
          </a:p>
          <a:p>
            <a:r>
              <a:rPr lang="en-US" sz="3200" dirty="0">
                <a:solidFill>
                  <a:srgbClr val="B66952"/>
                </a:solidFill>
              </a:rPr>
              <a:t>220150016</a:t>
            </a:r>
            <a:endParaRPr lang="en-IN" sz="3200" dirty="0">
              <a:solidFill>
                <a:srgbClr val="B66952"/>
              </a:solidFill>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FA6A-B649-31A0-0048-F381728C46C3}"/>
              </a:ext>
            </a:extLst>
          </p:cNvPr>
          <p:cNvSpPr>
            <a:spLocks noGrp="1"/>
          </p:cNvSpPr>
          <p:nvPr>
            <p:ph type="ctrTitle"/>
          </p:nvPr>
        </p:nvSpPr>
        <p:spPr>
          <a:xfrm>
            <a:off x="160421" y="566382"/>
            <a:ext cx="11614484" cy="1828801"/>
          </a:xfrm>
        </p:spPr>
        <p:txBody>
          <a:bodyPr/>
          <a:lstStyle/>
          <a:p>
            <a:r>
              <a:rPr lang="en-US" dirty="0"/>
              <a:t>3. double(int </a:t>
            </a:r>
            <a:r>
              <a:rPr lang="en-US" dirty="0" err="1"/>
              <a:t>roll,int</a:t>
            </a:r>
            <a:r>
              <a:rPr lang="en-US" dirty="0"/>
              <a:t> </a:t>
            </a:r>
            <a:r>
              <a:rPr lang="en-US" dirty="0" err="1"/>
              <a:t>hostel,string</a:t>
            </a:r>
            <a:r>
              <a:rPr lang="en-US" dirty="0"/>
              <a:t> </a:t>
            </a:r>
            <a:r>
              <a:rPr lang="en-US" dirty="0" err="1"/>
              <a:t>stud_name</a:t>
            </a:r>
            <a:r>
              <a:rPr lang="en-US" dirty="0"/>
              <a:t>)</a:t>
            </a:r>
            <a:endParaRPr lang="en-IN" dirty="0"/>
          </a:p>
        </p:txBody>
      </p:sp>
      <p:sp>
        <p:nvSpPr>
          <p:cNvPr id="3" name="Subtitle 2">
            <a:extLst>
              <a:ext uri="{FF2B5EF4-FFF2-40B4-BE49-F238E27FC236}">
                <a16:creationId xmlns:a16="http://schemas.microsoft.com/office/drawing/2014/main" id="{F33C2E54-3DA5-474A-3881-C1C5C259CBB3}"/>
              </a:ext>
            </a:extLst>
          </p:cNvPr>
          <p:cNvSpPr>
            <a:spLocks noGrp="1"/>
          </p:cNvSpPr>
          <p:nvPr>
            <p:ph type="subTitle" idx="1"/>
          </p:nvPr>
        </p:nvSpPr>
        <p:spPr>
          <a:xfrm>
            <a:off x="1065892" y="2830118"/>
            <a:ext cx="10468381" cy="3461500"/>
          </a:xfrm>
        </p:spPr>
        <p:txBody>
          <a:bodyPr>
            <a:noAutofit/>
          </a:bodyPr>
          <a:lstStyle/>
          <a:p>
            <a:r>
              <a:rPr lang="en-US" sz="3200" dirty="0"/>
              <a:t>This function helps in allotting a room to the student. If the room is already filled with 2 students, then double hashing is applied a empty or a singly filled room is found to insert a student in that room. The student name and roll number are also stored in the </a:t>
            </a:r>
            <a:r>
              <a:rPr lang="en-US" sz="3200" dirty="0" err="1"/>
              <a:t>unordered_map</a:t>
            </a:r>
            <a:r>
              <a:rPr lang="en-US" sz="3200" dirty="0"/>
              <a:t> details and the room number is returned in this function.</a:t>
            </a:r>
            <a:endParaRPr lang="en-IN" sz="3200" dirty="0"/>
          </a:p>
        </p:txBody>
      </p:sp>
    </p:spTree>
    <p:extLst>
      <p:ext uri="{BB962C8B-B14F-4D97-AF65-F5344CB8AC3E}">
        <p14:creationId xmlns:p14="http://schemas.microsoft.com/office/powerpoint/2010/main" val="3550222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0D02B-1372-5620-F2D2-F44758C92F8B}"/>
              </a:ext>
            </a:extLst>
          </p:cNvPr>
          <p:cNvSpPr>
            <a:spLocks noGrp="1"/>
          </p:cNvSpPr>
          <p:nvPr>
            <p:ph type="ctrTitle"/>
          </p:nvPr>
        </p:nvSpPr>
        <p:spPr>
          <a:xfrm>
            <a:off x="1226314" y="0"/>
            <a:ext cx="9440034" cy="1828801"/>
          </a:xfrm>
        </p:spPr>
        <p:txBody>
          <a:bodyPr/>
          <a:lstStyle/>
          <a:p>
            <a:r>
              <a:rPr lang="en-US" dirty="0" err="1"/>
              <a:t>Unordered_map</a:t>
            </a:r>
            <a:r>
              <a:rPr lang="en-US" dirty="0"/>
              <a:t> </a:t>
            </a:r>
            <a:endParaRPr lang="en-IN" dirty="0"/>
          </a:p>
        </p:txBody>
      </p:sp>
      <p:sp>
        <p:nvSpPr>
          <p:cNvPr id="3" name="Subtitle 2">
            <a:extLst>
              <a:ext uri="{FF2B5EF4-FFF2-40B4-BE49-F238E27FC236}">
                <a16:creationId xmlns:a16="http://schemas.microsoft.com/office/drawing/2014/main" id="{623D7363-B3A7-367C-2729-84CFB52CD67B}"/>
              </a:ext>
            </a:extLst>
          </p:cNvPr>
          <p:cNvSpPr>
            <a:spLocks noGrp="1"/>
          </p:cNvSpPr>
          <p:nvPr>
            <p:ph type="subTitle" idx="1"/>
          </p:nvPr>
        </p:nvSpPr>
        <p:spPr>
          <a:xfrm>
            <a:off x="851057" y="2181726"/>
            <a:ext cx="10489885" cy="3914274"/>
          </a:xfrm>
        </p:spPr>
        <p:txBody>
          <a:bodyPr>
            <a:noAutofit/>
          </a:bodyPr>
          <a:lstStyle/>
          <a:p>
            <a:r>
              <a:rPr lang="en-US" sz="3600" dirty="0"/>
              <a:t>It is a C++ standard library container that provides an associative container interface based on a hash table. It allows fast average time complexity for lookups, insertions and deletions. O(1)</a:t>
            </a:r>
          </a:p>
          <a:p>
            <a:r>
              <a:rPr lang="en-US" sz="3600" dirty="0"/>
              <a:t>In my code, I created it to store the name and roll numbers of different students who are registered and allocated room.</a:t>
            </a:r>
            <a:endParaRPr lang="en-IN" sz="3600" dirty="0"/>
          </a:p>
        </p:txBody>
      </p:sp>
    </p:spTree>
    <p:extLst>
      <p:ext uri="{BB962C8B-B14F-4D97-AF65-F5344CB8AC3E}">
        <p14:creationId xmlns:p14="http://schemas.microsoft.com/office/powerpoint/2010/main" val="2853217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569C-7204-3139-58A1-939314396382}"/>
              </a:ext>
            </a:extLst>
          </p:cNvPr>
          <p:cNvSpPr>
            <a:spLocks noGrp="1"/>
          </p:cNvSpPr>
          <p:nvPr>
            <p:ph type="ctrTitle"/>
          </p:nvPr>
        </p:nvSpPr>
        <p:spPr>
          <a:xfrm>
            <a:off x="1210272" y="454087"/>
            <a:ext cx="9440034" cy="1828801"/>
          </a:xfrm>
        </p:spPr>
        <p:txBody>
          <a:bodyPr/>
          <a:lstStyle/>
          <a:p>
            <a:r>
              <a:rPr lang="en-US" dirty="0"/>
              <a:t>4.  Search(int roll, int hostel)</a:t>
            </a:r>
            <a:endParaRPr lang="en-IN" dirty="0"/>
          </a:p>
        </p:txBody>
      </p:sp>
      <p:sp>
        <p:nvSpPr>
          <p:cNvPr id="3" name="Subtitle 2">
            <a:extLst>
              <a:ext uri="{FF2B5EF4-FFF2-40B4-BE49-F238E27FC236}">
                <a16:creationId xmlns:a16="http://schemas.microsoft.com/office/drawing/2014/main" id="{AD861250-D82A-25AE-A8A6-1D7E0E4044CF}"/>
              </a:ext>
            </a:extLst>
          </p:cNvPr>
          <p:cNvSpPr>
            <a:spLocks noGrp="1"/>
          </p:cNvSpPr>
          <p:nvPr>
            <p:ph type="subTitle" idx="1"/>
          </p:nvPr>
        </p:nvSpPr>
        <p:spPr>
          <a:xfrm>
            <a:off x="1210272" y="2967788"/>
            <a:ext cx="10259834" cy="3320717"/>
          </a:xfrm>
        </p:spPr>
        <p:txBody>
          <a:bodyPr>
            <a:noAutofit/>
          </a:bodyPr>
          <a:lstStyle/>
          <a:p>
            <a:r>
              <a:rPr lang="en-US" sz="3200" dirty="0"/>
              <a:t>This function helps in searching the student in the database in order to reply to their query regarding reparation facilities. If the roll number is not found , then the while loop for the student’s entry is ran again for another valid entry.</a:t>
            </a:r>
          </a:p>
          <a:p>
            <a:r>
              <a:rPr lang="en-US" sz="3200" dirty="0"/>
              <a:t>If the entry is found then true is returned else false is returned.</a:t>
            </a:r>
            <a:endParaRPr lang="en-IN" sz="3200" dirty="0"/>
          </a:p>
        </p:txBody>
      </p:sp>
    </p:spTree>
    <p:extLst>
      <p:ext uri="{BB962C8B-B14F-4D97-AF65-F5344CB8AC3E}">
        <p14:creationId xmlns:p14="http://schemas.microsoft.com/office/powerpoint/2010/main" val="513692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1743-FAD9-0641-188E-0BFAD1783861}"/>
              </a:ext>
            </a:extLst>
          </p:cNvPr>
          <p:cNvSpPr>
            <a:spLocks noGrp="1"/>
          </p:cNvSpPr>
          <p:nvPr>
            <p:ph type="ctrTitle"/>
          </p:nvPr>
        </p:nvSpPr>
        <p:spPr>
          <a:xfrm>
            <a:off x="1258398" y="341793"/>
            <a:ext cx="9440034" cy="1828801"/>
          </a:xfrm>
        </p:spPr>
        <p:txBody>
          <a:bodyPr/>
          <a:lstStyle/>
          <a:p>
            <a:r>
              <a:rPr lang="en-IN" dirty="0"/>
              <a:t>5.  wait(int slot, int roll)</a:t>
            </a:r>
            <a:br>
              <a:rPr lang="en-IN" dirty="0"/>
            </a:br>
            <a:r>
              <a:rPr lang="en-IN" dirty="0"/>
              <a:t>6. </a:t>
            </a:r>
            <a:r>
              <a:rPr lang="en-IN" dirty="0" err="1"/>
              <a:t>check_slot</a:t>
            </a:r>
            <a:r>
              <a:rPr lang="en-IN" dirty="0"/>
              <a:t>(int </a:t>
            </a:r>
            <a:r>
              <a:rPr lang="en-IN" dirty="0" err="1"/>
              <a:t>slot,int</a:t>
            </a:r>
            <a:r>
              <a:rPr lang="en-IN" dirty="0"/>
              <a:t> roll)</a:t>
            </a:r>
          </a:p>
        </p:txBody>
      </p:sp>
      <p:sp>
        <p:nvSpPr>
          <p:cNvPr id="3" name="Subtitle 2">
            <a:extLst>
              <a:ext uri="{FF2B5EF4-FFF2-40B4-BE49-F238E27FC236}">
                <a16:creationId xmlns:a16="http://schemas.microsoft.com/office/drawing/2014/main" id="{55808A2B-554A-33FB-8283-6DEA15A94A0C}"/>
              </a:ext>
            </a:extLst>
          </p:cNvPr>
          <p:cNvSpPr>
            <a:spLocks noGrp="1"/>
          </p:cNvSpPr>
          <p:nvPr>
            <p:ph type="subTitle" idx="1"/>
          </p:nvPr>
        </p:nvSpPr>
        <p:spPr>
          <a:xfrm>
            <a:off x="872561" y="2614864"/>
            <a:ext cx="10211707" cy="3641558"/>
          </a:xfrm>
        </p:spPr>
        <p:txBody>
          <a:bodyPr/>
          <a:lstStyle/>
          <a:p>
            <a:r>
              <a:rPr lang="en-IN" sz="3600" dirty="0"/>
              <a:t>Wait() is the function to check </a:t>
            </a:r>
            <a:r>
              <a:rPr lang="en-IN" sz="3600" dirty="0" err="1"/>
              <a:t>ithe</a:t>
            </a:r>
            <a:r>
              <a:rPr lang="en-IN" sz="3600" dirty="0"/>
              <a:t> number of people who are before the student in the queue for the  slot chosen.</a:t>
            </a:r>
          </a:p>
          <a:p>
            <a:r>
              <a:rPr lang="en-IN" sz="3600" dirty="0" err="1"/>
              <a:t>Check_slot</a:t>
            </a:r>
            <a:r>
              <a:rPr lang="en-IN" sz="3600" dirty="0"/>
              <a:t>() is the function which checks if a slot is empty or not for the given query.</a:t>
            </a:r>
            <a:r>
              <a:rPr lang="en-IN" dirty="0"/>
              <a:t> </a:t>
            </a:r>
          </a:p>
        </p:txBody>
      </p:sp>
    </p:spTree>
    <p:extLst>
      <p:ext uri="{BB962C8B-B14F-4D97-AF65-F5344CB8AC3E}">
        <p14:creationId xmlns:p14="http://schemas.microsoft.com/office/powerpoint/2010/main" val="34550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0CB8-FEBA-7A73-AAF1-3D79C7B3ED2B}"/>
              </a:ext>
            </a:extLst>
          </p:cNvPr>
          <p:cNvSpPr>
            <a:spLocks noGrp="1"/>
          </p:cNvSpPr>
          <p:nvPr>
            <p:ph type="ctrTitle"/>
          </p:nvPr>
        </p:nvSpPr>
        <p:spPr>
          <a:xfrm>
            <a:off x="1242356" y="261582"/>
            <a:ext cx="9440034" cy="1828801"/>
          </a:xfrm>
        </p:spPr>
        <p:txBody>
          <a:bodyPr/>
          <a:lstStyle/>
          <a:p>
            <a:r>
              <a:rPr lang="en-IN" dirty="0"/>
              <a:t>Queue data structure</a:t>
            </a:r>
          </a:p>
        </p:txBody>
      </p:sp>
      <p:sp>
        <p:nvSpPr>
          <p:cNvPr id="3" name="Subtitle 2">
            <a:extLst>
              <a:ext uri="{FF2B5EF4-FFF2-40B4-BE49-F238E27FC236}">
                <a16:creationId xmlns:a16="http://schemas.microsoft.com/office/drawing/2014/main" id="{F291E70F-4AEF-42C6-4DC8-BD3BDF63BFAC}"/>
              </a:ext>
            </a:extLst>
          </p:cNvPr>
          <p:cNvSpPr>
            <a:spLocks noGrp="1"/>
          </p:cNvSpPr>
          <p:nvPr>
            <p:ph type="subTitle" idx="1"/>
          </p:nvPr>
        </p:nvSpPr>
        <p:spPr>
          <a:xfrm>
            <a:off x="1242356" y="2730752"/>
            <a:ext cx="9440034" cy="3285037"/>
          </a:xfrm>
        </p:spPr>
        <p:txBody>
          <a:bodyPr>
            <a:noAutofit/>
          </a:bodyPr>
          <a:lstStyle/>
          <a:p>
            <a:r>
              <a:rPr lang="en-IN" sz="3600" dirty="0"/>
              <a:t>I have used queue data structure to enter the students in the queue for a particular slots , in which their query is addressed on the first come first serve basis. The wait time is also reported to them using the wait() function</a:t>
            </a:r>
          </a:p>
        </p:txBody>
      </p:sp>
    </p:spTree>
    <p:extLst>
      <p:ext uri="{BB962C8B-B14F-4D97-AF65-F5344CB8AC3E}">
        <p14:creationId xmlns:p14="http://schemas.microsoft.com/office/powerpoint/2010/main" val="184388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85AF3-517C-891E-8F0C-4E90C70AF940}"/>
              </a:ext>
            </a:extLst>
          </p:cNvPr>
          <p:cNvSpPr>
            <a:spLocks noGrp="1"/>
          </p:cNvSpPr>
          <p:nvPr>
            <p:ph type="ctrTitle"/>
          </p:nvPr>
        </p:nvSpPr>
        <p:spPr>
          <a:xfrm>
            <a:off x="1370693" y="694719"/>
            <a:ext cx="9440034" cy="1828801"/>
          </a:xfrm>
        </p:spPr>
        <p:txBody>
          <a:bodyPr/>
          <a:lstStyle/>
          <a:p>
            <a:r>
              <a:rPr lang="en-IN" dirty="0"/>
              <a:t>7. </a:t>
            </a:r>
            <a:r>
              <a:rPr lang="en-IN" dirty="0" err="1"/>
              <a:t>stud_list</a:t>
            </a:r>
            <a:r>
              <a:rPr lang="en-IN" dirty="0"/>
              <a:t>()</a:t>
            </a:r>
            <a:br>
              <a:rPr lang="en-IN" dirty="0"/>
            </a:br>
            <a:r>
              <a:rPr lang="en-IN" dirty="0"/>
              <a:t>8. </a:t>
            </a:r>
            <a:r>
              <a:rPr lang="en-IN" dirty="0" err="1"/>
              <a:t>displayRoommates</a:t>
            </a:r>
            <a:r>
              <a:rPr lang="en-IN" dirty="0"/>
              <a:t>()</a:t>
            </a:r>
          </a:p>
        </p:txBody>
      </p:sp>
      <p:sp>
        <p:nvSpPr>
          <p:cNvPr id="3" name="Subtitle 2">
            <a:extLst>
              <a:ext uri="{FF2B5EF4-FFF2-40B4-BE49-F238E27FC236}">
                <a16:creationId xmlns:a16="http://schemas.microsoft.com/office/drawing/2014/main" id="{E869C79C-0A86-5DF8-C6B9-3647137F6EAE}"/>
              </a:ext>
            </a:extLst>
          </p:cNvPr>
          <p:cNvSpPr>
            <a:spLocks noGrp="1"/>
          </p:cNvSpPr>
          <p:nvPr>
            <p:ph type="subTitle" idx="1"/>
          </p:nvPr>
        </p:nvSpPr>
        <p:spPr>
          <a:xfrm>
            <a:off x="1210272" y="3067636"/>
            <a:ext cx="9440034" cy="1049867"/>
          </a:xfrm>
        </p:spPr>
        <p:txBody>
          <a:bodyPr>
            <a:noAutofit/>
          </a:bodyPr>
          <a:lstStyle/>
          <a:p>
            <a:r>
              <a:rPr lang="en-IN" sz="3600" dirty="0"/>
              <a:t>These functions are for displaying the students’ names and the roll numbers. It also displays the database of each hostel, displaying the empty and the occupied rooms along with students’ info.</a:t>
            </a:r>
          </a:p>
        </p:txBody>
      </p:sp>
    </p:spTree>
    <p:extLst>
      <p:ext uri="{BB962C8B-B14F-4D97-AF65-F5344CB8AC3E}">
        <p14:creationId xmlns:p14="http://schemas.microsoft.com/office/powerpoint/2010/main" val="180200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8B5A-1B79-EF26-5FA6-2D6F35622CC4}"/>
              </a:ext>
            </a:extLst>
          </p:cNvPr>
          <p:cNvSpPr>
            <a:spLocks noGrp="1"/>
          </p:cNvSpPr>
          <p:nvPr>
            <p:ph type="ctrTitle"/>
          </p:nvPr>
        </p:nvSpPr>
        <p:spPr>
          <a:xfrm>
            <a:off x="1194230" y="-171554"/>
            <a:ext cx="9440034" cy="1828801"/>
          </a:xfrm>
        </p:spPr>
        <p:txBody>
          <a:bodyPr/>
          <a:lstStyle/>
          <a:p>
            <a:r>
              <a:rPr lang="en-IN" dirty="0"/>
              <a:t>main()</a:t>
            </a:r>
          </a:p>
        </p:txBody>
      </p:sp>
      <p:sp>
        <p:nvSpPr>
          <p:cNvPr id="3" name="Subtitle 2">
            <a:extLst>
              <a:ext uri="{FF2B5EF4-FFF2-40B4-BE49-F238E27FC236}">
                <a16:creationId xmlns:a16="http://schemas.microsoft.com/office/drawing/2014/main" id="{8736E3AC-B117-FBD7-E561-1A299C52A094}"/>
              </a:ext>
            </a:extLst>
          </p:cNvPr>
          <p:cNvSpPr>
            <a:spLocks noGrp="1"/>
          </p:cNvSpPr>
          <p:nvPr>
            <p:ph type="subTitle" idx="1"/>
          </p:nvPr>
        </p:nvSpPr>
        <p:spPr>
          <a:xfrm>
            <a:off x="793176" y="1864479"/>
            <a:ext cx="11142150" cy="4841121"/>
          </a:xfrm>
        </p:spPr>
        <p:txBody>
          <a:bodyPr>
            <a:noAutofit/>
          </a:bodyPr>
          <a:lstStyle/>
          <a:p>
            <a:r>
              <a:rPr lang="en-IN" sz="3200" dirty="0"/>
              <a:t>This is the main function of the program which shows the user UI.</a:t>
            </a:r>
          </a:p>
          <a:p>
            <a:r>
              <a:rPr lang="en-IN" sz="3200" dirty="0"/>
              <a:t>Asks for user input and perform the different functions performed earlier.</a:t>
            </a:r>
          </a:p>
          <a:p>
            <a:r>
              <a:rPr lang="en-IN" sz="3200" dirty="0"/>
              <a:t>If some kind of invalid input is entered then, it asks for entering the valid input and all such cases are handled.</a:t>
            </a:r>
          </a:p>
          <a:p>
            <a:r>
              <a:rPr lang="en-IN" sz="3200" dirty="0"/>
              <a:t>Some data of students’, their hostels and slots for the query are pre allotted. An example run for both the queries is shown below the code for better clarity.</a:t>
            </a:r>
          </a:p>
        </p:txBody>
      </p:sp>
    </p:spTree>
    <p:extLst>
      <p:ext uri="{BB962C8B-B14F-4D97-AF65-F5344CB8AC3E}">
        <p14:creationId xmlns:p14="http://schemas.microsoft.com/office/powerpoint/2010/main" val="282391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A064-14CA-532D-3E32-F1588AACD940}"/>
              </a:ext>
            </a:extLst>
          </p:cNvPr>
          <p:cNvSpPr>
            <a:spLocks noGrp="1"/>
          </p:cNvSpPr>
          <p:nvPr>
            <p:ph type="title"/>
          </p:nvPr>
        </p:nvSpPr>
        <p:spPr/>
        <p:txBody>
          <a:bodyPr>
            <a:normAutofit/>
          </a:bodyPr>
          <a:lstStyle/>
          <a:p>
            <a:r>
              <a:rPr lang="en-IN" sz="8000" dirty="0"/>
              <a:t>Thank You!</a:t>
            </a:r>
          </a:p>
        </p:txBody>
      </p:sp>
      <p:sp>
        <p:nvSpPr>
          <p:cNvPr id="3" name="TextBox 2">
            <a:extLst>
              <a:ext uri="{FF2B5EF4-FFF2-40B4-BE49-F238E27FC236}">
                <a16:creationId xmlns:a16="http://schemas.microsoft.com/office/drawing/2014/main" id="{FF7348BA-7DA7-3159-3902-D3DD34D83B0B}"/>
              </a:ext>
            </a:extLst>
          </p:cNvPr>
          <p:cNvSpPr txBox="1"/>
          <p:nvPr/>
        </p:nvSpPr>
        <p:spPr>
          <a:xfrm>
            <a:off x="7972926" y="5048071"/>
            <a:ext cx="4812632" cy="1200329"/>
          </a:xfrm>
          <a:prstGeom prst="rect">
            <a:avLst/>
          </a:prstGeom>
          <a:noFill/>
        </p:spPr>
        <p:txBody>
          <a:bodyPr wrap="square" rtlCol="0">
            <a:spAutoFit/>
          </a:bodyPr>
          <a:lstStyle/>
          <a:p>
            <a:r>
              <a:rPr lang="en-IN" sz="3600" dirty="0"/>
              <a:t>Rishita Agarwal </a:t>
            </a:r>
          </a:p>
          <a:p>
            <a:r>
              <a:rPr lang="en-IN" sz="3600" dirty="0"/>
              <a:t>220150016</a:t>
            </a:r>
          </a:p>
        </p:txBody>
      </p:sp>
    </p:spTree>
    <p:extLst>
      <p:ext uri="{BB962C8B-B14F-4D97-AF65-F5344CB8AC3E}">
        <p14:creationId xmlns:p14="http://schemas.microsoft.com/office/powerpoint/2010/main" val="13737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705853" y="234616"/>
            <a:ext cx="10353762" cy="1257300"/>
          </a:xfrm>
        </p:spPr>
        <p:txBody>
          <a:bodyPr>
            <a:normAutofit/>
          </a:bodyPr>
          <a:lstStyle/>
          <a:p>
            <a:r>
              <a:rPr lang="en-US" dirty="0"/>
              <a:t>Libraries Imported</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079211899"/>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A7BF3783-550E-43BA-EFBD-FA2A3A1590E0}"/>
              </a:ext>
            </a:extLst>
          </p:cNvPr>
          <p:cNvSpPr txBox="1"/>
          <p:nvPr/>
        </p:nvSpPr>
        <p:spPr>
          <a:xfrm>
            <a:off x="564732" y="1302335"/>
            <a:ext cx="11053010" cy="5262979"/>
          </a:xfrm>
          <a:prstGeom prst="rect">
            <a:avLst/>
          </a:prstGeom>
          <a:noFill/>
        </p:spPr>
        <p:txBody>
          <a:bodyPr wrap="square" rtlCol="0">
            <a:spAutoFit/>
          </a:bodyPr>
          <a:lstStyle/>
          <a:p>
            <a:r>
              <a:rPr lang="en-US" sz="2800" dirty="0"/>
              <a:t>The important libraries are </a:t>
            </a:r>
            <a:r>
              <a:rPr lang="en-IN" sz="2800" dirty="0"/>
              <a:t>–</a:t>
            </a:r>
          </a:p>
          <a:p>
            <a:pPr marL="342900" indent="-342900">
              <a:buAutoNum type="arabicPeriod"/>
            </a:pPr>
            <a:r>
              <a:rPr lang="en-IN" sz="2800" dirty="0"/>
              <a:t>Iostream- It provides functionality for input and output operations, such as reading and writing to the standard input and output streams.</a:t>
            </a:r>
          </a:p>
          <a:p>
            <a:pPr marL="342900" indent="-342900">
              <a:buAutoNum type="arabicPeriod"/>
            </a:pPr>
            <a:r>
              <a:rPr lang="en-IN" sz="2800" dirty="0"/>
              <a:t>String -  Helps in working with strings and its functions.</a:t>
            </a:r>
          </a:p>
          <a:p>
            <a:pPr marL="342900" indent="-342900">
              <a:buAutoNum type="arabicPeriod"/>
            </a:pPr>
            <a:r>
              <a:rPr lang="en-IN" sz="2800" dirty="0"/>
              <a:t>Vector – Helps in using the dynamic array with the imp property of resizing.</a:t>
            </a:r>
          </a:p>
          <a:p>
            <a:pPr marL="342900" indent="-342900">
              <a:buAutoNum type="arabicPeriod"/>
            </a:pPr>
            <a:r>
              <a:rPr lang="en-IN" sz="2800" dirty="0"/>
              <a:t>Algorithm – Has directly useable functions like sort.</a:t>
            </a:r>
          </a:p>
          <a:p>
            <a:pPr marL="342900" indent="-342900">
              <a:buAutoNum type="arabicPeriod"/>
            </a:pPr>
            <a:r>
              <a:rPr lang="en-IN" sz="2800" dirty="0"/>
              <a:t>Queue – Imports the STL of queue data structure and its functions.</a:t>
            </a:r>
          </a:p>
          <a:p>
            <a:pPr marL="342900" indent="-342900">
              <a:buAutoNum type="arabicPeriod"/>
            </a:pPr>
            <a:r>
              <a:rPr lang="en-IN" sz="2800" dirty="0" err="1"/>
              <a:t>Unordered_map</a:t>
            </a:r>
            <a:r>
              <a:rPr lang="en-IN" sz="2800" dirty="0"/>
              <a:t> – Imports the STL of </a:t>
            </a:r>
            <a:r>
              <a:rPr lang="en-IN" sz="2800" dirty="0" err="1"/>
              <a:t>unordered_map</a:t>
            </a:r>
            <a:r>
              <a:rPr lang="en-IN" sz="2800" dirty="0"/>
              <a:t> which performs important tasks in O(1) time complexity.</a:t>
            </a:r>
          </a:p>
          <a:p>
            <a:pPr marL="342900" indent="-342900">
              <a:buAutoNum type="arabicPeriod"/>
            </a:pPr>
            <a:r>
              <a:rPr lang="en-IN" sz="2800" dirty="0"/>
              <a:t>Map – Ordered maps</a:t>
            </a:r>
          </a:p>
          <a:p>
            <a:pPr marL="342900" indent="-342900">
              <a:buAutoNum type="arabicPeriod"/>
            </a:pPr>
            <a:r>
              <a:rPr lang="en-IN" sz="2800" dirty="0" err="1"/>
              <a:t>Climits</a:t>
            </a:r>
            <a:r>
              <a:rPr lang="en-IN" sz="2800" dirty="0"/>
              <a:t> -  Provides constants that represent the limits of integral types.</a:t>
            </a:r>
            <a:endParaRPr lang="en-US" sz="2800"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0269-E91E-C557-C688-6462A13F0C92}"/>
              </a:ext>
            </a:extLst>
          </p:cNvPr>
          <p:cNvSpPr>
            <a:spLocks noGrp="1"/>
          </p:cNvSpPr>
          <p:nvPr>
            <p:ph type="title"/>
          </p:nvPr>
        </p:nvSpPr>
        <p:spPr/>
        <p:txBody>
          <a:bodyPr/>
          <a:lstStyle/>
          <a:p>
            <a:r>
              <a:rPr lang="en-US" dirty="0"/>
              <a:t>using namespace std</a:t>
            </a:r>
            <a:endParaRPr lang="en-IN" dirty="0"/>
          </a:p>
        </p:txBody>
      </p:sp>
      <p:sp>
        <p:nvSpPr>
          <p:cNvPr id="3" name="TextBox 2">
            <a:extLst>
              <a:ext uri="{FF2B5EF4-FFF2-40B4-BE49-F238E27FC236}">
                <a16:creationId xmlns:a16="http://schemas.microsoft.com/office/drawing/2014/main" id="{23BCFEAE-8396-4E00-3D63-5646363880C7}"/>
              </a:ext>
            </a:extLst>
          </p:cNvPr>
          <p:cNvSpPr txBox="1"/>
          <p:nvPr/>
        </p:nvSpPr>
        <p:spPr>
          <a:xfrm>
            <a:off x="593558" y="2005263"/>
            <a:ext cx="11293642" cy="2308324"/>
          </a:xfrm>
          <a:prstGeom prst="rect">
            <a:avLst/>
          </a:prstGeom>
          <a:noFill/>
        </p:spPr>
        <p:txBody>
          <a:bodyPr wrap="square" rtlCol="0">
            <a:spAutoFit/>
          </a:bodyPr>
          <a:lstStyle/>
          <a:p>
            <a:r>
              <a:rPr lang="en-US" sz="3600" dirty="0"/>
              <a:t>The ‘std’ namespace contains the standard C++ library, including input and output </a:t>
            </a:r>
            <a:r>
              <a:rPr lang="en-US" sz="3600" dirty="0" err="1"/>
              <a:t>streams,containers</a:t>
            </a:r>
            <a:r>
              <a:rPr lang="en-US" sz="3600" dirty="0"/>
              <a:t>, algorithms, and other standard components., without prefixing them with ‘std::’.</a:t>
            </a:r>
            <a:endParaRPr lang="en-IN" sz="3600" dirty="0"/>
          </a:p>
        </p:txBody>
      </p:sp>
    </p:spTree>
    <p:extLst>
      <p:ext uri="{BB962C8B-B14F-4D97-AF65-F5344CB8AC3E}">
        <p14:creationId xmlns:p14="http://schemas.microsoft.com/office/powerpoint/2010/main" val="126129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BD549-FAD5-9D8D-BC85-05ED65A0316C}"/>
              </a:ext>
            </a:extLst>
          </p:cNvPr>
          <p:cNvSpPr>
            <a:spLocks noGrp="1"/>
          </p:cNvSpPr>
          <p:nvPr>
            <p:ph type="ctrTitle"/>
          </p:nvPr>
        </p:nvSpPr>
        <p:spPr>
          <a:xfrm>
            <a:off x="1226314" y="357834"/>
            <a:ext cx="9440034" cy="1828801"/>
          </a:xfrm>
        </p:spPr>
        <p:txBody>
          <a:bodyPr/>
          <a:lstStyle/>
          <a:p>
            <a:r>
              <a:rPr lang="en-US" dirty="0"/>
              <a:t>struct </a:t>
            </a:r>
            <a:endParaRPr lang="en-IN" dirty="0"/>
          </a:p>
        </p:txBody>
      </p:sp>
      <p:sp>
        <p:nvSpPr>
          <p:cNvPr id="3" name="Subtitle 2">
            <a:extLst>
              <a:ext uri="{FF2B5EF4-FFF2-40B4-BE49-F238E27FC236}">
                <a16:creationId xmlns:a16="http://schemas.microsoft.com/office/drawing/2014/main" id="{4DFB817B-C63B-21E6-8E67-C425D7DCA1BF}"/>
              </a:ext>
            </a:extLst>
          </p:cNvPr>
          <p:cNvSpPr>
            <a:spLocks noGrp="1"/>
          </p:cNvSpPr>
          <p:nvPr>
            <p:ph type="subTitle" idx="1"/>
          </p:nvPr>
        </p:nvSpPr>
        <p:spPr>
          <a:xfrm>
            <a:off x="1226314" y="2854182"/>
            <a:ext cx="9440034" cy="3084511"/>
          </a:xfrm>
        </p:spPr>
        <p:txBody>
          <a:bodyPr>
            <a:normAutofit fontScale="25000" lnSpcReduction="20000"/>
          </a:bodyPr>
          <a:lstStyle/>
          <a:p>
            <a:r>
              <a:rPr lang="en-US" sz="14400" dirty="0"/>
              <a:t>It is a user- defined data type that allows you to group different types of variables under a single name. Similar to class but with some differences in terms of a default member access and inheritance. In my code, I have created a struct info, which stores a student’s name and roll number.</a:t>
            </a:r>
          </a:p>
          <a:p>
            <a:endParaRPr lang="en-IN" dirty="0"/>
          </a:p>
        </p:txBody>
      </p:sp>
    </p:spTree>
    <p:extLst>
      <p:ext uri="{BB962C8B-B14F-4D97-AF65-F5344CB8AC3E}">
        <p14:creationId xmlns:p14="http://schemas.microsoft.com/office/powerpoint/2010/main" val="352439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C597-80CF-31CD-DAC8-40419D58986C}"/>
              </a:ext>
            </a:extLst>
          </p:cNvPr>
          <p:cNvSpPr>
            <a:spLocks noGrp="1"/>
          </p:cNvSpPr>
          <p:nvPr>
            <p:ph type="ctrTitle"/>
          </p:nvPr>
        </p:nvSpPr>
        <p:spPr>
          <a:xfrm>
            <a:off x="885873" y="-545431"/>
            <a:ext cx="9440034" cy="1828801"/>
          </a:xfrm>
        </p:spPr>
        <p:txBody>
          <a:bodyPr/>
          <a:lstStyle/>
          <a:p>
            <a:r>
              <a:rPr lang="en-US" dirty="0"/>
              <a:t>class</a:t>
            </a:r>
            <a:endParaRPr lang="en-IN" dirty="0"/>
          </a:p>
        </p:txBody>
      </p:sp>
      <p:sp>
        <p:nvSpPr>
          <p:cNvPr id="3" name="Subtitle 2">
            <a:extLst>
              <a:ext uri="{FF2B5EF4-FFF2-40B4-BE49-F238E27FC236}">
                <a16:creationId xmlns:a16="http://schemas.microsoft.com/office/drawing/2014/main" id="{AF89A24E-8720-C147-2DA7-BDDECE6C052B}"/>
              </a:ext>
            </a:extLst>
          </p:cNvPr>
          <p:cNvSpPr>
            <a:spLocks noGrp="1"/>
          </p:cNvSpPr>
          <p:nvPr>
            <p:ph type="subTitle" idx="1"/>
          </p:nvPr>
        </p:nvSpPr>
        <p:spPr>
          <a:xfrm>
            <a:off x="693368" y="1658145"/>
            <a:ext cx="10420254" cy="4686508"/>
          </a:xfrm>
        </p:spPr>
        <p:txBody>
          <a:bodyPr>
            <a:noAutofit/>
          </a:bodyPr>
          <a:lstStyle/>
          <a:p>
            <a:r>
              <a:rPr lang="en-US" sz="2800" dirty="0"/>
              <a:t>User defined data type that allows </a:t>
            </a:r>
            <a:r>
              <a:rPr lang="en-US" sz="2800" dirty="0" err="1"/>
              <a:t>bundelling</a:t>
            </a:r>
            <a:r>
              <a:rPr lang="en-US" sz="2800" dirty="0"/>
              <a:t> up data and functions that operate on that data into a single unit. It helps in creating objects, which are instances of the class. It has 2 environments, private and public.</a:t>
            </a:r>
          </a:p>
          <a:p>
            <a:r>
              <a:rPr lang="en-IN" sz="2800" dirty="0"/>
              <a:t>In my code, class is hostel and I declared variables for keeping the slots available data-&gt; these are the time slots are for the repair queries.</a:t>
            </a:r>
          </a:p>
          <a:p>
            <a:r>
              <a:rPr lang="en-IN" sz="2800" dirty="0"/>
              <a:t>A vector&lt;vector&lt;info&gt;&gt;  is the data type of the array roommates. This is a array for the different hostels, with table size of the rooms available and the rooms can have a capacity of 2 students. In each room, we store  </a:t>
            </a:r>
            <a:r>
              <a:rPr lang="en-IN" sz="2800" dirty="0" err="1"/>
              <a:t>rll</a:t>
            </a:r>
            <a:r>
              <a:rPr lang="en-IN" sz="2800" dirty="0"/>
              <a:t> no. and name of the students.</a:t>
            </a:r>
          </a:p>
        </p:txBody>
      </p:sp>
    </p:spTree>
    <p:extLst>
      <p:ext uri="{BB962C8B-B14F-4D97-AF65-F5344CB8AC3E}">
        <p14:creationId xmlns:p14="http://schemas.microsoft.com/office/powerpoint/2010/main" val="797144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6767-CA76-08A6-366E-0C23E7D3C287}"/>
              </a:ext>
            </a:extLst>
          </p:cNvPr>
          <p:cNvSpPr>
            <a:spLocks noGrp="1"/>
          </p:cNvSpPr>
          <p:nvPr>
            <p:ph type="title"/>
          </p:nvPr>
        </p:nvSpPr>
        <p:spPr>
          <a:xfrm>
            <a:off x="986591" y="-336884"/>
            <a:ext cx="9590550" cy="1828813"/>
          </a:xfrm>
        </p:spPr>
        <p:txBody>
          <a:bodyPr/>
          <a:lstStyle/>
          <a:p>
            <a:r>
              <a:rPr lang="en-US" dirty="0"/>
              <a:t>Constructor</a:t>
            </a:r>
            <a:endParaRPr lang="en-IN" dirty="0"/>
          </a:p>
        </p:txBody>
      </p:sp>
      <p:sp>
        <p:nvSpPr>
          <p:cNvPr id="3" name="Text Placeholder 2">
            <a:extLst>
              <a:ext uri="{FF2B5EF4-FFF2-40B4-BE49-F238E27FC236}">
                <a16:creationId xmlns:a16="http://schemas.microsoft.com/office/drawing/2014/main" id="{DA7CDE74-0B09-2355-67EC-2CDB63A24194}"/>
              </a:ext>
            </a:extLst>
          </p:cNvPr>
          <p:cNvSpPr>
            <a:spLocks noGrp="1"/>
          </p:cNvSpPr>
          <p:nvPr>
            <p:ph type="body" idx="1"/>
          </p:nvPr>
        </p:nvSpPr>
        <p:spPr>
          <a:xfrm>
            <a:off x="860951" y="1830365"/>
            <a:ext cx="10451430" cy="5027635"/>
          </a:xfrm>
        </p:spPr>
        <p:txBody>
          <a:bodyPr>
            <a:noAutofit/>
          </a:bodyPr>
          <a:lstStyle/>
          <a:p>
            <a:r>
              <a:rPr lang="en-US" sz="2800" dirty="0"/>
              <a:t>Special member function of a class that is automatically called when an object of the class is created. Used to initialize the object’s data members or perform other setup operations.</a:t>
            </a:r>
          </a:p>
          <a:p>
            <a:r>
              <a:rPr lang="en-US" sz="2800" dirty="0"/>
              <a:t>If we don’t call a constructor, then a default constructor is called which initializes all numerical variables to 0 and string variables to an empty string.</a:t>
            </a:r>
          </a:p>
          <a:p>
            <a:r>
              <a:rPr lang="en-US" sz="2800" dirty="0"/>
              <a:t>In my code, constructor is declared to initialize number of hostels, number of rooms in each hostel and the slots.</a:t>
            </a:r>
          </a:p>
          <a:p>
            <a:r>
              <a:rPr lang="en-US" sz="2800" dirty="0"/>
              <a:t>It also resizes the vectors declared.</a:t>
            </a:r>
            <a:endParaRPr lang="en-IN" sz="2800" dirty="0"/>
          </a:p>
        </p:txBody>
      </p:sp>
    </p:spTree>
    <p:extLst>
      <p:ext uri="{BB962C8B-B14F-4D97-AF65-F5344CB8AC3E}">
        <p14:creationId xmlns:p14="http://schemas.microsoft.com/office/powerpoint/2010/main" val="428313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D6E5-AE33-C315-0D6B-7A1D87E43A1E}"/>
              </a:ext>
            </a:extLst>
          </p:cNvPr>
          <p:cNvSpPr>
            <a:spLocks noGrp="1"/>
          </p:cNvSpPr>
          <p:nvPr>
            <p:ph type="ctrTitle"/>
          </p:nvPr>
        </p:nvSpPr>
        <p:spPr>
          <a:xfrm>
            <a:off x="1226314" y="582425"/>
            <a:ext cx="9440034" cy="1828801"/>
          </a:xfrm>
        </p:spPr>
        <p:txBody>
          <a:bodyPr/>
          <a:lstStyle/>
          <a:p>
            <a:r>
              <a:rPr lang="en-US" dirty="0"/>
              <a:t>Functions in the class</a:t>
            </a:r>
            <a:endParaRPr lang="en-IN" dirty="0"/>
          </a:p>
        </p:txBody>
      </p:sp>
      <p:sp>
        <p:nvSpPr>
          <p:cNvPr id="3" name="Subtitle 2">
            <a:extLst>
              <a:ext uri="{FF2B5EF4-FFF2-40B4-BE49-F238E27FC236}">
                <a16:creationId xmlns:a16="http://schemas.microsoft.com/office/drawing/2014/main" id="{85FCFAB6-0056-448F-99FB-A6F517BD1820}"/>
              </a:ext>
            </a:extLst>
          </p:cNvPr>
          <p:cNvSpPr>
            <a:spLocks noGrp="1"/>
          </p:cNvSpPr>
          <p:nvPr>
            <p:ph type="subTitle" idx="1"/>
          </p:nvPr>
        </p:nvSpPr>
        <p:spPr>
          <a:xfrm>
            <a:off x="1226314" y="2756130"/>
            <a:ext cx="9440034" cy="3381290"/>
          </a:xfrm>
        </p:spPr>
        <p:txBody>
          <a:bodyPr>
            <a:noAutofit/>
          </a:bodyPr>
          <a:lstStyle/>
          <a:p>
            <a:r>
              <a:rPr lang="en-US" sz="2800" dirty="0"/>
              <a:t>Member functions of a class are methods associated with an object and have access to object’s data members. In my code, several member functions are declared which are listed by name and parameters in the </a:t>
            </a:r>
            <a:r>
              <a:rPr lang="en-US" sz="2800" dirty="0" err="1"/>
              <a:t>header.h</a:t>
            </a:r>
            <a:r>
              <a:rPr lang="en-US" sz="2800" dirty="0"/>
              <a:t> file. These functions are then separately written completely in a separated hostel.cpp file. These functions help in updating the </a:t>
            </a:r>
            <a:r>
              <a:rPr lang="en-US" sz="2800" dirty="0" err="1"/>
              <a:t>object;s</a:t>
            </a:r>
            <a:r>
              <a:rPr lang="en-US" sz="2800" dirty="0"/>
              <a:t> data members without using pointers or parameterizing them in the function.</a:t>
            </a:r>
            <a:endParaRPr lang="en-IN" sz="2800" dirty="0"/>
          </a:p>
        </p:txBody>
      </p:sp>
    </p:spTree>
    <p:extLst>
      <p:ext uri="{BB962C8B-B14F-4D97-AF65-F5344CB8AC3E}">
        <p14:creationId xmlns:p14="http://schemas.microsoft.com/office/powerpoint/2010/main" val="286108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B360-1520-B9FB-4B9B-F28F00D767BE}"/>
              </a:ext>
            </a:extLst>
          </p:cNvPr>
          <p:cNvSpPr>
            <a:spLocks noGrp="1"/>
          </p:cNvSpPr>
          <p:nvPr>
            <p:ph type="ctrTitle"/>
          </p:nvPr>
        </p:nvSpPr>
        <p:spPr>
          <a:xfrm>
            <a:off x="1065893" y="1"/>
            <a:ext cx="9440034" cy="2427268"/>
          </a:xfrm>
        </p:spPr>
        <p:txBody>
          <a:bodyPr>
            <a:normAutofit fontScale="90000"/>
          </a:bodyPr>
          <a:lstStyle/>
          <a:p>
            <a:br>
              <a:rPr lang="en-US" dirty="0"/>
            </a:br>
            <a:br>
              <a:rPr lang="en-US" dirty="0"/>
            </a:br>
            <a:r>
              <a:rPr lang="en-US" dirty="0"/>
              <a:t>Hashing data structure</a:t>
            </a:r>
            <a:br>
              <a:rPr lang="en-US" dirty="0"/>
            </a:br>
            <a:r>
              <a:rPr lang="en-US" dirty="0"/>
              <a:t>1.		 h1(int roll) </a:t>
            </a:r>
            <a:br>
              <a:rPr lang="en-US" dirty="0"/>
            </a:br>
            <a:r>
              <a:rPr lang="en-US" dirty="0"/>
              <a:t>				2.	h2(int roll)					</a:t>
            </a:r>
            <a:endParaRPr lang="en-IN" dirty="0"/>
          </a:p>
        </p:txBody>
      </p:sp>
      <p:sp>
        <p:nvSpPr>
          <p:cNvPr id="3" name="Subtitle 2">
            <a:extLst>
              <a:ext uri="{FF2B5EF4-FFF2-40B4-BE49-F238E27FC236}">
                <a16:creationId xmlns:a16="http://schemas.microsoft.com/office/drawing/2014/main" id="{E8F65D30-EBC6-18DC-03A5-3890E382B4FB}"/>
              </a:ext>
            </a:extLst>
          </p:cNvPr>
          <p:cNvSpPr>
            <a:spLocks noGrp="1"/>
          </p:cNvSpPr>
          <p:nvPr>
            <p:ph type="subTitle" idx="1"/>
          </p:nvPr>
        </p:nvSpPr>
        <p:spPr>
          <a:xfrm>
            <a:off x="1375983" y="2904066"/>
            <a:ext cx="9440034" cy="3355467"/>
          </a:xfrm>
        </p:spPr>
        <p:txBody>
          <a:bodyPr>
            <a:normAutofit fontScale="70000" lnSpcReduction="20000"/>
          </a:bodyPr>
          <a:lstStyle/>
          <a:p>
            <a:r>
              <a:rPr lang="en-US" sz="4600" dirty="0"/>
              <a:t>This is the first hash function I declared, which returns the number </a:t>
            </a:r>
            <a:r>
              <a:rPr lang="en-US" sz="4600" dirty="0" err="1"/>
              <a:t>roll%table_size</a:t>
            </a:r>
            <a:r>
              <a:rPr lang="en-US" sz="4600" dirty="0"/>
              <a:t> where roll is the roll number of the student to whom room is going to be allocated.</a:t>
            </a:r>
          </a:p>
          <a:p>
            <a:r>
              <a:rPr lang="en-US" sz="4600" dirty="0"/>
              <a:t>h2 is the second hash function in my double hashing which return another numerical after applying this function on the roll number.</a:t>
            </a:r>
          </a:p>
          <a:p>
            <a:r>
              <a:rPr lang="en-US" dirty="0"/>
              <a:t> </a:t>
            </a:r>
          </a:p>
          <a:p>
            <a:endParaRPr lang="en-US" dirty="0"/>
          </a:p>
          <a:p>
            <a:endParaRPr lang="en-IN" dirty="0"/>
          </a:p>
        </p:txBody>
      </p:sp>
    </p:spTree>
    <p:extLst>
      <p:ext uri="{BB962C8B-B14F-4D97-AF65-F5344CB8AC3E}">
        <p14:creationId xmlns:p14="http://schemas.microsoft.com/office/powerpoint/2010/main" val="173372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D129-FAAE-A0A1-7E00-BEDEBE02EDF9}"/>
              </a:ext>
            </a:extLst>
          </p:cNvPr>
          <p:cNvSpPr>
            <a:spLocks noGrp="1"/>
          </p:cNvSpPr>
          <p:nvPr>
            <p:ph type="ctrTitle"/>
          </p:nvPr>
        </p:nvSpPr>
        <p:spPr>
          <a:xfrm>
            <a:off x="1226314" y="-267807"/>
            <a:ext cx="9440034" cy="1828801"/>
          </a:xfrm>
        </p:spPr>
        <p:txBody>
          <a:bodyPr/>
          <a:lstStyle/>
          <a:p>
            <a:r>
              <a:rPr lang="en-US" dirty="0"/>
              <a:t>Double Hashing</a:t>
            </a:r>
            <a:endParaRPr lang="en-IN" dirty="0"/>
          </a:p>
        </p:txBody>
      </p:sp>
      <p:sp>
        <p:nvSpPr>
          <p:cNvPr id="3" name="Subtitle 2">
            <a:extLst>
              <a:ext uri="{FF2B5EF4-FFF2-40B4-BE49-F238E27FC236}">
                <a16:creationId xmlns:a16="http://schemas.microsoft.com/office/drawing/2014/main" id="{EA630DDA-8E3E-C848-A642-2CDD61AB506F}"/>
              </a:ext>
            </a:extLst>
          </p:cNvPr>
          <p:cNvSpPr>
            <a:spLocks noGrp="1"/>
          </p:cNvSpPr>
          <p:nvPr>
            <p:ph type="subTitle" idx="1"/>
          </p:nvPr>
        </p:nvSpPr>
        <p:spPr>
          <a:xfrm>
            <a:off x="765557" y="1694241"/>
            <a:ext cx="10660886" cy="6268869"/>
          </a:xfrm>
        </p:spPr>
        <p:txBody>
          <a:bodyPr>
            <a:noAutofit/>
          </a:bodyPr>
          <a:lstStyle/>
          <a:p>
            <a:r>
              <a:rPr lang="en-US" sz="3200" dirty="0"/>
              <a:t>This is a collision resolution technique used in hash tables to resolve collisions that occur when 2 different </a:t>
            </a:r>
            <a:r>
              <a:rPr lang="en-US" sz="3200" dirty="0" err="1"/>
              <a:t>different</a:t>
            </a:r>
            <a:r>
              <a:rPr lang="en-US" sz="3200" dirty="0"/>
              <a:t> keys hash to the same index</a:t>
            </a:r>
          </a:p>
          <a:p>
            <a:r>
              <a:rPr lang="en-US" sz="3200" dirty="0"/>
              <a:t>H(</a:t>
            </a:r>
            <a:r>
              <a:rPr lang="en-US" sz="3200" dirty="0" err="1"/>
              <a:t>k,i</a:t>
            </a:r>
            <a:r>
              <a:rPr lang="en-US" sz="3200" dirty="0"/>
              <a:t>) = (h1(k) + </a:t>
            </a:r>
            <a:r>
              <a:rPr lang="en-US" sz="3200" dirty="0" err="1"/>
              <a:t>i</a:t>
            </a:r>
            <a:r>
              <a:rPr lang="en-US" sz="3200" dirty="0"/>
              <a:t>* h2(k)) % </a:t>
            </a:r>
            <a:r>
              <a:rPr lang="en-US" sz="3200" dirty="0" err="1"/>
              <a:t>table_size</a:t>
            </a:r>
            <a:r>
              <a:rPr lang="en-US" sz="3200" dirty="0"/>
              <a:t>.</a:t>
            </a:r>
          </a:p>
          <a:p>
            <a:r>
              <a:rPr lang="en-US" sz="3200" dirty="0"/>
              <a:t>In my code, I used double hashing technique to allot different rooms to the students who registers. Each room can fit in 2 students at max and if we collide at a filled room then we apply double hashing to allot them a different room</a:t>
            </a:r>
            <a:endParaRPr lang="en-IN" sz="3200" dirty="0"/>
          </a:p>
        </p:txBody>
      </p:sp>
    </p:spTree>
    <p:extLst>
      <p:ext uri="{BB962C8B-B14F-4D97-AF65-F5344CB8AC3E}">
        <p14:creationId xmlns:p14="http://schemas.microsoft.com/office/powerpoint/2010/main" val="13425587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{3470F22E-8E8F-4FC5-99C5-0BACFA138D73}tf12214701_win32</Template>
  <TotalTime>278</TotalTime>
  <Words>1195</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Goudy Old Style</vt:lpstr>
      <vt:lpstr>Wingdings 2</vt:lpstr>
      <vt:lpstr>SlateVTI</vt:lpstr>
      <vt:lpstr>PowerPoint Presentation</vt:lpstr>
      <vt:lpstr>Libraries Imported</vt:lpstr>
      <vt:lpstr>using namespace std</vt:lpstr>
      <vt:lpstr>struct </vt:lpstr>
      <vt:lpstr>class</vt:lpstr>
      <vt:lpstr>Constructor</vt:lpstr>
      <vt:lpstr>Functions in the class</vt:lpstr>
      <vt:lpstr>  Hashing data structure 1.   h1(int roll)      2. h2(int roll)     </vt:lpstr>
      <vt:lpstr>Double Hashing</vt:lpstr>
      <vt:lpstr>3. double(int roll,int hostel,string stud_name)</vt:lpstr>
      <vt:lpstr>Unordered_map </vt:lpstr>
      <vt:lpstr>4.  Search(int roll, int hostel)</vt:lpstr>
      <vt:lpstr>5.  wait(int slot, int roll) 6. check_slot(int slot,int roll)</vt:lpstr>
      <vt:lpstr>Queue data structure</vt:lpstr>
      <vt:lpstr>7. stud_list() 8. displayRoommates()</vt:lpstr>
      <vt:lpstr>main()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Rishita Agarwal</dc:creator>
  <cp:lastModifiedBy>Rishita Agarwal</cp:lastModifiedBy>
  <cp:revision>2</cp:revision>
  <dcterms:created xsi:type="dcterms:W3CDTF">2023-11-30T12:02:41Z</dcterms:created>
  <dcterms:modified xsi:type="dcterms:W3CDTF">2023-11-30T17:12:37Z</dcterms:modified>
</cp:coreProperties>
</file>