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Montserrat"/>
      <p:regular r:id="rId15"/>
      <p:bold r:id="rId16"/>
      <p:italic r:id="rId17"/>
      <p:boldItalic r:id="rId18"/>
    </p:embeddedFont>
    <p:embeddedFont>
      <p:font typeface="Open Sans Light"/>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52">
          <p15:clr>
            <a:srgbClr val="A4A3A4"/>
          </p15:clr>
        </p15:guide>
        <p15:guide id="2" pos="3840">
          <p15:clr>
            <a:srgbClr val="A4A3A4"/>
          </p15:clr>
        </p15:guide>
        <p15:guide id="3" pos="7488">
          <p15:clr>
            <a:srgbClr val="A4A3A4"/>
          </p15:clr>
        </p15:guide>
        <p15:guide id="4" pos="192">
          <p15:clr>
            <a:srgbClr val="A4A3A4"/>
          </p15:clr>
        </p15:guide>
        <p15:guide id="5" orient="horz" pos="168">
          <p15:clr>
            <a:srgbClr val="A4A3A4"/>
          </p15:clr>
        </p15:guide>
        <p15:guide id="6" orient="horz" pos="4032">
          <p15:clr>
            <a:srgbClr val="A4A3A4"/>
          </p15:clr>
        </p15:guide>
        <p15:guide id="7" orient="horz" pos="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52" orient="horz"/>
        <p:guide pos="3840"/>
        <p:guide pos="7488"/>
        <p:guide pos="192"/>
        <p:guide pos="168" orient="horz"/>
        <p:guide pos="4032" orient="horz"/>
        <p:guide pos="7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Light-bold.fntdata"/><Relationship Id="rId22" Type="http://schemas.openxmlformats.org/officeDocument/2006/relationships/font" Target="fonts/OpenSansLight-boldItalic.fntdata"/><Relationship Id="rId21" Type="http://schemas.openxmlformats.org/officeDocument/2006/relationships/font" Target="fonts/OpenSansLight-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19" Type="http://schemas.openxmlformats.org/officeDocument/2006/relationships/font" Target="fonts/OpenSansLight-regular.fntdata"/><Relationship Id="rId1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11" Type="http://schemas.openxmlformats.org/officeDocument/2006/relationships/image" Target="../media/image7.png"/><Relationship Id="rId10" Type="http://schemas.openxmlformats.org/officeDocument/2006/relationships/image" Target="../media/image19.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24.png"/><Relationship Id="rId7" Type="http://schemas.openxmlformats.org/officeDocument/2006/relationships/image" Target="../media/image8.png"/><Relationship Id="rId8"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21.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descr="Wordpress Graph Animations &amp; Infographics | Formats and Examples" id="88" name="Google Shape;88;p13"/>
          <p:cNvSpPr/>
          <p:nvPr/>
        </p:nvSpPr>
        <p:spPr>
          <a:xfrm>
            <a:off x="0" y="0"/>
            <a:ext cx="12192000" cy="6858000"/>
          </a:xfrm>
          <a:prstGeom prst="rect">
            <a:avLst/>
          </a:prstGeom>
          <a:solidFill>
            <a:srgbClr val="FFFFFF"/>
          </a:solidFill>
          <a:ln>
            <a:noFill/>
          </a:ln>
        </p:spPr>
      </p:sp>
      <p:sp>
        <p:nvSpPr>
          <p:cNvPr id="89" name="Google Shape;89;p13"/>
          <p:cNvSpPr/>
          <p:nvPr/>
        </p:nvSpPr>
        <p:spPr>
          <a:xfrm>
            <a:off x="0" y="0"/>
            <a:ext cx="12192000" cy="6945475"/>
          </a:xfrm>
          <a:prstGeom prst="rect">
            <a:avLst/>
          </a:prstGeom>
          <a:solidFill>
            <a:srgbClr val="FFFFFF">
              <a:alpha val="6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90" name="Google Shape;90;p13"/>
          <p:cNvCxnSpPr/>
          <p:nvPr/>
        </p:nvCxnSpPr>
        <p:spPr>
          <a:xfrm>
            <a:off x="11917381" y="2781037"/>
            <a:ext cx="0" cy="3815255"/>
          </a:xfrm>
          <a:prstGeom prst="straightConnector1">
            <a:avLst/>
          </a:prstGeom>
          <a:noFill/>
          <a:ln cap="flat" cmpd="sng" w="38100">
            <a:solidFill>
              <a:schemeClr val="lt1"/>
            </a:solidFill>
            <a:prstDash val="solid"/>
            <a:miter lim="800000"/>
            <a:headEnd len="sm" w="sm" type="none"/>
            <a:tailEnd len="sm" w="sm" type="none"/>
          </a:ln>
        </p:spPr>
      </p:cxnSp>
      <p:cxnSp>
        <p:nvCxnSpPr>
          <p:cNvPr id="91" name="Google Shape;91;p13"/>
          <p:cNvCxnSpPr/>
          <p:nvPr/>
        </p:nvCxnSpPr>
        <p:spPr>
          <a:xfrm>
            <a:off x="1017739" y="96598"/>
            <a:ext cx="0" cy="4292600"/>
          </a:xfrm>
          <a:prstGeom prst="straightConnector1">
            <a:avLst/>
          </a:prstGeom>
          <a:noFill/>
          <a:ln cap="flat" cmpd="sng" w="38100">
            <a:solidFill>
              <a:schemeClr val="lt1"/>
            </a:solidFill>
            <a:prstDash val="solid"/>
            <a:miter lim="800000"/>
            <a:headEnd len="sm" w="sm" type="none"/>
            <a:tailEnd len="sm" w="sm" type="none"/>
          </a:ln>
        </p:spPr>
      </p:cxnSp>
      <p:sp>
        <p:nvSpPr>
          <p:cNvPr id="92" name="Google Shape;92;p13"/>
          <p:cNvSpPr/>
          <p:nvPr/>
        </p:nvSpPr>
        <p:spPr>
          <a:xfrm>
            <a:off x="4800600" y="-1295400"/>
            <a:ext cx="2590800" cy="2590800"/>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93" name="Google Shape;93;p13"/>
          <p:cNvGrpSpPr/>
          <p:nvPr/>
        </p:nvGrpSpPr>
        <p:grpSpPr>
          <a:xfrm>
            <a:off x="4087661" y="2969839"/>
            <a:ext cx="7086600" cy="2057604"/>
            <a:chOff x="4087661" y="2272707"/>
            <a:chExt cx="7086600" cy="2057604"/>
          </a:xfrm>
        </p:grpSpPr>
        <p:sp>
          <p:nvSpPr>
            <p:cNvPr id="94" name="Google Shape;94;p13"/>
            <p:cNvSpPr txBox="1"/>
            <p:nvPr/>
          </p:nvSpPr>
          <p:spPr>
            <a:xfrm>
              <a:off x="4087661" y="2272707"/>
              <a:ext cx="7086600" cy="1329595"/>
            </a:xfrm>
            <a:prstGeom prst="rect">
              <a:avLst/>
            </a:prstGeom>
            <a:noFill/>
            <a:ln>
              <a:noFill/>
            </a:ln>
          </p:spPr>
          <p:txBody>
            <a:bodyPr anchorCtr="0" anchor="ctr" bIns="0" lIns="0" spcFirstLastPara="1" rIns="0" wrap="square" tIns="0">
              <a:spAutoFit/>
            </a:bodyPr>
            <a:lstStyle/>
            <a:p>
              <a:pPr indent="0" lvl="0" marL="0" marR="0" rtl="0" algn="r">
                <a:lnSpc>
                  <a:spcPct val="90000"/>
                </a:lnSpc>
                <a:spcBef>
                  <a:spcPts val="0"/>
                </a:spcBef>
                <a:spcAft>
                  <a:spcPts val="0"/>
                </a:spcAft>
                <a:buClr>
                  <a:srgbClr val="F65437"/>
                </a:buClr>
                <a:buSzPts val="4800"/>
                <a:buFont typeface="Century Gothic"/>
                <a:buNone/>
              </a:pPr>
              <a:r>
                <a:rPr b="1" i="0" lang="en-US" sz="4800" u="none" cap="none" strike="noStrike">
                  <a:solidFill>
                    <a:srgbClr val="F65437"/>
                  </a:solidFill>
                  <a:latin typeface="Century Gothic"/>
                  <a:ea typeface="Century Gothic"/>
                  <a:cs typeface="Century Gothic"/>
                  <a:sym typeface="Century Gothic"/>
                </a:rPr>
                <a:t>FURNITURE </a:t>
              </a:r>
              <a:endParaRPr/>
            </a:p>
            <a:p>
              <a:pPr indent="0" lvl="0" marL="0" marR="0" rtl="0" algn="r">
                <a:lnSpc>
                  <a:spcPct val="90000"/>
                </a:lnSpc>
                <a:spcBef>
                  <a:spcPts val="0"/>
                </a:spcBef>
                <a:spcAft>
                  <a:spcPts val="0"/>
                </a:spcAft>
                <a:buClr>
                  <a:srgbClr val="F65437"/>
                </a:buClr>
                <a:buSzPts val="4800"/>
                <a:buFont typeface="Century Gothic"/>
                <a:buNone/>
              </a:pPr>
              <a:r>
                <a:rPr b="0" i="0" lang="en-US" sz="4800" u="none" cap="none" strike="noStrike">
                  <a:solidFill>
                    <a:srgbClr val="F65437"/>
                  </a:solidFill>
                  <a:latin typeface="Century Gothic"/>
                  <a:ea typeface="Century Gothic"/>
                  <a:cs typeface="Century Gothic"/>
                  <a:sym typeface="Century Gothic"/>
                </a:rPr>
                <a:t>SALES FORCASTING</a:t>
              </a:r>
              <a:endParaRPr/>
            </a:p>
          </p:txBody>
        </p:sp>
        <p:sp>
          <p:nvSpPr>
            <p:cNvPr id="95" name="Google Shape;95;p13"/>
            <p:cNvSpPr txBox="1"/>
            <p:nvPr/>
          </p:nvSpPr>
          <p:spPr>
            <a:xfrm>
              <a:off x="7082995" y="3745311"/>
              <a:ext cx="4014900" cy="585000"/>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0" i="0" lang="en-US" sz="1600" u="none" cap="none" strike="noStrike">
                  <a:solidFill>
                    <a:srgbClr val="F65437"/>
                  </a:solidFill>
                  <a:latin typeface="Calibri"/>
                  <a:ea typeface="Calibri"/>
                  <a:cs typeface="Calibri"/>
                  <a:sym typeface="Calibri"/>
                </a:rPr>
                <a:t>Project </a:t>
              </a:r>
              <a:r>
                <a:rPr lang="en-US" sz="1600">
                  <a:solidFill>
                    <a:srgbClr val="F65437"/>
                  </a:solidFill>
                  <a:latin typeface="Calibri"/>
                  <a:ea typeface="Calibri"/>
                  <a:cs typeface="Calibri"/>
                  <a:sym typeface="Calibri"/>
                </a:rPr>
                <a:t>by Rishita Chouhan</a:t>
              </a:r>
              <a:endParaRPr/>
            </a:p>
            <a:p>
              <a:pPr indent="0" lvl="0" marL="0" marR="0" rtl="0" algn="r">
                <a:spcBef>
                  <a:spcPts val="0"/>
                </a:spcBef>
                <a:spcAft>
                  <a:spcPts val="0"/>
                </a:spcAft>
                <a:buNone/>
              </a:pPr>
              <a:r>
                <a:t/>
              </a:r>
              <a:endParaRPr b="0" i="0" sz="1100" u="none" cap="none" strike="noStrike">
                <a:solidFill>
                  <a:srgbClr val="F65437"/>
                </a:solidFill>
                <a:latin typeface="Calibri"/>
                <a:ea typeface="Calibri"/>
                <a:cs typeface="Calibri"/>
                <a:sym typeface="Calibri"/>
              </a:endParaRPr>
            </a:p>
            <a:p>
              <a:pPr indent="0" lvl="0" marL="0" marR="0" rtl="0" algn="r">
                <a:spcBef>
                  <a:spcPts val="0"/>
                </a:spcBef>
                <a:spcAft>
                  <a:spcPts val="0"/>
                </a:spcAft>
                <a:buNone/>
              </a:pPr>
              <a:r>
                <a:rPr b="0" i="0" lang="en-US" sz="1100" u="none" cap="none" strike="noStrike">
                  <a:solidFill>
                    <a:srgbClr val="F65437"/>
                  </a:solidFill>
                  <a:latin typeface="Calibri"/>
                  <a:ea typeface="Calibri"/>
                  <a:cs typeface="Calibri"/>
                  <a:sym typeface="Calibri"/>
                </a:rPr>
                <a:t>DSFT-8</a:t>
              </a:r>
              <a:endParaRPr/>
            </a:p>
          </p:txBody>
        </p:sp>
      </p:grpSp>
      <p:sp>
        <p:nvSpPr>
          <p:cNvPr id="96" name="Google Shape;96;p13"/>
          <p:cNvSpPr/>
          <p:nvPr/>
        </p:nvSpPr>
        <p:spPr>
          <a:xfrm flipH="1">
            <a:off x="6872955" y="-518445"/>
            <a:ext cx="1036890" cy="1036890"/>
          </a:xfrm>
          <a:prstGeom prst="diamond">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13"/>
          <p:cNvSpPr/>
          <p:nvPr/>
        </p:nvSpPr>
        <p:spPr>
          <a:xfrm flipH="1">
            <a:off x="4282155" y="-518445"/>
            <a:ext cx="1036890" cy="1036890"/>
          </a:xfrm>
          <a:prstGeom prst="diamond">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4"/>
          <p:cNvSpPr/>
          <p:nvPr/>
        </p:nvSpPr>
        <p:spPr>
          <a:xfrm flipH="1" rot="10800000">
            <a:off x="5577555" y="-518445"/>
            <a:ext cx="1036890" cy="1036890"/>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4"/>
          <p:cNvSpPr txBox="1"/>
          <p:nvPr/>
        </p:nvSpPr>
        <p:spPr>
          <a:xfrm>
            <a:off x="215900" y="620045"/>
            <a:ext cx="11760200"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i="0" lang="en-US" sz="3600" u="none" cap="none" strike="noStrike">
                <a:solidFill>
                  <a:schemeClr val="dk1"/>
                </a:solidFill>
                <a:latin typeface="Century Gothic"/>
                <a:ea typeface="Century Gothic"/>
                <a:cs typeface="Century Gothic"/>
                <a:sym typeface="Century Gothic"/>
              </a:rPr>
              <a:t>PROJECT </a:t>
            </a:r>
            <a:r>
              <a:rPr b="0" i="0" lang="en-US" sz="3600" u="none" cap="none" strike="noStrike">
                <a:solidFill>
                  <a:schemeClr val="dk1"/>
                </a:solidFill>
                <a:latin typeface="Century Gothic"/>
                <a:ea typeface="Century Gothic"/>
                <a:cs typeface="Century Gothic"/>
                <a:sym typeface="Century Gothic"/>
              </a:rPr>
              <a:t>TIMELINE</a:t>
            </a:r>
            <a:endParaRPr/>
          </a:p>
        </p:txBody>
      </p:sp>
      <p:sp>
        <p:nvSpPr>
          <p:cNvPr id="104" name="Google Shape;10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11/15/2022</a:t>
            </a:r>
            <a:endParaRPr/>
          </a:p>
        </p:txBody>
      </p:sp>
      <p:sp>
        <p:nvSpPr>
          <p:cNvPr id="105" name="Google Shape;10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06" name="Google Shape;106;p14"/>
          <p:cNvGrpSpPr/>
          <p:nvPr/>
        </p:nvGrpSpPr>
        <p:grpSpPr>
          <a:xfrm>
            <a:off x="0" y="6721475"/>
            <a:ext cx="12192000" cy="136525"/>
            <a:chOff x="0" y="6721475"/>
            <a:chExt cx="14147800" cy="136525"/>
          </a:xfrm>
        </p:grpSpPr>
        <p:sp>
          <p:nvSpPr>
            <p:cNvPr id="107" name="Google Shape;107;p14"/>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4"/>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4"/>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10" name="Google Shape;110;p14"/>
          <p:cNvSpPr/>
          <p:nvPr/>
        </p:nvSpPr>
        <p:spPr>
          <a:xfrm>
            <a:off x="7831989" y="2557209"/>
            <a:ext cx="1844943" cy="1436945"/>
          </a:xfrm>
          <a:custGeom>
            <a:rect b="b" l="l" r="r" t="t"/>
            <a:pathLst>
              <a:path extrusionOk="0" h="644" w="828">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rgbClr val="D8D8D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4"/>
          <p:cNvSpPr/>
          <p:nvPr/>
        </p:nvSpPr>
        <p:spPr>
          <a:xfrm>
            <a:off x="9569517" y="3331746"/>
            <a:ext cx="1844001" cy="1436945"/>
          </a:xfrm>
          <a:custGeom>
            <a:rect b="b" l="l" r="r" t="t"/>
            <a:pathLst>
              <a:path extrusionOk="0" h="644" w="828">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solidFill>
            <a:srgbClr val="D8D8D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4"/>
          <p:cNvSpPr/>
          <p:nvPr/>
        </p:nvSpPr>
        <p:spPr>
          <a:xfrm>
            <a:off x="903559" y="2557209"/>
            <a:ext cx="1842116" cy="1436945"/>
          </a:xfrm>
          <a:custGeom>
            <a:rect b="b" l="l" r="r" t="t"/>
            <a:pathLst>
              <a:path extrusionOk="0" h="644" w="827">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D8D8D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4"/>
          <p:cNvSpPr/>
          <p:nvPr/>
        </p:nvSpPr>
        <p:spPr>
          <a:xfrm>
            <a:off x="2638257" y="3331746"/>
            <a:ext cx="1846827" cy="1436945"/>
          </a:xfrm>
          <a:custGeom>
            <a:rect b="b" l="l" r="r" t="t"/>
            <a:pathLst>
              <a:path extrusionOk="0" h="644" w="829">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D8D8D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4"/>
          <p:cNvSpPr/>
          <p:nvPr/>
        </p:nvSpPr>
        <p:spPr>
          <a:xfrm>
            <a:off x="4380499" y="2557209"/>
            <a:ext cx="1841174" cy="1436945"/>
          </a:xfrm>
          <a:custGeom>
            <a:rect b="b" l="l" r="r" t="t"/>
            <a:pathLst>
              <a:path extrusionOk="0" h="644" w="827">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rgbClr val="D8D8D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4"/>
          <p:cNvSpPr/>
          <p:nvPr/>
        </p:nvSpPr>
        <p:spPr>
          <a:xfrm>
            <a:off x="6115193" y="3331746"/>
            <a:ext cx="1846827" cy="1436945"/>
          </a:xfrm>
          <a:custGeom>
            <a:rect b="b" l="l" r="r" t="t"/>
            <a:pathLst>
              <a:path extrusionOk="0" h="644" w="829">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rgbClr val="D8D8D8">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6" name="Google Shape;116;p14"/>
          <p:cNvCxnSpPr/>
          <p:nvPr/>
        </p:nvCxnSpPr>
        <p:spPr>
          <a:xfrm rot="10800000">
            <a:off x="1279957" y="2730610"/>
            <a:ext cx="1141632" cy="0"/>
          </a:xfrm>
          <a:prstGeom prst="straightConnector1">
            <a:avLst/>
          </a:prstGeom>
          <a:noFill/>
          <a:ln cap="flat" cmpd="sng" w="9525">
            <a:solidFill>
              <a:schemeClr val="lt1"/>
            </a:solidFill>
            <a:prstDash val="solid"/>
            <a:miter lim="800000"/>
            <a:headEnd len="sm" w="sm" type="none"/>
            <a:tailEnd len="sm" w="sm" type="none"/>
          </a:ln>
        </p:spPr>
      </p:cxnSp>
      <p:cxnSp>
        <p:nvCxnSpPr>
          <p:cNvPr id="117" name="Google Shape;117;p14"/>
          <p:cNvCxnSpPr/>
          <p:nvPr/>
        </p:nvCxnSpPr>
        <p:spPr>
          <a:xfrm rot="10800000">
            <a:off x="2932079" y="4581783"/>
            <a:ext cx="1141632" cy="0"/>
          </a:xfrm>
          <a:prstGeom prst="straightConnector1">
            <a:avLst/>
          </a:prstGeom>
          <a:noFill/>
          <a:ln cap="flat" cmpd="sng" w="9525">
            <a:solidFill>
              <a:schemeClr val="lt1"/>
            </a:solidFill>
            <a:prstDash val="solid"/>
            <a:miter lim="800000"/>
            <a:headEnd len="sm" w="sm" type="none"/>
            <a:tailEnd len="sm" w="sm" type="none"/>
          </a:ln>
        </p:spPr>
      </p:cxnSp>
      <p:cxnSp>
        <p:nvCxnSpPr>
          <p:cNvPr id="118" name="Google Shape;118;p14"/>
          <p:cNvCxnSpPr/>
          <p:nvPr/>
        </p:nvCxnSpPr>
        <p:spPr>
          <a:xfrm rot="10800000">
            <a:off x="4691933" y="2730610"/>
            <a:ext cx="1141632" cy="0"/>
          </a:xfrm>
          <a:prstGeom prst="straightConnector1">
            <a:avLst/>
          </a:prstGeom>
          <a:noFill/>
          <a:ln cap="flat" cmpd="sng" w="9525">
            <a:solidFill>
              <a:schemeClr val="lt1"/>
            </a:solidFill>
            <a:prstDash val="solid"/>
            <a:miter lim="800000"/>
            <a:headEnd len="sm" w="sm" type="none"/>
            <a:tailEnd len="sm" w="sm" type="none"/>
          </a:ln>
        </p:spPr>
      </p:cxnSp>
      <p:cxnSp>
        <p:nvCxnSpPr>
          <p:cNvPr id="119" name="Google Shape;119;p14"/>
          <p:cNvCxnSpPr/>
          <p:nvPr/>
        </p:nvCxnSpPr>
        <p:spPr>
          <a:xfrm rot="10800000">
            <a:off x="6344056" y="4581783"/>
            <a:ext cx="1141632" cy="0"/>
          </a:xfrm>
          <a:prstGeom prst="straightConnector1">
            <a:avLst/>
          </a:prstGeom>
          <a:noFill/>
          <a:ln cap="flat" cmpd="sng" w="9525">
            <a:solidFill>
              <a:schemeClr val="lt1"/>
            </a:solidFill>
            <a:prstDash val="solid"/>
            <a:miter lim="800000"/>
            <a:headEnd len="sm" w="sm" type="none"/>
            <a:tailEnd len="sm" w="sm" type="none"/>
          </a:ln>
        </p:spPr>
      </p:cxnSp>
      <p:sp>
        <p:nvSpPr>
          <p:cNvPr id="120" name="Google Shape;120;p14"/>
          <p:cNvSpPr/>
          <p:nvPr/>
        </p:nvSpPr>
        <p:spPr>
          <a:xfrm>
            <a:off x="9763374" y="2418697"/>
            <a:ext cx="1171228" cy="1174055"/>
          </a:xfrm>
          <a:prstGeom prst="ellipse">
            <a:avLst/>
          </a:prstGeom>
          <a:solidFill>
            <a:schemeClr val="lt1"/>
          </a:solidFill>
          <a:ln>
            <a:noFill/>
          </a:ln>
          <a:effectLst>
            <a:outerShdw blurRad="50800" rotWithShape="0" algn="t" dir="5400000" dist="381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4"/>
          <p:cNvSpPr/>
          <p:nvPr/>
        </p:nvSpPr>
        <p:spPr>
          <a:xfrm>
            <a:off x="9877859" y="2532706"/>
            <a:ext cx="942259" cy="946028"/>
          </a:xfrm>
          <a:prstGeom prst="ellipse">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6</a:t>
            </a:r>
            <a:endParaRPr/>
          </a:p>
        </p:txBody>
      </p:sp>
      <p:cxnSp>
        <p:nvCxnSpPr>
          <p:cNvPr id="122" name="Google Shape;122;p14"/>
          <p:cNvCxnSpPr/>
          <p:nvPr/>
        </p:nvCxnSpPr>
        <p:spPr>
          <a:xfrm rot="10800000">
            <a:off x="9778172" y="4581783"/>
            <a:ext cx="1141632" cy="0"/>
          </a:xfrm>
          <a:prstGeom prst="straightConnector1">
            <a:avLst/>
          </a:prstGeom>
          <a:noFill/>
          <a:ln cap="flat" cmpd="sng" w="9525">
            <a:solidFill>
              <a:schemeClr val="lt1"/>
            </a:solidFill>
            <a:prstDash val="solid"/>
            <a:miter lim="800000"/>
            <a:headEnd len="sm" w="sm" type="none"/>
            <a:tailEnd len="sm" w="sm" type="none"/>
          </a:ln>
        </p:spPr>
      </p:cxnSp>
      <p:sp>
        <p:nvSpPr>
          <p:cNvPr id="123" name="Google Shape;123;p14"/>
          <p:cNvSpPr txBox="1"/>
          <p:nvPr/>
        </p:nvSpPr>
        <p:spPr>
          <a:xfrm>
            <a:off x="10091436" y="4616566"/>
            <a:ext cx="828368" cy="492443"/>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600">
                <a:solidFill>
                  <a:schemeClr val="dk1"/>
                </a:solidFill>
                <a:latin typeface="Calibri"/>
                <a:ea typeface="Calibri"/>
                <a:cs typeface="Calibri"/>
                <a:sym typeface="Calibri"/>
              </a:rPr>
              <a:t>BUSINESS </a:t>
            </a:r>
            <a:endParaRPr/>
          </a:p>
          <a:p>
            <a:pPr indent="0" lvl="0" marL="0" marR="0" rtl="0" algn="r">
              <a:spcBef>
                <a:spcPts val="0"/>
              </a:spcBef>
              <a:spcAft>
                <a:spcPts val="0"/>
              </a:spcAft>
              <a:buNone/>
            </a:pPr>
            <a:r>
              <a:rPr b="1" lang="en-US" sz="1600">
                <a:solidFill>
                  <a:schemeClr val="dk1"/>
                </a:solidFill>
                <a:latin typeface="Calibri"/>
                <a:ea typeface="Calibri"/>
                <a:cs typeface="Calibri"/>
                <a:sym typeface="Calibri"/>
              </a:rPr>
              <a:t>INSIGHTS</a:t>
            </a:r>
            <a:endParaRPr/>
          </a:p>
        </p:txBody>
      </p:sp>
      <p:sp>
        <p:nvSpPr>
          <p:cNvPr id="124" name="Google Shape;124;p14"/>
          <p:cNvSpPr/>
          <p:nvPr/>
        </p:nvSpPr>
        <p:spPr>
          <a:xfrm>
            <a:off x="942898" y="3703938"/>
            <a:ext cx="1174055" cy="1175939"/>
          </a:xfrm>
          <a:prstGeom prst="ellipse">
            <a:avLst/>
          </a:prstGeom>
          <a:solidFill>
            <a:schemeClr val="lt1"/>
          </a:solidFill>
          <a:ln>
            <a:noFill/>
          </a:ln>
          <a:effectLst>
            <a:outerShdw blurRad="50800" rotWithShape="0" algn="t" dir="5400000" dist="381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4"/>
          <p:cNvSpPr/>
          <p:nvPr/>
        </p:nvSpPr>
        <p:spPr>
          <a:xfrm>
            <a:off x="1058796" y="3819832"/>
            <a:ext cx="942259" cy="944144"/>
          </a:xfrm>
          <a:prstGeom prst="ellipse">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1</a:t>
            </a:r>
            <a:endParaRPr/>
          </a:p>
        </p:txBody>
      </p:sp>
      <p:sp>
        <p:nvSpPr>
          <p:cNvPr id="126" name="Google Shape;126;p14"/>
          <p:cNvSpPr txBox="1"/>
          <p:nvPr/>
        </p:nvSpPr>
        <p:spPr>
          <a:xfrm>
            <a:off x="1180319" y="1262429"/>
            <a:ext cx="846001" cy="492443"/>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600">
                <a:solidFill>
                  <a:schemeClr val="dk1"/>
                </a:solidFill>
                <a:latin typeface="Calibri"/>
                <a:ea typeface="Calibri"/>
                <a:cs typeface="Calibri"/>
                <a:sym typeface="Calibri"/>
              </a:rPr>
              <a:t>BUSINESS </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PROBLEM</a:t>
            </a:r>
            <a:endParaRPr/>
          </a:p>
        </p:txBody>
      </p:sp>
      <p:sp>
        <p:nvSpPr>
          <p:cNvPr id="127" name="Google Shape;127;p14"/>
          <p:cNvSpPr/>
          <p:nvPr/>
        </p:nvSpPr>
        <p:spPr>
          <a:xfrm>
            <a:off x="2708124" y="2418697"/>
            <a:ext cx="1171228" cy="1174055"/>
          </a:xfrm>
          <a:prstGeom prst="ellipse">
            <a:avLst/>
          </a:prstGeom>
          <a:solidFill>
            <a:schemeClr val="lt1"/>
          </a:solidFill>
          <a:ln>
            <a:noFill/>
          </a:ln>
          <a:effectLst>
            <a:outerShdw blurRad="50800" rotWithShape="0" algn="t" dir="5400000" dist="381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4"/>
          <p:cNvSpPr/>
          <p:nvPr/>
        </p:nvSpPr>
        <p:spPr>
          <a:xfrm>
            <a:off x="2823080" y="2532706"/>
            <a:ext cx="941317" cy="946028"/>
          </a:xfrm>
          <a:prstGeom prst="ellipse">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2</a:t>
            </a:r>
            <a:endParaRPr/>
          </a:p>
        </p:txBody>
      </p:sp>
      <p:sp>
        <p:nvSpPr>
          <p:cNvPr id="129" name="Google Shape;129;p14"/>
          <p:cNvSpPr txBox="1"/>
          <p:nvPr/>
        </p:nvSpPr>
        <p:spPr>
          <a:xfrm>
            <a:off x="2905010" y="4696244"/>
            <a:ext cx="884025" cy="492443"/>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600">
                <a:solidFill>
                  <a:schemeClr val="dk1"/>
                </a:solidFill>
                <a:latin typeface="Calibri"/>
                <a:ea typeface="Calibri"/>
                <a:cs typeface="Calibri"/>
                <a:sym typeface="Calibri"/>
              </a:rPr>
              <a:t>SOLUTION </a:t>
            </a:r>
            <a:endParaRPr/>
          </a:p>
          <a:p>
            <a:pPr indent="0" lvl="0" marL="0" marR="0" rtl="0" algn="r">
              <a:spcBef>
                <a:spcPts val="0"/>
              </a:spcBef>
              <a:spcAft>
                <a:spcPts val="0"/>
              </a:spcAft>
              <a:buNone/>
            </a:pPr>
            <a:r>
              <a:rPr b="1" lang="en-US" sz="1600">
                <a:solidFill>
                  <a:schemeClr val="dk1"/>
                </a:solidFill>
                <a:latin typeface="Calibri"/>
                <a:ea typeface="Calibri"/>
                <a:cs typeface="Calibri"/>
                <a:sym typeface="Calibri"/>
              </a:rPr>
              <a:t>AGENDA</a:t>
            </a:r>
            <a:endParaRPr/>
          </a:p>
        </p:txBody>
      </p:sp>
      <p:sp>
        <p:nvSpPr>
          <p:cNvPr id="130" name="Google Shape;130;p14"/>
          <p:cNvSpPr/>
          <p:nvPr/>
        </p:nvSpPr>
        <p:spPr>
          <a:xfrm>
            <a:off x="4471937" y="3703938"/>
            <a:ext cx="1171228" cy="1175939"/>
          </a:xfrm>
          <a:prstGeom prst="ellipse">
            <a:avLst/>
          </a:prstGeom>
          <a:solidFill>
            <a:schemeClr val="lt1"/>
          </a:solidFill>
          <a:ln>
            <a:noFill/>
          </a:ln>
          <a:effectLst>
            <a:outerShdw blurRad="50800" rotWithShape="0" algn="t" dir="5400000" dist="381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4"/>
          <p:cNvSpPr/>
          <p:nvPr/>
        </p:nvSpPr>
        <p:spPr>
          <a:xfrm>
            <a:off x="4586422" y="3819832"/>
            <a:ext cx="942259" cy="944144"/>
          </a:xfrm>
          <a:prstGeom prst="ellipse">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3</a:t>
            </a:r>
            <a:endParaRPr/>
          </a:p>
        </p:txBody>
      </p:sp>
      <p:sp>
        <p:nvSpPr>
          <p:cNvPr id="132" name="Google Shape;132;p14"/>
          <p:cNvSpPr txBox="1"/>
          <p:nvPr/>
        </p:nvSpPr>
        <p:spPr>
          <a:xfrm>
            <a:off x="4680353" y="1262429"/>
            <a:ext cx="1125116" cy="492443"/>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600">
                <a:solidFill>
                  <a:schemeClr val="dk1"/>
                </a:solidFill>
                <a:latin typeface="Calibri"/>
                <a:ea typeface="Calibri"/>
                <a:cs typeface="Calibri"/>
                <a:sym typeface="Calibri"/>
              </a:rPr>
              <a:t>DATA </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EXPLORATION</a:t>
            </a:r>
            <a:endParaRPr/>
          </a:p>
        </p:txBody>
      </p:sp>
      <p:sp>
        <p:nvSpPr>
          <p:cNvPr id="133" name="Google Shape;133;p14"/>
          <p:cNvSpPr/>
          <p:nvPr/>
        </p:nvSpPr>
        <p:spPr>
          <a:xfrm>
            <a:off x="6216188" y="2418697"/>
            <a:ext cx="1174055" cy="1174055"/>
          </a:xfrm>
          <a:prstGeom prst="ellipse">
            <a:avLst/>
          </a:prstGeom>
          <a:solidFill>
            <a:schemeClr val="lt1"/>
          </a:solidFill>
          <a:ln>
            <a:noFill/>
          </a:ln>
          <a:effectLst>
            <a:outerShdw blurRad="50800" rotWithShape="0" algn="t" dir="5400000" dist="381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4"/>
          <p:cNvSpPr/>
          <p:nvPr/>
        </p:nvSpPr>
        <p:spPr>
          <a:xfrm>
            <a:off x="6332086" y="2532706"/>
            <a:ext cx="942259" cy="946028"/>
          </a:xfrm>
          <a:prstGeom prst="ellipse">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4</a:t>
            </a:r>
            <a:endParaRPr/>
          </a:p>
        </p:txBody>
      </p:sp>
      <p:sp>
        <p:nvSpPr>
          <p:cNvPr id="135" name="Google Shape;135;p14"/>
          <p:cNvSpPr txBox="1"/>
          <p:nvPr/>
        </p:nvSpPr>
        <p:spPr>
          <a:xfrm>
            <a:off x="6631446" y="4633655"/>
            <a:ext cx="758797" cy="492443"/>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600">
                <a:solidFill>
                  <a:schemeClr val="dk1"/>
                </a:solidFill>
                <a:latin typeface="Calibri"/>
                <a:ea typeface="Calibri"/>
                <a:cs typeface="Calibri"/>
                <a:sym typeface="Calibri"/>
              </a:rPr>
              <a:t>DATA </a:t>
            </a:r>
            <a:endParaRPr/>
          </a:p>
          <a:p>
            <a:pPr indent="0" lvl="0" marL="0" marR="0" rtl="0" algn="r">
              <a:spcBef>
                <a:spcPts val="0"/>
              </a:spcBef>
              <a:spcAft>
                <a:spcPts val="0"/>
              </a:spcAft>
              <a:buNone/>
            </a:pPr>
            <a:r>
              <a:rPr b="1" lang="en-US" sz="1600">
                <a:solidFill>
                  <a:schemeClr val="dk1"/>
                </a:solidFill>
                <a:latin typeface="Calibri"/>
                <a:ea typeface="Calibri"/>
                <a:cs typeface="Calibri"/>
                <a:sym typeface="Calibri"/>
              </a:rPr>
              <a:t>INSIGHTS</a:t>
            </a:r>
            <a:endParaRPr/>
          </a:p>
        </p:txBody>
      </p:sp>
      <p:sp>
        <p:nvSpPr>
          <p:cNvPr id="136" name="Google Shape;136;p14"/>
          <p:cNvSpPr/>
          <p:nvPr/>
        </p:nvSpPr>
        <p:spPr>
          <a:xfrm>
            <a:off x="7998150" y="3703938"/>
            <a:ext cx="1174055" cy="1175939"/>
          </a:xfrm>
          <a:prstGeom prst="ellipse">
            <a:avLst/>
          </a:prstGeom>
          <a:solidFill>
            <a:schemeClr val="lt1"/>
          </a:solidFill>
          <a:ln>
            <a:noFill/>
          </a:ln>
          <a:effectLst>
            <a:outerShdw blurRad="50800" rotWithShape="0" algn="t" dir="5400000" dist="38100">
              <a:srgbClr val="000000">
                <a:alpha val="2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4"/>
          <p:cNvSpPr/>
          <p:nvPr/>
        </p:nvSpPr>
        <p:spPr>
          <a:xfrm>
            <a:off x="8114048" y="3819832"/>
            <a:ext cx="942259" cy="944144"/>
          </a:xfrm>
          <a:prstGeom prst="ellipse">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Montserrat"/>
                <a:ea typeface="Montserrat"/>
                <a:cs typeface="Montserrat"/>
                <a:sym typeface="Montserrat"/>
              </a:rPr>
              <a:t>5</a:t>
            </a:r>
            <a:endParaRPr/>
          </a:p>
        </p:txBody>
      </p:sp>
      <p:sp>
        <p:nvSpPr>
          <p:cNvPr id="138" name="Google Shape;138;p14"/>
          <p:cNvSpPr txBox="1"/>
          <p:nvPr/>
        </p:nvSpPr>
        <p:spPr>
          <a:xfrm>
            <a:off x="8053588" y="1262429"/>
            <a:ext cx="993477" cy="492443"/>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lang="en-US" sz="1600">
                <a:solidFill>
                  <a:schemeClr val="dk1"/>
                </a:solidFill>
                <a:latin typeface="Calibri"/>
                <a:ea typeface="Calibri"/>
                <a:cs typeface="Calibri"/>
                <a:sym typeface="Calibri"/>
              </a:rPr>
              <a:t>TIME SERIES</a:t>
            </a:r>
            <a:endParaRPr/>
          </a:p>
          <a:p>
            <a:pPr indent="0" lvl="0" marL="0" marR="0" rtl="0" algn="r">
              <a:spcBef>
                <a:spcPts val="0"/>
              </a:spcBef>
              <a:spcAft>
                <a:spcPts val="0"/>
              </a:spcAft>
              <a:buNone/>
            </a:pPr>
            <a:r>
              <a:rPr b="1" lang="en-US" sz="1600">
                <a:solidFill>
                  <a:schemeClr val="dk1"/>
                </a:solidFill>
                <a:latin typeface="Calibri"/>
                <a:ea typeface="Calibri"/>
                <a:cs typeface="Calibri"/>
                <a:sym typeface="Calibri"/>
              </a:rPr>
              <a:t>MODELS</a:t>
            </a:r>
            <a:endParaRPr/>
          </a:p>
        </p:txBody>
      </p:sp>
      <p:cxnSp>
        <p:nvCxnSpPr>
          <p:cNvPr id="139" name="Google Shape;139;p14"/>
          <p:cNvCxnSpPr/>
          <p:nvPr/>
        </p:nvCxnSpPr>
        <p:spPr>
          <a:xfrm>
            <a:off x="892955" y="5841787"/>
            <a:ext cx="10563225" cy="0"/>
          </a:xfrm>
          <a:prstGeom prst="straightConnector1">
            <a:avLst/>
          </a:prstGeom>
          <a:noFill/>
          <a:ln cap="flat" cmpd="sng" w="9525">
            <a:solidFill>
              <a:schemeClr val="lt1"/>
            </a:solidFill>
            <a:prstDash val="solid"/>
            <a:miter lim="800000"/>
            <a:headEnd len="sm" w="sm" type="none"/>
            <a:tailEnd len="sm" w="sm" type="none"/>
          </a:ln>
        </p:spPr>
      </p:cxnSp>
      <p:sp>
        <p:nvSpPr>
          <p:cNvPr id="140" name="Google Shape;140;p14"/>
          <p:cNvSpPr txBox="1"/>
          <p:nvPr/>
        </p:nvSpPr>
        <p:spPr>
          <a:xfrm>
            <a:off x="314618" y="1935484"/>
            <a:ext cx="1638308" cy="64633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Project Brief</a:t>
            </a:r>
            <a:endParaRPr/>
          </a:p>
          <a:p>
            <a:pPr indent="0" lvl="0" marL="0" marR="0" rtl="0" algn="r">
              <a:spcBef>
                <a:spcPts val="0"/>
              </a:spcBef>
              <a:spcAft>
                <a:spcPts val="0"/>
              </a:spcAft>
              <a:buNone/>
            </a:pPr>
            <a:r>
              <a:rPr lang="en-US" sz="1400">
                <a:solidFill>
                  <a:srgbClr val="3F3F3F"/>
                </a:solidFill>
                <a:latin typeface="Calibri"/>
                <a:ea typeface="Calibri"/>
                <a:cs typeface="Calibri"/>
                <a:sym typeface="Calibri"/>
              </a:rPr>
              <a:t>Project Objective</a:t>
            </a:r>
            <a:endParaRPr/>
          </a:p>
          <a:p>
            <a:pPr indent="0" lvl="0" marL="0" marR="0" rtl="0" algn="r">
              <a:spcBef>
                <a:spcPts val="0"/>
              </a:spcBef>
              <a:spcAft>
                <a:spcPts val="0"/>
              </a:spcAft>
              <a:buNone/>
            </a:pPr>
            <a:r>
              <a:rPr lang="en-US" sz="1400">
                <a:solidFill>
                  <a:srgbClr val="3F3F3F"/>
                </a:solidFill>
                <a:latin typeface="Calibri"/>
                <a:ea typeface="Calibri"/>
                <a:cs typeface="Calibri"/>
                <a:sym typeface="Calibri"/>
              </a:rPr>
              <a:t>Project Goals</a:t>
            </a:r>
            <a:endParaRPr/>
          </a:p>
        </p:txBody>
      </p:sp>
      <p:sp>
        <p:nvSpPr>
          <p:cNvPr id="141" name="Google Shape;141;p14"/>
          <p:cNvSpPr txBox="1"/>
          <p:nvPr/>
        </p:nvSpPr>
        <p:spPr>
          <a:xfrm>
            <a:off x="2150727" y="5325212"/>
            <a:ext cx="1638308" cy="64633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Outlining the stages undertaken in this project</a:t>
            </a:r>
            <a:endParaRPr/>
          </a:p>
        </p:txBody>
      </p:sp>
      <p:sp>
        <p:nvSpPr>
          <p:cNvPr id="142" name="Google Shape;142;p14"/>
          <p:cNvSpPr txBox="1"/>
          <p:nvPr/>
        </p:nvSpPr>
        <p:spPr>
          <a:xfrm>
            <a:off x="4155395" y="2039621"/>
            <a:ext cx="1638308" cy="430887"/>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In-depth analysis of dataset features</a:t>
            </a:r>
            <a:endParaRPr/>
          </a:p>
        </p:txBody>
      </p:sp>
      <p:sp>
        <p:nvSpPr>
          <p:cNvPr id="143" name="Google Shape;143;p14"/>
          <p:cNvSpPr txBox="1"/>
          <p:nvPr/>
        </p:nvSpPr>
        <p:spPr>
          <a:xfrm>
            <a:off x="5831938" y="5163932"/>
            <a:ext cx="1638308" cy="861774"/>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Performing data cleaning and preprocessing steps for time series analysis</a:t>
            </a:r>
            <a:endParaRPr/>
          </a:p>
        </p:txBody>
      </p:sp>
      <p:sp>
        <p:nvSpPr>
          <p:cNvPr id="144" name="Google Shape;144;p14"/>
          <p:cNvSpPr txBox="1"/>
          <p:nvPr/>
        </p:nvSpPr>
        <p:spPr>
          <a:xfrm>
            <a:off x="7579038" y="1935484"/>
            <a:ext cx="1638308" cy="64633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Highlighting Time Series models used to tackle the problem</a:t>
            </a:r>
            <a:endParaRPr/>
          </a:p>
        </p:txBody>
      </p:sp>
      <p:sp>
        <p:nvSpPr>
          <p:cNvPr id="145" name="Google Shape;145;p14"/>
          <p:cNvSpPr txBox="1"/>
          <p:nvPr/>
        </p:nvSpPr>
        <p:spPr>
          <a:xfrm>
            <a:off x="9312788" y="5220062"/>
            <a:ext cx="1638308" cy="64633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lang="en-US" sz="1400">
                <a:solidFill>
                  <a:srgbClr val="3F3F3F"/>
                </a:solidFill>
                <a:latin typeface="Calibri"/>
                <a:ea typeface="Calibri"/>
                <a:cs typeface="Calibri"/>
                <a:sym typeface="Calibri"/>
              </a:rPr>
              <a:t>Key inferences derived from project for end-user</a:t>
            </a:r>
            <a:endParaRPr/>
          </a:p>
        </p:txBody>
      </p:sp>
      <p:cxnSp>
        <p:nvCxnSpPr>
          <p:cNvPr id="146" name="Google Shape;146;p14"/>
          <p:cNvCxnSpPr/>
          <p:nvPr/>
        </p:nvCxnSpPr>
        <p:spPr>
          <a:xfrm>
            <a:off x="2116953" y="1312265"/>
            <a:ext cx="0" cy="1308100"/>
          </a:xfrm>
          <a:prstGeom prst="straightConnector1">
            <a:avLst/>
          </a:prstGeom>
          <a:noFill/>
          <a:ln cap="flat" cmpd="sng" w="9525">
            <a:solidFill>
              <a:schemeClr val="dk1"/>
            </a:solidFill>
            <a:prstDash val="solid"/>
            <a:miter lim="800000"/>
            <a:headEnd len="sm" w="sm" type="none"/>
            <a:tailEnd len="sm" w="sm" type="none"/>
          </a:ln>
        </p:spPr>
      </p:cxnSp>
      <p:cxnSp>
        <p:nvCxnSpPr>
          <p:cNvPr id="147" name="Google Shape;147;p14"/>
          <p:cNvCxnSpPr/>
          <p:nvPr/>
        </p:nvCxnSpPr>
        <p:spPr>
          <a:xfrm>
            <a:off x="3908019" y="4698674"/>
            <a:ext cx="0" cy="1308100"/>
          </a:xfrm>
          <a:prstGeom prst="straightConnector1">
            <a:avLst/>
          </a:prstGeom>
          <a:noFill/>
          <a:ln cap="flat" cmpd="sng" w="9525">
            <a:solidFill>
              <a:schemeClr val="dk1"/>
            </a:solidFill>
            <a:prstDash val="solid"/>
            <a:miter lim="800000"/>
            <a:headEnd len="sm" w="sm" type="none"/>
            <a:tailEnd len="sm" w="sm" type="none"/>
          </a:ln>
        </p:spPr>
      </p:cxnSp>
      <p:cxnSp>
        <p:nvCxnSpPr>
          <p:cNvPr id="148" name="Google Shape;148;p14"/>
          <p:cNvCxnSpPr/>
          <p:nvPr/>
        </p:nvCxnSpPr>
        <p:spPr>
          <a:xfrm>
            <a:off x="5986735" y="1312265"/>
            <a:ext cx="0" cy="1308100"/>
          </a:xfrm>
          <a:prstGeom prst="straightConnector1">
            <a:avLst/>
          </a:prstGeom>
          <a:noFill/>
          <a:ln cap="flat" cmpd="sng" w="9525">
            <a:solidFill>
              <a:schemeClr val="dk1"/>
            </a:solidFill>
            <a:prstDash val="solid"/>
            <a:miter lim="800000"/>
            <a:headEnd len="sm" w="sm" type="none"/>
            <a:tailEnd len="sm" w="sm" type="none"/>
          </a:ln>
        </p:spPr>
      </p:cxnSp>
      <p:cxnSp>
        <p:nvCxnSpPr>
          <p:cNvPr id="149" name="Google Shape;149;p14"/>
          <p:cNvCxnSpPr/>
          <p:nvPr/>
        </p:nvCxnSpPr>
        <p:spPr>
          <a:xfrm>
            <a:off x="7550248" y="4663443"/>
            <a:ext cx="0" cy="1308100"/>
          </a:xfrm>
          <a:prstGeom prst="straightConnector1">
            <a:avLst/>
          </a:prstGeom>
          <a:noFill/>
          <a:ln cap="flat" cmpd="sng" w="9525">
            <a:solidFill>
              <a:schemeClr val="dk1"/>
            </a:solidFill>
            <a:prstDash val="solid"/>
            <a:miter lim="800000"/>
            <a:headEnd len="sm" w="sm" type="none"/>
            <a:tailEnd len="sm" w="sm" type="none"/>
          </a:ln>
        </p:spPr>
      </p:cxnSp>
      <p:cxnSp>
        <p:nvCxnSpPr>
          <p:cNvPr id="150" name="Google Shape;150;p14"/>
          <p:cNvCxnSpPr/>
          <p:nvPr/>
        </p:nvCxnSpPr>
        <p:spPr>
          <a:xfrm>
            <a:off x="9349421" y="1312265"/>
            <a:ext cx="0" cy="1308100"/>
          </a:xfrm>
          <a:prstGeom prst="straightConnector1">
            <a:avLst/>
          </a:prstGeom>
          <a:noFill/>
          <a:ln cap="flat" cmpd="sng" w="9525">
            <a:solidFill>
              <a:schemeClr val="dk1"/>
            </a:solidFill>
            <a:prstDash val="solid"/>
            <a:miter lim="800000"/>
            <a:headEnd len="sm" w="sm" type="none"/>
            <a:tailEnd len="sm" w="sm" type="none"/>
          </a:ln>
        </p:spPr>
      </p:cxnSp>
      <p:cxnSp>
        <p:nvCxnSpPr>
          <p:cNvPr id="151" name="Google Shape;151;p14"/>
          <p:cNvCxnSpPr/>
          <p:nvPr/>
        </p:nvCxnSpPr>
        <p:spPr>
          <a:xfrm>
            <a:off x="11096426" y="4633655"/>
            <a:ext cx="0" cy="13081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57" name="Google Shape;157;p15"/>
          <p:cNvGrpSpPr/>
          <p:nvPr/>
        </p:nvGrpSpPr>
        <p:grpSpPr>
          <a:xfrm>
            <a:off x="216892" y="303278"/>
            <a:ext cx="3667586" cy="5789969"/>
            <a:chOff x="-36854" y="1946646"/>
            <a:chExt cx="3667586" cy="5789969"/>
          </a:xfrm>
        </p:grpSpPr>
        <p:grpSp>
          <p:nvGrpSpPr>
            <p:cNvPr id="158" name="Google Shape;158;p15"/>
            <p:cNvGrpSpPr/>
            <p:nvPr/>
          </p:nvGrpSpPr>
          <p:grpSpPr>
            <a:xfrm>
              <a:off x="-36854" y="1946646"/>
              <a:ext cx="3667585" cy="5789969"/>
              <a:chOff x="-36854" y="1946646"/>
              <a:chExt cx="3667585" cy="5789969"/>
            </a:xfrm>
          </p:grpSpPr>
          <p:grpSp>
            <p:nvGrpSpPr>
              <p:cNvPr id="159" name="Google Shape;159;p15"/>
              <p:cNvGrpSpPr/>
              <p:nvPr/>
            </p:nvGrpSpPr>
            <p:grpSpPr>
              <a:xfrm>
                <a:off x="-36853" y="1946646"/>
                <a:ext cx="3667585" cy="5789969"/>
                <a:chOff x="-39306" y="2001101"/>
                <a:chExt cx="3667585" cy="5789969"/>
              </a:xfrm>
            </p:grpSpPr>
            <p:grpSp>
              <p:nvGrpSpPr>
                <p:cNvPr id="160" name="Google Shape;160;p15"/>
                <p:cNvGrpSpPr/>
                <p:nvPr/>
              </p:nvGrpSpPr>
              <p:grpSpPr>
                <a:xfrm>
                  <a:off x="-39306" y="2001101"/>
                  <a:ext cx="3667585" cy="5789969"/>
                  <a:chOff x="1687247" y="1179888"/>
                  <a:chExt cx="3667585" cy="5789969"/>
                </a:xfrm>
              </p:grpSpPr>
              <p:sp>
                <p:nvSpPr>
                  <p:cNvPr id="161" name="Google Shape;161;p15"/>
                  <p:cNvSpPr/>
                  <p:nvPr/>
                </p:nvSpPr>
                <p:spPr>
                  <a:xfrm rot="5400000">
                    <a:off x="1091949" y="2706973"/>
                    <a:ext cx="4858182" cy="3667585"/>
                  </a:xfrm>
                  <a:prstGeom prst="homePlate">
                    <a:avLst>
                      <a:gd fmla="val 19869" name="adj"/>
                    </a:avLst>
                  </a:prstGeom>
                  <a:solidFill>
                    <a:srgbClr val="D8D8D8"/>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5"/>
                  <p:cNvSpPr/>
                  <p:nvPr/>
                </p:nvSpPr>
                <p:spPr>
                  <a:xfrm>
                    <a:off x="2432508" y="1179888"/>
                    <a:ext cx="1840585" cy="1840585"/>
                  </a:xfrm>
                  <a:prstGeom prst="ellipse">
                    <a:avLst/>
                  </a:prstGeom>
                  <a:solidFill>
                    <a:srgbClr val="F65437"/>
                  </a:solidFill>
                  <a:ln cap="flat" cmpd="sng"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3" name="Google Shape;163;p15"/>
                <p:cNvSpPr/>
                <p:nvPr/>
              </p:nvSpPr>
              <p:spPr>
                <a:xfrm>
                  <a:off x="1069838" y="2383278"/>
                  <a:ext cx="1105486" cy="11054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4" name="Google Shape;164;p15"/>
              <p:cNvSpPr txBox="1"/>
              <p:nvPr/>
            </p:nvSpPr>
            <p:spPr>
              <a:xfrm>
                <a:off x="1092608" y="2630087"/>
                <a:ext cx="1093247" cy="502958"/>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lang="en-US" sz="1600">
                    <a:solidFill>
                      <a:srgbClr val="3F3F3F"/>
                    </a:solidFill>
                    <a:latin typeface="Calibri"/>
                    <a:ea typeface="Calibri"/>
                    <a:cs typeface="Calibri"/>
                    <a:sym typeface="Calibri"/>
                  </a:rPr>
                  <a:t>PROJECT </a:t>
                </a:r>
                <a:endParaRPr/>
              </a:p>
              <a:p>
                <a:pPr indent="0" lvl="0" marL="0" marR="0" rtl="0" algn="ctr">
                  <a:lnSpc>
                    <a:spcPct val="125000"/>
                  </a:lnSpc>
                  <a:spcBef>
                    <a:spcPts val="0"/>
                  </a:spcBef>
                  <a:spcAft>
                    <a:spcPts val="0"/>
                  </a:spcAft>
                  <a:buNone/>
                </a:pPr>
                <a:r>
                  <a:rPr b="1" lang="en-US" sz="1600">
                    <a:solidFill>
                      <a:srgbClr val="3F3F3F"/>
                    </a:solidFill>
                    <a:latin typeface="Calibri"/>
                    <a:ea typeface="Calibri"/>
                    <a:cs typeface="Calibri"/>
                    <a:sym typeface="Calibri"/>
                  </a:rPr>
                  <a:t>STATEMENT</a:t>
                </a:r>
                <a:endParaRPr/>
              </a:p>
            </p:txBody>
          </p:sp>
        </p:grpSp>
        <p:grpSp>
          <p:nvGrpSpPr>
            <p:cNvPr id="165" name="Google Shape;165;p15"/>
            <p:cNvGrpSpPr/>
            <p:nvPr/>
          </p:nvGrpSpPr>
          <p:grpSpPr>
            <a:xfrm>
              <a:off x="-33186" y="3913566"/>
              <a:ext cx="3663918" cy="3157352"/>
              <a:chOff x="-33186" y="3913566"/>
              <a:chExt cx="3663918" cy="3157352"/>
            </a:xfrm>
          </p:grpSpPr>
          <p:sp>
            <p:nvSpPr>
              <p:cNvPr id="166" name="Google Shape;166;p15"/>
              <p:cNvSpPr txBox="1"/>
              <p:nvPr/>
            </p:nvSpPr>
            <p:spPr>
              <a:xfrm>
                <a:off x="-33186" y="3913566"/>
                <a:ext cx="3663918" cy="2666692"/>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lang="en-US" sz="1400">
                    <a:solidFill>
                      <a:schemeClr val="dk1"/>
                    </a:solidFill>
                    <a:latin typeface="Calibri"/>
                    <a:ea typeface="Calibri"/>
                    <a:cs typeface="Calibri"/>
                    <a:sym typeface="Calibri"/>
                  </a:rPr>
                  <a:t>Every business owner’s objective is to estimate the future trends – in terms of sales, profits, gains etc. The idea behind this is to find out the popularity of a certain product and how its sales can impact the business.</a:t>
                </a:r>
                <a:endParaRPr/>
              </a:p>
              <a:p>
                <a:pPr indent="0" lvl="0" marL="0" marR="0" rtl="0" algn="ctr">
                  <a:lnSpc>
                    <a:spcPct val="135714"/>
                  </a:lnSpc>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lnSpc>
                    <a:spcPct val="135714"/>
                  </a:lnSpc>
                  <a:spcBef>
                    <a:spcPts val="0"/>
                  </a:spcBef>
                  <a:spcAft>
                    <a:spcPts val="0"/>
                  </a:spcAft>
                  <a:buNone/>
                </a:pPr>
                <a:r>
                  <a:rPr lang="en-US" sz="1400">
                    <a:solidFill>
                      <a:schemeClr val="dk1"/>
                    </a:solidFill>
                    <a:latin typeface="Calibri"/>
                    <a:ea typeface="Calibri"/>
                    <a:cs typeface="Calibri"/>
                    <a:sym typeface="Calibri"/>
                  </a:rPr>
                  <a:t>Every product category is unique and cater to different customer base. A thorough insight into the past performance will reveal a lot of components that will enable the business to identify the trends</a:t>
                </a:r>
                <a:r>
                  <a:rPr lang="en-US" sz="1400">
                    <a:solidFill>
                      <a:srgbClr val="404040"/>
                    </a:solidFill>
                    <a:latin typeface="Calibri"/>
                    <a:ea typeface="Calibri"/>
                    <a:cs typeface="Calibri"/>
                    <a:sym typeface="Calibri"/>
                  </a:rPr>
                  <a:t>. </a:t>
                </a:r>
                <a:endParaRPr/>
              </a:p>
            </p:txBody>
          </p:sp>
          <p:cxnSp>
            <p:nvCxnSpPr>
              <p:cNvPr id="167" name="Google Shape;167;p15"/>
              <p:cNvCxnSpPr/>
              <p:nvPr/>
            </p:nvCxnSpPr>
            <p:spPr>
              <a:xfrm>
                <a:off x="1329360" y="7070918"/>
                <a:ext cx="935158" cy="0"/>
              </a:xfrm>
              <a:prstGeom prst="straightConnector1">
                <a:avLst/>
              </a:prstGeom>
              <a:noFill/>
              <a:ln cap="flat" cmpd="sng" w="19050">
                <a:solidFill>
                  <a:srgbClr val="404040"/>
                </a:solidFill>
                <a:prstDash val="solid"/>
                <a:miter lim="800000"/>
                <a:headEnd len="sm" w="sm" type="none"/>
                <a:tailEnd len="sm" w="sm" type="none"/>
              </a:ln>
            </p:spPr>
          </p:cxnSp>
        </p:grpSp>
      </p:grpSp>
      <p:grpSp>
        <p:nvGrpSpPr>
          <p:cNvPr id="168" name="Google Shape;168;p15"/>
          <p:cNvGrpSpPr/>
          <p:nvPr/>
        </p:nvGrpSpPr>
        <p:grpSpPr>
          <a:xfrm>
            <a:off x="8402647" y="1627558"/>
            <a:ext cx="3323771" cy="4911354"/>
            <a:chOff x="8209033" y="832090"/>
            <a:chExt cx="3323771" cy="4911354"/>
          </a:xfrm>
        </p:grpSpPr>
        <p:sp>
          <p:nvSpPr>
            <p:cNvPr id="169" name="Google Shape;169;p15"/>
            <p:cNvSpPr/>
            <p:nvPr/>
          </p:nvSpPr>
          <p:spPr>
            <a:xfrm rot="5400000">
              <a:off x="7875388" y="2086028"/>
              <a:ext cx="3991061" cy="3323771"/>
            </a:xfrm>
            <a:prstGeom prst="homePlate">
              <a:avLst>
                <a:gd fmla="val 19869" name="adj"/>
              </a:avLst>
            </a:prstGeom>
            <a:solidFill>
              <a:srgbClr val="D8D8D8"/>
            </a:solidFill>
            <a:ln cap="flat" cmpd="sng" w="12700">
              <a:solidFill>
                <a:srgbClr val="F2F2F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0" name="Google Shape;170;p15"/>
            <p:cNvGrpSpPr/>
            <p:nvPr/>
          </p:nvGrpSpPr>
          <p:grpSpPr>
            <a:xfrm>
              <a:off x="8922484" y="832090"/>
              <a:ext cx="1840585" cy="1840585"/>
              <a:chOff x="9572871" y="1332288"/>
              <a:chExt cx="1840585" cy="1840585"/>
            </a:xfrm>
          </p:grpSpPr>
          <p:sp>
            <p:nvSpPr>
              <p:cNvPr id="171" name="Google Shape;171;p15"/>
              <p:cNvSpPr/>
              <p:nvPr/>
            </p:nvSpPr>
            <p:spPr>
              <a:xfrm>
                <a:off x="9572871" y="1332288"/>
                <a:ext cx="1840585" cy="1840585"/>
              </a:xfrm>
              <a:prstGeom prst="ellipse">
                <a:avLst/>
              </a:prstGeom>
              <a:solidFill>
                <a:srgbClr val="F65437"/>
              </a:solidFill>
              <a:ln cap="flat" cmpd="sng"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5"/>
              <p:cNvSpPr/>
              <p:nvPr/>
            </p:nvSpPr>
            <p:spPr>
              <a:xfrm>
                <a:off x="9940420" y="1686797"/>
                <a:ext cx="1105486" cy="11054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15"/>
              <p:cNvSpPr txBox="1"/>
              <p:nvPr/>
            </p:nvSpPr>
            <p:spPr>
              <a:xfrm>
                <a:off x="9996321" y="1984807"/>
                <a:ext cx="960692" cy="502958"/>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lang="en-US" sz="1600">
                    <a:solidFill>
                      <a:srgbClr val="3F3F3F"/>
                    </a:solidFill>
                    <a:latin typeface="Calibri"/>
                    <a:ea typeface="Calibri"/>
                    <a:cs typeface="Calibri"/>
                    <a:sym typeface="Calibri"/>
                  </a:rPr>
                  <a:t>PROJECT </a:t>
                </a:r>
                <a:endParaRPr/>
              </a:p>
              <a:p>
                <a:pPr indent="0" lvl="0" marL="0" marR="0" rtl="0" algn="ctr">
                  <a:lnSpc>
                    <a:spcPct val="125000"/>
                  </a:lnSpc>
                  <a:spcBef>
                    <a:spcPts val="0"/>
                  </a:spcBef>
                  <a:spcAft>
                    <a:spcPts val="0"/>
                  </a:spcAft>
                  <a:buNone/>
                </a:pPr>
                <a:r>
                  <a:rPr b="1" lang="en-US" sz="1600">
                    <a:solidFill>
                      <a:srgbClr val="3F3F3F"/>
                    </a:solidFill>
                    <a:latin typeface="Calibri"/>
                    <a:ea typeface="Calibri"/>
                    <a:cs typeface="Calibri"/>
                    <a:sym typeface="Calibri"/>
                  </a:rPr>
                  <a:t>GOALS</a:t>
                </a:r>
                <a:endParaRPr/>
              </a:p>
            </p:txBody>
          </p:sp>
        </p:grpSp>
        <p:cxnSp>
          <p:nvCxnSpPr>
            <p:cNvPr id="174" name="Google Shape;174;p15"/>
            <p:cNvCxnSpPr/>
            <p:nvPr/>
          </p:nvCxnSpPr>
          <p:spPr>
            <a:xfrm>
              <a:off x="9455663" y="5138167"/>
              <a:ext cx="935158" cy="0"/>
            </a:xfrm>
            <a:prstGeom prst="straightConnector1">
              <a:avLst/>
            </a:prstGeom>
            <a:noFill/>
            <a:ln cap="flat" cmpd="sng" w="19050">
              <a:solidFill>
                <a:srgbClr val="404040"/>
              </a:solidFill>
              <a:prstDash val="solid"/>
              <a:miter lim="800000"/>
              <a:headEnd len="sm" w="sm" type="none"/>
              <a:tailEnd len="sm" w="sm" type="none"/>
            </a:ln>
          </p:spPr>
        </p:cxnSp>
        <p:sp>
          <p:nvSpPr>
            <p:cNvPr id="175" name="Google Shape;175;p15"/>
            <p:cNvSpPr txBox="1"/>
            <p:nvPr/>
          </p:nvSpPr>
          <p:spPr>
            <a:xfrm>
              <a:off x="8410135" y="2796097"/>
              <a:ext cx="3026215" cy="2179379"/>
            </a:xfrm>
            <a:prstGeom prst="rect">
              <a:avLst/>
            </a:prstGeom>
            <a:noFill/>
            <a:ln>
              <a:noFill/>
            </a:ln>
          </p:spPr>
          <p:txBody>
            <a:bodyPr anchorCtr="0" anchor="t" bIns="0" lIns="0" spcFirstLastPara="1" rIns="0" wrap="square" tIns="0">
              <a:spAutoFit/>
            </a:bodyPr>
            <a:lstStyle/>
            <a:p>
              <a:pPr indent="-342900" lvl="0" marL="342900" marR="0" rtl="0" algn="l">
                <a:lnSpc>
                  <a:spcPct val="135714"/>
                </a:lnSpc>
                <a:spcBef>
                  <a:spcPts val="0"/>
                </a:spcBef>
                <a:spcAft>
                  <a:spcPts val="0"/>
                </a:spcAft>
                <a:buClr>
                  <a:srgbClr val="404040"/>
                </a:buClr>
                <a:buSzPts val="1400"/>
                <a:buFont typeface="Calibri"/>
                <a:buAutoNum type="arabicPeriod"/>
              </a:pPr>
              <a:r>
                <a:rPr lang="en-US" sz="1400">
                  <a:solidFill>
                    <a:srgbClr val="404040"/>
                  </a:solidFill>
                  <a:latin typeface="Calibri"/>
                  <a:ea typeface="Calibri"/>
                  <a:cs typeface="Calibri"/>
                  <a:sym typeface="Calibri"/>
                </a:rPr>
                <a:t>Helps attain revenue efficiency</a:t>
              </a:r>
              <a:endParaRPr/>
            </a:p>
            <a:p>
              <a:pPr indent="-342900" lvl="0" marL="342900" marR="0" rtl="0" algn="l">
                <a:lnSpc>
                  <a:spcPct val="135714"/>
                </a:lnSpc>
                <a:spcBef>
                  <a:spcPts val="0"/>
                </a:spcBef>
                <a:spcAft>
                  <a:spcPts val="0"/>
                </a:spcAft>
                <a:buClr>
                  <a:srgbClr val="404040"/>
                </a:buClr>
                <a:buSzPts val="1400"/>
                <a:buFont typeface="Calibri"/>
                <a:buAutoNum type="arabicPeriod"/>
              </a:pPr>
              <a:r>
                <a:rPr lang="en-US" sz="1400">
                  <a:solidFill>
                    <a:srgbClr val="404040"/>
                  </a:solidFill>
                  <a:latin typeface="Calibri"/>
                  <a:ea typeface="Calibri"/>
                  <a:cs typeface="Calibri"/>
                  <a:sym typeface="Calibri"/>
                </a:rPr>
                <a:t>Understanding likely behavior of most valuable customers</a:t>
              </a:r>
              <a:endParaRPr/>
            </a:p>
            <a:p>
              <a:pPr indent="-342900" lvl="0" marL="342900" marR="0" rtl="0" algn="l">
                <a:lnSpc>
                  <a:spcPct val="135714"/>
                </a:lnSpc>
                <a:spcBef>
                  <a:spcPts val="0"/>
                </a:spcBef>
                <a:spcAft>
                  <a:spcPts val="0"/>
                </a:spcAft>
                <a:buClr>
                  <a:srgbClr val="404040"/>
                </a:buClr>
                <a:buSzPts val="1400"/>
                <a:buFont typeface="Calibri"/>
                <a:buAutoNum type="arabicPeriod"/>
              </a:pPr>
              <a:r>
                <a:rPr lang="en-US" sz="1400">
                  <a:solidFill>
                    <a:srgbClr val="404040"/>
                  </a:solidFill>
                  <a:latin typeface="Calibri"/>
                  <a:ea typeface="Calibri"/>
                  <a:cs typeface="Calibri"/>
                  <a:sym typeface="Calibri"/>
                </a:rPr>
                <a:t>Enable continuous strategic planning to reduce failure in todays fast pace market. </a:t>
              </a:r>
              <a:endParaRPr/>
            </a:p>
            <a:p>
              <a:pPr indent="-342900" lvl="0" marL="342900" marR="0" rtl="0" algn="l">
                <a:lnSpc>
                  <a:spcPct val="135714"/>
                </a:lnSpc>
                <a:spcBef>
                  <a:spcPts val="0"/>
                </a:spcBef>
                <a:spcAft>
                  <a:spcPts val="0"/>
                </a:spcAft>
                <a:buClr>
                  <a:srgbClr val="404040"/>
                </a:buClr>
                <a:buSzPts val="1400"/>
                <a:buFont typeface="Calibri"/>
                <a:buAutoNum type="arabicPeriod"/>
              </a:pPr>
              <a:r>
                <a:rPr lang="en-US" sz="1400">
                  <a:solidFill>
                    <a:srgbClr val="404040"/>
                  </a:solidFill>
                  <a:latin typeface="Calibri"/>
                  <a:ea typeface="Calibri"/>
                  <a:cs typeface="Calibri"/>
                  <a:sym typeface="Calibri"/>
                </a:rPr>
                <a:t>Efficiently manage risk, allocate resources and determine long-term financing plans.</a:t>
              </a:r>
              <a:endParaRPr/>
            </a:p>
          </p:txBody>
        </p:sp>
      </p:grpSp>
      <p:grpSp>
        <p:nvGrpSpPr>
          <p:cNvPr id="176" name="Google Shape;176;p15"/>
          <p:cNvGrpSpPr/>
          <p:nvPr/>
        </p:nvGrpSpPr>
        <p:grpSpPr>
          <a:xfrm>
            <a:off x="4481677" y="1141620"/>
            <a:ext cx="3323771" cy="4899889"/>
            <a:chOff x="4362732" y="986719"/>
            <a:chExt cx="3323771" cy="4899889"/>
          </a:xfrm>
        </p:grpSpPr>
        <p:grpSp>
          <p:nvGrpSpPr>
            <p:cNvPr id="177" name="Google Shape;177;p15"/>
            <p:cNvGrpSpPr/>
            <p:nvPr/>
          </p:nvGrpSpPr>
          <p:grpSpPr>
            <a:xfrm>
              <a:off x="4362732" y="986719"/>
              <a:ext cx="3323771" cy="4899889"/>
              <a:chOff x="5358136" y="974764"/>
              <a:chExt cx="3323771" cy="4899889"/>
            </a:xfrm>
          </p:grpSpPr>
          <p:grpSp>
            <p:nvGrpSpPr>
              <p:cNvPr id="178" name="Google Shape;178;p15"/>
              <p:cNvGrpSpPr/>
              <p:nvPr/>
            </p:nvGrpSpPr>
            <p:grpSpPr>
              <a:xfrm>
                <a:off x="5358136" y="974764"/>
                <a:ext cx="3323771" cy="4899889"/>
                <a:chOff x="7177313" y="974764"/>
                <a:chExt cx="3323771" cy="4899889"/>
              </a:xfrm>
            </p:grpSpPr>
            <p:sp>
              <p:nvSpPr>
                <p:cNvPr id="179" name="Google Shape;179;p15"/>
                <p:cNvSpPr/>
                <p:nvPr/>
              </p:nvSpPr>
              <p:spPr>
                <a:xfrm rot="5400000">
                  <a:off x="6843668" y="2217237"/>
                  <a:ext cx="3991061" cy="3323771"/>
                </a:xfrm>
                <a:prstGeom prst="homePlate">
                  <a:avLst>
                    <a:gd fmla="val 19869"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15"/>
                <p:cNvSpPr/>
                <p:nvPr/>
              </p:nvSpPr>
              <p:spPr>
                <a:xfrm>
                  <a:off x="7906138" y="974764"/>
                  <a:ext cx="1840585" cy="1840585"/>
                </a:xfrm>
                <a:prstGeom prst="ellipse">
                  <a:avLst/>
                </a:prstGeom>
                <a:solidFill>
                  <a:srgbClr val="FFBE00"/>
                </a:solidFill>
                <a:ln cap="flat" cmpd="sng"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5"/>
                <p:cNvSpPr/>
                <p:nvPr/>
              </p:nvSpPr>
              <p:spPr>
                <a:xfrm>
                  <a:off x="8286455" y="1290632"/>
                  <a:ext cx="1105486" cy="110548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5"/>
                <p:cNvSpPr txBox="1"/>
                <p:nvPr/>
              </p:nvSpPr>
              <p:spPr>
                <a:xfrm>
                  <a:off x="7692268" y="3304158"/>
                  <a:ext cx="2268327" cy="717440"/>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lang="en-US" sz="1400">
                      <a:solidFill>
                        <a:schemeClr val="dk1"/>
                      </a:solidFill>
                      <a:latin typeface="Calibri"/>
                      <a:ea typeface="Calibri"/>
                      <a:cs typeface="Calibri"/>
                      <a:sym typeface="Calibri"/>
                    </a:rPr>
                    <a:t>Build a forecast model to predict the furniture sales of a certain store</a:t>
                  </a:r>
                  <a:endParaRPr sz="1400">
                    <a:solidFill>
                      <a:srgbClr val="404040"/>
                    </a:solidFill>
                    <a:latin typeface="Calibri"/>
                    <a:ea typeface="Calibri"/>
                    <a:cs typeface="Calibri"/>
                    <a:sym typeface="Calibri"/>
                  </a:endParaRPr>
                </a:p>
              </p:txBody>
            </p:sp>
          </p:grpSp>
          <p:sp>
            <p:nvSpPr>
              <p:cNvPr id="183" name="Google Shape;183;p15"/>
              <p:cNvSpPr txBox="1"/>
              <p:nvPr/>
            </p:nvSpPr>
            <p:spPr>
              <a:xfrm>
                <a:off x="6512404" y="1612756"/>
                <a:ext cx="960692" cy="502958"/>
              </a:xfrm>
              <a:prstGeom prst="rect">
                <a:avLst/>
              </a:prstGeom>
              <a:noFill/>
              <a:ln>
                <a:noFill/>
              </a:ln>
            </p:spPr>
            <p:txBody>
              <a:bodyPr anchorCtr="0" anchor="t" bIns="0" lIns="0" spcFirstLastPara="1" rIns="0" wrap="square" tIns="0">
                <a:spAutoFit/>
              </a:bodyPr>
              <a:lstStyle/>
              <a:p>
                <a:pPr indent="0" lvl="0" marL="0" marR="0" rtl="0" algn="ctr">
                  <a:lnSpc>
                    <a:spcPct val="125000"/>
                  </a:lnSpc>
                  <a:spcBef>
                    <a:spcPts val="0"/>
                  </a:spcBef>
                  <a:spcAft>
                    <a:spcPts val="0"/>
                  </a:spcAft>
                  <a:buNone/>
                </a:pPr>
                <a:r>
                  <a:rPr b="1" lang="en-US" sz="1600">
                    <a:solidFill>
                      <a:srgbClr val="3F3F3F"/>
                    </a:solidFill>
                    <a:latin typeface="Calibri"/>
                    <a:ea typeface="Calibri"/>
                    <a:cs typeface="Calibri"/>
                    <a:sym typeface="Calibri"/>
                  </a:rPr>
                  <a:t>PROJECT</a:t>
                </a:r>
                <a:endParaRPr/>
              </a:p>
              <a:p>
                <a:pPr indent="0" lvl="0" marL="0" marR="0" rtl="0" algn="ctr">
                  <a:lnSpc>
                    <a:spcPct val="125000"/>
                  </a:lnSpc>
                  <a:spcBef>
                    <a:spcPts val="0"/>
                  </a:spcBef>
                  <a:spcAft>
                    <a:spcPts val="0"/>
                  </a:spcAft>
                  <a:buNone/>
                </a:pPr>
                <a:r>
                  <a:rPr b="1" lang="en-US" sz="1600">
                    <a:solidFill>
                      <a:srgbClr val="3F3F3F"/>
                    </a:solidFill>
                    <a:latin typeface="Calibri"/>
                    <a:ea typeface="Calibri"/>
                    <a:cs typeface="Calibri"/>
                    <a:sym typeface="Calibri"/>
                  </a:rPr>
                  <a:t>GOAL</a:t>
                </a:r>
                <a:endParaRPr/>
              </a:p>
            </p:txBody>
          </p:sp>
        </p:grpSp>
        <p:cxnSp>
          <p:nvCxnSpPr>
            <p:cNvPr id="184" name="Google Shape;184;p15"/>
            <p:cNvCxnSpPr/>
            <p:nvPr/>
          </p:nvCxnSpPr>
          <p:spPr>
            <a:xfrm>
              <a:off x="5544270" y="4975330"/>
              <a:ext cx="935158" cy="0"/>
            </a:xfrm>
            <a:prstGeom prst="straightConnector1">
              <a:avLst/>
            </a:prstGeom>
            <a:noFill/>
            <a:ln cap="flat" cmpd="sng" w="19050">
              <a:solidFill>
                <a:srgbClr val="404040"/>
              </a:solidFill>
              <a:prstDash val="solid"/>
              <a:miter lim="800000"/>
              <a:headEnd len="sm" w="sm" type="none"/>
              <a:tailEnd len="sm" w="sm" type="none"/>
            </a:ln>
          </p:spPr>
        </p:cxnSp>
      </p:grpSp>
      <p:sp>
        <p:nvSpPr>
          <p:cNvPr id="185" name="Google Shape;185;p15"/>
          <p:cNvSpPr/>
          <p:nvPr/>
        </p:nvSpPr>
        <p:spPr>
          <a:xfrm flipH="1" rot="10800000">
            <a:off x="5577555" y="-518445"/>
            <a:ext cx="1036890" cy="1036890"/>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5"/>
          <p:cNvSpPr txBox="1"/>
          <p:nvPr/>
        </p:nvSpPr>
        <p:spPr>
          <a:xfrm>
            <a:off x="131837" y="282855"/>
            <a:ext cx="11760200"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lang="en-US" sz="3600">
                <a:solidFill>
                  <a:schemeClr val="dk1"/>
                </a:solidFill>
                <a:latin typeface="Century Gothic"/>
                <a:ea typeface="Century Gothic"/>
                <a:cs typeface="Century Gothic"/>
                <a:sym typeface="Century Gothic"/>
              </a:rPr>
              <a:t>PROJECT</a:t>
            </a:r>
            <a:r>
              <a:rPr i="0" lang="en-US" sz="3600" u="none" cap="none" strike="noStrike">
                <a:solidFill>
                  <a:schemeClr val="dk1"/>
                </a:solidFill>
                <a:latin typeface="Century Gothic"/>
                <a:ea typeface="Century Gothic"/>
                <a:cs typeface="Century Gothic"/>
                <a:sym typeface="Century Gothic"/>
              </a:rPr>
              <a:t> OVERVIEW</a:t>
            </a:r>
            <a:endParaRPr/>
          </a:p>
        </p:txBody>
      </p:sp>
      <p:grpSp>
        <p:nvGrpSpPr>
          <p:cNvPr id="187" name="Google Shape;187;p15"/>
          <p:cNvGrpSpPr/>
          <p:nvPr/>
        </p:nvGrpSpPr>
        <p:grpSpPr>
          <a:xfrm>
            <a:off x="0" y="6727916"/>
            <a:ext cx="12192000" cy="136525"/>
            <a:chOff x="0" y="6721475"/>
            <a:chExt cx="14147800" cy="136525"/>
          </a:xfrm>
        </p:grpSpPr>
        <p:sp>
          <p:nvSpPr>
            <p:cNvPr id="188" name="Google Shape;188;p15"/>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5"/>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5"/>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20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par>
                                <p:cTn fill="hold" nodeType="withEffect" presetClass="entr" presetID="10" presetSubtype="0">
                                  <p:stCondLst>
                                    <p:cond delay="40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16"/>
          <p:cNvSpPr/>
          <p:nvPr/>
        </p:nvSpPr>
        <p:spPr>
          <a:xfrm flipH="1" rot="10800000">
            <a:off x="5577555" y="-518445"/>
            <a:ext cx="1036890" cy="1036890"/>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6"/>
          <p:cNvSpPr txBox="1"/>
          <p:nvPr/>
        </p:nvSpPr>
        <p:spPr>
          <a:xfrm>
            <a:off x="286464" y="186162"/>
            <a:ext cx="11760200"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lang="en-US" sz="3600">
                <a:solidFill>
                  <a:schemeClr val="dk1"/>
                </a:solidFill>
                <a:latin typeface="Century Gothic"/>
                <a:ea typeface="Century Gothic"/>
                <a:cs typeface="Century Gothic"/>
                <a:sym typeface="Century Gothic"/>
              </a:rPr>
              <a:t>SOLUTION</a:t>
            </a:r>
            <a:r>
              <a:rPr i="0" lang="en-US" sz="3600" u="none" cap="none" strike="noStrike">
                <a:solidFill>
                  <a:schemeClr val="dk1"/>
                </a:solidFill>
                <a:latin typeface="Century Gothic"/>
                <a:ea typeface="Century Gothic"/>
                <a:cs typeface="Century Gothic"/>
                <a:sym typeface="Century Gothic"/>
              </a:rPr>
              <a:t> AGENDA</a:t>
            </a:r>
            <a:endParaRPr/>
          </a:p>
        </p:txBody>
      </p:sp>
      <p:sp>
        <p:nvSpPr>
          <p:cNvPr id="197" name="Google Shape;19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98" name="Google Shape;198;p16"/>
          <p:cNvGrpSpPr/>
          <p:nvPr/>
        </p:nvGrpSpPr>
        <p:grpSpPr>
          <a:xfrm>
            <a:off x="0" y="6721475"/>
            <a:ext cx="12192000" cy="136525"/>
            <a:chOff x="0" y="6721475"/>
            <a:chExt cx="14147800" cy="136525"/>
          </a:xfrm>
        </p:grpSpPr>
        <p:sp>
          <p:nvSpPr>
            <p:cNvPr id="199" name="Google Shape;199;p16"/>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6"/>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6"/>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2" name="Google Shape;202;p16"/>
          <p:cNvSpPr txBox="1"/>
          <p:nvPr/>
        </p:nvSpPr>
        <p:spPr>
          <a:xfrm>
            <a:off x="712470" y="2454086"/>
            <a:ext cx="1672711"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nvGrpSpPr>
          <p:cNvPr id="203" name="Google Shape;203;p16"/>
          <p:cNvGrpSpPr/>
          <p:nvPr/>
        </p:nvGrpSpPr>
        <p:grpSpPr>
          <a:xfrm>
            <a:off x="1405157" y="4540161"/>
            <a:ext cx="287338" cy="260350"/>
            <a:chOff x="6448425" y="796925"/>
            <a:chExt cx="287338" cy="260350"/>
          </a:xfrm>
        </p:grpSpPr>
        <p:sp>
          <p:nvSpPr>
            <p:cNvPr id="204" name="Google Shape;204;p16"/>
            <p:cNvSpPr/>
            <p:nvPr/>
          </p:nvSpPr>
          <p:spPr>
            <a:xfrm>
              <a:off x="6448425" y="796925"/>
              <a:ext cx="277812" cy="161925"/>
            </a:xfrm>
            <a:custGeom>
              <a:rect b="b" l="l" r="r" t="t"/>
              <a:pathLst>
                <a:path extrusionOk="0" h="408" w="701">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6"/>
            <p:cNvSpPr/>
            <p:nvPr/>
          </p:nvSpPr>
          <p:spPr>
            <a:xfrm>
              <a:off x="6554788" y="800100"/>
              <a:ext cx="180975" cy="257175"/>
            </a:xfrm>
            <a:custGeom>
              <a:rect b="b" l="l" r="r" t="t"/>
              <a:pathLst>
                <a:path extrusionOk="0" h="646" w="45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16"/>
          <p:cNvSpPr/>
          <p:nvPr/>
        </p:nvSpPr>
        <p:spPr>
          <a:xfrm>
            <a:off x="5196090" y="4660811"/>
            <a:ext cx="133350" cy="133350"/>
          </a:xfrm>
          <a:custGeom>
            <a:rect b="b" l="l" r="r" t="t"/>
            <a:pathLst>
              <a:path extrusionOk="0" h="337" w="336">
                <a:moveTo>
                  <a:pt x="132" y="242"/>
                </a:moveTo>
                <a:lnTo>
                  <a:pt x="121" y="240"/>
                </a:lnTo>
                <a:lnTo>
                  <a:pt x="110" y="239"/>
                </a:lnTo>
                <a:lnTo>
                  <a:pt x="100" y="236"/>
                </a:lnTo>
                <a:lnTo>
                  <a:pt x="90" y="233"/>
                </a:lnTo>
                <a:lnTo>
                  <a:pt x="81" y="227"/>
                </a:lnTo>
                <a:lnTo>
                  <a:pt x="72" y="222"/>
                </a:lnTo>
                <a:lnTo>
                  <a:pt x="64" y="216"/>
                </a:lnTo>
                <a:lnTo>
                  <a:pt x="56" y="210"/>
                </a:lnTo>
                <a:lnTo>
                  <a:pt x="49" y="202"/>
                </a:lnTo>
                <a:lnTo>
                  <a:pt x="42" y="193"/>
                </a:lnTo>
                <a:lnTo>
                  <a:pt x="37" y="184"/>
                </a:lnTo>
                <a:lnTo>
                  <a:pt x="32" y="175"/>
                </a:lnTo>
                <a:lnTo>
                  <a:pt x="29" y="165"/>
                </a:lnTo>
                <a:lnTo>
                  <a:pt x="27" y="154"/>
                </a:lnTo>
                <a:lnTo>
                  <a:pt x="24" y="144"/>
                </a:lnTo>
                <a:lnTo>
                  <a:pt x="24" y="132"/>
                </a:lnTo>
                <a:lnTo>
                  <a:pt x="24" y="122"/>
                </a:lnTo>
                <a:lnTo>
                  <a:pt x="27" y="111"/>
                </a:lnTo>
                <a:lnTo>
                  <a:pt x="29" y="100"/>
                </a:lnTo>
                <a:lnTo>
                  <a:pt x="32" y="91"/>
                </a:lnTo>
                <a:lnTo>
                  <a:pt x="37" y="81"/>
                </a:lnTo>
                <a:lnTo>
                  <a:pt x="42" y="72"/>
                </a:lnTo>
                <a:lnTo>
                  <a:pt x="49" y="64"/>
                </a:lnTo>
                <a:lnTo>
                  <a:pt x="56" y="57"/>
                </a:lnTo>
                <a:lnTo>
                  <a:pt x="64" y="49"/>
                </a:lnTo>
                <a:lnTo>
                  <a:pt x="72" y="43"/>
                </a:lnTo>
                <a:lnTo>
                  <a:pt x="81" y="37"/>
                </a:lnTo>
                <a:lnTo>
                  <a:pt x="90" y="34"/>
                </a:lnTo>
                <a:lnTo>
                  <a:pt x="100" y="30"/>
                </a:lnTo>
                <a:lnTo>
                  <a:pt x="110" y="27"/>
                </a:lnTo>
                <a:lnTo>
                  <a:pt x="121" y="26"/>
                </a:lnTo>
                <a:lnTo>
                  <a:pt x="132" y="25"/>
                </a:lnTo>
                <a:lnTo>
                  <a:pt x="144" y="26"/>
                </a:lnTo>
                <a:lnTo>
                  <a:pt x="154" y="27"/>
                </a:lnTo>
                <a:lnTo>
                  <a:pt x="164" y="30"/>
                </a:lnTo>
                <a:lnTo>
                  <a:pt x="175" y="34"/>
                </a:lnTo>
                <a:lnTo>
                  <a:pt x="184" y="37"/>
                </a:lnTo>
                <a:lnTo>
                  <a:pt x="193" y="43"/>
                </a:lnTo>
                <a:lnTo>
                  <a:pt x="202" y="49"/>
                </a:lnTo>
                <a:lnTo>
                  <a:pt x="209" y="57"/>
                </a:lnTo>
                <a:lnTo>
                  <a:pt x="216" y="64"/>
                </a:lnTo>
                <a:lnTo>
                  <a:pt x="222" y="72"/>
                </a:lnTo>
                <a:lnTo>
                  <a:pt x="227" y="81"/>
                </a:lnTo>
                <a:lnTo>
                  <a:pt x="232" y="91"/>
                </a:lnTo>
                <a:lnTo>
                  <a:pt x="235" y="100"/>
                </a:lnTo>
                <a:lnTo>
                  <a:pt x="239" y="111"/>
                </a:lnTo>
                <a:lnTo>
                  <a:pt x="240" y="122"/>
                </a:lnTo>
                <a:lnTo>
                  <a:pt x="240" y="132"/>
                </a:lnTo>
                <a:lnTo>
                  <a:pt x="240" y="144"/>
                </a:lnTo>
                <a:lnTo>
                  <a:pt x="239" y="154"/>
                </a:lnTo>
                <a:lnTo>
                  <a:pt x="235" y="165"/>
                </a:lnTo>
                <a:lnTo>
                  <a:pt x="232" y="175"/>
                </a:lnTo>
                <a:lnTo>
                  <a:pt x="227" y="184"/>
                </a:lnTo>
                <a:lnTo>
                  <a:pt x="222" y="193"/>
                </a:lnTo>
                <a:lnTo>
                  <a:pt x="216" y="202"/>
                </a:lnTo>
                <a:lnTo>
                  <a:pt x="209" y="210"/>
                </a:lnTo>
                <a:lnTo>
                  <a:pt x="202" y="216"/>
                </a:lnTo>
                <a:lnTo>
                  <a:pt x="193" y="222"/>
                </a:lnTo>
                <a:lnTo>
                  <a:pt x="184" y="227"/>
                </a:lnTo>
                <a:lnTo>
                  <a:pt x="175" y="233"/>
                </a:lnTo>
                <a:lnTo>
                  <a:pt x="164" y="236"/>
                </a:lnTo>
                <a:lnTo>
                  <a:pt x="154" y="239"/>
                </a:lnTo>
                <a:lnTo>
                  <a:pt x="144" y="240"/>
                </a:lnTo>
                <a:lnTo>
                  <a:pt x="132" y="242"/>
                </a:lnTo>
                <a:close/>
                <a:moveTo>
                  <a:pt x="333" y="316"/>
                </a:moveTo>
                <a:lnTo>
                  <a:pt x="250" y="235"/>
                </a:lnTo>
                <a:lnTo>
                  <a:pt x="234" y="219"/>
                </a:lnTo>
                <a:lnTo>
                  <a:pt x="240" y="210"/>
                </a:lnTo>
                <a:lnTo>
                  <a:pt x="246" y="199"/>
                </a:lnTo>
                <a:lnTo>
                  <a:pt x="252" y="189"/>
                </a:lnTo>
                <a:lnTo>
                  <a:pt x="257" y="179"/>
                </a:lnTo>
                <a:lnTo>
                  <a:pt x="259" y="168"/>
                </a:lnTo>
                <a:lnTo>
                  <a:pt x="262" y="157"/>
                </a:lnTo>
                <a:lnTo>
                  <a:pt x="264" y="145"/>
                </a:lnTo>
                <a:lnTo>
                  <a:pt x="264" y="132"/>
                </a:lnTo>
                <a:lnTo>
                  <a:pt x="263" y="120"/>
                </a:lnTo>
                <a:lnTo>
                  <a:pt x="262" y="107"/>
                </a:lnTo>
                <a:lnTo>
                  <a:pt x="258" y="94"/>
                </a:lnTo>
                <a:lnTo>
                  <a:pt x="254" y="81"/>
                </a:lnTo>
                <a:lnTo>
                  <a:pt x="249" y="70"/>
                </a:lnTo>
                <a:lnTo>
                  <a:pt x="241" y="59"/>
                </a:lnTo>
                <a:lnTo>
                  <a:pt x="234" y="49"/>
                </a:lnTo>
                <a:lnTo>
                  <a:pt x="226" y="40"/>
                </a:lnTo>
                <a:lnTo>
                  <a:pt x="217" y="31"/>
                </a:lnTo>
                <a:lnTo>
                  <a:pt x="207" y="23"/>
                </a:lnTo>
                <a:lnTo>
                  <a:pt x="195" y="17"/>
                </a:lnTo>
                <a:lnTo>
                  <a:pt x="184" y="10"/>
                </a:lnTo>
                <a:lnTo>
                  <a:pt x="172" y="7"/>
                </a:lnTo>
                <a:lnTo>
                  <a:pt x="159" y="3"/>
                </a:lnTo>
                <a:lnTo>
                  <a:pt x="146" y="1"/>
                </a:lnTo>
                <a:lnTo>
                  <a:pt x="132" y="0"/>
                </a:lnTo>
                <a:lnTo>
                  <a:pt x="119" y="1"/>
                </a:lnTo>
                <a:lnTo>
                  <a:pt x="105" y="3"/>
                </a:lnTo>
                <a:lnTo>
                  <a:pt x="92" y="7"/>
                </a:lnTo>
                <a:lnTo>
                  <a:pt x="81" y="10"/>
                </a:lnTo>
                <a:lnTo>
                  <a:pt x="69" y="17"/>
                </a:lnTo>
                <a:lnTo>
                  <a:pt x="59" y="23"/>
                </a:lnTo>
                <a:lnTo>
                  <a:pt x="49" y="31"/>
                </a:lnTo>
                <a:lnTo>
                  <a:pt x="38" y="40"/>
                </a:lnTo>
                <a:lnTo>
                  <a:pt x="31" y="49"/>
                </a:lnTo>
                <a:lnTo>
                  <a:pt x="23" y="59"/>
                </a:lnTo>
                <a:lnTo>
                  <a:pt x="17" y="70"/>
                </a:lnTo>
                <a:lnTo>
                  <a:pt x="10" y="81"/>
                </a:lnTo>
                <a:lnTo>
                  <a:pt x="6" y="94"/>
                </a:lnTo>
                <a:lnTo>
                  <a:pt x="2" y="107"/>
                </a:lnTo>
                <a:lnTo>
                  <a:pt x="1" y="120"/>
                </a:lnTo>
                <a:lnTo>
                  <a:pt x="0" y="132"/>
                </a:lnTo>
                <a:lnTo>
                  <a:pt x="1" y="147"/>
                </a:lnTo>
                <a:lnTo>
                  <a:pt x="2" y="159"/>
                </a:lnTo>
                <a:lnTo>
                  <a:pt x="6" y="172"/>
                </a:lnTo>
                <a:lnTo>
                  <a:pt x="10" y="184"/>
                </a:lnTo>
                <a:lnTo>
                  <a:pt x="17" y="195"/>
                </a:lnTo>
                <a:lnTo>
                  <a:pt x="23" y="207"/>
                </a:lnTo>
                <a:lnTo>
                  <a:pt x="31" y="217"/>
                </a:lnTo>
                <a:lnTo>
                  <a:pt x="38" y="226"/>
                </a:lnTo>
                <a:lnTo>
                  <a:pt x="49" y="235"/>
                </a:lnTo>
                <a:lnTo>
                  <a:pt x="59" y="243"/>
                </a:lnTo>
                <a:lnTo>
                  <a:pt x="69" y="249"/>
                </a:lnTo>
                <a:lnTo>
                  <a:pt x="81" y="254"/>
                </a:lnTo>
                <a:lnTo>
                  <a:pt x="92" y="260"/>
                </a:lnTo>
                <a:lnTo>
                  <a:pt x="105" y="262"/>
                </a:lnTo>
                <a:lnTo>
                  <a:pt x="119" y="265"/>
                </a:lnTo>
                <a:lnTo>
                  <a:pt x="132" y="265"/>
                </a:lnTo>
                <a:lnTo>
                  <a:pt x="144" y="265"/>
                </a:lnTo>
                <a:lnTo>
                  <a:pt x="155" y="263"/>
                </a:lnTo>
                <a:lnTo>
                  <a:pt x="167" y="261"/>
                </a:lnTo>
                <a:lnTo>
                  <a:pt x="177" y="257"/>
                </a:lnTo>
                <a:lnTo>
                  <a:pt x="187" y="253"/>
                </a:lnTo>
                <a:lnTo>
                  <a:pt x="198" y="248"/>
                </a:lnTo>
                <a:lnTo>
                  <a:pt x="208" y="242"/>
                </a:lnTo>
                <a:lnTo>
                  <a:pt x="216" y="235"/>
                </a:lnTo>
                <a:lnTo>
                  <a:pt x="234" y="252"/>
                </a:lnTo>
                <a:lnTo>
                  <a:pt x="316" y="334"/>
                </a:lnTo>
                <a:lnTo>
                  <a:pt x="320" y="337"/>
                </a:lnTo>
                <a:lnTo>
                  <a:pt x="325" y="337"/>
                </a:lnTo>
                <a:lnTo>
                  <a:pt x="329" y="337"/>
                </a:lnTo>
                <a:lnTo>
                  <a:pt x="333" y="334"/>
                </a:lnTo>
                <a:lnTo>
                  <a:pt x="335" y="330"/>
                </a:lnTo>
                <a:lnTo>
                  <a:pt x="336" y="325"/>
                </a:lnTo>
                <a:lnTo>
                  <a:pt x="335" y="320"/>
                </a:lnTo>
                <a:lnTo>
                  <a:pt x="333" y="31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7" name="Google Shape;207;p16"/>
          <p:cNvGrpSpPr/>
          <p:nvPr/>
        </p:nvGrpSpPr>
        <p:grpSpPr>
          <a:xfrm>
            <a:off x="164492" y="1226198"/>
            <a:ext cx="2136881" cy="3950886"/>
            <a:chOff x="-363477" y="1233578"/>
            <a:chExt cx="2136881" cy="3950886"/>
          </a:xfrm>
        </p:grpSpPr>
        <p:grpSp>
          <p:nvGrpSpPr>
            <p:cNvPr id="208" name="Google Shape;208;p16"/>
            <p:cNvGrpSpPr/>
            <p:nvPr/>
          </p:nvGrpSpPr>
          <p:grpSpPr>
            <a:xfrm>
              <a:off x="-363477" y="1233578"/>
              <a:ext cx="2136881" cy="3950886"/>
              <a:chOff x="590498" y="1239772"/>
              <a:chExt cx="2136881" cy="3950886"/>
            </a:xfrm>
          </p:grpSpPr>
          <p:sp>
            <p:nvSpPr>
              <p:cNvPr id="209" name="Google Shape;209;p16"/>
              <p:cNvSpPr/>
              <p:nvPr/>
            </p:nvSpPr>
            <p:spPr>
              <a:xfrm>
                <a:off x="712470" y="1239772"/>
                <a:ext cx="1672711" cy="557706"/>
              </a:xfrm>
              <a:prstGeom prst="rect">
                <a:avLst/>
              </a:prstGeom>
              <a:solidFill>
                <a:srgbClr val="A6A6A6"/>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6"/>
              <p:cNvSpPr txBox="1"/>
              <p:nvPr/>
            </p:nvSpPr>
            <p:spPr>
              <a:xfrm>
                <a:off x="808521" y="1278547"/>
                <a:ext cx="1506465"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EXPLORATORY DATA ANALYSIS</a:t>
                </a:r>
                <a:endParaRPr/>
              </a:p>
            </p:txBody>
          </p:sp>
          <p:cxnSp>
            <p:nvCxnSpPr>
              <p:cNvPr id="211" name="Google Shape;211;p16"/>
              <p:cNvCxnSpPr/>
              <p:nvPr/>
            </p:nvCxnSpPr>
            <p:spPr>
              <a:xfrm>
                <a:off x="1544063" y="1799616"/>
                <a:ext cx="0" cy="609851"/>
              </a:xfrm>
              <a:prstGeom prst="straightConnector1">
                <a:avLst/>
              </a:prstGeom>
              <a:noFill/>
              <a:ln cap="flat" cmpd="sng" w="9525">
                <a:solidFill>
                  <a:srgbClr val="595959"/>
                </a:solidFill>
                <a:prstDash val="solid"/>
                <a:miter lim="800000"/>
                <a:headEnd len="sm" w="sm" type="none"/>
                <a:tailEnd len="sm" w="sm" type="none"/>
              </a:ln>
            </p:spPr>
          </p:cxnSp>
          <p:sp>
            <p:nvSpPr>
              <p:cNvPr id="212" name="Google Shape;212;p16"/>
              <p:cNvSpPr txBox="1"/>
              <p:nvPr/>
            </p:nvSpPr>
            <p:spPr>
              <a:xfrm>
                <a:off x="590498" y="2409467"/>
                <a:ext cx="2136881" cy="120032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Dataset Overview</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Generating a Profile Report </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Determining correlation of features - pairplot and heatmap</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Performing Univariate analysis</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Checking data skewness</a:t>
                </a:r>
                <a:endParaRPr/>
              </a:p>
            </p:txBody>
          </p:sp>
          <p:sp>
            <p:nvSpPr>
              <p:cNvPr id="213" name="Google Shape;213;p16"/>
              <p:cNvSpPr/>
              <p:nvPr/>
            </p:nvSpPr>
            <p:spPr>
              <a:xfrm>
                <a:off x="1019430" y="4344678"/>
                <a:ext cx="845980" cy="845980"/>
              </a:xfrm>
              <a:prstGeom prst="diamond">
                <a:avLst/>
              </a:prstGeom>
              <a:solidFill>
                <a:srgbClr val="A6A6A6"/>
              </a:solidFill>
              <a:ln cap="flat" cmpd="sng" w="28575">
                <a:solidFill>
                  <a:schemeClr val="lt1"/>
                </a:solidFill>
                <a:prstDash val="solid"/>
                <a:miter lim="800000"/>
                <a:headEnd len="sm" w="sm" type="none"/>
                <a:tailEnd len="sm" w="sm" type="none"/>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4" name="Google Shape;214;p16"/>
              <p:cNvCxnSpPr/>
              <p:nvPr/>
            </p:nvCxnSpPr>
            <p:spPr>
              <a:xfrm>
                <a:off x="1456444" y="3609796"/>
                <a:ext cx="0" cy="574992"/>
              </a:xfrm>
              <a:prstGeom prst="straightConnector1">
                <a:avLst/>
              </a:prstGeom>
              <a:noFill/>
              <a:ln cap="flat" cmpd="sng" w="9525">
                <a:solidFill>
                  <a:srgbClr val="595959"/>
                </a:solidFill>
                <a:prstDash val="solid"/>
                <a:miter lim="800000"/>
                <a:headEnd len="sm" w="sm" type="none"/>
                <a:tailEnd len="sm" w="sm" type="none"/>
              </a:ln>
            </p:spPr>
          </p:cxnSp>
        </p:grpSp>
        <p:pic>
          <p:nvPicPr>
            <p:cNvPr descr="Bar chart with solid fill" id="215" name="Google Shape;215;p16"/>
            <p:cNvPicPr preferRelativeResize="0"/>
            <p:nvPr/>
          </p:nvPicPr>
          <p:blipFill rotWithShape="1">
            <a:blip r:embed="rId3">
              <a:alphaModFix/>
            </a:blip>
            <a:srcRect b="0" l="0" r="0" t="0"/>
            <a:stretch/>
          </p:blipFill>
          <p:spPr>
            <a:xfrm>
              <a:off x="272595" y="4570026"/>
              <a:ext cx="421012" cy="421012"/>
            </a:xfrm>
            <a:prstGeom prst="rect">
              <a:avLst/>
            </a:prstGeom>
            <a:noFill/>
            <a:ln>
              <a:noFill/>
            </a:ln>
          </p:spPr>
        </p:pic>
      </p:grpSp>
      <p:grpSp>
        <p:nvGrpSpPr>
          <p:cNvPr id="216" name="Google Shape;216;p16"/>
          <p:cNvGrpSpPr/>
          <p:nvPr/>
        </p:nvGrpSpPr>
        <p:grpSpPr>
          <a:xfrm>
            <a:off x="1909054" y="1226198"/>
            <a:ext cx="2342259" cy="4919805"/>
            <a:chOff x="1357358" y="1059043"/>
            <a:chExt cx="2342259" cy="4919805"/>
          </a:xfrm>
        </p:grpSpPr>
        <p:grpSp>
          <p:nvGrpSpPr>
            <p:cNvPr id="217" name="Google Shape;217;p16"/>
            <p:cNvGrpSpPr/>
            <p:nvPr/>
          </p:nvGrpSpPr>
          <p:grpSpPr>
            <a:xfrm>
              <a:off x="1357358" y="1059043"/>
              <a:ext cx="2342259" cy="4919805"/>
              <a:chOff x="2117424" y="1239772"/>
              <a:chExt cx="2342259" cy="4919805"/>
            </a:xfrm>
          </p:grpSpPr>
          <p:cxnSp>
            <p:nvCxnSpPr>
              <p:cNvPr id="218" name="Google Shape;218;p16"/>
              <p:cNvCxnSpPr>
                <a:stCxn id="219" idx="2"/>
              </p:cNvCxnSpPr>
              <p:nvPr/>
            </p:nvCxnSpPr>
            <p:spPr>
              <a:xfrm>
                <a:off x="3367696" y="1797478"/>
                <a:ext cx="0" cy="2742600"/>
              </a:xfrm>
              <a:prstGeom prst="straightConnector1">
                <a:avLst/>
              </a:prstGeom>
              <a:noFill/>
              <a:ln cap="flat" cmpd="sng" w="9525">
                <a:solidFill>
                  <a:srgbClr val="595959"/>
                </a:solidFill>
                <a:prstDash val="solid"/>
                <a:miter lim="800000"/>
                <a:headEnd len="sm" w="sm" type="none"/>
                <a:tailEnd len="sm" w="sm" type="none"/>
              </a:ln>
            </p:spPr>
          </p:cxnSp>
          <p:sp>
            <p:nvSpPr>
              <p:cNvPr id="219" name="Google Shape;219;p16"/>
              <p:cNvSpPr/>
              <p:nvPr/>
            </p:nvSpPr>
            <p:spPr>
              <a:xfrm>
                <a:off x="2531340" y="1239772"/>
                <a:ext cx="1672711" cy="557706"/>
              </a:xfrm>
              <a:prstGeom prst="rect">
                <a:avLst/>
              </a:prstGeom>
              <a:solidFill>
                <a:srgbClr val="F65437"/>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16"/>
              <p:cNvSpPr txBox="1"/>
              <p:nvPr/>
            </p:nvSpPr>
            <p:spPr>
              <a:xfrm>
                <a:off x="2585834" y="1363421"/>
                <a:ext cx="1563720"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DATA PREPROCESSING</a:t>
                </a:r>
                <a:endParaRPr/>
              </a:p>
            </p:txBody>
          </p:sp>
          <p:sp>
            <p:nvSpPr>
              <p:cNvPr id="221" name="Google Shape;221;p16"/>
              <p:cNvSpPr txBox="1"/>
              <p:nvPr/>
            </p:nvSpPr>
            <p:spPr>
              <a:xfrm>
                <a:off x="2117424" y="4682249"/>
                <a:ext cx="2342259" cy="147732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0" lIns="0" spcFirstLastPara="1" rIns="0" wrap="square" tIns="0">
                <a:spAutoFit/>
              </a:bodyPr>
              <a:lstStyle/>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Selecting relevant columns for Univariate </a:t>
                </a:r>
                <a:r>
                  <a:rPr lang="en-US" sz="1200">
                    <a:solidFill>
                      <a:srgbClr val="000000"/>
                    </a:solidFill>
                    <a:latin typeface="Calibri"/>
                    <a:ea typeface="Calibri"/>
                    <a:cs typeface="Calibri"/>
                    <a:sym typeface="Calibri"/>
                  </a:rPr>
                  <a:t>T</a:t>
                </a:r>
                <a:r>
                  <a:rPr b="0" i="0" lang="en-US" sz="1200">
                    <a:solidFill>
                      <a:srgbClr val="000000"/>
                    </a:solidFill>
                    <a:latin typeface="Calibri"/>
                    <a:ea typeface="Calibri"/>
                    <a:cs typeface="Calibri"/>
                    <a:sym typeface="Calibri"/>
                  </a:rPr>
                  <a:t>ime </a:t>
                </a:r>
                <a:r>
                  <a:rPr lang="en-US" sz="1200">
                    <a:solidFill>
                      <a:srgbClr val="000000"/>
                    </a:solidFill>
                    <a:latin typeface="Calibri"/>
                    <a:ea typeface="Calibri"/>
                    <a:cs typeface="Calibri"/>
                    <a:sym typeface="Calibri"/>
                  </a:rPr>
                  <a:t>S</a:t>
                </a:r>
                <a:r>
                  <a:rPr b="0" i="0" lang="en-US" sz="1200">
                    <a:solidFill>
                      <a:srgbClr val="000000"/>
                    </a:solidFill>
                    <a:latin typeface="Calibri"/>
                    <a:ea typeface="Calibri"/>
                    <a:cs typeface="Calibri"/>
                    <a:sym typeface="Calibri"/>
                  </a:rPr>
                  <a:t>eries </a:t>
                </a:r>
                <a:r>
                  <a:rPr lang="en-US" sz="1200">
                    <a:solidFill>
                      <a:srgbClr val="000000"/>
                    </a:solidFill>
                    <a:latin typeface="Calibri"/>
                    <a:ea typeface="Calibri"/>
                    <a:cs typeface="Calibri"/>
                    <a:sym typeface="Calibri"/>
                  </a:rPr>
                  <a:t>A</a:t>
                </a:r>
                <a:r>
                  <a:rPr b="0" i="0" lang="en-US" sz="1200">
                    <a:solidFill>
                      <a:srgbClr val="000000"/>
                    </a:solidFill>
                    <a:latin typeface="Calibri"/>
                    <a:ea typeface="Calibri"/>
                    <a:cs typeface="Calibri"/>
                    <a:sym typeface="Calibri"/>
                  </a:rPr>
                  <a:t>nalysis</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Missing Value Treatment</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Treating Row repetitions</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Setting Order Date as column index</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Performing resampling (weekly and monthly)</a:t>
                </a:r>
                <a:endParaRPr/>
              </a:p>
              <a:p>
                <a:pPr indent="-76200" lvl="0" marL="0" marR="0" rtl="0" algn="l">
                  <a:spcBef>
                    <a:spcPts val="0"/>
                  </a:spcBef>
                  <a:spcAft>
                    <a:spcPts val="0"/>
                  </a:spcAft>
                  <a:buClr>
                    <a:srgbClr val="000000"/>
                  </a:buClr>
                  <a:buSzPts val="1200"/>
                  <a:buFont typeface="Arial"/>
                  <a:buChar char="•"/>
                </a:pPr>
                <a:r>
                  <a:rPr b="0" i="0" lang="en-US" sz="1200">
                    <a:solidFill>
                      <a:srgbClr val="000000"/>
                    </a:solidFill>
                    <a:latin typeface="Calibri"/>
                    <a:ea typeface="Calibri"/>
                    <a:cs typeface="Calibri"/>
                    <a:sym typeface="Calibri"/>
                  </a:rPr>
                  <a:t>Initial Visualizations</a:t>
                </a:r>
                <a:endParaRPr/>
              </a:p>
            </p:txBody>
          </p:sp>
          <p:sp>
            <p:nvSpPr>
              <p:cNvPr id="222" name="Google Shape;222;p16"/>
              <p:cNvSpPr/>
              <p:nvPr/>
            </p:nvSpPr>
            <p:spPr>
              <a:xfrm>
                <a:off x="2944704" y="3023301"/>
                <a:ext cx="845980" cy="845980"/>
              </a:xfrm>
              <a:prstGeom prst="diamond">
                <a:avLst/>
              </a:prstGeom>
              <a:solidFill>
                <a:srgbClr val="F65437"/>
              </a:solidFill>
              <a:ln cap="flat" cmpd="sng" w="28575">
                <a:solidFill>
                  <a:schemeClr val="lt1"/>
                </a:solidFill>
                <a:prstDash val="solid"/>
                <a:miter lim="800000"/>
                <a:headEnd len="sm" w="sm" type="none"/>
                <a:tailEnd len="sm" w="sm" type="none"/>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Single gear with solid fill" id="223" name="Google Shape;223;p16"/>
            <p:cNvPicPr preferRelativeResize="0"/>
            <p:nvPr/>
          </p:nvPicPr>
          <p:blipFill rotWithShape="1">
            <a:blip r:embed="rId4">
              <a:alphaModFix/>
            </a:blip>
            <a:srcRect b="0" l="0" r="0" t="0"/>
            <a:stretch/>
          </p:blipFill>
          <p:spPr>
            <a:xfrm>
              <a:off x="2368170" y="2990372"/>
              <a:ext cx="504032" cy="504032"/>
            </a:xfrm>
            <a:prstGeom prst="rect">
              <a:avLst/>
            </a:prstGeom>
            <a:noFill/>
            <a:ln>
              <a:noFill/>
            </a:ln>
          </p:spPr>
        </p:pic>
      </p:grpSp>
      <p:grpSp>
        <p:nvGrpSpPr>
          <p:cNvPr id="224" name="Google Shape;224;p16"/>
          <p:cNvGrpSpPr/>
          <p:nvPr/>
        </p:nvGrpSpPr>
        <p:grpSpPr>
          <a:xfrm>
            <a:off x="4273078" y="1226198"/>
            <a:ext cx="1964332" cy="4706656"/>
            <a:chOff x="3520758" y="1584493"/>
            <a:chExt cx="1964332" cy="4706656"/>
          </a:xfrm>
        </p:grpSpPr>
        <p:grpSp>
          <p:nvGrpSpPr>
            <p:cNvPr id="225" name="Google Shape;225;p16"/>
            <p:cNvGrpSpPr/>
            <p:nvPr/>
          </p:nvGrpSpPr>
          <p:grpSpPr>
            <a:xfrm>
              <a:off x="3520758" y="1584493"/>
              <a:ext cx="1964332" cy="4706656"/>
              <a:chOff x="4273210" y="1239772"/>
              <a:chExt cx="1964332" cy="4706656"/>
            </a:xfrm>
          </p:grpSpPr>
          <p:cxnSp>
            <p:nvCxnSpPr>
              <p:cNvPr id="226" name="Google Shape;226;p16"/>
              <p:cNvCxnSpPr/>
              <p:nvPr/>
            </p:nvCxnSpPr>
            <p:spPr>
              <a:xfrm flipH="1">
                <a:off x="5176939" y="1722746"/>
                <a:ext cx="896" cy="2530524"/>
              </a:xfrm>
              <a:prstGeom prst="straightConnector1">
                <a:avLst/>
              </a:prstGeom>
              <a:noFill/>
              <a:ln cap="flat" cmpd="sng" w="9525">
                <a:solidFill>
                  <a:srgbClr val="595959"/>
                </a:solidFill>
                <a:prstDash val="solid"/>
                <a:miter lim="800000"/>
                <a:headEnd len="sm" w="sm" type="none"/>
                <a:tailEnd len="sm" w="sm" type="none"/>
              </a:ln>
            </p:spPr>
          </p:cxnSp>
          <p:sp>
            <p:nvSpPr>
              <p:cNvPr id="227" name="Google Shape;227;p16"/>
              <p:cNvSpPr/>
              <p:nvPr/>
            </p:nvSpPr>
            <p:spPr>
              <a:xfrm>
                <a:off x="4350210" y="1239772"/>
                <a:ext cx="1672711" cy="557706"/>
              </a:xfrm>
              <a:prstGeom prst="rect">
                <a:avLst/>
              </a:prstGeom>
              <a:solidFill>
                <a:srgbClr val="A6A6A6"/>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6"/>
              <p:cNvSpPr txBox="1"/>
              <p:nvPr/>
            </p:nvSpPr>
            <p:spPr>
              <a:xfrm>
                <a:off x="4357911" y="1278547"/>
                <a:ext cx="1563720"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ANALYSING TIME SERIES COMPONENTS</a:t>
                </a:r>
                <a:endParaRPr/>
              </a:p>
            </p:txBody>
          </p:sp>
          <p:sp>
            <p:nvSpPr>
              <p:cNvPr id="229" name="Google Shape;229;p16"/>
              <p:cNvSpPr txBox="1"/>
              <p:nvPr/>
            </p:nvSpPr>
            <p:spPr>
              <a:xfrm>
                <a:off x="4273210" y="2584520"/>
                <a:ext cx="1964332" cy="184665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0" lIns="0" spcFirstLastPara="1" rIns="0" wrap="square" tIns="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Determining if the data has:</a:t>
                </a:r>
                <a:endParaRPr/>
              </a:p>
              <a:p>
                <a:pPr indent="-342900" lvl="0" marL="342900" marR="0" rtl="0" algn="l">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Trend</a:t>
                </a:r>
                <a:r>
                  <a:rPr lang="en-US" sz="1200">
                    <a:solidFill>
                      <a:schemeClr val="dk1"/>
                    </a:solidFill>
                    <a:latin typeface="Calibri"/>
                    <a:ea typeface="Calibri"/>
                    <a:cs typeface="Calibri"/>
                    <a:sym typeface="Calibri"/>
                  </a:rPr>
                  <a:t>: Long-term increase or decrease in the data</a:t>
                </a:r>
                <a:endParaRPr/>
              </a:p>
              <a:p>
                <a:pPr indent="-342900" lvl="0" marL="342900" marR="0" rtl="0" algn="l">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Seasonality</a:t>
                </a:r>
                <a:r>
                  <a:rPr lang="en-US" sz="1200">
                    <a:solidFill>
                      <a:schemeClr val="dk1"/>
                    </a:solidFill>
                    <a:latin typeface="Calibri"/>
                    <a:ea typeface="Calibri"/>
                    <a:cs typeface="Calibri"/>
                    <a:sym typeface="Calibri"/>
                  </a:rPr>
                  <a:t>: Data experiences recurring and predictable changes each year  </a:t>
                </a:r>
                <a:endParaRPr/>
              </a:p>
              <a:p>
                <a:pPr indent="-342900" lvl="0" marL="342900" marR="0" rtl="0" algn="l">
                  <a:spcBef>
                    <a:spcPts val="0"/>
                  </a:spcBef>
                  <a:spcAft>
                    <a:spcPts val="0"/>
                  </a:spcAft>
                  <a:buClr>
                    <a:schemeClr val="dk1"/>
                  </a:buClr>
                  <a:buSzPts val="1200"/>
                  <a:buFont typeface="Calibri"/>
                  <a:buAutoNum type="arabicPeriod"/>
                </a:pPr>
                <a:r>
                  <a:rPr b="1" lang="en-US" sz="1200">
                    <a:solidFill>
                      <a:schemeClr val="dk1"/>
                    </a:solidFill>
                    <a:latin typeface="Calibri"/>
                    <a:ea typeface="Calibri"/>
                    <a:cs typeface="Calibri"/>
                    <a:sym typeface="Calibri"/>
                  </a:rPr>
                  <a:t>Irregularity</a:t>
                </a:r>
                <a:r>
                  <a:rPr lang="en-US" sz="1200">
                    <a:solidFill>
                      <a:schemeClr val="dk1"/>
                    </a:solidFill>
                    <a:latin typeface="Calibri"/>
                    <a:ea typeface="Calibri"/>
                    <a:cs typeface="Calibri"/>
                    <a:sym typeface="Calibri"/>
                  </a:rPr>
                  <a:t>: Residual time series after remove the above 2 components</a:t>
                </a:r>
                <a:endParaRPr/>
              </a:p>
            </p:txBody>
          </p:sp>
          <p:sp>
            <p:nvSpPr>
              <p:cNvPr id="230" name="Google Shape;230;p16"/>
              <p:cNvSpPr/>
              <p:nvPr/>
            </p:nvSpPr>
            <p:spPr>
              <a:xfrm>
                <a:off x="4784832" y="5100448"/>
                <a:ext cx="845980" cy="845980"/>
              </a:xfrm>
              <a:prstGeom prst="diamond">
                <a:avLst/>
              </a:prstGeom>
              <a:solidFill>
                <a:srgbClr val="A6A6A6"/>
              </a:solidFill>
              <a:ln cap="flat" cmpd="sng" w="28575">
                <a:solidFill>
                  <a:schemeClr val="lt1"/>
                </a:solidFill>
                <a:prstDash val="solid"/>
                <a:miter lim="800000"/>
                <a:headEnd len="sm" w="sm" type="none"/>
                <a:tailEnd len="sm" w="sm" type="none"/>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31" name="Google Shape;231;p16"/>
              <p:cNvCxnSpPr/>
              <p:nvPr/>
            </p:nvCxnSpPr>
            <p:spPr>
              <a:xfrm>
                <a:off x="5181076" y="4456254"/>
                <a:ext cx="0" cy="574992"/>
              </a:xfrm>
              <a:prstGeom prst="straightConnector1">
                <a:avLst/>
              </a:prstGeom>
              <a:noFill/>
              <a:ln cap="flat" cmpd="sng" w="9525">
                <a:solidFill>
                  <a:srgbClr val="595959"/>
                </a:solidFill>
                <a:prstDash val="solid"/>
                <a:miter lim="800000"/>
                <a:headEnd len="sm" w="sm" type="none"/>
                <a:tailEnd len="sm" w="sm" type="none"/>
              </a:ln>
            </p:spPr>
          </p:cxnSp>
        </p:grpSp>
        <p:pic>
          <p:nvPicPr>
            <p:cNvPr descr="Research with solid fill" id="232" name="Google Shape;232;p16"/>
            <p:cNvPicPr preferRelativeResize="0"/>
            <p:nvPr/>
          </p:nvPicPr>
          <p:blipFill rotWithShape="1">
            <a:blip r:embed="rId5">
              <a:alphaModFix/>
            </a:blip>
            <a:srcRect b="0" l="0" r="0" t="0"/>
            <a:stretch/>
          </p:blipFill>
          <p:spPr>
            <a:xfrm>
              <a:off x="4230904" y="5650599"/>
              <a:ext cx="435120" cy="435120"/>
            </a:xfrm>
            <a:prstGeom prst="rect">
              <a:avLst/>
            </a:prstGeom>
            <a:noFill/>
            <a:ln>
              <a:noFill/>
            </a:ln>
          </p:spPr>
        </p:pic>
      </p:grpSp>
      <p:grpSp>
        <p:nvGrpSpPr>
          <p:cNvPr id="233" name="Google Shape;233;p16"/>
          <p:cNvGrpSpPr/>
          <p:nvPr/>
        </p:nvGrpSpPr>
        <p:grpSpPr>
          <a:xfrm>
            <a:off x="6377186" y="1226198"/>
            <a:ext cx="1682968" cy="4852884"/>
            <a:chOff x="6121547" y="2136204"/>
            <a:chExt cx="1682968" cy="4852884"/>
          </a:xfrm>
        </p:grpSpPr>
        <p:grpSp>
          <p:nvGrpSpPr>
            <p:cNvPr id="234" name="Google Shape;234;p16"/>
            <p:cNvGrpSpPr/>
            <p:nvPr/>
          </p:nvGrpSpPr>
          <p:grpSpPr>
            <a:xfrm>
              <a:off x="6121547" y="2136204"/>
              <a:ext cx="1682968" cy="4852884"/>
              <a:chOff x="6158823" y="1239772"/>
              <a:chExt cx="1682968" cy="4852884"/>
            </a:xfrm>
          </p:grpSpPr>
          <p:sp>
            <p:nvSpPr>
              <p:cNvPr id="235" name="Google Shape;235;p16"/>
              <p:cNvSpPr/>
              <p:nvPr/>
            </p:nvSpPr>
            <p:spPr>
              <a:xfrm>
                <a:off x="6169080" y="1239772"/>
                <a:ext cx="1672711" cy="557706"/>
              </a:xfrm>
              <a:prstGeom prst="rect">
                <a:avLst/>
              </a:prstGeom>
              <a:solidFill>
                <a:srgbClr val="F65437"/>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6"/>
              <p:cNvSpPr txBox="1"/>
              <p:nvPr/>
            </p:nvSpPr>
            <p:spPr>
              <a:xfrm>
                <a:off x="6158823" y="1288426"/>
                <a:ext cx="1563720"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CHECKING DATA STATIONARITY </a:t>
                </a:r>
                <a:endParaRPr/>
              </a:p>
            </p:txBody>
          </p:sp>
          <p:sp>
            <p:nvSpPr>
              <p:cNvPr id="237" name="Google Shape;237;p16"/>
              <p:cNvSpPr txBox="1"/>
              <p:nvPr/>
            </p:nvSpPr>
            <p:spPr>
              <a:xfrm>
                <a:off x="6158823" y="4799994"/>
                <a:ext cx="1672711" cy="129266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Checking if mean and variance vary with time using AD Fuller test, and applying differencing method if data is not stationary.</a:t>
                </a:r>
                <a:endParaRPr/>
              </a:p>
            </p:txBody>
          </p:sp>
          <p:cxnSp>
            <p:nvCxnSpPr>
              <p:cNvPr id="238" name="Google Shape;238;p16"/>
              <p:cNvCxnSpPr>
                <a:stCxn id="235" idx="2"/>
                <a:endCxn id="237" idx="0"/>
              </p:cNvCxnSpPr>
              <p:nvPr/>
            </p:nvCxnSpPr>
            <p:spPr>
              <a:xfrm flipH="1">
                <a:off x="6995236" y="1797478"/>
                <a:ext cx="10200" cy="3002400"/>
              </a:xfrm>
              <a:prstGeom prst="straightConnector1">
                <a:avLst/>
              </a:prstGeom>
              <a:noFill/>
              <a:ln cap="flat" cmpd="sng" w="9525">
                <a:solidFill>
                  <a:srgbClr val="595959"/>
                </a:solidFill>
                <a:prstDash val="solid"/>
                <a:miter lim="800000"/>
                <a:headEnd len="sm" w="sm" type="none"/>
                <a:tailEnd len="sm" w="sm" type="none"/>
              </a:ln>
            </p:spPr>
          </p:cxnSp>
          <p:sp>
            <p:nvSpPr>
              <p:cNvPr id="239" name="Google Shape;239;p16"/>
              <p:cNvSpPr/>
              <p:nvPr/>
            </p:nvSpPr>
            <p:spPr>
              <a:xfrm>
                <a:off x="6593359" y="3071414"/>
                <a:ext cx="845980" cy="845980"/>
              </a:xfrm>
              <a:prstGeom prst="diamond">
                <a:avLst/>
              </a:prstGeom>
              <a:solidFill>
                <a:srgbClr val="F65437"/>
              </a:solidFill>
              <a:ln cap="flat" cmpd="sng" w="28575">
                <a:solidFill>
                  <a:schemeClr val="lt1"/>
                </a:solidFill>
                <a:prstDash val="solid"/>
                <a:miter lim="800000"/>
                <a:headEnd len="sm" w="sm" type="none"/>
                <a:tailEnd len="sm" w="sm" type="none"/>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Scales of justice with solid fill" id="240" name="Google Shape;240;p16"/>
            <p:cNvPicPr preferRelativeResize="0"/>
            <p:nvPr/>
          </p:nvPicPr>
          <p:blipFill rotWithShape="1">
            <a:blip r:embed="rId6">
              <a:alphaModFix/>
            </a:blip>
            <a:srcRect b="0" l="0" r="0" t="0"/>
            <a:stretch/>
          </p:blipFill>
          <p:spPr>
            <a:xfrm>
              <a:off x="6754436" y="4145140"/>
              <a:ext cx="475531" cy="475531"/>
            </a:xfrm>
            <a:prstGeom prst="rect">
              <a:avLst/>
            </a:prstGeom>
            <a:noFill/>
            <a:ln>
              <a:noFill/>
            </a:ln>
          </p:spPr>
        </p:pic>
      </p:grpSp>
      <p:grpSp>
        <p:nvGrpSpPr>
          <p:cNvPr id="241" name="Google Shape;241;p16"/>
          <p:cNvGrpSpPr/>
          <p:nvPr/>
        </p:nvGrpSpPr>
        <p:grpSpPr>
          <a:xfrm>
            <a:off x="8396663" y="1226198"/>
            <a:ext cx="1682335" cy="4706656"/>
            <a:chOff x="7169311" y="1568368"/>
            <a:chExt cx="1682335" cy="4706656"/>
          </a:xfrm>
        </p:grpSpPr>
        <p:grpSp>
          <p:nvGrpSpPr>
            <p:cNvPr id="242" name="Google Shape;242;p16"/>
            <p:cNvGrpSpPr/>
            <p:nvPr/>
          </p:nvGrpSpPr>
          <p:grpSpPr>
            <a:xfrm>
              <a:off x="7169311" y="1568368"/>
              <a:ext cx="1682335" cy="4706656"/>
              <a:chOff x="7978325" y="1239772"/>
              <a:chExt cx="1682335" cy="4706656"/>
            </a:xfrm>
          </p:grpSpPr>
          <p:sp>
            <p:nvSpPr>
              <p:cNvPr id="243" name="Google Shape;243;p16"/>
              <p:cNvSpPr/>
              <p:nvPr/>
            </p:nvSpPr>
            <p:spPr>
              <a:xfrm>
                <a:off x="7987949" y="1239772"/>
                <a:ext cx="1672711" cy="557706"/>
              </a:xfrm>
              <a:prstGeom prst="rect">
                <a:avLst/>
              </a:prstGeom>
              <a:solidFill>
                <a:srgbClr val="A6A6A6"/>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6"/>
              <p:cNvSpPr txBox="1"/>
              <p:nvPr/>
            </p:nvSpPr>
            <p:spPr>
              <a:xfrm>
                <a:off x="8034506" y="1283639"/>
                <a:ext cx="1563720"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MODEL BUILDING &amp; COMPARISON</a:t>
                </a:r>
                <a:endParaRPr/>
              </a:p>
            </p:txBody>
          </p:sp>
          <p:sp>
            <p:nvSpPr>
              <p:cNvPr id="245" name="Google Shape;245;p16"/>
              <p:cNvSpPr txBox="1"/>
              <p:nvPr/>
            </p:nvSpPr>
            <p:spPr>
              <a:xfrm>
                <a:off x="7978325" y="2415411"/>
                <a:ext cx="1661822" cy="2031325"/>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Building the following time series ML models:</a:t>
                </a:r>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UNIVARIATE</a:t>
                </a:r>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ARMA/ARIMA</a:t>
                </a:r>
                <a:endParaRPr/>
              </a:p>
              <a:p>
                <a:pPr indent="-342900" lvl="0" marL="342900" marR="0" rtl="0" algn="ctr">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SARIMA</a:t>
                </a:r>
                <a:endParaRPr/>
              </a:p>
              <a:p>
                <a:pPr indent="0" lvl="0" marL="0" marR="0" rtl="0" algn="ctr">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1200">
                    <a:solidFill>
                      <a:schemeClr val="dk1"/>
                    </a:solidFill>
                    <a:latin typeface="Calibri"/>
                    <a:ea typeface="Calibri"/>
                    <a:cs typeface="Calibri"/>
                    <a:sym typeface="Calibri"/>
                  </a:rPr>
                  <a:t>MULTIVARIATE</a:t>
                </a:r>
                <a:endParaRPr/>
              </a:p>
              <a:p>
                <a:pPr indent="0" lvl="0" marL="0" marR="0" rtl="0" algn="ctr">
                  <a:spcBef>
                    <a:spcPts val="0"/>
                  </a:spcBef>
                  <a:spcAft>
                    <a:spcPts val="0"/>
                  </a:spcAft>
                  <a:buNone/>
                </a:pPr>
                <a:r>
                  <a:t/>
                </a:r>
                <a:endParaRPr b="1" sz="1200">
                  <a:solidFill>
                    <a:schemeClr val="dk1"/>
                  </a:solidFill>
                  <a:latin typeface="Calibri"/>
                  <a:ea typeface="Calibri"/>
                  <a:cs typeface="Calibri"/>
                  <a:sym typeface="Calibri"/>
                </a:endParaRPr>
              </a:p>
              <a:p>
                <a:pPr indent="-342900" lvl="0" marL="342900" marR="0" rtl="0" algn="ctr">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SARIMAX</a:t>
                </a:r>
                <a:endParaRPr/>
              </a:p>
            </p:txBody>
          </p:sp>
          <p:cxnSp>
            <p:nvCxnSpPr>
              <p:cNvPr id="246" name="Google Shape;246;p16"/>
              <p:cNvCxnSpPr>
                <a:stCxn id="243" idx="2"/>
                <a:endCxn id="245" idx="0"/>
              </p:cNvCxnSpPr>
              <p:nvPr/>
            </p:nvCxnSpPr>
            <p:spPr>
              <a:xfrm flipH="1">
                <a:off x="8809305" y="1797478"/>
                <a:ext cx="15000" cy="618000"/>
              </a:xfrm>
              <a:prstGeom prst="straightConnector1">
                <a:avLst/>
              </a:prstGeom>
              <a:noFill/>
              <a:ln cap="flat" cmpd="sng" w="9525">
                <a:solidFill>
                  <a:srgbClr val="595959"/>
                </a:solidFill>
                <a:prstDash val="solid"/>
                <a:miter lim="800000"/>
                <a:headEnd len="sm" w="sm" type="none"/>
                <a:tailEnd len="sm" w="sm" type="none"/>
              </a:ln>
            </p:spPr>
          </p:cxnSp>
          <p:sp>
            <p:nvSpPr>
              <p:cNvPr id="247" name="Google Shape;247;p16"/>
              <p:cNvSpPr/>
              <p:nvPr/>
            </p:nvSpPr>
            <p:spPr>
              <a:xfrm>
                <a:off x="8381434" y="5100448"/>
                <a:ext cx="845980" cy="845980"/>
              </a:xfrm>
              <a:prstGeom prst="diamond">
                <a:avLst/>
              </a:prstGeom>
              <a:solidFill>
                <a:srgbClr val="A6A6A6"/>
              </a:solidFill>
              <a:ln cap="flat" cmpd="sng" w="28575">
                <a:solidFill>
                  <a:schemeClr val="lt1"/>
                </a:solidFill>
                <a:prstDash val="solid"/>
                <a:miter lim="800000"/>
                <a:headEnd len="sm" w="sm" type="none"/>
                <a:tailEnd len="sm" w="sm" type="none"/>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8" name="Google Shape;248;p16"/>
              <p:cNvCxnSpPr/>
              <p:nvPr/>
            </p:nvCxnSpPr>
            <p:spPr>
              <a:xfrm>
                <a:off x="8804424" y="4438388"/>
                <a:ext cx="0" cy="574992"/>
              </a:xfrm>
              <a:prstGeom prst="straightConnector1">
                <a:avLst/>
              </a:prstGeom>
              <a:noFill/>
              <a:ln cap="flat" cmpd="sng" w="9525">
                <a:solidFill>
                  <a:srgbClr val="595959"/>
                </a:solidFill>
                <a:prstDash val="solid"/>
                <a:miter lim="800000"/>
                <a:headEnd len="sm" w="sm" type="none"/>
                <a:tailEnd len="sm" w="sm" type="none"/>
              </a:ln>
            </p:spPr>
          </p:cxnSp>
        </p:grpSp>
        <p:pic>
          <p:nvPicPr>
            <p:cNvPr descr="Internet with solid fill" id="249" name="Google Shape;249;p16"/>
            <p:cNvPicPr preferRelativeResize="0"/>
            <p:nvPr/>
          </p:nvPicPr>
          <p:blipFill rotWithShape="1">
            <a:blip r:embed="rId7">
              <a:alphaModFix/>
            </a:blip>
            <a:srcRect b="0" l="0" r="0" t="0"/>
            <a:stretch/>
          </p:blipFill>
          <p:spPr>
            <a:xfrm>
              <a:off x="7764204" y="5608886"/>
              <a:ext cx="486295" cy="486295"/>
            </a:xfrm>
            <a:prstGeom prst="rect">
              <a:avLst/>
            </a:prstGeom>
            <a:noFill/>
            <a:ln>
              <a:noFill/>
            </a:ln>
          </p:spPr>
        </p:pic>
      </p:grpSp>
      <p:grpSp>
        <p:nvGrpSpPr>
          <p:cNvPr id="250" name="Google Shape;250;p16"/>
          <p:cNvGrpSpPr/>
          <p:nvPr/>
        </p:nvGrpSpPr>
        <p:grpSpPr>
          <a:xfrm>
            <a:off x="10350180" y="1226198"/>
            <a:ext cx="1682336" cy="4458140"/>
            <a:chOff x="10046493" y="1902027"/>
            <a:chExt cx="1682336" cy="4458140"/>
          </a:xfrm>
        </p:grpSpPr>
        <p:grpSp>
          <p:nvGrpSpPr>
            <p:cNvPr id="251" name="Google Shape;251;p16"/>
            <p:cNvGrpSpPr/>
            <p:nvPr/>
          </p:nvGrpSpPr>
          <p:grpSpPr>
            <a:xfrm>
              <a:off x="10046493" y="1902027"/>
              <a:ext cx="1682336" cy="4458140"/>
              <a:chOff x="9797194" y="1239772"/>
              <a:chExt cx="1682336" cy="4458140"/>
            </a:xfrm>
          </p:grpSpPr>
          <p:sp>
            <p:nvSpPr>
              <p:cNvPr id="252" name="Google Shape;252;p16"/>
              <p:cNvSpPr/>
              <p:nvPr/>
            </p:nvSpPr>
            <p:spPr>
              <a:xfrm>
                <a:off x="9806819" y="1239772"/>
                <a:ext cx="1672711" cy="557706"/>
              </a:xfrm>
              <a:prstGeom prst="rect">
                <a:avLst/>
              </a:prstGeom>
              <a:solidFill>
                <a:srgbClr val="F65437"/>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6"/>
              <p:cNvSpPr txBox="1"/>
              <p:nvPr/>
            </p:nvSpPr>
            <p:spPr>
              <a:xfrm>
                <a:off x="9849471" y="1295015"/>
                <a:ext cx="1563720"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BUSINESS CONCLUSION</a:t>
                </a:r>
                <a:endParaRPr/>
              </a:p>
            </p:txBody>
          </p:sp>
          <p:sp>
            <p:nvSpPr>
              <p:cNvPr id="254" name="Google Shape;254;p16"/>
              <p:cNvSpPr txBox="1"/>
              <p:nvPr/>
            </p:nvSpPr>
            <p:spPr>
              <a:xfrm>
                <a:off x="9797194" y="5143914"/>
                <a:ext cx="1672711" cy="55399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Providing insights for the client, based on time series analysis</a:t>
                </a:r>
                <a:endParaRPr/>
              </a:p>
            </p:txBody>
          </p:sp>
          <p:cxnSp>
            <p:nvCxnSpPr>
              <p:cNvPr id="255" name="Google Shape;255;p16"/>
              <p:cNvCxnSpPr>
                <a:stCxn id="252" idx="2"/>
                <a:endCxn id="254" idx="0"/>
              </p:cNvCxnSpPr>
              <p:nvPr/>
            </p:nvCxnSpPr>
            <p:spPr>
              <a:xfrm flipH="1">
                <a:off x="10633575" y="1797478"/>
                <a:ext cx="9600" cy="3346500"/>
              </a:xfrm>
              <a:prstGeom prst="straightConnector1">
                <a:avLst/>
              </a:prstGeom>
              <a:noFill/>
              <a:ln cap="flat" cmpd="sng" w="9525">
                <a:solidFill>
                  <a:srgbClr val="595959"/>
                </a:solidFill>
                <a:prstDash val="solid"/>
                <a:miter lim="800000"/>
                <a:headEnd len="sm" w="sm" type="none"/>
                <a:tailEnd len="sm" w="sm" type="none"/>
              </a:ln>
            </p:spPr>
          </p:cxnSp>
          <p:sp>
            <p:nvSpPr>
              <p:cNvPr id="256" name="Google Shape;256;p16"/>
              <p:cNvSpPr/>
              <p:nvPr/>
            </p:nvSpPr>
            <p:spPr>
              <a:xfrm>
                <a:off x="10209928" y="2677427"/>
                <a:ext cx="845980" cy="845980"/>
              </a:xfrm>
              <a:prstGeom prst="diamond">
                <a:avLst/>
              </a:prstGeom>
              <a:solidFill>
                <a:srgbClr val="F65437"/>
              </a:solidFill>
              <a:ln cap="flat" cmpd="sng" w="28575">
                <a:solidFill>
                  <a:schemeClr val="lt1"/>
                </a:solidFill>
                <a:prstDash val="solid"/>
                <a:miter lim="800000"/>
                <a:headEnd len="sm" w="sm" type="none"/>
                <a:tailEnd len="sm" w="sm" type="none"/>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Boardroom with solid fill" id="257" name="Google Shape;257;p16"/>
            <p:cNvPicPr preferRelativeResize="0"/>
            <p:nvPr/>
          </p:nvPicPr>
          <p:blipFill rotWithShape="1">
            <a:blip r:embed="rId8">
              <a:alphaModFix/>
            </a:blip>
            <a:srcRect b="0" l="0" r="0" t="0"/>
            <a:stretch/>
          </p:blipFill>
          <p:spPr>
            <a:xfrm>
              <a:off x="10638362" y="3477582"/>
              <a:ext cx="498598" cy="498598"/>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pic>
        <p:nvPicPr>
          <p:cNvPr descr="Green Aesthetic Backgrounds HD Free download - PixelsTalk.Net" id="262" name="Google Shape;262;p17"/>
          <p:cNvPicPr preferRelativeResize="0"/>
          <p:nvPr/>
        </p:nvPicPr>
        <p:blipFill rotWithShape="1">
          <a:blip r:embed="rId3">
            <a:alphaModFix/>
          </a:blip>
          <a:srcRect b="0" l="0" r="0" t="0"/>
          <a:stretch/>
        </p:blipFill>
        <p:spPr>
          <a:xfrm>
            <a:off x="-1" y="0"/>
            <a:ext cx="12192001" cy="6609458"/>
          </a:xfrm>
          <a:prstGeom prst="rect">
            <a:avLst/>
          </a:prstGeom>
          <a:noFill/>
          <a:ln>
            <a:noFill/>
          </a:ln>
        </p:spPr>
      </p:pic>
      <p:sp>
        <p:nvSpPr>
          <p:cNvPr id="263" name="Google Shape;263;p17"/>
          <p:cNvSpPr/>
          <p:nvPr/>
        </p:nvSpPr>
        <p:spPr>
          <a:xfrm>
            <a:off x="-17612" y="-2504"/>
            <a:ext cx="12209612" cy="6609459"/>
          </a:xfrm>
          <a:prstGeom prst="rect">
            <a:avLst/>
          </a:pr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4" name="Google Shape;264;p17"/>
          <p:cNvGrpSpPr/>
          <p:nvPr/>
        </p:nvGrpSpPr>
        <p:grpSpPr>
          <a:xfrm>
            <a:off x="153235" y="4421144"/>
            <a:ext cx="2416342" cy="925581"/>
            <a:chOff x="4248668" y="401637"/>
            <a:chExt cx="2416343" cy="925581"/>
          </a:xfrm>
        </p:grpSpPr>
        <p:sp>
          <p:nvSpPr>
            <p:cNvPr id="265" name="Google Shape;265;p17"/>
            <p:cNvSpPr/>
            <p:nvPr/>
          </p:nvSpPr>
          <p:spPr>
            <a:xfrm>
              <a:off x="4907303" y="554038"/>
              <a:ext cx="1757708" cy="647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0" lIns="274300" spcFirstLastPara="1" rIns="0" wrap="square" tIns="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6 numerical</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datetime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13 non-numerical</a:t>
              </a:r>
              <a:endParaRPr/>
            </a:p>
          </p:txBody>
        </p:sp>
        <p:sp>
          <p:nvSpPr>
            <p:cNvPr id="266" name="Google Shape;266;p17"/>
            <p:cNvSpPr/>
            <p:nvPr/>
          </p:nvSpPr>
          <p:spPr>
            <a:xfrm>
              <a:off x="4248668" y="401637"/>
              <a:ext cx="800100" cy="925581"/>
            </a:xfrm>
            <a:prstGeom prst="flowChartOffpageConnector">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chemeClr val="lt1"/>
                  </a:solidFill>
                  <a:latin typeface="Century Gothic"/>
                  <a:ea typeface="Century Gothic"/>
                  <a:cs typeface="Century Gothic"/>
                  <a:sym typeface="Century Gothic"/>
                </a:rPr>
                <a:t>21</a:t>
              </a:r>
              <a:endParaRPr/>
            </a:p>
            <a:p>
              <a:pPr indent="0" lvl="0" marL="0" marR="0" rtl="0" algn="ctr">
                <a:spcBef>
                  <a:spcPts val="0"/>
                </a:spcBef>
                <a:spcAft>
                  <a:spcPts val="0"/>
                </a:spcAft>
                <a:buNone/>
              </a:pPr>
              <a:r>
                <a:rPr b="1" lang="en-US" sz="1100">
                  <a:solidFill>
                    <a:schemeClr val="lt1"/>
                  </a:solidFill>
                  <a:latin typeface="Century Gothic"/>
                  <a:ea typeface="Century Gothic"/>
                  <a:cs typeface="Century Gothic"/>
                  <a:sym typeface="Century Gothic"/>
                </a:rPr>
                <a:t>Features</a:t>
              </a:r>
              <a:endParaRPr/>
            </a:p>
          </p:txBody>
        </p:sp>
        <p:sp>
          <p:nvSpPr>
            <p:cNvPr id="267" name="Google Shape;267;p17"/>
            <p:cNvSpPr/>
            <p:nvPr/>
          </p:nvSpPr>
          <p:spPr>
            <a:xfrm>
              <a:off x="5048769" y="401638"/>
              <a:ext cx="97112" cy="152400"/>
            </a:xfrm>
            <a:prstGeom prst="rtTriangl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8" name="Google Shape;268;p17"/>
          <p:cNvSpPr/>
          <p:nvPr/>
        </p:nvSpPr>
        <p:spPr>
          <a:xfrm>
            <a:off x="4873523" y="-833003"/>
            <a:ext cx="2256047" cy="1638717"/>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9" name="Google Shape;269;p17"/>
          <p:cNvGrpSpPr/>
          <p:nvPr/>
        </p:nvGrpSpPr>
        <p:grpSpPr>
          <a:xfrm>
            <a:off x="3680492" y="4784855"/>
            <a:ext cx="8077381" cy="1694466"/>
            <a:chOff x="4248668" y="2513559"/>
            <a:chExt cx="6761920" cy="774473"/>
          </a:xfrm>
        </p:grpSpPr>
        <p:sp>
          <p:nvSpPr>
            <p:cNvPr id="270" name="Google Shape;270;p17"/>
            <p:cNvSpPr/>
            <p:nvPr/>
          </p:nvSpPr>
          <p:spPr>
            <a:xfrm>
              <a:off x="5302769" y="2513559"/>
              <a:ext cx="97112" cy="152400"/>
            </a:xfrm>
            <a:prstGeom prst="rtTriangl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7"/>
            <p:cNvSpPr/>
            <p:nvPr/>
          </p:nvSpPr>
          <p:spPr>
            <a:xfrm>
              <a:off x="4926618" y="2640332"/>
              <a:ext cx="6083970" cy="647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0" lIns="27430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2" name="Google Shape;272;p17"/>
            <p:cNvSpPr/>
            <p:nvPr/>
          </p:nvSpPr>
          <p:spPr>
            <a:xfrm>
              <a:off x="4248668" y="2519365"/>
              <a:ext cx="1059931" cy="647700"/>
            </a:xfrm>
            <a:prstGeom prst="flowChartOffpageConnector">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entury Gothic"/>
                  <a:ea typeface="Century Gothic"/>
                  <a:cs typeface="Century Gothic"/>
                  <a:sym typeface="Century Gothic"/>
                </a:rPr>
                <a:t>Key insights</a:t>
              </a:r>
              <a:endParaRPr/>
            </a:p>
          </p:txBody>
        </p:sp>
      </p:grpSp>
      <p:grpSp>
        <p:nvGrpSpPr>
          <p:cNvPr id="273" name="Google Shape;273;p17"/>
          <p:cNvGrpSpPr/>
          <p:nvPr/>
        </p:nvGrpSpPr>
        <p:grpSpPr>
          <a:xfrm>
            <a:off x="153235" y="5605824"/>
            <a:ext cx="3133874" cy="855401"/>
            <a:chOff x="4248669" y="3578227"/>
            <a:chExt cx="3133874" cy="855401"/>
          </a:xfrm>
        </p:grpSpPr>
        <p:sp>
          <p:nvSpPr>
            <p:cNvPr id="274" name="Google Shape;274;p17"/>
            <p:cNvSpPr/>
            <p:nvPr/>
          </p:nvSpPr>
          <p:spPr>
            <a:xfrm>
              <a:off x="4907303" y="3730627"/>
              <a:ext cx="2475240" cy="647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0" lIns="274300" spcFirstLastPara="1" rIns="0" wrap="square" tIns="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Time Series Analysis Model</a:t>
              </a:r>
              <a:endParaRPr/>
            </a:p>
          </p:txBody>
        </p:sp>
        <p:sp>
          <p:nvSpPr>
            <p:cNvPr id="275" name="Google Shape;275;p17"/>
            <p:cNvSpPr/>
            <p:nvPr/>
          </p:nvSpPr>
          <p:spPr>
            <a:xfrm>
              <a:off x="4248669" y="3578227"/>
              <a:ext cx="800100" cy="855401"/>
            </a:xfrm>
            <a:prstGeom prst="flowChartOffpageConnector">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entury Gothic"/>
                  <a:ea typeface="Century Gothic"/>
                  <a:cs typeface="Century Gothic"/>
                  <a:sym typeface="Century Gothic"/>
                </a:rPr>
                <a:t>Business Model</a:t>
              </a:r>
              <a:endParaRPr/>
            </a:p>
          </p:txBody>
        </p:sp>
        <p:sp>
          <p:nvSpPr>
            <p:cNvPr id="276" name="Google Shape;276;p17"/>
            <p:cNvSpPr/>
            <p:nvPr/>
          </p:nvSpPr>
          <p:spPr>
            <a:xfrm>
              <a:off x="5048769" y="3578227"/>
              <a:ext cx="97112" cy="152400"/>
            </a:xfrm>
            <a:prstGeom prst="rtTriangl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77" name="Google Shape;277;p17"/>
          <p:cNvGrpSpPr/>
          <p:nvPr/>
        </p:nvGrpSpPr>
        <p:grpSpPr>
          <a:xfrm>
            <a:off x="153235" y="3292029"/>
            <a:ext cx="1586665" cy="925581"/>
            <a:chOff x="4248669" y="4633478"/>
            <a:chExt cx="1586665" cy="925581"/>
          </a:xfrm>
        </p:grpSpPr>
        <p:sp>
          <p:nvSpPr>
            <p:cNvPr id="278" name="Google Shape;278;p17"/>
            <p:cNvSpPr/>
            <p:nvPr/>
          </p:nvSpPr>
          <p:spPr>
            <a:xfrm>
              <a:off x="4907303" y="4785878"/>
              <a:ext cx="928031" cy="6477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0" lIns="274300" spcFirstLastPara="1" rIns="0" wrap="square" tIns="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9994</a:t>
              </a:r>
              <a:endParaRPr/>
            </a:p>
          </p:txBody>
        </p:sp>
        <p:sp>
          <p:nvSpPr>
            <p:cNvPr id="279" name="Google Shape;279;p17"/>
            <p:cNvSpPr/>
            <p:nvPr/>
          </p:nvSpPr>
          <p:spPr>
            <a:xfrm>
              <a:off x="4248669" y="4633478"/>
              <a:ext cx="800100" cy="925581"/>
            </a:xfrm>
            <a:prstGeom prst="flowChartOffpageConnector">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entury Gothic"/>
                  <a:ea typeface="Century Gothic"/>
                  <a:cs typeface="Century Gothic"/>
                  <a:sym typeface="Century Gothic"/>
                </a:rPr>
                <a:t>Records</a:t>
              </a:r>
              <a:endParaRPr/>
            </a:p>
          </p:txBody>
        </p:sp>
        <p:sp>
          <p:nvSpPr>
            <p:cNvPr id="280" name="Google Shape;280;p17"/>
            <p:cNvSpPr/>
            <p:nvPr/>
          </p:nvSpPr>
          <p:spPr>
            <a:xfrm>
              <a:off x="5048769" y="4633478"/>
              <a:ext cx="97112" cy="152400"/>
            </a:xfrm>
            <a:prstGeom prst="rtTriangl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1" name="Google Shape;281;p17"/>
          <p:cNvSpPr txBox="1"/>
          <p:nvPr/>
        </p:nvSpPr>
        <p:spPr>
          <a:xfrm>
            <a:off x="1126836" y="98500"/>
            <a:ext cx="9528464"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i="0" lang="en-US" sz="3600" u="none" cap="none" strike="noStrike">
                <a:solidFill>
                  <a:schemeClr val="dk1"/>
                </a:solidFill>
                <a:latin typeface="Century Gothic"/>
                <a:ea typeface="Century Gothic"/>
                <a:cs typeface="Century Gothic"/>
                <a:sym typeface="Century Gothic"/>
              </a:rPr>
              <a:t>EXPLORATORY </a:t>
            </a:r>
            <a:r>
              <a:rPr i="0" lang="en-US" sz="3600" u="none" cap="none" strike="noStrike">
                <a:solidFill>
                  <a:schemeClr val="dk1"/>
                </a:solidFill>
                <a:latin typeface="Century Gothic"/>
                <a:ea typeface="Century Gothic"/>
                <a:cs typeface="Century Gothic"/>
                <a:sym typeface="Century Gothic"/>
              </a:rPr>
              <a:t>DATA ANALYSIS</a:t>
            </a:r>
            <a:endParaRPr/>
          </a:p>
        </p:txBody>
      </p:sp>
      <p:pic>
        <p:nvPicPr>
          <p:cNvPr id="282" name="Google Shape;282;p17"/>
          <p:cNvPicPr preferRelativeResize="0"/>
          <p:nvPr/>
        </p:nvPicPr>
        <p:blipFill rotWithShape="1">
          <a:blip r:embed="rId4">
            <a:alphaModFix/>
          </a:blip>
          <a:srcRect b="0" l="0" r="0" t="0"/>
          <a:stretch/>
        </p:blipFill>
        <p:spPr>
          <a:xfrm>
            <a:off x="153235" y="1089833"/>
            <a:ext cx="2014891" cy="181761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3" name="Google Shape;283;p17"/>
          <p:cNvPicPr preferRelativeResize="0"/>
          <p:nvPr/>
        </p:nvPicPr>
        <p:blipFill rotWithShape="1">
          <a:blip r:embed="rId5">
            <a:alphaModFix/>
          </a:blip>
          <a:srcRect b="0" l="0" r="0" t="0"/>
          <a:stretch/>
        </p:blipFill>
        <p:spPr>
          <a:xfrm>
            <a:off x="9827343" y="1072314"/>
            <a:ext cx="2014891" cy="172887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4" name="Google Shape;284;p17"/>
          <p:cNvPicPr preferRelativeResize="0"/>
          <p:nvPr/>
        </p:nvPicPr>
        <p:blipFill rotWithShape="1">
          <a:blip r:embed="rId6">
            <a:alphaModFix/>
          </a:blip>
          <a:srcRect b="0" l="0" r="0" t="0"/>
          <a:stretch/>
        </p:blipFill>
        <p:spPr>
          <a:xfrm>
            <a:off x="7567304" y="1072314"/>
            <a:ext cx="1779789" cy="180641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5" name="Google Shape;285;p17"/>
          <p:cNvPicPr preferRelativeResize="0"/>
          <p:nvPr/>
        </p:nvPicPr>
        <p:blipFill rotWithShape="1">
          <a:blip r:embed="rId7">
            <a:alphaModFix/>
          </a:blip>
          <a:srcRect b="0" l="0" r="0" t="0"/>
          <a:stretch/>
        </p:blipFill>
        <p:spPr>
          <a:xfrm>
            <a:off x="5107842" y="1072315"/>
            <a:ext cx="1979210" cy="181761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6" name="Google Shape;286;p17"/>
          <p:cNvPicPr preferRelativeResize="0"/>
          <p:nvPr/>
        </p:nvPicPr>
        <p:blipFill rotWithShape="1">
          <a:blip r:embed="rId8">
            <a:alphaModFix/>
          </a:blip>
          <a:srcRect b="0" l="0" r="0" t="0"/>
          <a:stretch/>
        </p:blipFill>
        <p:spPr>
          <a:xfrm>
            <a:off x="2648378" y="1091589"/>
            <a:ext cx="1979212" cy="1798342"/>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7" name="Google Shape;287;p17"/>
          <p:cNvPicPr preferRelativeResize="0"/>
          <p:nvPr/>
        </p:nvPicPr>
        <p:blipFill rotWithShape="1">
          <a:blip r:embed="rId9">
            <a:alphaModFix/>
          </a:blip>
          <a:srcRect b="0" l="0" r="0" t="0"/>
          <a:stretch/>
        </p:blipFill>
        <p:spPr>
          <a:xfrm>
            <a:off x="6109678" y="3083136"/>
            <a:ext cx="2799473" cy="163871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8" name="Google Shape;288;p17"/>
          <p:cNvPicPr preferRelativeResize="0"/>
          <p:nvPr/>
        </p:nvPicPr>
        <p:blipFill rotWithShape="1">
          <a:blip r:embed="rId10">
            <a:alphaModFix/>
          </a:blip>
          <a:srcRect b="0" l="0" r="0" t="3528"/>
          <a:stretch/>
        </p:blipFill>
        <p:spPr>
          <a:xfrm>
            <a:off x="2741303" y="3094796"/>
            <a:ext cx="3070346" cy="1577469"/>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289" name="Google Shape;289;p17"/>
          <p:cNvPicPr preferRelativeResize="0"/>
          <p:nvPr/>
        </p:nvPicPr>
        <p:blipFill rotWithShape="1">
          <a:blip r:embed="rId11">
            <a:alphaModFix/>
          </a:blip>
          <a:srcRect b="0" l="0" r="0" t="0"/>
          <a:stretch/>
        </p:blipFill>
        <p:spPr>
          <a:xfrm>
            <a:off x="9207179" y="3071141"/>
            <a:ext cx="2860005" cy="165710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90" name="Google Shape;290;p17"/>
          <p:cNvSpPr txBox="1"/>
          <p:nvPr/>
        </p:nvSpPr>
        <p:spPr>
          <a:xfrm>
            <a:off x="5020638" y="5199262"/>
            <a:ext cx="6754846"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1. There are many outliers in profit, quantity, discount and sales.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Binders have the largest proportion in the sub-category feature</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3. Office-Supplies is the most common category in our dataset</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4. The company only deals in USA with the highest number of orders coming from California.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5. The consumer segment has the highest demand </a:t>
            </a:r>
            <a:endParaRPr/>
          </a:p>
        </p:txBody>
      </p:sp>
      <p:grpSp>
        <p:nvGrpSpPr>
          <p:cNvPr id="291" name="Google Shape;291;p17"/>
          <p:cNvGrpSpPr/>
          <p:nvPr/>
        </p:nvGrpSpPr>
        <p:grpSpPr>
          <a:xfrm>
            <a:off x="0" y="6721475"/>
            <a:ext cx="12192000" cy="136525"/>
            <a:chOff x="0" y="6721475"/>
            <a:chExt cx="14147800" cy="136525"/>
          </a:xfrm>
        </p:grpSpPr>
        <p:sp>
          <p:nvSpPr>
            <p:cNvPr id="292" name="Google Shape;292;p17"/>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7"/>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7"/>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descr="Green Aesthetic Backgrounds HD Free download - PixelsTalk.Net" id="299" name="Google Shape;299;p18"/>
          <p:cNvPicPr preferRelativeResize="0"/>
          <p:nvPr/>
        </p:nvPicPr>
        <p:blipFill rotWithShape="1">
          <a:blip r:embed="rId3">
            <a:alphaModFix/>
          </a:blip>
          <a:srcRect b="0" l="0" r="0" t="0"/>
          <a:stretch/>
        </p:blipFill>
        <p:spPr>
          <a:xfrm>
            <a:off x="-1" y="0"/>
            <a:ext cx="12192001" cy="6675176"/>
          </a:xfrm>
          <a:prstGeom prst="rect">
            <a:avLst/>
          </a:prstGeom>
          <a:noFill/>
          <a:ln>
            <a:noFill/>
          </a:ln>
        </p:spPr>
      </p:pic>
      <p:sp>
        <p:nvSpPr>
          <p:cNvPr id="300" name="Google Shape;300;p18"/>
          <p:cNvSpPr/>
          <p:nvPr/>
        </p:nvSpPr>
        <p:spPr>
          <a:xfrm>
            <a:off x="0" y="-1252"/>
            <a:ext cx="12192001" cy="6682436"/>
          </a:xfrm>
          <a:prstGeom prst="rect">
            <a:avLst/>
          </a:pr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18"/>
          <p:cNvSpPr/>
          <p:nvPr/>
        </p:nvSpPr>
        <p:spPr>
          <a:xfrm>
            <a:off x="4873523" y="-820610"/>
            <a:ext cx="2256047" cy="1638717"/>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2" name="Google Shape;302;p18"/>
          <p:cNvGrpSpPr/>
          <p:nvPr/>
        </p:nvGrpSpPr>
        <p:grpSpPr>
          <a:xfrm>
            <a:off x="3847769" y="1320019"/>
            <a:ext cx="6165400" cy="1164236"/>
            <a:chOff x="3923708" y="1065927"/>
            <a:chExt cx="6165400" cy="1164236"/>
          </a:xfrm>
        </p:grpSpPr>
        <p:grpSp>
          <p:nvGrpSpPr>
            <p:cNvPr id="303" name="Google Shape;303;p18"/>
            <p:cNvGrpSpPr/>
            <p:nvPr/>
          </p:nvGrpSpPr>
          <p:grpSpPr>
            <a:xfrm>
              <a:off x="3923708" y="1065927"/>
              <a:ext cx="4072097" cy="1164236"/>
              <a:chOff x="4218975" y="2513559"/>
              <a:chExt cx="4343670" cy="627064"/>
            </a:xfrm>
          </p:grpSpPr>
          <p:sp>
            <p:nvSpPr>
              <p:cNvPr id="304" name="Google Shape;304;p18"/>
              <p:cNvSpPr/>
              <p:nvPr/>
            </p:nvSpPr>
            <p:spPr>
              <a:xfrm>
                <a:off x="5302769" y="2513559"/>
                <a:ext cx="97112" cy="152400"/>
              </a:xfrm>
              <a:prstGeom prst="rtTriangl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8"/>
              <p:cNvSpPr/>
              <p:nvPr/>
            </p:nvSpPr>
            <p:spPr>
              <a:xfrm>
                <a:off x="4926619" y="2640333"/>
                <a:ext cx="3636026" cy="500290"/>
              </a:xfrm>
              <a:prstGeom prst="rect">
                <a:avLst/>
              </a:prstGeom>
              <a:solidFill>
                <a:srgbClr val="F2F2F2"/>
              </a:solidFill>
              <a:ln cap="flat" cmpd="sng" w="12700">
                <a:solidFill>
                  <a:schemeClr val="dk1"/>
                </a:solidFill>
                <a:prstDash val="solid"/>
                <a:miter lim="800000"/>
                <a:headEnd len="sm" w="sm" type="none"/>
                <a:tailEnd len="sm" w="sm" type="none"/>
              </a:ln>
            </p:spPr>
            <p:txBody>
              <a:bodyPr anchorCtr="0" anchor="ctr" bIns="0" lIns="27430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6" name="Google Shape;306;p18"/>
              <p:cNvSpPr/>
              <p:nvPr/>
            </p:nvSpPr>
            <p:spPr>
              <a:xfrm>
                <a:off x="4218975" y="2519364"/>
                <a:ext cx="1089624" cy="500290"/>
              </a:xfrm>
              <a:prstGeom prst="flowChartOffpageConnector">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0">
                    <a:solidFill>
                      <a:schemeClr val="lt1"/>
                    </a:solidFill>
                    <a:latin typeface="Century Gothic"/>
                    <a:ea typeface="Century Gothic"/>
                    <a:cs typeface="Century Gothic"/>
                    <a:sym typeface="Century Gothic"/>
                  </a:rPr>
                  <a:t>Time Series Components</a:t>
                </a:r>
                <a:endParaRPr/>
              </a:p>
            </p:txBody>
          </p:sp>
        </p:grpSp>
        <p:sp>
          <p:nvSpPr>
            <p:cNvPr id="307" name="Google Shape;307;p18"/>
            <p:cNvSpPr txBox="1"/>
            <p:nvPr/>
          </p:nvSpPr>
          <p:spPr>
            <a:xfrm>
              <a:off x="4985262" y="1420189"/>
              <a:ext cx="510384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1 .There is a </a:t>
              </a:r>
              <a:r>
                <a:rPr b="1" lang="en-US" sz="1400">
                  <a:solidFill>
                    <a:schemeClr val="dk1"/>
                  </a:solidFill>
                  <a:latin typeface="Calibri"/>
                  <a:ea typeface="Calibri"/>
                  <a:cs typeface="Calibri"/>
                  <a:sym typeface="Calibri"/>
                </a:rPr>
                <a:t>positive trend </a:t>
              </a:r>
              <a:r>
                <a:rPr lang="en-US" sz="1400">
                  <a:solidFill>
                    <a:schemeClr val="dk1"/>
                  </a:solidFill>
                  <a:latin typeface="Calibri"/>
                  <a:ea typeface="Calibri"/>
                  <a:cs typeface="Calibri"/>
                  <a:sym typeface="Calibri"/>
                </a:rPr>
                <a:t>in our data</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2. </a:t>
              </a:r>
              <a:r>
                <a:rPr b="1" lang="en-US" sz="1400">
                  <a:solidFill>
                    <a:schemeClr val="dk1"/>
                  </a:solidFill>
                  <a:latin typeface="Calibri"/>
                  <a:ea typeface="Calibri"/>
                  <a:cs typeface="Calibri"/>
                  <a:sym typeface="Calibri"/>
                </a:rPr>
                <a:t>Seasonality</a:t>
              </a:r>
              <a:r>
                <a:rPr lang="en-US" sz="1400">
                  <a:solidFill>
                    <a:schemeClr val="dk1"/>
                  </a:solidFill>
                  <a:latin typeface="Calibri"/>
                  <a:ea typeface="Calibri"/>
                  <a:cs typeface="Calibri"/>
                  <a:sym typeface="Calibri"/>
                </a:rPr>
                <a:t> exists in our data</a:t>
              </a:r>
              <a:endParaRPr/>
            </a:p>
            <a:p>
              <a:pPr indent="-254000" lvl="0" marL="34290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p:txBody>
        </p:sp>
      </p:grpSp>
      <p:grpSp>
        <p:nvGrpSpPr>
          <p:cNvPr id="308" name="Google Shape;308;p18"/>
          <p:cNvGrpSpPr/>
          <p:nvPr/>
        </p:nvGrpSpPr>
        <p:grpSpPr>
          <a:xfrm>
            <a:off x="3817426" y="4055810"/>
            <a:ext cx="4663995" cy="2101478"/>
            <a:chOff x="3895805" y="3625819"/>
            <a:chExt cx="4208339" cy="2101478"/>
          </a:xfrm>
        </p:grpSpPr>
        <p:grpSp>
          <p:nvGrpSpPr>
            <p:cNvPr id="309" name="Google Shape;309;p18"/>
            <p:cNvGrpSpPr/>
            <p:nvPr/>
          </p:nvGrpSpPr>
          <p:grpSpPr>
            <a:xfrm>
              <a:off x="3895805" y="3625819"/>
              <a:ext cx="4208339" cy="1989461"/>
              <a:chOff x="4073647" y="2513559"/>
              <a:chExt cx="4488998" cy="1071535"/>
            </a:xfrm>
          </p:grpSpPr>
          <p:sp>
            <p:nvSpPr>
              <p:cNvPr id="310" name="Google Shape;310;p18"/>
              <p:cNvSpPr/>
              <p:nvPr/>
            </p:nvSpPr>
            <p:spPr>
              <a:xfrm>
                <a:off x="5302769" y="2513559"/>
                <a:ext cx="97112" cy="152400"/>
              </a:xfrm>
              <a:prstGeom prst="rtTriangle">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8"/>
              <p:cNvSpPr/>
              <p:nvPr/>
            </p:nvSpPr>
            <p:spPr>
              <a:xfrm>
                <a:off x="4926619" y="2640333"/>
                <a:ext cx="3636026" cy="944761"/>
              </a:xfrm>
              <a:prstGeom prst="rect">
                <a:avLst/>
              </a:prstGeom>
              <a:solidFill>
                <a:srgbClr val="F2F2F2"/>
              </a:solidFill>
              <a:ln cap="flat" cmpd="sng" w="12700">
                <a:solidFill>
                  <a:schemeClr val="dk1"/>
                </a:solidFill>
                <a:prstDash val="solid"/>
                <a:miter lim="800000"/>
                <a:headEnd len="sm" w="sm" type="none"/>
                <a:tailEnd len="sm" w="sm" type="none"/>
              </a:ln>
            </p:spPr>
            <p:txBody>
              <a:bodyPr anchorCtr="0" anchor="ctr" bIns="0" lIns="27430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18"/>
              <p:cNvSpPr/>
              <p:nvPr/>
            </p:nvSpPr>
            <p:spPr>
              <a:xfrm>
                <a:off x="4073647" y="2519365"/>
                <a:ext cx="1234952" cy="587230"/>
              </a:xfrm>
              <a:prstGeom prst="flowChartOffpageConnector">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lt1"/>
                    </a:solidFill>
                    <a:latin typeface="Century Gothic"/>
                    <a:ea typeface="Century Gothic"/>
                    <a:cs typeface="Century Gothic"/>
                    <a:sym typeface="Century Gothic"/>
                  </a:rPr>
                  <a:t>Correlogram Plot</a:t>
                </a:r>
                <a:endParaRPr/>
              </a:p>
            </p:txBody>
          </p:sp>
        </p:grpSp>
        <p:sp>
          <p:nvSpPr>
            <p:cNvPr id="313" name="Google Shape;313;p18"/>
            <p:cNvSpPr txBox="1"/>
            <p:nvPr/>
          </p:nvSpPr>
          <p:spPr>
            <a:xfrm>
              <a:off x="5092332" y="3911415"/>
              <a:ext cx="2915355" cy="181588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b="1" lang="en-US" sz="1400">
                  <a:solidFill>
                    <a:schemeClr val="dk1"/>
                  </a:solidFill>
                  <a:latin typeface="Calibri"/>
                  <a:ea typeface="Calibri"/>
                  <a:cs typeface="Calibri"/>
                  <a:sym typeface="Calibri"/>
                </a:rPr>
                <a:t>Lags =12</a:t>
              </a:r>
              <a:r>
                <a:rPr lang="en-US" sz="1400">
                  <a:solidFill>
                    <a:schemeClr val="dk1"/>
                  </a:solidFill>
                  <a:latin typeface="Calibri"/>
                  <a:ea typeface="Calibri"/>
                  <a:cs typeface="Calibri"/>
                  <a:sym typeface="Calibri"/>
                </a:rPr>
                <a:t>, as we consider monthly resampled data.</a:t>
              </a:r>
              <a:endParaRPr/>
            </a:p>
            <a:p>
              <a:pPr indent="0" lvl="0" marL="0" marR="0" rtl="0" algn="l">
                <a:spcBef>
                  <a:spcPts val="0"/>
                </a:spcBef>
                <a:spcAft>
                  <a:spcPts val="0"/>
                </a:spcAft>
                <a:buNone/>
              </a:pPr>
              <a:r>
                <a:t/>
              </a:r>
              <a:endParaRPr b="0" i="0" sz="14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From the PACF and ACF graphs we can conclude the following:</a:t>
              </a:r>
              <a:endParaRPr/>
            </a:p>
            <a:p>
              <a:pPr indent="-285750" lvl="0" marL="285750" marR="0" rtl="0" algn="l">
                <a:spcBef>
                  <a:spcPts val="0"/>
                </a:spcBef>
                <a:spcAft>
                  <a:spcPts val="0"/>
                </a:spcAft>
                <a:buClr>
                  <a:schemeClr val="dk1"/>
                </a:buClr>
                <a:buSzPts val="1400"/>
                <a:buFont typeface="Arial"/>
                <a:buChar char="•"/>
              </a:pPr>
              <a:r>
                <a:rPr b="1" i="0" lang="en-US" sz="1400">
                  <a:solidFill>
                    <a:schemeClr val="dk1"/>
                  </a:solidFill>
                  <a:latin typeface="Calibri"/>
                  <a:ea typeface="Calibri"/>
                  <a:cs typeface="Calibri"/>
                  <a:sym typeface="Calibri"/>
                </a:rPr>
                <a:t>AR(p) = [0,2]</a:t>
              </a:r>
              <a:endParaRPr/>
            </a:p>
            <a:p>
              <a:pPr indent="-285750" lvl="0" marL="285750" marR="0" rtl="0" algn="l">
                <a:spcBef>
                  <a:spcPts val="0"/>
                </a:spcBef>
                <a:spcAft>
                  <a:spcPts val="0"/>
                </a:spcAft>
                <a:buClr>
                  <a:schemeClr val="dk1"/>
                </a:buClr>
                <a:buSzPts val="1400"/>
                <a:buFont typeface="Arial"/>
                <a:buChar char="•"/>
              </a:pPr>
              <a:r>
                <a:rPr b="1" i="0" lang="en-US" sz="1400">
                  <a:solidFill>
                    <a:schemeClr val="dk1"/>
                  </a:solidFill>
                  <a:latin typeface="Calibri"/>
                  <a:ea typeface="Calibri"/>
                  <a:cs typeface="Calibri"/>
                  <a:sym typeface="Calibri"/>
                </a:rPr>
                <a:t>MA(q) = [0,3]</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14" name="Google Shape;314;p18"/>
          <p:cNvSpPr txBox="1"/>
          <p:nvPr/>
        </p:nvSpPr>
        <p:spPr>
          <a:xfrm>
            <a:off x="1126836" y="98500"/>
            <a:ext cx="9528464"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i="0" lang="en-US" sz="3600" u="none" cap="none" strike="noStrike">
                <a:solidFill>
                  <a:schemeClr val="dk1"/>
                </a:solidFill>
                <a:latin typeface="Century Gothic"/>
                <a:ea typeface="Century Gothic"/>
                <a:cs typeface="Century Gothic"/>
                <a:sym typeface="Century Gothic"/>
              </a:rPr>
              <a:t>DATA </a:t>
            </a:r>
            <a:r>
              <a:rPr i="0" lang="en-US" sz="3600" u="none" cap="none" strike="noStrike">
                <a:solidFill>
                  <a:schemeClr val="dk1"/>
                </a:solidFill>
                <a:latin typeface="Century Gothic"/>
                <a:ea typeface="Century Gothic"/>
                <a:cs typeface="Century Gothic"/>
                <a:sym typeface="Century Gothic"/>
              </a:rPr>
              <a:t>INSIGHTS</a:t>
            </a:r>
            <a:endParaRPr/>
          </a:p>
        </p:txBody>
      </p:sp>
      <p:pic>
        <p:nvPicPr>
          <p:cNvPr id="315" name="Google Shape;315;p18"/>
          <p:cNvPicPr preferRelativeResize="0"/>
          <p:nvPr/>
        </p:nvPicPr>
        <p:blipFill rotWithShape="1">
          <a:blip r:embed="rId4">
            <a:alphaModFix/>
          </a:blip>
          <a:srcRect b="0" l="0" r="0" t="0"/>
          <a:stretch/>
        </p:blipFill>
        <p:spPr>
          <a:xfrm>
            <a:off x="8053668" y="4055810"/>
            <a:ext cx="3963128" cy="215849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16" name="Google Shape;316;p18"/>
          <p:cNvPicPr preferRelativeResize="0"/>
          <p:nvPr/>
        </p:nvPicPr>
        <p:blipFill rotWithShape="1">
          <a:blip r:embed="rId5">
            <a:alphaModFix/>
          </a:blip>
          <a:srcRect b="0" l="0" r="0" t="0"/>
          <a:stretch/>
        </p:blipFill>
        <p:spPr>
          <a:xfrm>
            <a:off x="217006" y="966955"/>
            <a:ext cx="3204839" cy="175298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17" name="Google Shape;317;p18"/>
          <p:cNvPicPr preferRelativeResize="0"/>
          <p:nvPr/>
        </p:nvPicPr>
        <p:blipFill rotWithShape="1">
          <a:blip r:embed="rId6">
            <a:alphaModFix/>
          </a:blip>
          <a:srcRect b="0" l="0" r="0" t="0"/>
          <a:stretch/>
        </p:blipFill>
        <p:spPr>
          <a:xfrm>
            <a:off x="7887880" y="993808"/>
            <a:ext cx="4128916" cy="230196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318" name="Google Shape;318;p18"/>
          <p:cNvPicPr preferRelativeResize="0"/>
          <p:nvPr/>
        </p:nvPicPr>
        <p:blipFill rotWithShape="1">
          <a:blip r:embed="rId7">
            <a:alphaModFix/>
          </a:blip>
          <a:srcRect b="0" l="0" r="0" t="0"/>
          <a:stretch/>
        </p:blipFill>
        <p:spPr>
          <a:xfrm>
            <a:off x="222848" y="3921015"/>
            <a:ext cx="3204840" cy="176718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19" name="Google Shape;319;p18"/>
          <p:cNvSpPr/>
          <p:nvPr/>
        </p:nvSpPr>
        <p:spPr>
          <a:xfrm rot="5400000">
            <a:off x="1480674" y="3004270"/>
            <a:ext cx="662161" cy="668622"/>
          </a:xfrm>
          <a:prstGeom prst="rightArrow">
            <a:avLst>
              <a:gd fmla="val 50000" name="adj1"/>
              <a:gd fmla="val 50000" name="adj2"/>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8"/>
          <p:cNvSpPr txBox="1"/>
          <p:nvPr/>
        </p:nvSpPr>
        <p:spPr>
          <a:xfrm>
            <a:off x="118297" y="480770"/>
            <a:ext cx="338691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RESAMPLING DATA TO MONTHLY</a:t>
            </a:r>
            <a:endParaRPr/>
          </a:p>
        </p:txBody>
      </p:sp>
      <p:cxnSp>
        <p:nvCxnSpPr>
          <p:cNvPr id="321" name="Google Shape;321;p18"/>
          <p:cNvCxnSpPr/>
          <p:nvPr/>
        </p:nvCxnSpPr>
        <p:spPr>
          <a:xfrm>
            <a:off x="3709696" y="-13745"/>
            <a:ext cx="7820" cy="6623203"/>
          </a:xfrm>
          <a:prstGeom prst="straightConnector1">
            <a:avLst/>
          </a:prstGeom>
          <a:noFill/>
          <a:ln cap="flat" cmpd="sng" w="9525">
            <a:solidFill>
              <a:srgbClr val="595959"/>
            </a:solidFill>
            <a:prstDash val="solid"/>
            <a:miter lim="800000"/>
            <a:headEnd len="sm" w="sm" type="none"/>
            <a:tailEnd len="sm" w="sm" type="none"/>
          </a:ln>
        </p:spPr>
      </p:cxnSp>
      <p:sp>
        <p:nvSpPr>
          <p:cNvPr id="322" name="Google Shape;322;p18"/>
          <p:cNvSpPr/>
          <p:nvPr/>
        </p:nvSpPr>
        <p:spPr>
          <a:xfrm>
            <a:off x="344269" y="5911151"/>
            <a:ext cx="1251251" cy="662687"/>
          </a:xfrm>
          <a:prstGeom prst="roundRect">
            <a:avLst>
              <a:gd fmla="val 16667" name="adj"/>
            </a:avLst>
          </a:prstGeom>
          <a:solidFill>
            <a:srgbClr val="F6543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Start Date</a:t>
            </a:r>
            <a:endParaRPr/>
          </a:p>
          <a:p>
            <a:pPr indent="0" lvl="0" marL="0" marR="0" rtl="0" algn="ctr">
              <a:spcBef>
                <a:spcPts val="0"/>
              </a:spcBef>
              <a:spcAft>
                <a:spcPts val="0"/>
              </a:spcAft>
              <a:buNone/>
            </a:pPr>
            <a:r>
              <a:rPr b="1" i="0" lang="en-US" sz="1100" u="none" cap="none" strike="noStrike">
                <a:solidFill>
                  <a:srgbClr val="000000"/>
                </a:solidFill>
                <a:latin typeface="Open Sans Light"/>
                <a:ea typeface="Open Sans Light"/>
                <a:cs typeface="Open Sans Light"/>
                <a:sym typeface="Open Sans Light"/>
              </a:rPr>
              <a:t>2014-01-03</a:t>
            </a:r>
            <a:r>
              <a:rPr b="1" i="0" lang="en-US" sz="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sp>
        <p:nvSpPr>
          <p:cNvPr id="323" name="Google Shape;323;p18"/>
          <p:cNvSpPr/>
          <p:nvPr/>
        </p:nvSpPr>
        <p:spPr>
          <a:xfrm>
            <a:off x="2024459" y="5900471"/>
            <a:ext cx="1268398" cy="662687"/>
          </a:xfrm>
          <a:prstGeom prst="roundRect">
            <a:avLst>
              <a:gd fmla="val 16667" name="adj"/>
            </a:avLst>
          </a:prstGeom>
          <a:solidFill>
            <a:srgbClr val="F6543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End Date </a:t>
            </a:r>
            <a:endParaRPr/>
          </a:p>
          <a:p>
            <a:pPr indent="0" lvl="0" marL="0" marR="0" rtl="0" algn="ctr">
              <a:spcBef>
                <a:spcPts val="0"/>
              </a:spcBef>
              <a:spcAft>
                <a:spcPts val="0"/>
              </a:spcAft>
              <a:buNone/>
            </a:pPr>
            <a:r>
              <a:rPr b="1" i="0" lang="en-US" sz="1100" u="none" cap="none" strike="noStrike">
                <a:solidFill>
                  <a:srgbClr val="000000"/>
                </a:solidFill>
                <a:latin typeface="Open Sans Light"/>
                <a:ea typeface="Open Sans Light"/>
                <a:cs typeface="Open Sans Light"/>
                <a:sym typeface="Open Sans Light"/>
              </a:rPr>
              <a:t>2017-12-30</a:t>
            </a:r>
            <a:r>
              <a:rPr b="0" i="0" lang="en-US" sz="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sz="1100">
              <a:solidFill>
                <a:schemeClr val="lt1"/>
              </a:solidFill>
              <a:latin typeface="Calibri"/>
              <a:ea typeface="Calibri"/>
              <a:cs typeface="Calibri"/>
              <a:sym typeface="Calibri"/>
            </a:endParaRPr>
          </a:p>
        </p:txBody>
      </p:sp>
      <p:grpSp>
        <p:nvGrpSpPr>
          <p:cNvPr id="324" name="Google Shape;324;p18"/>
          <p:cNvGrpSpPr/>
          <p:nvPr/>
        </p:nvGrpSpPr>
        <p:grpSpPr>
          <a:xfrm>
            <a:off x="0" y="6721475"/>
            <a:ext cx="12192000" cy="136525"/>
            <a:chOff x="0" y="6721475"/>
            <a:chExt cx="14147800" cy="136525"/>
          </a:xfrm>
        </p:grpSpPr>
        <p:sp>
          <p:nvSpPr>
            <p:cNvPr id="325" name="Google Shape;325;p18"/>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18"/>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7" name="Google Shape;327;p18"/>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grpSp>
        <p:nvGrpSpPr>
          <p:cNvPr id="332" name="Google Shape;332;p19"/>
          <p:cNvGrpSpPr/>
          <p:nvPr/>
        </p:nvGrpSpPr>
        <p:grpSpPr>
          <a:xfrm>
            <a:off x="0" y="1015740"/>
            <a:ext cx="12192000" cy="5407571"/>
            <a:chOff x="0" y="1015740"/>
            <a:chExt cx="12192000" cy="5407571"/>
          </a:xfrm>
        </p:grpSpPr>
        <p:sp>
          <p:nvSpPr>
            <p:cNvPr id="333" name="Google Shape;333;p19"/>
            <p:cNvSpPr/>
            <p:nvPr/>
          </p:nvSpPr>
          <p:spPr>
            <a:xfrm>
              <a:off x="0" y="3248130"/>
              <a:ext cx="12192000" cy="13577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19"/>
            <p:cNvSpPr/>
            <p:nvPr/>
          </p:nvSpPr>
          <p:spPr>
            <a:xfrm>
              <a:off x="0" y="5065518"/>
              <a:ext cx="12192000" cy="13577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9"/>
            <p:cNvSpPr/>
            <p:nvPr/>
          </p:nvSpPr>
          <p:spPr>
            <a:xfrm>
              <a:off x="0" y="1015740"/>
              <a:ext cx="12192000" cy="135779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36" name="Google Shape;336;p19"/>
          <p:cNvSpPr/>
          <p:nvPr/>
        </p:nvSpPr>
        <p:spPr>
          <a:xfrm>
            <a:off x="4967976" y="-816385"/>
            <a:ext cx="2256047" cy="1638717"/>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19"/>
          <p:cNvSpPr txBox="1"/>
          <p:nvPr/>
        </p:nvSpPr>
        <p:spPr>
          <a:xfrm>
            <a:off x="124337" y="142698"/>
            <a:ext cx="11760200"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i="0" lang="en-US" sz="3600" u="none" cap="none" strike="noStrike">
                <a:solidFill>
                  <a:schemeClr val="dk1"/>
                </a:solidFill>
                <a:latin typeface="Century Gothic"/>
                <a:ea typeface="Century Gothic"/>
                <a:cs typeface="Century Gothic"/>
                <a:sym typeface="Century Gothic"/>
              </a:rPr>
              <a:t>TIME SERIES MODEL </a:t>
            </a:r>
            <a:r>
              <a:rPr i="0" lang="en-US" sz="3600" u="none" cap="none" strike="noStrike">
                <a:solidFill>
                  <a:schemeClr val="dk1"/>
                </a:solidFill>
                <a:latin typeface="Century Gothic"/>
                <a:ea typeface="Century Gothic"/>
                <a:cs typeface="Century Gothic"/>
                <a:sym typeface="Century Gothic"/>
              </a:rPr>
              <a:t>EVALUATION</a:t>
            </a:r>
            <a:endParaRPr/>
          </a:p>
        </p:txBody>
      </p:sp>
      <p:sp>
        <p:nvSpPr>
          <p:cNvPr id="338" name="Google Shape;3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39" name="Google Shape;339;p19"/>
          <p:cNvGrpSpPr/>
          <p:nvPr/>
        </p:nvGrpSpPr>
        <p:grpSpPr>
          <a:xfrm>
            <a:off x="0" y="6721475"/>
            <a:ext cx="12192000" cy="136525"/>
            <a:chOff x="0" y="6721475"/>
            <a:chExt cx="14147800" cy="136525"/>
          </a:xfrm>
        </p:grpSpPr>
        <p:sp>
          <p:nvSpPr>
            <p:cNvPr id="340" name="Google Shape;340;p19"/>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9"/>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9"/>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43" name="Google Shape;343;p19"/>
          <p:cNvPicPr preferRelativeResize="0"/>
          <p:nvPr/>
        </p:nvPicPr>
        <p:blipFill rotWithShape="1">
          <a:blip r:embed="rId3">
            <a:alphaModFix/>
          </a:blip>
          <a:srcRect b="0" l="0" r="0" t="0"/>
          <a:stretch/>
        </p:blipFill>
        <p:spPr>
          <a:xfrm>
            <a:off x="521918" y="960693"/>
            <a:ext cx="5407884" cy="5556653"/>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44" name="Google Shape;344;p19"/>
          <p:cNvSpPr txBox="1"/>
          <p:nvPr/>
        </p:nvSpPr>
        <p:spPr>
          <a:xfrm>
            <a:off x="6262200" y="3452464"/>
            <a:ext cx="5706070" cy="3108543"/>
          </a:xfrm>
          <a:prstGeom prst="rect">
            <a:avLst/>
          </a:prstGeom>
          <a:solidFill>
            <a:srgbClr val="FBE4D4"/>
          </a:solidFill>
          <a:ln cap="flat" cmpd="sng" w="285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As the model is stationary, we eliminate the ARIMA model from our evaluation.</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400"/>
              <a:buFont typeface="Calibri"/>
              <a:buAutoNum type="arabicPeriod"/>
            </a:pPr>
            <a:r>
              <a:rPr b="1" lang="en-US" sz="1400">
                <a:solidFill>
                  <a:schemeClr val="dk1"/>
                </a:solidFill>
                <a:latin typeface="Calibri"/>
                <a:ea typeface="Calibri"/>
                <a:cs typeface="Calibri"/>
                <a:sym typeface="Calibri"/>
              </a:rPr>
              <a:t>ARMA model </a:t>
            </a:r>
            <a:r>
              <a:rPr lang="en-US" sz="1400">
                <a:solidFill>
                  <a:schemeClr val="dk1"/>
                </a:solidFill>
                <a:latin typeface="Calibri"/>
                <a:ea typeface="Calibri"/>
                <a:cs typeface="Calibri"/>
                <a:sym typeface="Calibri"/>
              </a:rPr>
              <a:t>does not do justice to our actual data as its forcast fails to capture the trend or seasonality of our data. </a:t>
            </a:r>
            <a:endParaRPr/>
          </a:p>
          <a:p>
            <a:pPr indent="-254000" lvl="0" marL="34290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400"/>
              <a:buFont typeface="Calibri"/>
              <a:buAutoNum type="arabicPeriod"/>
            </a:pPr>
            <a:r>
              <a:rPr b="1" lang="en-US" sz="1400">
                <a:solidFill>
                  <a:schemeClr val="dk1"/>
                </a:solidFill>
                <a:latin typeface="Calibri"/>
                <a:ea typeface="Calibri"/>
                <a:cs typeface="Calibri"/>
                <a:sym typeface="Calibri"/>
              </a:rPr>
              <a:t>SARIMA model </a:t>
            </a:r>
            <a:r>
              <a:rPr lang="en-US" sz="1400">
                <a:solidFill>
                  <a:schemeClr val="dk1"/>
                </a:solidFill>
                <a:latin typeface="Calibri"/>
                <a:ea typeface="Calibri"/>
                <a:cs typeface="Calibri"/>
                <a:sym typeface="Calibri"/>
              </a:rPr>
              <a:t>is an improvement over the ARMA as it accurately captures the seasonality component, yet it cannot capture trend.</a:t>
            </a:r>
            <a:endParaRPr/>
          </a:p>
          <a:p>
            <a:pPr indent="-254000" lvl="0" marL="342900" marR="0" rtl="0" algn="l">
              <a:spcBef>
                <a:spcPts val="0"/>
              </a:spcBef>
              <a:spcAft>
                <a:spcPts val="0"/>
              </a:spcAft>
              <a:buClr>
                <a:schemeClr val="dk1"/>
              </a:buClr>
              <a:buSzPts val="1400"/>
              <a:buFont typeface="Calibri"/>
              <a:buNone/>
            </a:pPr>
            <a:r>
              <a:t/>
            </a:r>
            <a:endParaRPr sz="1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400"/>
              <a:buFont typeface="Calibri"/>
              <a:buAutoNum type="arabicPeriod"/>
            </a:pPr>
            <a:r>
              <a:rPr b="1" lang="en-US" sz="1400">
                <a:solidFill>
                  <a:schemeClr val="dk1"/>
                </a:solidFill>
                <a:latin typeface="Calibri"/>
                <a:ea typeface="Calibri"/>
                <a:cs typeface="Calibri"/>
                <a:sym typeface="Calibri"/>
              </a:rPr>
              <a:t>SARIMAX model </a:t>
            </a:r>
            <a:r>
              <a:rPr lang="en-US" sz="1400">
                <a:solidFill>
                  <a:schemeClr val="dk1"/>
                </a:solidFill>
                <a:latin typeface="Calibri"/>
                <a:ea typeface="Calibri"/>
                <a:cs typeface="Calibri"/>
                <a:sym typeface="Calibri"/>
              </a:rPr>
              <a:t>captures the trend and seasonality of our time series data very well.</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In conclusion, the </a:t>
            </a:r>
            <a:r>
              <a:rPr b="1" lang="en-US" sz="1400">
                <a:solidFill>
                  <a:schemeClr val="dk1"/>
                </a:solidFill>
                <a:latin typeface="Calibri"/>
                <a:ea typeface="Calibri"/>
                <a:cs typeface="Calibri"/>
                <a:sym typeface="Calibri"/>
              </a:rPr>
              <a:t>SARIMAX</a:t>
            </a:r>
            <a:r>
              <a:rPr lang="en-US" sz="1400">
                <a:solidFill>
                  <a:schemeClr val="dk1"/>
                </a:solidFill>
                <a:latin typeface="Calibri"/>
                <a:ea typeface="Calibri"/>
                <a:cs typeface="Calibri"/>
                <a:sym typeface="Calibri"/>
              </a:rPr>
              <a:t> model is the optimal model that can be used by the client to predict their future sales. </a:t>
            </a:r>
            <a:endParaRPr/>
          </a:p>
        </p:txBody>
      </p:sp>
      <p:pic>
        <p:nvPicPr>
          <p:cNvPr id="345" name="Google Shape;345;p19"/>
          <p:cNvPicPr preferRelativeResize="0"/>
          <p:nvPr/>
        </p:nvPicPr>
        <p:blipFill rotWithShape="1">
          <a:blip r:embed="rId4">
            <a:alphaModFix/>
          </a:blip>
          <a:srcRect b="0" l="0" r="0" t="0"/>
          <a:stretch/>
        </p:blipFill>
        <p:spPr>
          <a:xfrm>
            <a:off x="6262198" y="939460"/>
            <a:ext cx="5706071" cy="23351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46" name="Google Shape;346;p19"/>
          <p:cNvSpPr/>
          <p:nvPr/>
        </p:nvSpPr>
        <p:spPr>
          <a:xfrm rot="-5400000">
            <a:off x="-1630275" y="2680985"/>
            <a:ext cx="3758567" cy="275515"/>
          </a:xfrm>
          <a:prstGeom prst="round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UNIVARIATE</a:t>
            </a:r>
            <a:endParaRPr/>
          </a:p>
        </p:txBody>
      </p:sp>
      <p:sp>
        <p:nvSpPr>
          <p:cNvPr id="347" name="Google Shape;347;p19"/>
          <p:cNvSpPr/>
          <p:nvPr/>
        </p:nvSpPr>
        <p:spPr>
          <a:xfrm rot="-5400000">
            <a:off x="-593938" y="5536643"/>
            <a:ext cx="1681625" cy="279782"/>
          </a:xfrm>
          <a:prstGeom prst="roundRect">
            <a:avLst>
              <a:gd fmla="val 16667" name="adj"/>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MULTIVARIATE</a:t>
            </a:r>
            <a:endParaRPr/>
          </a:p>
        </p:txBody>
      </p:sp>
      <p:pic>
        <p:nvPicPr>
          <p:cNvPr id="348" name="Google Shape;348;p19"/>
          <p:cNvPicPr preferRelativeResize="0"/>
          <p:nvPr/>
        </p:nvPicPr>
        <p:blipFill rotWithShape="1">
          <a:blip r:embed="rId5">
            <a:alphaModFix/>
          </a:blip>
          <a:srcRect b="0" l="0" r="0" t="0"/>
          <a:stretch/>
        </p:blipFill>
        <p:spPr>
          <a:xfrm>
            <a:off x="6248889" y="929982"/>
            <a:ext cx="5719380" cy="23181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2" name="Shape 352"/>
        <p:cNvGrpSpPr/>
        <p:nvPr/>
      </p:nvGrpSpPr>
      <p:grpSpPr>
        <a:xfrm>
          <a:off x="0" y="0"/>
          <a:ext cx="0" cy="0"/>
          <a:chOff x="0" y="0"/>
          <a:chExt cx="0" cy="0"/>
        </a:xfrm>
      </p:grpSpPr>
      <p:sp>
        <p:nvSpPr>
          <p:cNvPr id="353" name="Google Shape;353;p20"/>
          <p:cNvSpPr/>
          <p:nvPr/>
        </p:nvSpPr>
        <p:spPr>
          <a:xfrm flipH="1" rot="10800000">
            <a:off x="5577555" y="-518445"/>
            <a:ext cx="1036890" cy="1036890"/>
          </a:xfrm>
          <a:prstGeom prst="diamond">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20"/>
          <p:cNvSpPr txBox="1"/>
          <p:nvPr/>
        </p:nvSpPr>
        <p:spPr>
          <a:xfrm>
            <a:off x="321841" y="100790"/>
            <a:ext cx="11548317" cy="498598"/>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dk1"/>
              </a:buClr>
              <a:buSzPts val="3600"/>
              <a:buFont typeface="Century Gothic"/>
              <a:buNone/>
            </a:pPr>
            <a:r>
              <a:rPr b="1" i="0" lang="en-US" sz="3600" u="none" cap="none" strike="noStrike">
                <a:solidFill>
                  <a:schemeClr val="dk1"/>
                </a:solidFill>
                <a:latin typeface="Century Gothic"/>
                <a:ea typeface="Century Gothic"/>
                <a:cs typeface="Century Gothic"/>
                <a:sym typeface="Century Gothic"/>
              </a:rPr>
              <a:t>BUSINESS </a:t>
            </a:r>
            <a:r>
              <a:rPr i="0" lang="en-US" sz="3600" u="none" cap="none" strike="noStrike">
                <a:solidFill>
                  <a:schemeClr val="dk1"/>
                </a:solidFill>
                <a:latin typeface="Century Gothic"/>
                <a:ea typeface="Century Gothic"/>
                <a:cs typeface="Century Gothic"/>
                <a:sym typeface="Century Gothic"/>
              </a:rPr>
              <a:t>CONCLUSION</a:t>
            </a:r>
            <a:endParaRPr/>
          </a:p>
        </p:txBody>
      </p:sp>
      <p:sp>
        <p:nvSpPr>
          <p:cNvPr id="355" name="Google Shape;3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56" name="Google Shape;356;p20"/>
          <p:cNvGrpSpPr/>
          <p:nvPr/>
        </p:nvGrpSpPr>
        <p:grpSpPr>
          <a:xfrm>
            <a:off x="0" y="6721475"/>
            <a:ext cx="12192000" cy="136525"/>
            <a:chOff x="0" y="6721475"/>
            <a:chExt cx="14147800" cy="136525"/>
          </a:xfrm>
        </p:grpSpPr>
        <p:sp>
          <p:nvSpPr>
            <p:cNvPr id="357" name="Google Shape;357;p20"/>
            <p:cNvSpPr/>
            <p:nvPr/>
          </p:nvSpPr>
          <p:spPr>
            <a:xfrm>
              <a:off x="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20"/>
            <p:cNvSpPr/>
            <p:nvPr/>
          </p:nvSpPr>
          <p:spPr>
            <a:xfrm>
              <a:off x="4794250" y="6721475"/>
              <a:ext cx="4559300" cy="136525"/>
            </a:xfrm>
            <a:prstGeom prst="rect">
              <a:avLst/>
            </a:prstGeom>
            <a:solidFill>
              <a:srgbClr val="F654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20"/>
            <p:cNvSpPr/>
            <p:nvPr/>
          </p:nvSpPr>
          <p:spPr>
            <a:xfrm>
              <a:off x="9588500" y="6721475"/>
              <a:ext cx="4559300" cy="136525"/>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60" name="Google Shape;360;p20"/>
          <p:cNvGrpSpPr/>
          <p:nvPr/>
        </p:nvGrpSpPr>
        <p:grpSpPr>
          <a:xfrm>
            <a:off x="7227972" y="893429"/>
            <a:ext cx="252000" cy="252000"/>
            <a:chOff x="11045825" y="2247900"/>
            <a:chExt cx="258763" cy="258763"/>
          </a:xfrm>
        </p:grpSpPr>
        <p:sp>
          <p:nvSpPr>
            <p:cNvPr id="361" name="Google Shape;361;p20"/>
            <p:cNvSpPr/>
            <p:nvPr/>
          </p:nvSpPr>
          <p:spPr>
            <a:xfrm>
              <a:off x="11155363" y="2478088"/>
              <a:ext cx="38100" cy="9525"/>
            </a:xfrm>
            <a:custGeom>
              <a:rect b="b" l="l" r="r" t="t"/>
              <a:pathLst>
                <a:path extrusionOk="0" h="30" w="120">
                  <a:moveTo>
                    <a:pt x="105" y="0"/>
                  </a:moveTo>
                  <a:lnTo>
                    <a:pt x="15" y="0"/>
                  </a:lnTo>
                  <a:lnTo>
                    <a:pt x="12" y="0"/>
                  </a:lnTo>
                  <a:lnTo>
                    <a:pt x="9" y="1"/>
                  </a:lnTo>
                  <a:lnTo>
                    <a:pt x="7" y="2"/>
                  </a:lnTo>
                  <a:lnTo>
                    <a:pt x="5" y="4"/>
                  </a:lnTo>
                  <a:lnTo>
                    <a:pt x="2" y="6"/>
                  </a:lnTo>
                  <a:lnTo>
                    <a:pt x="1" y="8"/>
                  </a:lnTo>
                  <a:lnTo>
                    <a:pt x="0" y="11"/>
                  </a:lnTo>
                  <a:lnTo>
                    <a:pt x="0" y="15"/>
                  </a:lnTo>
                  <a:lnTo>
                    <a:pt x="0" y="18"/>
                  </a:lnTo>
                  <a:lnTo>
                    <a:pt x="1" y="20"/>
                  </a:lnTo>
                  <a:lnTo>
                    <a:pt x="2" y="23"/>
                  </a:lnTo>
                  <a:lnTo>
                    <a:pt x="5" y="25"/>
                  </a:lnTo>
                  <a:lnTo>
                    <a:pt x="7" y="26"/>
                  </a:lnTo>
                  <a:lnTo>
                    <a:pt x="9" y="29"/>
                  </a:lnTo>
                  <a:lnTo>
                    <a:pt x="12" y="29"/>
                  </a:lnTo>
                  <a:lnTo>
                    <a:pt x="15" y="30"/>
                  </a:lnTo>
                  <a:lnTo>
                    <a:pt x="105" y="30"/>
                  </a:lnTo>
                  <a:lnTo>
                    <a:pt x="109" y="29"/>
                  </a:lnTo>
                  <a:lnTo>
                    <a:pt x="111" y="29"/>
                  </a:lnTo>
                  <a:lnTo>
                    <a:pt x="114" y="26"/>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9" y="0"/>
                  </a:lnTo>
                  <a:lnTo>
                    <a:pt x="10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2" name="Google Shape;362;p20"/>
            <p:cNvSpPr/>
            <p:nvPr/>
          </p:nvSpPr>
          <p:spPr>
            <a:xfrm>
              <a:off x="11164888" y="2497138"/>
              <a:ext cx="19050" cy="9525"/>
            </a:xfrm>
            <a:custGeom>
              <a:rect b="b" l="l" r="r" t="t"/>
              <a:pathLst>
                <a:path extrusionOk="0" h="30" w="60">
                  <a:moveTo>
                    <a:pt x="45" y="0"/>
                  </a:moveTo>
                  <a:lnTo>
                    <a:pt x="15" y="0"/>
                  </a:lnTo>
                  <a:lnTo>
                    <a:pt x="12" y="0"/>
                  </a:lnTo>
                  <a:lnTo>
                    <a:pt x="9" y="1"/>
                  </a:lnTo>
                  <a:lnTo>
                    <a:pt x="7" y="2"/>
                  </a:lnTo>
                  <a:lnTo>
                    <a:pt x="5" y="4"/>
                  </a:lnTo>
                  <a:lnTo>
                    <a:pt x="3" y="6"/>
                  </a:lnTo>
                  <a:lnTo>
                    <a:pt x="1" y="8"/>
                  </a:lnTo>
                  <a:lnTo>
                    <a:pt x="0" y="12"/>
                  </a:lnTo>
                  <a:lnTo>
                    <a:pt x="0" y="15"/>
                  </a:lnTo>
                  <a:lnTo>
                    <a:pt x="0" y="18"/>
                  </a:lnTo>
                  <a:lnTo>
                    <a:pt x="1" y="20"/>
                  </a:lnTo>
                  <a:lnTo>
                    <a:pt x="3" y="23"/>
                  </a:lnTo>
                  <a:lnTo>
                    <a:pt x="5" y="25"/>
                  </a:lnTo>
                  <a:lnTo>
                    <a:pt x="7" y="28"/>
                  </a:lnTo>
                  <a:lnTo>
                    <a:pt x="9" y="29"/>
                  </a:lnTo>
                  <a:lnTo>
                    <a:pt x="12" y="30"/>
                  </a:lnTo>
                  <a:lnTo>
                    <a:pt x="15" y="30"/>
                  </a:lnTo>
                  <a:lnTo>
                    <a:pt x="45" y="30"/>
                  </a:lnTo>
                  <a:lnTo>
                    <a:pt x="49" y="30"/>
                  </a:lnTo>
                  <a:lnTo>
                    <a:pt x="51" y="29"/>
                  </a:lnTo>
                  <a:lnTo>
                    <a:pt x="54" y="28"/>
                  </a:lnTo>
                  <a:lnTo>
                    <a:pt x="56" y="25"/>
                  </a:lnTo>
                  <a:lnTo>
                    <a:pt x="57" y="23"/>
                  </a:lnTo>
                  <a:lnTo>
                    <a:pt x="59" y="20"/>
                  </a:lnTo>
                  <a:lnTo>
                    <a:pt x="60" y="18"/>
                  </a:lnTo>
                  <a:lnTo>
                    <a:pt x="60" y="15"/>
                  </a:lnTo>
                  <a:lnTo>
                    <a:pt x="60" y="12"/>
                  </a:lnTo>
                  <a:lnTo>
                    <a:pt x="59" y="8"/>
                  </a:lnTo>
                  <a:lnTo>
                    <a:pt x="57" y="6"/>
                  </a:lnTo>
                  <a:lnTo>
                    <a:pt x="56" y="4"/>
                  </a:lnTo>
                  <a:lnTo>
                    <a:pt x="54" y="2"/>
                  </a:lnTo>
                  <a:lnTo>
                    <a:pt x="51" y="1"/>
                  </a:lnTo>
                  <a:lnTo>
                    <a:pt x="49" y="0"/>
                  </a:lnTo>
                  <a:lnTo>
                    <a:pt x="4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 name="Google Shape;363;p20"/>
            <p:cNvSpPr/>
            <p:nvPr/>
          </p:nvSpPr>
          <p:spPr>
            <a:xfrm>
              <a:off x="11093450" y="2290763"/>
              <a:ext cx="163513" cy="177800"/>
            </a:xfrm>
            <a:custGeom>
              <a:rect b="b" l="l" r="r" t="t"/>
              <a:pathLst>
                <a:path extrusionOk="0" h="558" w="512">
                  <a:moveTo>
                    <a:pt x="312" y="475"/>
                  </a:moveTo>
                  <a:lnTo>
                    <a:pt x="308" y="476"/>
                  </a:lnTo>
                  <a:lnTo>
                    <a:pt x="305" y="480"/>
                  </a:lnTo>
                  <a:lnTo>
                    <a:pt x="303" y="484"/>
                  </a:lnTo>
                  <a:lnTo>
                    <a:pt x="301" y="489"/>
                  </a:lnTo>
                  <a:lnTo>
                    <a:pt x="301" y="528"/>
                  </a:lnTo>
                  <a:lnTo>
                    <a:pt x="211" y="528"/>
                  </a:lnTo>
                  <a:lnTo>
                    <a:pt x="211" y="489"/>
                  </a:lnTo>
                  <a:lnTo>
                    <a:pt x="210" y="484"/>
                  </a:lnTo>
                  <a:lnTo>
                    <a:pt x="208" y="480"/>
                  </a:lnTo>
                  <a:lnTo>
                    <a:pt x="204" y="476"/>
                  </a:lnTo>
                  <a:lnTo>
                    <a:pt x="200" y="475"/>
                  </a:lnTo>
                  <a:lnTo>
                    <a:pt x="181" y="469"/>
                  </a:lnTo>
                  <a:lnTo>
                    <a:pt x="164" y="462"/>
                  </a:lnTo>
                  <a:lnTo>
                    <a:pt x="147" y="454"/>
                  </a:lnTo>
                  <a:lnTo>
                    <a:pt x="131" y="444"/>
                  </a:lnTo>
                  <a:lnTo>
                    <a:pt x="116" y="433"/>
                  </a:lnTo>
                  <a:lnTo>
                    <a:pt x="102" y="421"/>
                  </a:lnTo>
                  <a:lnTo>
                    <a:pt x="89" y="409"/>
                  </a:lnTo>
                  <a:lnTo>
                    <a:pt x="77" y="395"/>
                  </a:lnTo>
                  <a:lnTo>
                    <a:pt x="67" y="380"/>
                  </a:lnTo>
                  <a:lnTo>
                    <a:pt x="58" y="364"/>
                  </a:lnTo>
                  <a:lnTo>
                    <a:pt x="49" y="347"/>
                  </a:lnTo>
                  <a:lnTo>
                    <a:pt x="43" y="330"/>
                  </a:lnTo>
                  <a:lnTo>
                    <a:pt x="38" y="312"/>
                  </a:lnTo>
                  <a:lnTo>
                    <a:pt x="33" y="294"/>
                  </a:lnTo>
                  <a:lnTo>
                    <a:pt x="31" y="276"/>
                  </a:lnTo>
                  <a:lnTo>
                    <a:pt x="30" y="256"/>
                  </a:lnTo>
                  <a:lnTo>
                    <a:pt x="31" y="245"/>
                  </a:lnTo>
                  <a:lnTo>
                    <a:pt x="31" y="233"/>
                  </a:lnTo>
                  <a:lnTo>
                    <a:pt x="33" y="222"/>
                  </a:lnTo>
                  <a:lnTo>
                    <a:pt x="35" y="211"/>
                  </a:lnTo>
                  <a:lnTo>
                    <a:pt x="38" y="199"/>
                  </a:lnTo>
                  <a:lnTo>
                    <a:pt x="41" y="189"/>
                  </a:lnTo>
                  <a:lnTo>
                    <a:pt x="44" y="179"/>
                  </a:lnTo>
                  <a:lnTo>
                    <a:pt x="48" y="168"/>
                  </a:lnTo>
                  <a:lnTo>
                    <a:pt x="58" y="149"/>
                  </a:lnTo>
                  <a:lnTo>
                    <a:pt x="69" y="130"/>
                  </a:lnTo>
                  <a:lnTo>
                    <a:pt x="82" y="113"/>
                  </a:lnTo>
                  <a:lnTo>
                    <a:pt x="97" y="97"/>
                  </a:lnTo>
                  <a:lnTo>
                    <a:pt x="113" y="83"/>
                  </a:lnTo>
                  <a:lnTo>
                    <a:pt x="130" y="69"/>
                  </a:lnTo>
                  <a:lnTo>
                    <a:pt x="149" y="58"/>
                  </a:lnTo>
                  <a:lnTo>
                    <a:pt x="168" y="48"/>
                  </a:lnTo>
                  <a:lnTo>
                    <a:pt x="178" y="44"/>
                  </a:lnTo>
                  <a:lnTo>
                    <a:pt x="189" y="41"/>
                  </a:lnTo>
                  <a:lnTo>
                    <a:pt x="200" y="38"/>
                  </a:lnTo>
                  <a:lnTo>
                    <a:pt x="210" y="35"/>
                  </a:lnTo>
                  <a:lnTo>
                    <a:pt x="222" y="33"/>
                  </a:lnTo>
                  <a:lnTo>
                    <a:pt x="233" y="32"/>
                  </a:lnTo>
                  <a:lnTo>
                    <a:pt x="245" y="31"/>
                  </a:lnTo>
                  <a:lnTo>
                    <a:pt x="256" y="30"/>
                  </a:lnTo>
                  <a:lnTo>
                    <a:pt x="268" y="31"/>
                  </a:lnTo>
                  <a:lnTo>
                    <a:pt x="279" y="31"/>
                  </a:lnTo>
                  <a:lnTo>
                    <a:pt x="291" y="33"/>
                  </a:lnTo>
                  <a:lnTo>
                    <a:pt x="301" y="35"/>
                  </a:lnTo>
                  <a:lnTo>
                    <a:pt x="312" y="38"/>
                  </a:lnTo>
                  <a:lnTo>
                    <a:pt x="323" y="41"/>
                  </a:lnTo>
                  <a:lnTo>
                    <a:pt x="334" y="44"/>
                  </a:lnTo>
                  <a:lnTo>
                    <a:pt x="344" y="48"/>
                  </a:lnTo>
                  <a:lnTo>
                    <a:pt x="364" y="58"/>
                  </a:lnTo>
                  <a:lnTo>
                    <a:pt x="382" y="69"/>
                  </a:lnTo>
                  <a:lnTo>
                    <a:pt x="400" y="83"/>
                  </a:lnTo>
                  <a:lnTo>
                    <a:pt x="416" y="97"/>
                  </a:lnTo>
                  <a:lnTo>
                    <a:pt x="430" y="113"/>
                  </a:lnTo>
                  <a:lnTo>
                    <a:pt x="443" y="130"/>
                  </a:lnTo>
                  <a:lnTo>
                    <a:pt x="455" y="149"/>
                  </a:lnTo>
                  <a:lnTo>
                    <a:pt x="464" y="168"/>
                  </a:lnTo>
                  <a:lnTo>
                    <a:pt x="468" y="179"/>
                  </a:lnTo>
                  <a:lnTo>
                    <a:pt x="472" y="189"/>
                  </a:lnTo>
                  <a:lnTo>
                    <a:pt x="475" y="199"/>
                  </a:lnTo>
                  <a:lnTo>
                    <a:pt x="477" y="211"/>
                  </a:lnTo>
                  <a:lnTo>
                    <a:pt x="479" y="222"/>
                  </a:lnTo>
                  <a:lnTo>
                    <a:pt x="481" y="233"/>
                  </a:lnTo>
                  <a:lnTo>
                    <a:pt x="482" y="245"/>
                  </a:lnTo>
                  <a:lnTo>
                    <a:pt x="482" y="256"/>
                  </a:lnTo>
                  <a:lnTo>
                    <a:pt x="482" y="276"/>
                  </a:lnTo>
                  <a:lnTo>
                    <a:pt x="478" y="294"/>
                  </a:lnTo>
                  <a:lnTo>
                    <a:pt x="475" y="312"/>
                  </a:lnTo>
                  <a:lnTo>
                    <a:pt x="470" y="330"/>
                  </a:lnTo>
                  <a:lnTo>
                    <a:pt x="462" y="347"/>
                  </a:lnTo>
                  <a:lnTo>
                    <a:pt x="455" y="364"/>
                  </a:lnTo>
                  <a:lnTo>
                    <a:pt x="445" y="380"/>
                  </a:lnTo>
                  <a:lnTo>
                    <a:pt x="434" y="395"/>
                  </a:lnTo>
                  <a:lnTo>
                    <a:pt x="423" y="409"/>
                  </a:lnTo>
                  <a:lnTo>
                    <a:pt x="410" y="421"/>
                  </a:lnTo>
                  <a:lnTo>
                    <a:pt x="396" y="433"/>
                  </a:lnTo>
                  <a:lnTo>
                    <a:pt x="381" y="444"/>
                  </a:lnTo>
                  <a:lnTo>
                    <a:pt x="365" y="454"/>
                  </a:lnTo>
                  <a:lnTo>
                    <a:pt x="349" y="462"/>
                  </a:lnTo>
                  <a:lnTo>
                    <a:pt x="331" y="469"/>
                  </a:lnTo>
                  <a:lnTo>
                    <a:pt x="312" y="475"/>
                  </a:lnTo>
                  <a:close/>
                  <a:moveTo>
                    <a:pt x="256" y="0"/>
                  </a:moveTo>
                  <a:lnTo>
                    <a:pt x="244" y="1"/>
                  </a:lnTo>
                  <a:lnTo>
                    <a:pt x="230" y="2"/>
                  </a:lnTo>
                  <a:lnTo>
                    <a:pt x="218" y="3"/>
                  </a:lnTo>
                  <a:lnTo>
                    <a:pt x="205" y="5"/>
                  </a:lnTo>
                  <a:lnTo>
                    <a:pt x="192" y="9"/>
                  </a:lnTo>
                  <a:lnTo>
                    <a:pt x="180" y="12"/>
                  </a:lnTo>
                  <a:lnTo>
                    <a:pt x="168" y="16"/>
                  </a:lnTo>
                  <a:lnTo>
                    <a:pt x="157" y="20"/>
                  </a:lnTo>
                  <a:lnTo>
                    <a:pt x="145" y="26"/>
                  </a:lnTo>
                  <a:lnTo>
                    <a:pt x="134" y="31"/>
                  </a:lnTo>
                  <a:lnTo>
                    <a:pt x="123" y="38"/>
                  </a:lnTo>
                  <a:lnTo>
                    <a:pt x="113" y="44"/>
                  </a:lnTo>
                  <a:lnTo>
                    <a:pt x="103" y="52"/>
                  </a:lnTo>
                  <a:lnTo>
                    <a:pt x="93" y="59"/>
                  </a:lnTo>
                  <a:lnTo>
                    <a:pt x="84" y="67"/>
                  </a:lnTo>
                  <a:lnTo>
                    <a:pt x="75" y="75"/>
                  </a:lnTo>
                  <a:lnTo>
                    <a:pt x="67" y="85"/>
                  </a:lnTo>
                  <a:lnTo>
                    <a:pt x="59" y="93"/>
                  </a:lnTo>
                  <a:lnTo>
                    <a:pt x="52" y="103"/>
                  </a:lnTo>
                  <a:lnTo>
                    <a:pt x="44" y="114"/>
                  </a:lnTo>
                  <a:lnTo>
                    <a:pt x="38" y="123"/>
                  </a:lnTo>
                  <a:lnTo>
                    <a:pt x="31" y="134"/>
                  </a:lnTo>
                  <a:lnTo>
                    <a:pt x="26" y="146"/>
                  </a:lnTo>
                  <a:lnTo>
                    <a:pt x="20" y="157"/>
                  </a:lnTo>
                  <a:lnTo>
                    <a:pt x="16" y="168"/>
                  </a:lnTo>
                  <a:lnTo>
                    <a:pt x="12" y="180"/>
                  </a:lnTo>
                  <a:lnTo>
                    <a:pt x="9" y="192"/>
                  </a:lnTo>
                  <a:lnTo>
                    <a:pt x="5" y="205"/>
                  </a:lnTo>
                  <a:lnTo>
                    <a:pt x="3" y="218"/>
                  </a:lnTo>
                  <a:lnTo>
                    <a:pt x="1" y="231"/>
                  </a:lnTo>
                  <a:lnTo>
                    <a:pt x="0" y="243"/>
                  </a:lnTo>
                  <a:lnTo>
                    <a:pt x="0" y="256"/>
                  </a:lnTo>
                  <a:lnTo>
                    <a:pt x="1" y="277"/>
                  </a:lnTo>
                  <a:lnTo>
                    <a:pt x="3" y="298"/>
                  </a:lnTo>
                  <a:lnTo>
                    <a:pt x="8" y="317"/>
                  </a:lnTo>
                  <a:lnTo>
                    <a:pt x="13" y="338"/>
                  </a:lnTo>
                  <a:lnTo>
                    <a:pt x="20" y="356"/>
                  </a:lnTo>
                  <a:lnTo>
                    <a:pt x="29" y="374"/>
                  </a:lnTo>
                  <a:lnTo>
                    <a:pt x="39" y="391"/>
                  </a:lnTo>
                  <a:lnTo>
                    <a:pt x="50" y="409"/>
                  </a:lnTo>
                  <a:lnTo>
                    <a:pt x="63" y="424"/>
                  </a:lnTo>
                  <a:lnTo>
                    <a:pt x="77" y="439"/>
                  </a:lnTo>
                  <a:lnTo>
                    <a:pt x="91" y="451"/>
                  </a:lnTo>
                  <a:lnTo>
                    <a:pt x="107" y="464"/>
                  </a:lnTo>
                  <a:lnTo>
                    <a:pt x="124" y="475"/>
                  </a:lnTo>
                  <a:lnTo>
                    <a:pt x="143" y="485"/>
                  </a:lnTo>
                  <a:lnTo>
                    <a:pt x="161" y="493"/>
                  </a:lnTo>
                  <a:lnTo>
                    <a:pt x="181" y="501"/>
                  </a:lnTo>
                  <a:lnTo>
                    <a:pt x="181" y="543"/>
                  </a:lnTo>
                  <a:lnTo>
                    <a:pt x="181" y="545"/>
                  </a:lnTo>
                  <a:lnTo>
                    <a:pt x="182" y="548"/>
                  </a:lnTo>
                  <a:lnTo>
                    <a:pt x="183" y="550"/>
                  </a:lnTo>
                  <a:lnTo>
                    <a:pt x="186" y="553"/>
                  </a:lnTo>
                  <a:lnTo>
                    <a:pt x="188" y="554"/>
                  </a:lnTo>
                  <a:lnTo>
                    <a:pt x="190" y="557"/>
                  </a:lnTo>
                  <a:lnTo>
                    <a:pt x="193" y="557"/>
                  </a:lnTo>
                  <a:lnTo>
                    <a:pt x="196" y="558"/>
                  </a:lnTo>
                  <a:lnTo>
                    <a:pt x="316" y="558"/>
                  </a:lnTo>
                  <a:lnTo>
                    <a:pt x="320" y="557"/>
                  </a:lnTo>
                  <a:lnTo>
                    <a:pt x="322" y="557"/>
                  </a:lnTo>
                  <a:lnTo>
                    <a:pt x="325" y="554"/>
                  </a:lnTo>
                  <a:lnTo>
                    <a:pt x="327" y="553"/>
                  </a:lnTo>
                  <a:lnTo>
                    <a:pt x="329" y="550"/>
                  </a:lnTo>
                  <a:lnTo>
                    <a:pt x="330" y="548"/>
                  </a:lnTo>
                  <a:lnTo>
                    <a:pt x="331" y="545"/>
                  </a:lnTo>
                  <a:lnTo>
                    <a:pt x="331" y="543"/>
                  </a:lnTo>
                  <a:lnTo>
                    <a:pt x="331" y="501"/>
                  </a:lnTo>
                  <a:lnTo>
                    <a:pt x="351" y="493"/>
                  </a:lnTo>
                  <a:lnTo>
                    <a:pt x="370" y="485"/>
                  </a:lnTo>
                  <a:lnTo>
                    <a:pt x="388" y="475"/>
                  </a:lnTo>
                  <a:lnTo>
                    <a:pt x="404" y="464"/>
                  </a:lnTo>
                  <a:lnTo>
                    <a:pt x="420" y="451"/>
                  </a:lnTo>
                  <a:lnTo>
                    <a:pt x="436" y="439"/>
                  </a:lnTo>
                  <a:lnTo>
                    <a:pt x="449" y="424"/>
                  </a:lnTo>
                  <a:lnTo>
                    <a:pt x="462" y="409"/>
                  </a:lnTo>
                  <a:lnTo>
                    <a:pt x="473" y="391"/>
                  </a:lnTo>
                  <a:lnTo>
                    <a:pt x="483" y="374"/>
                  </a:lnTo>
                  <a:lnTo>
                    <a:pt x="491" y="356"/>
                  </a:lnTo>
                  <a:lnTo>
                    <a:pt x="499" y="338"/>
                  </a:lnTo>
                  <a:lnTo>
                    <a:pt x="504" y="317"/>
                  </a:lnTo>
                  <a:lnTo>
                    <a:pt x="508" y="298"/>
                  </a:lnTo>
                  <a:lnTo>
                    <a:pt x="512" y="277"/>
                  </a:lnTo>
                  <a:lnTo>
                    <a:pt x="512" y="256"/>
                  </a:lnTo>
                  <a:lnTo>
                    <a:pt x="512" y="243"/>
                  </a:lnTo>
                  <a:lnTo>
                    <a:pt x="511" y="231"/>
                  </a:lnTo>
                  <a:lnTo>
                    <a:pt x="510" y="218"/>
                  </a:lnTo>
                  <a:lnTo>
                    <a:pt x="507" y="205"/>
                  </a:lnTo>
                  <a:lnTo>
                    <a:pt x="504" y="192"/>
                  </a:lnTo>
                  <a:lnTo>
                    <a:pt x="501" y="180"/>
                  </a:lnTo>
                  <a:lnTo>
                    <a:pt x="497" y="168"/>
                  </a:lnTo>
                  <a:lnTo>
                    <a:pt x="492" y="157"/>
                  </a:lnTo>
                  <a:lnTo>
                    <a:pt x="487" y="146"/>
                  </a:lnTo>
                  <a:lnTo>
                    <a:pt x="482" y="134"/>
                  </a:lnTo>
                  <a:lnTo>
                    <a:pt x="475" y="123"/>
                  </a:lnTo>
                  <a:lnTo>
                    <a:pt x="469" y="114"/>
                  </a:lnTo>
                  <a:lnTo>
                    <a:pt x="461" y="103"/>
                  </a:lnTo>
                  <a:lnTo>
                    <a:pt x="454" y="93"/>
                  </a:lnTo>
                  <a:lnTo>
                    <a:pt x="445" y="85"/>
                  </a:lnTo>
                  <a:lnTo>
                    <a:pt x="437" y="75"/>
                  </a:lnTo>
                  <a:lnTo>
                    <a:pt x="428" y="67"/>
                  </a:lnTo>
                  <a:lnTo>
                    <a:pt x="418" y="59"/>
                  </a:lnTo>
                  <a:lnTo>
                    <a:pt x="409" y="52"/>
                  </a:lnTo>
                  <a:lnTo>
                    <a:pt x="399" y="44"/>
                  </a:lnTo>
                  <a:lnTo>
                    <a:pt x="388" y="38"/>
                  </a:lnTo>
                  <a:lnTo>
                    <a:pt x="378" y="31"/>
                  </a:lnTo>
                  <a:lnTo>
                    <a:pt x="367" y="26"/>
                  </a:lnTo>
                  <a:lnTo>
                    <a:pt x="356" y="20"/>
                  </a:lnTo>
                  <a:lnTo>
                    <a:pt x="344" y="16"/>
                  </a:lnTo>
                  <a:lnTo>
                    <a:pt x="333" y="12"/>
                  </a:lnTo>
                  <a:lnTo>
                    <a:pt x="320" y="9"/>
                  </a:lnTo>
                  <a:lnTo>
                    <a:pt x="308" y="5"/>
                  </a:lnTo>
                  <a:lnTo>
                    <a:pt x="295" y="3"/>
                  </a:lnTo>
                  <a:lnTo>
                    <a:pt x="282" y="2"/>
                  </a:lnTo>
                  <a:lnTo>
                    <a:pt x="269" y="1"/>
                  </a:lnTo>
                  <a:lnTo>
                    <a:pt x="25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 name="Google Shape;364;p20"/>
            <p:cNvSpPr/>
            <p:nvPr/>
          </p:nvSpPr>
          <p:spPr>
            <a:xfrm>
              <a:off x="11045825" y="2363788"/>
              <a:ext cx="28575" cy="9525"/>
            </a:xfrm>
            <a:custGeom>
              <a:rect b="b" l="l" r="r" t="t"/>
              <a:pathLst>
                <a:path extrusionOk="0" h="30" w="90">
                  <a:moveTo>
                    <a:pt x="75" y="0"/>
                  </a:moveTo>
                  <a:lnTo>
                    <a:pt x="15" y="0"/>
                  </a:lnTo>
                  <a:lnTo>
                    <a:pt x="12" y="0"/>
                  </a:lnTo>
                  <a:lnTo>
                    <a:pt x="9" y="1"/>
                  </a:lnTo>
                  <a:lnTo>
                    <a:pt x="6" y="2"/>
                  </a:lnTo>
                  <a:lnTo>
                    <a:pt x="4" y="5"/>
                  </a:lnTo>
                  <a:lnTo>
                    <a:pt x="2" y="7"/>
                  </a:lnTo>
                  <a:lnTo>
                    <a:pt x="1" y="9"/>
                  </a:lnTo>
                  <a:lnTo>
                    <a:pt x="0" y="12"/>
                  </a:lnTo>
                  <a:lnTo>
                    <a:pt x="0" y="15"/>
                  </a:lnTo>
                  <a:lnTo>
                    <a:pt x="0" y="19"/>
                  </a:lnTo>
                  <a:lnTo>
                    <a:pt x="1" y="21"/>
                  </a:lnTo>
                  <a:lnTo>
                    <a:pt x="2" y="24"/>
                  </a:lnTo>
                  <a:lnTo>
                    <a:pt x="4" y="26"/>
                  </a:lnTo>
                  <a:lnTo>
                    <a:pt x="6" y="28"/>
                  </a:lnTo>
                  <a:lnTo>
                    <a:pt x="9" y="29"/>
                  </a:lnTo>
                  <a:lnTo>
                    <a:pt x="12" y="30"/>
                  </a:lnTo>
                  <a:lnTo>
                    <a:pt x="15" y="30"/>
                  </a:lnTo>
                  <a:lnTo>
                    <a:pt x="75" y="30"/>
                  </a:lnTo>
                  <a:lnTo>
                    <a:pt x="78" y="30"/>
                  </a:lnTo>
                  <a:lnTo>
                    <a:pt x="80" y="29"/>
                  </a:lnTo>
                  <a:lnTo>
                    <a:pt x="84" y="27"/>
                  </a:lnTo>
                  <a:lnTo>
                    <a:pt x="86" y="26"/>
                  </a:lnTo>
                  <a:lnTo>
                    <a:pt x="88" y="24"/>
                  </a:lnTo>
                  <a:lnTo>
                    <a:pt x="89" y="21"/>
                  </a:lnTo>
                  <a:lnTo>
                    <a:pt x="90" y="19"/>
                  </a:lnTo>
                  <a:lnTo>
                    <a:pt x="90" y="15"/>
                  </a:lnTo>
                  <a:lnTo>
                    <a:pt x="90" y="12"/>
                  </a:lnTo>
                  <a:lnTo>
                    <a:pt x="89" y="9"/>
                  </a:lnTo>
                  <a:lnTo>
                    <a:pt x="88" y="7"/>
                  </a:lnTo>
                  <a:lnTo>
                    <a:pt x="86" y="5"/>
                  </a:lnTo>
                  <a:lnTo>
                    <a:pt x="84" y="2"/>
                  </a:lnTo>
                  <a:lnTo>
                    <a:pt x="80" y="1"/>
                  </a:lnTo>
                  <a:lnTo>
                    <a:pt x="78" y="0"/>
                  </a:lnTo>
                  <a:lnTo>
                    <a:pt x="7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5" name="Google Shape;365;p20"/>
            <p:cNvSpPr/>
            <p:nvPr/>
          </p:nvSpPr>
          <p:spPr>
            <a:xfrm>
              <a:off x="11074400" y="2276475"/>
              <a:ext cx="33338" cy="33338"/>
            </a:xfrm>
            <a:custGeom>
              <a:rect b="b" l="l" r="r" t="t"/>
              <a:pathLst>
                <a:path extrusionOk="0" h="105" w="105">
                  <a:moveTo>
                    <a:pt x="90" y="105"/>
                  </a:moveTo>
                  <a:lnTo>
                    <a:pt x="93" y="105"/>
                  </a:lnTo>
                  <a:lnTo>
                    <a:pt x="97" y="104"/>
                  </a:lnTo>
                  <a:lnTo>
                    <a:pt x="99" y="103"/>
                  </a:lnTo>
                  <a:lnTo>
                    <a:pt x="101" y="101"/>
                  </a:lnTo>
                  <a:lnTo>
                    <a:pt x="103" y="99"/>
                  </a:lnTo>
                  <a:lnTo>
                    <a:pt x="104" y="97"/>
                  </a:lnTo>
                  <a:lnTo>
                    <a:pt x="105" y="93"/>
                  </a:lnTo>
                  <a:lnTo>
                    <a:pt x="105" y="90"/>
                  </a:lnTo>
                  <a:lnTo>
                    <a:pt x="105" y="88"/>
                  </a:lnTo>
                  <a:lnTo>
                    <a:pt x="104" y="85"/>
                  </a:lnTo>
                  <a:lnTo>
                    <a:pt x="103" y="83"/>
                  </a:lnTo>
                  <a:lnTo>
                    <a:pt x="101" y="79"/>
                  </a:lnTo>
                  <a:lnTo>
                    <a:pt x="26" y="4"/>
                  </a:lnTo>
                  <a:lnTo>
                    <a:pt x="24" y="2"/>
                  </a:lnTo>
                  <a:lnTo>
                    <a:pt x="20" y="1"/>
                  </a:lnTo>
                  <a:lnTo>
                    <a:pt x="18" y="0"/>
                  </a:lnTo>
                  <a:lnTo>
                    <a:pt x="15" y="0"/>
                  </a:lnTo>
                  <a:lnTo>
                    <a:pt x="12" y="0"/>
                  </a:lnTo>
                  <a:lnTo>
                    <a:pt x="10" y="1"/>
                  </a:lnTo>
                  <a:lnTo>
                    <a:pt x="6" y="3"/>
                  </a:lnTo>
                  <a:lnTo>
                    <a:pt x="4" y="4"/>
                  </a:lnTo>
                  <a:lnTo>
                    <a:pt x="2" y="6"/>
                  </a:lnTo>
                  <a:lnTo>
                    <a:pt x="1" y="10"/>
                  </a:lnTo>
                  <a:lnTo>
                    <a:pt x="0" y="13"/>
                  </a:lnTo>
                  <a:lnTo>
                    <a:pt x="0" y="15"/>
                  </a:lnTo>
                  <a:lnTo>
                    <a:pt x="0" y="18"/>
                  </a:lnTo>
                  <a:lnTo>
                    <a:pt x="1" y="21"/>
                  </a:lnTo>
                  <a:lnTo>
                    <a:pt x="2" y="24"/>
                  </a:lnTo>
                  <a:lnTo>
                    <a:pt x="4" y="26"/>
                  </a:lnTo>
                  <a:lnTo>
                    <a:pt x="79" y="101"/>
                  </a:lnTo>
                  <a:lnTo>
                    <a:pt x="83" y="103"/>
                  </a:lnTo>
                  <a:lnTo>
                    <a:pt x="85" y="104"/>
                  </a:lnTo>
                  <a:lnTo>
                    <a:pt x="88" y="105"/>
                  </a:lnTo>
                  <a:lnTo>
                    <a:pt x="90" y="10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6" name="Google Shape;366;p20"/>
            <p:cNvSpPr/>
            <p:nvPr/>
          </p:nvSpPr>
          <p:spPr>
            <a:xfrm>
              <a:off x="11169650" y="2247900"/>
              <a:ext cx="9525" cy="28575"/>
            </a:xfrm>
            <a:custGeom>
              <a:rect b="b" l="l" r="r" t="t"/>
              <a:pathLst>
                <a:path extrusionOk="0" h="90" w="30">
                  <a:moveTo>
                    <a:pt x="15" y="90"/>
                  </a:moveTo>
                  <a:lnTo>
                    <a:pt x="19" y="90"/>
                  </a:lnTo>
                  <a:lnTo>
                    <a:pt x="21" y="89"/>
                  </a:lnTo>
                  <a:lnTo>
                    <a:pt x="24" y="88"/>
                  </a:lnTo>
                  <a:lnTo>
                    <a:pt x="26" y="86"/>
                  </a:lnTo>
                  <a:lnTo>
                    <a:pt x="27" y="84"/>
                  </a:lnTo>
                  <a:lnTo>
                    <a:pt x="29" y="81"/>
                  </a:lnTo>
                  <a:lnTo>
                    <a:pt x="30" y="78"/>
                  </a:lnTo>
                  <a:lnTo>
                    <a:pt x="30" y="75"/>
                  </a:lnTo>
                  <a:lnTo>
                    <a:pt x="30" y="15"/>
                  </a:lnTo>
                  <a:lnTo>
                    <a:pt x="30" y="12"/>
                  </a:lnTo>
                  <a:lnTo>
                    <a:pt x="29" y="10"/>
                  </a:lnTo>
                  <a:lnTo>
                    <a:pt x="27" y="6"/>
                  </a:lnTo>
                  <a:lnTo>
                    <a:pt x="26" y="4"/>
                  </a:lnTo>
                  <a:lnTo>
                    <a:pt x="24" y="2"/>
                  </a:lnTo>
                  <a:lnTo>
                    <a:pt x="21" y="1"/>
                  </a:lnTo>
                  <a:lnTo>
                    <a:pt x="19" y="0"/>
                  </a:lnTo>
                  <a:lnTo>
                    <a:pt x="15" y="0"/>
                  </a:lnTo>
                  <a:lnTo>
                    <a:pt x="12" y="0"/>
                  </a:lnTo>
                  <a:lnTo>
                    <a:pt x="9" y="1"/>
                  </a:lnTo>
                  <a:lnTo>
                    <a:pt x="7" y="2"/>
                  </a:lnTo>
                  <a:lnTo>
                    <a:pt x="5" y="4"/>
                  </a:lnTo>
                  <a:lnTo>
                    <a:pt x="3" y="6"/>
                  </a:lnTo>
                  <a:lnTo>
                    <a:pt x="1" y="10"/>
                  </a:lnTo>
                  <a:lnTo>
                    <a:pt x="0" y="12"/>
                  </a:lnTo>
                  <a:lnTo>
                    <a:pt x="0" y="15"/>
                  </a:lnTo>
                  <a:lnTo>
                    <a:pt x="0" y="75"/>
                  </a:lnTo>
                  <a:lnTo>
                    <a:pt x="0" y="78"/>
                  </a:lnTo>
                  <a:lnTo>
                    <a:pt x="1" y="81"/>
                  </a:lnTo>
                  <a:lnTo>
                    <a:pt x="3" y="84"/>
                  </a:lnTo>
                  <a:lnTo>
                    <a:pt x="5" y="86"/>
                  </a:lnTo>
                  <a:lnTo>
                    <a:pt x="7" y="88"/>
                  </a:lnTo>
                  <a:lnTo>
                    <a:pt x="9" y="89"/>
                  </a:lnTo>
                  <a:lnTo>
                    <a:pt x="12" y="90"/>
                  </a:lnTo>
                  <a:lnTo>
                    <a:pt x="15" y="9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7" name="Google Shape;367;p20"/>
            <p:cNvSpPr/>
            <p:nvPr/>
          </p:nvSpPr>
          <p:spPr>
            <a:xfrm>
              <a:off x="11242675" y="2276475"/>
              <a:ext cx="33338" cy="33338"/>
            </a:xfrm>
            <a:custGeom>
              <a:rect b="b" l="l" r="r" t="t"/>
              <a:pathLst>
                <a:path extrusionOk="0" h="105" w="106">
                  <a:moveTo>
                    <a:pt x="100" y="4"/>
                  </a:moveTo>
                  <a:lnTo>
                    <a:pt x="98" y="2"/>
                  </a:lnTo>
                  <a:lnTo>
                    <a:pt x="96" y="1"/>
                  </a:lnTo>
                  <a:lnTo>
                    <a:pt x="93" y="0"/>
                  </a:lnTo>
                  <a:lnTo>
                    <a:pt x="90" y="0"/>
                  </a:lnTo>
                  <a:lnTo>
                    <a:pt x="88" y="0"/>
                  </a:lnTo>
                  <a:lnTo>
                    <a:pt x="84" y="1"/>
                  </a:lnTo>
                  <a:lnTo>
                    <a:pt x="82" y="3"/>
                  </a:lnTo>
                  <a:lnTo>
                    <a:pt x="80" y="4"/>
                  </a:lnTo>
                  <a:lnTo>
                    <a:pt x="4" y="79"/>
                  </a:lnTo>
                  <a:lnTo>
                    <a:pt x="3" y="83"/>
                  </a:lnTo>
                  <a:lnTo>
                    <a:pt x="1" y="85"/>
                  </a:lnTo>
                  <a:lnTo>
                    <a:pt x="0" y="88"/>
                  </a:lnTo>
                  <a:lnTo>
                    <a:pt x="0" y="90"/>
                  </a:lnTo>
                  <a:lnTo>
                    <a:pt x="0" y="93"/>
                  </a:lnTo>
                  <a:lnTo>
                    <a:pt x="1" y="97"/>
                  </a:lnTo>
                  <a:lnTo>
                    <a:pt x="3" y="99"/>
                  </a:lnTo>
                  <a:lnTo>
                    <a:pt x="4" y="101"/>
                  </a:lnTo>
                  <a:lnTo>
                    <a:pt x="7" y="103"/>
                  </a:lnTo>
                  <a:lnTo>
                    <a:pt x="9" y="104"/>
                  </a:lnTo>
                  <a:lnTo>
                    <a:pt x="12" y="105"/>
                  </a:lnTo>
                  <a:lnTo>
                    <a:pt x="15" y="105"/>
                  </a:lnTo>
                  <a:lnTo>
                    <a:pt x="18" y="105"/>
                  </a:lnTo>
                  <a:lnTo>
                    <a:pt x="21" y="104"/>
                  </a:lnTo>
                  <a:lnTo>
                    <a:pt x="23" y="103"/>
                  </a:lnTo>
                  <a:lnTo>
                    <a:pt x="25" y="101"/>
                  </a:lnTo>
                  <a:lnTo>
                    <a:pt x="100" y="26"/>
                  </a:lnTo>
                  <a:lnTo>
                    <a:pt x="103" y="24"/>
                  </a:lnTo>
                  <a:lnTo>
                    <a:pt x="105" y="21"/>
                  </a:lnTo>
                  <a:lnTo>
                    <a:pt x="105" y="18"/>
                  </a:lnTo>
                  <a:lnTo>
                    <a:pt x="106" y="15"/>
                  </a:lnTo>
                  <a:lnTo>
                    <a:pt x="105" y="13"/>
                  </a:lnTo>
                  <a:lnTo>
                    <a:pt x="105" y="10"/>
                  </a:lnTo>
                  <a:lnTo>
                    <a:pt x="103" y="6"/>
                  </a:lnTo>
                  <a:lnTo>
                    <a:pt x="100" y="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8" name="Google Shape;368;p20"/>
            <p:cNvSpPr/>
            <p:nvPr/>
          </p:nvSpPr>
          <p:spPr>
            <a:xfrm>
              <a:off x="11276013" y="2363788"/>
              <a:ext cx="28575" cy="9525"/>
            </a:xfrm>
            <a:custGeom>
              <a:rect b="b" l="l" r="r" t="t"/>
              <a:pathLst>
                <a:path extrusionOk="0" h="30" w="90">
                  <a:moveTo>
                    <a:pt x="75" y="0"/>
                  </a:moveTo>
                  <a:lnTo>
                    <a:pt x="15" y="0"/>
                  </a:lnTo>
                  <a:lnTo>
                    <a:pt x="12" y="0"/>
                  </a:lnTo>
                  <a:lnTo>
                    <a:pt x="8" y="1"/>
                  </a:lnTo>
                  <a:lnTo>
                    <a:pt x="6" y="2"/>
                  </a:lnTo>
                  <a:lnTo>
                    <a:pt x="4" y="5"/>
                  </a:lnTo>
                  <a:lnTo>
                    <a:pt x="2" y="7"/>
                  </a:lnTo>
                  <a:lnTo>
                    <a:pt x="1" y="9"/>
                  </a:lnTo>
                  <a:lnTo>
                    <a:pt x="0" y="12"/>
                  </a:lnTo>
                  <a:lnTo>
                    <a:pt x="0" y="15"/>
                  </a:lnTo>
                  <a:lnTo>
                    <a:pt x="0" y="19"/>
                  </a:lnTo>
                  <a:lnTo>
                    <a:pt x="1" y="21"/>
                  </a:lnTo>
                  <a:lnTo>
                    <a:pt x="2" y="24"/>
                  </a:lnTo>
                  <a:lnTo>
                    <a:pt x="4" y="26"/>
                  </a:lnTo>
                  <a:lnTo>
                    <a:pt x="6" y="28"/>
                  </a:lnTo>
                  <a:lnTo>
                    <a:pt x="8" y="29"/>
                  </a:lnTo>
                  <a:lnTo>
                    <a:pt x="12" y="30"/>
                  </a:lnTo>
                  <a:lnTo>
                    <a:pt x="15" y="30"/>
                  </a:lnTo>
                  <a:lnTo>
                    <a:pt x="75" y="30"/>
                  </a:lnTo>
                  <a:lnTo>
                    <a:pt x="78" y="30"/>
                  </a:lnTo>
                  <a:lnTo>
                    <a:pt x="80" y="29"/>
                  </a:lnTo>
                  <a:lnTo>
                    <a:pt x="83" y="27"/>
                  </a:lnTo>
                  <a:lnTo>
                    <a:pt x="86" y="26"/>
                  </a:lnTo>
                  <a:lnTo>
                    <a:pt x="87" y="24"/>
                  </a:lnTo>
                  <a:lnTo>
                    <a:pt x="89" y="21"/>
                  </a:lnTo>
                  <a:lnTo>
                    <a:pt x="89" y="19"/>
                  </a:lnTo>
                  <a:lnTo>
                    <a:pt x="90" y="15"/>
                  </a:lnTo>
                  <a:lnTo>
                    <a:pt x="89" y="12"/>
                  </a:lnTo>
                  <a:lnTo>
                    <a:pt x="89" y="9"/>
                  </a:lnTo>
                  <a:lnTo>
                    <a:pt x="87" y="7"/>
                  </a:lnTo>
                  <a:lnTo>
                    <a:pt x="86" y="5"/>
                  </a:lnTo>
                  <a:lnTo>
                    <a:pt x="83" y="2"/>
                  </a:lnTo>
                  <a:lnTo>
                    <a:pt x="80" y="1"/>
                  </a:lnTo>
                  <a:lnTo>
                    <a:pt x="77" y="0"/>
                  </a:lnTo>
                  <a:lnTo>
                    <a:pt x="7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69" name="Google Shape;369;p20"/>
          <p:cNvGrpSpPr/>
          <p:nvPr/>
        </p:nvGrpSpPr>
        <p:grpSpPr>
          <a:xfrm>
            <a:off x="190314" y="3765107"/>
            <a:ext cx="6112765" cy="1162276"/>
            <a:chOff x="2778448" y="1384937"/>
            <a:chExt cx="6112765" cy="1162276"/>
          </a:xfrm>
        </p:grpSpPr>
        <p:sp>
          <p:nvSpPr>
            <p:cNvPr id="370" name="Google Shape;370;p20"/>
            <p:cNvSpPr/>
            <p:nvPr/>
          </p:nvSpPr>
          <p:spPr>
            <a:xfrm>
              <a:off x="2778448" y="1384937"/>
              <a:ext cx="576000" cy="576000"/>
            </a:xfrm>
            <a:prstGeom prst="ellipse">
              <a:avLst/>
            </a:prstGeom>
            <a:noFill/>
            <a:ln cap="flat" cmpd="sng" w="9525">
              <a:solidFill>
                <a:srgbClr val="F874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780001"/>
                </a:solidFill>
                <a:latin typeface="Calibri"/>
                <a:ea typeface="Calibri"/>
                <a:cs typeface="Calibri"/>
                <a:sym typeface="Calibri"/>
              </a:endParaRPr>
            </a:p>
          </p:txBody>
        </p:sp>
        <p:grpSp>
          <p:nvGrpSpPr>
            <p:cNvPr id="371" name="Google Shape;371;p20"/>
            <p:cNvGrpSpPr/>
            <p:nvPr/>
          </p:nvGrpSpPr>
          <p:grpSpPr>
            <a:xfrm>
              <a:off x="2832253" y="1384937"/>
              <a:ext cx="6058960" cy="1162276"/>
              <a:chOff x="2832253" y="1384937"/>
              <a:chExt cx="6058960" cy="1162276"/>
            </a:xfrm>
          </p:grpSpPr>
          <p:sp>
            <p:nvSpPr>
              <p:cNvPr id="372" name="Google Shape;372;p20"/>
              <p:cNvSpPr/>
              <p:nvPr/>
            </p:nvSpPr>
            <p:spPr>
              <a:xfrm>
                <a:off x="2832253" y="1438742"/>
                <a:ext cx="468390" cy="468390"/>
              </a:xfrm>
              <a:prstGeom prst="ellipse">
                <a:avLst/>
              </a:prstGeom>
              <a:solidFill>
                <a:srgbClr val="FFFFFF"/>
              </a:solidFill>
              <a:ln>
                <a:noFill/>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65437"/>
                  </a:buClr>
                  <a:buSzPts val="1100"/>
                  <a:buFont typeface="Calibri"/>
                  <a:buNone/>
                </a:pPr>
                <a:r>
                  <a:rPr b="1" i="0" lang="en-US" sz="1100" u="none" cap="none" strike="noStrike">
                    <a:solidFill>
                      <a:srgbClr val="F65437"/>
                    </a:solidFill>
                    <a:latin typeface="Calibri"/>
                    <a:ea typeface="Calibri"/>
                    <a:cs typeface="Calibri"/>
                    <a:sym typeface="Calibri"/>
                  </a:rPr>
                  <a:t>1</a:t>
                </a:r>
                <a:endParaRPr/>
              </a:p>
            </p:txBody>
          </p:sp>
          <p:sp>
            <p:nvSpPr>
              <p:cNvPr id="373" name="Google Shape;373;p20"/>
              <p:cNvSpPr txBox="1"/>
              <p:nvPr/>
            </p:nvSpPr>
            <p:spPr>
              <a:xfrm>
                <a:off x="3688255" y="1437036"/>
                <a:ext cx="5202958" cy="1110177"/>
              </a:xfrm>
              <a:prstGeom prst="rect">
                <a:avLst/>
              </a:prstGeom>
              <a:noFill/>
              <a:ln>
                <a:noFill/>
              </a:ln>
            </p:spPr>
            <p:txBody>
              <a:bodyPr anchorCtr="0" anchor="t" bIns="46800" lIns="46800" spcFirstLastPara="1" rIns="46800" wrap="square" tIns="468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My model’s sales forecast implies that the furniture company will face dips and rises throughout the next 4 years. The marketing must place highest attention in mid-2019 as the forecasts suggest the greatest fall in sales during this period. </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cxnSp>
            <p:nvCxnSpPr>
              <p:cNvPr id="374" name="Google Shape;374;p20"/>
              <p:cNvCxnSpPr>
                <a:stCxn id="370" idx="0"/>
              </p:cNvCxnSpPr>
              <p:nvPr/>
            </p:nvCxnSpPr>
            <p:spPr>
              <a:xfrm>
                <a:off x="3066448" y="1384937"/>
                <a:ext cx="5701200" cy="0"/>
              </a:xfrm>
              <a:prstGeom prst="straightConnector1">
                <a:avLst/>
              </a:prstGeom>
              <a:noFill/>
              <a:ln cap="flat" cmpd="sng" w="9525">
                <a:solidFill>
                  <a:srgbClr val="F8745E"/>
                </a:solidFill>
                <a:prstDash val="solid"/>
                <a:miter lim="800000"/>
                <a:headEnd len="sm" w="sm" type="none"/>
                <a:tailEnd len="sm" w="sm" type="none"/>
              </a:ln>
            </p:spPr>
          </p:cxnSp>
        </p:grpSp>
      </p:grpSp>
      <p:grpSp>
        <p:nvGrpSpPr>
          <p:cNvPr id="375" name="Google Shape;375;p20"/>
          <p:cNvGrpSpPr/>
          <p:nvPr/>
        </p:nvGrpSpPr>
        <p:grpSpPr>
          <a:xfrm>
            <a:off x="6463510" y="3764695"/>
            <a:ext cx="5480310" cy="690201"/>
            <a:chOff x="4028502" y="3888043"/>
            <a:chExt cx="5690724" cy="690201"/>
          </a:xfrm>
        </p:grpSpPr>
        <p:sp>
          <p:nvSpPr>
            <p:cNvPr id="376" name="Google Shape;376;p20"/>
            <p:cNvSpPr txBox="1"/>
            <p:nvPr/>
          </p:nvSpPr>
          <p:spPr>
            <a:xfrm>
              <a:off x="4850751" y="3975899"/>
              <a:ext cx="4868475" cy="602345"/>
            </a:xfrm>
            <a:prstGeom prst="rect">
              <a:avLst/>
            </a:prstGeom>
            <a:noFill/>
            <a:ln>
              <a:noFill/>
            </a:ln>
          </p:spPr>
          <p:txBody>
            <a:bodyPr anchorCtr="0" anchor="t" bIns="46800" lIns="46800" spcFirstLastPara="1" rIns="46800" wrap="square" tIns="468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The furniture company can drive higher sales in the winter by providing customers with offers and discounts on the highest demand categories (office-supplies)</a:t>
              </a:r>
              <a:endParaRPr/>
            </a:p>
          </p:txBody>
        </p:sp>
        <p:sp>
          <p:nvSpPr>
            <p:cNvPr id="377" name="Google Shape;377;p20"/>
            <p:cNvSpPr/>
            <p:nvPr/>
          </p:nvSpPr>
          <p:spPr>
            <a:xfrm>
              <a:off x="4028502" y="3888043"/>
              <a:ext cx="576000" cy="576000"/>
            </a:xfrm>
            <a:prstGeom prst="ellipse">
              <a:avLst/>
            </a:prstGeom>
            <a:noFill/>
            <a:ln cap="flat" cmpd="sng" w="9525">
              <a:solidFill>
                <a:srgbClr val="F874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378" name="Google Shape;378;p20"/>
            <p:cNvSpPr/>
            <p:nvPr/>
          </p:nvSpPr>
          <p:spPr>
            <a:xfrm>
              <a:off x="4082307" y="3941848"/>
              <a:ext cx="468390" cy="468390"/>
            </a:xfrm>
            <a:prstGeom prst="ellipse">
              <a:avLst/>
            </a:prstGeom>
            <a:solidFill>
              <a:srgbClr val="FFFFFF"/>
            </a:solidFill>
            <a:ln>
              <a:noFill/>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65437"/>
                </a:buClr>
                <a:buSzPts val="1100"/>
                <a:buFont typeface="Calibri"/>
                <a:buNone/>
              </a:pPr>
              <a:r>
                <a:rPr b="1" i="0" lang="en-US" sz="1100" u="none" cap="none" strike="noStrike">
                  <a:solidFill>
                    <a:srgbClr val="F65437"/>
                  </a:solidFill>
                  <a:latin typeface="Calibri"/>
                  <a:ea typeface="Calibri"/>
                  <a:cs typeface="Calibri"/>
                  <a:sym typeface="Calibri"/>
                </a:rPr>
                <a:t>3</a:t>
              </a:r>
              <a:endParaRPr/>
            </a:p>
          </p:txBody>
        </p:sp>
        <p:cxnSp>
          <p:nvCxnSpPr>
            <p:cNvPr id="379" name="Google Shape;379;p20"/>
            <p:cNvCxnSpPr>
              <a:stCxn id="377" idx="0"/>
            </p:cNvCxnSpPr>
            <p:nvPr/>
          </p:nvCxnSpPr>
          <p:spPr>
            <a:xfrm>
              <a:off x="4316502" y="3888043"/>
              <a:ext cx="5402700" cy="0"/>
            </a:xfrm>
            <a:prstGeom prst="straightConnector1">
              <a:avLst/>
            </a:prstGeom>
            <a:noFill/>
            <a:ln cap="flat" cmpd="sng" w="9525">
              <a:solidFill>
                <a:srgbClr val="F8745E"/>
              </a:solidFill>
              <a:prstDash val="solid"/>
              <a:miter lim="800000"/>
              <a:headEnd len="sm" w="sm" type="none"/>
              <a:tailEnd len="sm" w="sm" type="none"/>
            </a:ln>
          </p:spPr>
        </p:cxnSp>
      </p:grpSp>
      <p:grpSp>
        <p:nvGrpSpPr>
          <p:cNvPr id="380" name="Google Shape;380;p20"/>
          <p:cNvGrpSpPr/>
          <p:nvPr/>
        </p:nvGrpSpPr>
        <p:grpSpPr>
          <a:xfrm>
            <a:off x="190314" y="5031737"/>
            <a:ext cx="5699213" cy="1363007"/>
            <a:chOff x="4028502" y="2645381"/>
            <a:chExt cx="5699213" cy="1363007"/>
          </a:xfrm>
        </p:grpSpPr>
        <p:grpSp>
          <p:nvGrpSpPr>
            <p:cNvPr id="381" name="Google Shape;381;p20"/>
            <p:cNvGrpSpPr/>
            <p:nvPr/>
          </p:nvGrpSpPr>
          <p:grpSpPr>
            <a:xfrm>
              <a:off x="4028502" y="2645381"/>
              <a:ext cx="5699213" cy="1363007"/>
              <a:chOff x="4028502" y="2645381"/>
              <a:chExt cx="5699213" cy="1363007"/>
            </a:xfrm>
          </p:grpSpPr>
          <p:sp>
            <p:nvSpPr>
              <p:cNvPr id="382" name="Google Shape;382;p20"/>
              <p:cNvSpPr txBox="1"/>
              <p:nvPr/>
            </p:nvSpPr>
            <p:spPr>
              <a:xfrm>
                <a:off x="4730326" y="2728934"/>
                <a:ext cx="4997389" cy="1279454"/>
              </a:xfrm>
              <a:prstGeom prst="rect">
                <a:avLst/>
              </a:prstGeom>
              <a:noFill/>
              <a:ln>
                <a:noFill/>
              </a:ln>
            </p:spPr>
            <p:txBody>
              <a:bodyPr anchorCtr="0" anchor="t" bIns="46800" lIns="46800" spcFirstLastPara="1" rIns="46800" wrap="square" tIns="468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There is a seasonality in our dataset that shows that a low sales period will usually follow a higher sales period in a repeated fashion. The start and end of years seem to be the highest sale generating times of a year. </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a:p>
                <a:pPr indent="0" lvl="0" marL="0" marR="0" rtl="0" algn="l">
                  <a:spcBef>
                    <a:spcPts val="0"/>
                  </a:spcBef>
                  <a:spcAft>
                    <a:spcPts val="0"/>
                  </a:spcAft>
                  <a:buNone/>
                </a:pPr>
                <a:r>
                  <a:rPr lang="en-US" sz="1100">
                    <a:solidFill>
                      <a:schemeClr val="dk1"/>
                    </a:solidFill>
                    <a:latin typeface="Calibri"/>
                    <a:ea typeface="Calibri"/>
                    <a:cs typeface="Calibri"/>
                    <a:sym typeface="Calibri"/>
                  </a:rPr>
                  <a:t>The furniture company can maximize their sales during this time by providing customers with offers and discounts on the highest demand categories (office-supplies)</a:t>
                </a:r>
                <a:endParaRPr/>
              </a:p>
              <a:p>
                <a:pPr indent="0" lvl="0" marL="0" marR="0" rtl="0" algn="l">
                  <a:spcBef>
                    <a:spcPts val="0"/>
                  </a:spcBef>
                  <a:spcAft>
                    <a:spcPts val="0"/>
                  </a:spcAft>
                  <a:buNone/>
                </a:pPr>
                <a:r>
                  <a:t/>
                </a:r>
                <a:endParaRPr sz="1100">
                  <a:solidFill>
                    <a:schemeClr val="dk1"/>
                  </a:solidFill>
                  <a:latin typeface="Calibri"/>
                  <a:ea typeface="Calibri"/>
                  <a:cs typeface="Calibri"/>
                  <a:sym typeface="Calibri"/>
                </a:endParaRPr>
              </a:p>
            </p:txBody>
          </p:sp>
          <p:sp>
            <p:nvSpPr>
              <p:cNvPr id="383" name="Google Shape;383;p20"/>
              <p:cNvSpPr/>
              <p:nvPr/>
            </p:nvSpPr>
            <p:spPr>
              <a:xfrm>
                <a:off x="4028502" y="2645381"/>
                <a:ext cx="576000" cy="576000"/>
              </a:xfrm>
              <a:prstGeom prst="ellipse">
                <a:avLst/>
              </a:prstGeom>
              <a:noFill/>
              <a:ln cap="flat" cmpd="sng" w="9525">
                <a:solidFill>
                  <a:srgbClr val="F874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384" name="Google Shape;384;p20"/>
              <p:cNvSpPr/>
              <p:nvPr/>
            </p:nvSpPr>
            <p:spPr>
              <a:xfrm>
                <a:off x="4082307" y="2699186"/>
                <a:ext cx="468390" cy="468390"/>
              </a:xfrm>
              <a:prstGeom prst="ellipse">
                <a:avLst/>
              </a:prstGeom>
              <a:solidFill>
                <a:srgbClr val="FFFFFF"/>
              </a:solidFill>
              <a:ln>
                <a:noFill/>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65437"/>
                  </a:buClr>
                  <a:buSzPts val="1100"/>
                  <a:buFont typeface="Calibri"/>
                  <a:buNone/>
                </a:pPr>
                <a:r>
                  <a:rPr b="1" i="0" lang="en-US" sz="1100" u="none" cap="none" strike="noStrike">
                    <a:solidFill>
                      <a:srgbClr val="F65437"/>
                    </a:solidFill>
                    <a:latin typeface="Calibri"/>
                    <a:ea typeface="Calibri"/>
                    <a:cs typeface="Calibri"/>
                    <a:sym typeface="Calibri"/>
                  </a:rPr>
                  <a:t>2</a:t>
                </a:r>
                <a:endParaRPr/>
              </a:p>
            </p:txBody>
          </p:sp>
        </p:grpSp>
        <p:cxnSp>
          <p:nvCxnSpPr>
            <p:cNvPr id="385" name="Google Shape;385;p20"/>
            <p:cNvCxnSpPr>
              <a:stCxn id="383" idx="0"/>
            </p:cNvCxnSpPr>
            <p:nvPr/>
          </p:nvCxnSpPr>
          <p:spPr>
            <a:xfrm>
              <a:off x="4316502" y="2645381"/>
              <a:ext cx="5076900" cy="0"/>
            </a:xfrm>
            <a:prstGeom prst="straightConnector1">
              <a:avLst/>
            </a:prstGeom>
            <a:noFill/>
            <a:ln cap="flat" cmpd="sng" w="9525">
              <a:solidFill>
                <a:srgbClr val="F8745E"/>
              </a:solidFill>
              <a:prstDash val="solid"/>
              <a:miter lim="800000"/>
              <a:headEnd len="sm" w="sm" type="none"/>
              <a:tailEnd len="sm" w="sm" type="none"/>
            </a:ln>
          </p:spPr>
        </p:cxnSp>
      </p:grpSp>
      <p:grpSp>
        <p:nvGrpSpPr>
          <p:cNvPr id="386" name="Google Shape;386;p20"/>
          <p:cNvGrpSpPr/>
          <p:nvPr/>
        </p:nvGrpSpPr>
        <p:grpSpPr>
          <a:xfrm>
            <a:off x="8109171" y="3351233"/>
            <a:ext cx="256272" cy="252000"/>
            <a:chOff x="314325" y="2508251"/>
            <a:chExt cx="285750" cy="280987"/>
          </a:xfrm>
        </p:grpSpPr>
        <p:sp>
          <p:nvSpPr>
            <p:cNvPr id="387" name="Google Shape;387;p20"/>
            <p:cNvSpPr/>
            <p:nvPr/>
          </p:nvSpPr>
          <p:spPr>
            <a:xfrm>
              <a:off x="314325" y="2508251"/>
              <a:ext cx="214313" cy="195263"/>
            </a:xfrm>
            <a:custGeom>
              <a:rect b="b" l="l" r="r" t="t"/>
              <a:pathLst>
                <a:path extrusionOk="0" h="615" w="674">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8" name="Google Shape;388;p20"/>
            <p:cNvSpPr/>
            <p:nvPr/>
          </p:nvSpPr>
          <p:spPr>
            <a:xfrm>
              <a:off x="422275" y="2620963"/>
              <a:ext cx="177800" cy="168275"/>
            </a:xfrm>
            <a:custGeom>
              <a:rect b="b" l="l" r="r" t="t"/>
              <a:pathLst>
                <a:path extrusionOk="0" h="527" w="560">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89" name="Google Shape;389;p20"/>
          <p:cNvGrpSpPr/>
          <p:nvPr/>
        </p:nvGrpSpPr>
        <p:grpSpPr>
          <a:xfrm>
            <a:off x="7761155" y="2098904"/>
            <a:ext cx="952304" cy="531113"/>
            <a:chOff x="6349908" y="2695288"/>
            <a:chExt cx="952304" cy="531113"/>
          </a:xfrm>
        </p:grpSpPr>
        <p:sp>
          <p:nvSpPr>
            <p:cNvPr id="390" name="Google Shape;390;p20"/>
            <p:cNvSpPr txBox="1"/>
            <p:nvPr/>
          </p:nvSpPr>
          <p:spPr>
            <a:xfrm>
              <a:off x="6349908" y="2980180"/>
              <a:ext cx="952304" cy="24622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Apr-Jun</a:t>
              </a:r>
              <a:endParaRPr/>
            </a:p>
          </p:txBody>
        </p:sp>
        <p:grpSp>
          <p:nvGrpSpPr>
            <p:cNvPr id="391" name="Google Shape;391;p20"/>
            <p:cNvGrpSpPr/>
            <p:nvPr/>
          </p:nvGrpSpPr>
          <p:grpSpPr>
            <a:xfrm>
              <a:off x="6700719" y="2695288"/>
              <a:ext cx="250682" cy="252000"/>
              <a:chOff x="1547813" y="3240088"/>
              <a:chExt cx="301626" cy="303213"/>
            </a:xfrm>
          </p:grpSpPr>
          <p:sp>
            <p:nvSpPr>
              <p:cNvPr id="392" name="Google Shape;392;p20"/>
              <p:cNvSpPr/>
              <p:nvPr/>
            </p:nvSpPr>
            <p:spPr>
              <a:xfrm>
                <a:off x="1611313" y="3392488"/>
                <a:ext cx="85725" cy="87313"/>
              </a:xfrm>
              <a:custGeom>
                <a:rect b="b" l="l" r="r" t="t"/>
                <a:pathLst>
                  <a:path extrusionOk="0" h="219" w="218">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3" name="Google Shape;393;p20"/>
              <p:cNvSpPr/>
              <p:nvPr/>
            </p:nvSpPr>
            <p:spPr>
              <a:xfrm>
                <a:off x="1763713" y="3278188"/>
                <a:ext cx="49213" cy="47625"/>
              </a:xfrm>
              <a:custGeom>
                <a:rect b="b" l="l" r="r" t="t"/>
                <a:pathLst>
                  <a:path extrusionOk="0" h="121" w="122">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4" name="Google Shape;394;p20"/>
              <p:cNvSpPr/>
              <p:nvPr/>
            </p:nvSpPr>
            <p:spPr>
              <a:xfrm>
                <a:off x="1547813" y="3330576"/>
                <a:ext cx="212725" cy="212725"/>
              </a:xfrm>
              <a:custGeom>
                <a:rect b="b" l="l" r="r" t="t"/>
                <a:pathLst>
                  <a:path extrusionOk="0" h="536" w="535">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5" name="Google Shape;395;p20"/>
              <p:cNvSpPr/>
              <p:nvPr/>
            </p:nvSpPr>
            <p:spPr>
              <a:xfrm>
                <a:off x="1727201" y="3240088"/>
                <a:ext cx="122238" cy="125413"/>
              </a:xfrm>
              <a:custGeom>
                <a:rect b="b" l="l" r="r" t="t"/>
                <a:pathLst>
                  <a:path extrusionOk="0" h="315" w="308">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pic>
        <p:nvPicPr>
          <p:cNvPr id="396" name="Google Shape;396;p20"/>
          <p:cNvPicPr preferRelativeResize="0"/>
          <p:nvPr/>
        </p:nvPicPr>
        <p:blipFill rotWithShape="1">
          <a:blip r:embed="rId3">
            <a:alphaModFix/>
          </a:blip>
          <a:srcRect b="0" l="0" r="0" t="0"/>
          <a:stretch/>
        </p:blipFill>
        <p:spPr>
          <a:xfrm>
            <a:off x="3120990" y="855905"/>
            <a:ext cx="5727994" cy="248297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grpSp>
        <p:nvGrpSpPr>
          <p:cNvPr id="397" name="Google Shape;397;p20"/>
          <p:cNvGrpSpPr/>
          <p:nvPr/>
        </p:nvGrpSpPr>
        <p:grpSpPr>
          <a:xfrm>
            <a:off x="6515326" y="5137241"/>
            <a:ext cx="5428494" cy="859479"/>
            <a:chOff x="4028502" y="3888043"/>
            <a:chExt cx="6046200" cy="859479"/>
          </a:xfrm>
        </p:grpSpPr>
        <p:sp>
          <p:nvSpPr>
            <p:cNvPr id="398" name="Google Shape;398;p20"/>
            <p:cNvSpPr txBox="1"/>
            <p:nvPr/>
          </p:nvSpPr>
          <p:spPr>
            <a:xfrm>
              <a:off x="4850750" y="3975899"/>
              <a:ext cx="5141907" cy="771623"/>
            </a:xfrm>
            <a:prstGeom prst="rect">
              <a:avLst/>
            </a:prstGeom>
            <a:noFill/>
            <a:ln>
              <a:noFill/>
            </a:ln>
          </p:spPr>
          <p:txBody>
            <a:bodyPr anchorCtr="0" anchor="t" bIns="46800" lIns="46800" spcFirstLastPara="1" rIns="46800" wrap="square" tIns="46800">
              <a:spAutoFit/>
            </a:bodyPr>
            <a:lstStyle/>
            <a:p>
              <a:pPr indent="0" lvl="0" marL="0" marR="0" rtl="0" algn="l">
                <a:spcBef>
                  <a:spcPts val="0"/>
                </a:spcBef>
                <a:spcAft>
                  <a:spcPts val="0"/>
                </a:spcAft>
                <a:buNone/>
              </a:pPr>
              <a:r>
                <a:rPr lang="en-US" sz="1100">
                  <a:solidFill>
                    <a:schemeClr val="dk1"/>
                  </a:solidFill>
                  <a:latin typeface="Calibri"/>
                  <a:ea typeface="Calibri"/>
                  <a:cs typeface="Calibri"/>
                  <a:sym typeface="Calibri"/>
                </a:rPr>
                <a:t>The furniture company should focus on increasing the quantity they sell, as my study shows higher sales are made when higher quantities are sold. This should be implemented after ensuring proper inventory management and stock control methods are in place.</a:t>
              </a:r>
              <a:endParaRPr/>
            </a:p>
          </p:txBody>
        </p:sp>
        <p:sp>
          <p:nvSpPr>
            <p:cNvPr id="399" name="Google Shape;399;p20"/>
            <p:cNvSpPr/>
            <p:nvPr/>
          </p:nvSpPr>
          <p:spPr>
            <a:xfrm>
              <a:off x="4028502" y="3888043"/>
              <a:ext cx="576000" cy="576000"/>
            </a:xfrm>
            <a:prstGeom prst="ellipse">
              <a:avLst/>
            </a:prstGeom>
            <a:noFill/>
            <a:ln cap="flat" cmpd="sng" w="9525">
              <a:solidFill>
                <a:srgbClr val="F8745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FFFFFF"/>
                </a:solidFill>
                <a:latin typeface="Calibri"/>
                <a:ea typeface="Calibri"/>
                <a:cs typeface="Calibri"/>
                <a:sym typeface="Calibri"/>
              </a:endParaRPr>
            </a:p>
          </p:txBody>
        </p:sp>
        <p:sp>
          <p:nvSpPr>
            <p:cNvPr id="400" name="Google Shape;400;p20"/>
            <p:cNvSpPr/>
            <p:nvPr/>
          </p:nvSpPr>
          <p:spPr>
            <a:xfrm>
              <a:off x="4082307" y="3941848"/>
              <a:ext cx="468390" cy="468390"/>
            </a:xfrm>
            <a:prstGeom prst="ellipse">
              <a:avLst/>
            </a:prstGeom>
            <a:solidFill>
              <a:srgbClr val="FFFFFF"/>
            </a:solidFill>
            <a:ln>
              <a:noFill/>
            </a:ln>
            <a:effectLst>
              <a:outerShdw blurRad="508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65437"/>
                </a:buClr>
                <a:buSzPts val="1100"/>
                <a:buFont typeface="Calibri"/>
                <a:buNone/>
              </a:pPr>
              <a:r>
                <a:rPr b="1" lang="en-US" sz="1100">
                  <a:solidFill>
                    <a:srgbClr val="F65437"/>
                  </a:solidFill>
                  <a:latin typeface="Calibri"/>
                  <a:ea typeface="Calibri"/>
                  <a:cs typeface="Calibri"/>
                  <a:sym typeface="Calibri"/>
                </a:rPr>
                <a:t>4</a:t>
              </a:r>
              <a:endParaRPr b="1" i="0" sz="1100" u="none" cap="none" strike="noStrike">
                <a:solidFill>
                  <a:srgbClr val="F65437"/>
                </a:solidFill>
                <a:latin typeface="Calibri"/>
                <a:ea typeface="Calibri"/>
                <a:cs typeface="Calibri"/>
                <a:sym typeface="Calibri"/>
              </a:endParaRPr>
            </a:p>
          </p:txBody>
        </p:sp>
        <p:cxnSp>
          <p:nvCxnSpPr>
            <p:cNvPr id="401" name="Google Shape;401;p20"/>
            <p:cNvCxnSpPr>
              <a:stCxn id="399" idx="0"/>
            </p:cNvCxnSpPr>
            <p:nvPr/>
          </p:nvCxnSpPr>
          <p:spPr>
            <a:xfrm>
              <a:off x="4316502" y="3888043"/>
              <a:ext cx="5758200" cy="0"/>
            </a:xfrm>
            <a:prstGeom prst="straightConnector1">
              <a:avLst/>
            </a:prstGeom>
            <a:noFill/>
            <a:ln cap="flat" cmpd="sng" w="9525">
              <a:solidFill>
                <a:srgbClr val="F8745E"/>
              </a:solidFill>
              <a:prstDash val="solid"/>
              <a:miter lim="800000"/>
              <a:headEnd len="sm" w="sm" type="none"/>
              <a:tailEnd len="sm" w="sm" type="non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descr="900+ PowerPoint Background Images: Download HD Backgrounds on Unsplash" id="406" name="Google Shape;406;p21"/>
          <p:cNvPicPr preferRelativeResize="0"/>
          <p:nvPr/>
        </p:nvPicPr>
        <p:blipFill rotWithShape="1">
          <a:blip r:embed="rId3">
            <a:alphaModFix/>
          </a:blip>
          <a:srcRect b="0" l="0" r="0" t="0"/>
          <a:stretch/>
        </p:blipFill>
        <p:spPr>
          <a:xfrm>
            <a:off x="0" y="0"/>
            <a:ext cx="12194450" cy="6858000"/>
          </a:xfrm>
          <a:prstGeom prst="rect">
            <a:avLst/>
          </a:prstGeom>
          <a:noFill/>
          <a:ln>
            <a:noFill/>
          </a:ln>
        </p:spPr>
      </p:pic>
      <p:sp>
        <p:nvSpPr>
          <p:cNvPr id="407" name="Google Shape;407;p21"/>
          <p:cNvSpPr/>
          <p:nvPr/>
        </p:nvSpPr>
        <p:spPr>
          <a:xfrm>
            <a:off x="-67378" y="1140169"/>
            <a:ext cx="12192000" cy="6945475"/>
          </a:xfrm>
          <a:prstGeom prst="rect">
            <a:avLst/>
          </a:prstGeom>
          <a:solidFill>
            <a:srgbClr val="FFFFFF">
              <a:alpha val="6274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21"/>
          <p:cNvSpPr/>
          <p:nvPr/>
        </p:nvSpPr>
        <p:spPr>
          <a:xfrm>
            <a:off x="1173030" y="580571"/>
            <a:ext cx="9845940" cy="5696858"/>
          </a:xfrm>
          <a:prstGeom prst="rect">
            <a:avLst/>
          </a:pr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21"/>
          <p:cNvSpPr txBox="1"/>
          <p:nvPr/>
        </p:nvSpPr>
        <p:spPr>
          <a:xfrm>
            <a:off x="2552700" y="1069199"/>
            <a:ext cx="7086600" cy="830997"/>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rgbClr val="F65437"/>
              </a:buClr>
              <a:buSzPts val="6000"/>
              <a:buFont typeface="Century Gothic"/>
              <a:buNone/>
            </a:pPr>
            <a:r>
              <a:rPr b="1" i="0" lang="en-US" sz="6000" u="none" cap="none" strike="noStrike">
                <a:solidFill>
                  <a:srgbClr val="F65437"/>
                </a:solidFill>
                <a:latin typeface="Century Gothic"/>
                <a:ea typeface="Century Gothic"/>
                <a:cs typeface="Century Gothic"/>
                <a:sym typeface="Century Gothic"/>
              </a:rPr>
              <a:t>THANK </a:t>
            </a:r>
            <a:r>
              <a:rPr i="0" lang="en-US" sz="6000" u="none" cap="none" strike="noStrike">
                <a:solidFill>
                  <a:srgbClr val="F65437"/>
                </a:solidFill>
                <a:latin typeface="Century Gothic"/>
                <a:ea typeface="Century Gothic"/>
                <a:cs typeface="Century Gothic"/>
                <a:sym typeface="Century Gothic"/>
              </a:rPr>
              <a:t>YOU</a:t>
            </a:r>
            <a:endParaRPr/>
          </a:p>
        </p:txBody>
      </p:sp>
      <p:cxnSp>
        <p:nvCxnSpPr>
          <p:cNvPr id="410" name="Google Shape;410;p21"/>
          <p:cNvCxnSpPr/>
          <p:nvPr/>
        </p:nvCxnSpPr>
        <p:spPr>
          <a:xfrm>
            <a:off x="11157527" y="1282700"/>
            <a:ext cx="0" cy="4292600"/>
          </a:xfrm>
          <a:prstGeom prst="straightConnector1">
            <a:avLst/>
          </a:prstGeom>
          <a:noFill/>
          <a:ln cap="flat" cmpd="sng" w="38100">
            <a:solidFill>
              <a:schemeClr val="lt1"/>
            </a:solidFill>
            <a:prstDash val="solid"/>
            <a:miter lim="800000"/>
            <a:headEnd len="sm" w="sm" type="none"/>
            <a:tailEnd len="sm" w="sm" type="none"/>
          </a:ln>
        </p:spPr>
      </p:cxnSp>
      <p:cxnSp>
        <p:nvCxnSpPr>
          <p:cNvPr id="411" name="Google Shape;411;p21"/>
          <p:cNvCxnSpPr/>
          <p:nvPr/>
        </p:nvCxnSpPr>
        <p:spPr>
          <a:xfrm>
            <a:off x="1034473" y="1282700"/>
            <a:ext cx="0" cy="4292600"/>
          </a:xfrm>
          <a:prstGeom prst="straightConnector1">
            <a:avLst/>
          </a:prstGeom>
          <a:noFill/>
          <a:ln cap="flat" cmpd="sng" w="38100">
            <a:solidFill>
              <a:schemeClr val="lt1"/>
            </a:solidFill>
            <a:prstDash val="solid"/>
            <a:miter lim="800000"/>
            <a:headEnd len="sm" w="sm" type="none"/>
            <a:tailEnd len="sm" w="sm" type="none"/>
          </a:ln>
        </p:spPr>
      </p:cxnSp>
      <p:sp>
        <p:nvSpPr>
          <p:cNvPr id="412" name="Google Shape;412;p21"/>
          <p:cNvSpPr/>
          <p:nvPr/>
        </p:nvSpPr>
        <p:spPr>
          <a:xfrm>
            <a:off x="4026599" y="2591924"/>
            <a:ext cx="4138800" cy="2756700"/>
          </a:xfrm>
          <a:prstGeom prst="roundRect">
            <a:avLst>
              <a:gd fmla="val 0" name="adj"/>
            </a:avLst>
          </a:prstGeom>
          <a:solidFill>
            <a:schemeClr val="lt1"/>
          </a:solidFill>
          <a:ln cap="flat" cmpd="sng" w="38100">
            <a:solidFill>
              <a:srgbClr val="F6543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Have more questions?</a:t>
            </a:r>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Reach out to me:</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rishitachouhan@icloud.com</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lt1"/>
              </a:solidFill>
              <a:latin typeface="Calibri"/>
              <a:ea typeface="Calibri"/>
              <a:cs typeface="Calibri"/>
              <a:sym typeface="Calibri"/>
            </a:endParaRPr>
          </a:p>
          <a:p>
            <a:pPr indent="0" lvl="0" marL="0" marR="0" rtl="0" algn="ctr">
              <a:spcBef>
                <a:spcPts val="0"/>
              </a:spcBef>
              <a:spcAft>
                <a:spcPts val="0"/>
              </a:spcAft>
              <a:buNone/>
            </a:pPr>
            <a:r>
              <a:rPr lang="en-US" sz="2000">
                <a:solidFill>
                  <a:schemeClr val="lt1"/>
                </a:solidFill>
                <a:latin typeface="Calibri"/>
                <a:ea typeface="Calibri"/>
                <a:cs typeface="Calibri"/>
                <a:sym typeface="Calibri"/>
              </a:rPr>
              <a:t>ri\\\\</a:t>
            </a:r>
            <a:endParaRPr sz="20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