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1A7619-E7C3-4421-8832-99BC53AC0EA4}">
  <a:tblStyle styleId="{7B1A7619-E7C3-4421-8832-99BC53AC0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4E2DE7EE-E7DD-4387-81A4-3BC621D0D6B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7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322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4" type="title"/>
          </p:nvPr>
        </p:nvSpPr>
        <p:spPr>
          <a:xfrm>
            <a:off x="71322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7" type="title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3" type="title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5" type="subTitle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6" type="title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7" type="subTitle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8" type="subTitle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9" type="title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20" type="subTitle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21" type="subTitle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2" type="subTitle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subTitle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4" type="subTitle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5068463" y="191007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subTitle"/>
          </p:nvPr>
        </p:nvSpPr>
        <p:spPr>
          <a:xfrm>
            <a:off x="5068463" y="3007325"/>
            <a:ext cx="23262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3" type="subTitle"/>
          </p:nvPr>
        </p:nvSpPr>
        <p:spPr>
          <a:xfrm>
            <a:off x="1749288" y="191007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4" type="subTitle"/>
          </p:nvPr>
        </p:nvSpPr>
        <p:spPr>
          <a:xfrm>
            <a:off x="1749288" y="3007336"/>
            <a:ext cx="23262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6690275" y="2325138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2" type="subTitle"/>
          </p:nvPr>
        </p:nvSpPr>
        <p:spPr>
          <a:xfrm>
            <a:off x="6690275" y="2856707"/>
            <a:ext cx="15471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906613" y="2325150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4" type="subTitle"/>
          </p:nvPr>
        </p:nvSpPr>
        <p:spPr>
          <a:xfrm>
            <a:off x="906625" y="2856700"/>
            <a:ext cx="15471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8AB5"/>
            </a:gs>
            <a:gs pos="27000">
              <a:srgbClr val="004E66"/>
            </a:gs>
            <a:gs pos="97000">
              <a:srgbClr val="006D8E"/>
            </a:gs>
            <a:gs pos="100000">
              <a:srgbClr val="00759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yrepos.stackroute.niit.com/859946_Viha/viha_sharma_dsft8_l1/-/tree/master/Projec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1.png"/><Relationship Id="rId22" Type="http://schemas.openxmlformats.org/officeDocument/2006/relationships/image" Target="../media/image17.png"/><Relationship Id="rId10" Type="http://schemas.openxmlformats.org/officeDocument/2006/relationships/image" Target="../media/image9.png"/><Relationship Id="rId21" Type="http://schemas.openxmlformats.org/officeDocument/2006/relationships/image" Target="../media/image4.png"/><Relationship Id="rId13" Type="http://schemas.openxmlformats.org/officeDocument/2006/relationships/image" Target="../media/image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5" Type="http://schemas.openxmlformats.org/officeDocument/2006/relationships/image" Target="../media/image3.png"/><Relationship Id="rId14" Type="http://schemas.openxmlformats.org/officeDocument/2006/relationships/image" Target="../media/image8.png"/><Relationship Id="rId17" Type="http://schemas.openxmlformats.org/officeDocument/2006/relationships/image" Target="../media/image6.png"/><Relationship Id="rId16" Type="http://schemas.openxmlformats.org/officeDocument/2006/relationships/image" Target="../media/image24.png"/><Relationship Id="rId5" Type="http://schemas.openxmlformats.org/officeDocument/2006/relationships/image" Target="../media/image7.png"/><Relationship Id="rId19" Type="http://schemas.openxmlformats.org/officeDocument/2006/relationships/image" Target="../media/image5.png"/><Relationship Id="rId6" Type="http://schemas.openxmlformats.org/officeDocument/2006/relationships/image" Target="../media/image13.png"/><Relationship Id="rId18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086098" y="1037547"/>
            <a:ext cx="5009876" cy="2522100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>
                <a:solidFill>
                  <a:schemeClr val="dk2"/>
                </a:solidFill>
              </a:rPr>
              <a:t>STORE </a:t>
            </a:r>
            <a:br>
              <a:rPr lang="en-IN" sz="4800">
                <a:solidFill>
                  <a:schemeClr val="dk2"/>
                </a:solidFill>
              </a:rPr>
            </a:br>
            <a:r>
              <a:rPr lang="en-IN" sz="4800">
                <a:solidFill>
                  <a:schemeClr val="dk2"/>
                </a:solidFill>
              </a:rPr>
              <a:t>SALES</a:t>
            </a:r>
            <a:br>
              <a:rPr lang="en-IN" sz="4800">
                <a:solidFill>
                  <a:schemeClr val="dk2"/>
                </a:solidFill>
              </a:rPr>
            </a:br>
            <a:r>
              <a:rPr lang="en-IN" sz="4800">
                <a:solidFill>
                  <a:schemeClr val="dk2"/>
                </a:solidFill>
              </a:rPr>
              <a:t>PREDICTION</a:t>
            </a:r>
            <a:br>
              <a:rPr lang="en-IN" sz="4800">
                <a:solidFill>
                  <a:schemeClr val="dk2"/>
                </a:solidFill>
              </a:rPr>
            </a:br>
            <a:r>
              <a:rPr lang="en-IN" sz="4800">
                <a:solidFill>
                  <a:schemeClr val="dk2"/>
                </a:solidFill>
              </a:rPr>
              <a:t>PROJECT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086098" y="3918098"/>
            <a:ext cx="4468274" cy="63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By Rishita Chouhan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IN" sz="900"/>
              <a:t>DSFT-8</a:t>
            </a:r>
            <a:endParaRPr i="1" sz="9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111877" y="3084555"/>
            <a:ext cx="639890" cy="639890"/>
            <a:chOff x="-65131525" y="2281350"/>
            <a:chExt cx="316650" cy="316650"/>
          </a:xfrm>
        </p:grpSpPr>
        <p:sp>
          <p:nvSpPr>
            <p:cNvPr id="77" name="Google Shape;77;p14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088641" y="512982"/>
            <a:ext cx="638274" cy="506213"/>
            <a:chOff x="-62882850" y="1999375"/>
            <a:chExt cx="315850" cy="250500"/>
          </a:xfrm>
        </p:grpSpPr>
        <p:sp>
          <p:nvSpPr>
            <p:cNvPr id="80" name="Google Shape;80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6120956" y="2194677"/>
            <a:ext cx="646256" cy="643882"/>
            <a:chOff x="-63666550" y="2278975"/>
            <a:chExt cx="319800" cy="318625"/>
          </a:xfrm>
        </p:grpSpPr>
        <p:sp>
          <p:nvSpPr>
            <p:cNvPr id="83" name="Google Shape;83;p14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6053010" y="3972149"/>
            <a:ext cx="639890" cy="639890"/>
            <a:chOff x="-61783350" y="2297100"/>
            <a:chExt cx="316650" cy="316650"/>
          </a:xfrm>
        </p:grpSpPr>
        <p:sp>
          <p:nvSpPr>
            <p:cNvPr id="86" name="Google Shape;86;p14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099092" y="1324058"/>
            <a:ext cx="641455" cy="610233"/>
            <a:chOff x="-59889100" y="1945025"/>
            <a:chExt cx="317425" cy="301975"/>
          </a:xfrm>
        </p:grpSpPr>
        <p:sp>
          <p:nvSpPr>
            <p:cNvPr id="89" name="Google Shape;89;p14"/>
            <p:cNvSpPr/>
            <p:nvPr/>
          </p:nvSpPr>
          <p:spPr>
            <a:xfrm>
              <a:off x="-59845000" y="2074200"/>
              <a:ext cx="63025" cy="61450"/>
            </a:xfrm>
            <a:custGeom>
              <a:rect b="b" l="l" r="r" t="t"/>
              <a:pathLst>
                <a:path extrusionOk="0" h="2458" w="2521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59761500" y="1990700"/>
              <a:ext cx="61450" cy="144950"/>
            </a:xfrm>
            <a:custGeom>
              <a:rect b="b" l="l" r="r" t="t"/>
              <a:pathLst>
                <a:path extrusionOk="0" h="5798" w="2458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59678800" y="2053725"/>
              <a:ext cx="61450" cy="81925"/>
            </a:xfrm>
            <a:custGeom>
              <a:rect b="b" l="l" r="r" t="t"/>
              <a:pathLst>
                <a:path extrusionOk="0" h="3277" w="2458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-59889100" y="1945025"/>
              <a:ext cx="317425" cy="301975"/>
            </a:xfrm>
            <a:custGeom>
              <a:rect b="b" l="l" r="r" t="t"/>
              <a:pathLst>
                <a:path extrusionOk="0" h="12079" w="12697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/>
          <p:nvPr/>
        </p:nvSpPr>
        <p:spPr>
          <a:xfrm>
            <a:off x="165773" y="817417"/>
            <a:ext cx="8240169" cy="5011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23"/>
          <p:cNvGrpSpPr/>
          <p:nvPr/>
        </p:nvGrpSpPr>
        <p:grpSpPr>
          <a:xfrm>
            <a:off x="6505498" y="67939"/>
            <a:ext cx="1905000" cy="1172480"/>
            <a:chOff x="3591450" y="670475"/>
            <a:chExt cx="951325" cy="894100"/>
          </a:xfrm>
        </p:grpSpPr>
        <p:sp>
          <p:nvSpPr>
            <p:cNvPr id="422" name="Google Shape;422;p23"/>
            <p:cNvSpPr/>
            <p:nvPr/>
          </p:nvSpPr>
          <p:spPr>
            <a:xfrm>
              <a:off x="4204125" y="670800"/>
              <a:ext cx="171600" cy="225900"/>
            </a:xfrm>
            <a:custGeom>
              <a:rect b="b" l="l" r="r" t="t"/>
              <a:pathLst>
                <a:path extrusionOk="0" h="9036" w="6864">
                  <a:moveTo>
                    <a:pt x="2919" y="0"/>
                  </a:moveTo>
                  <a:cubicBezTo>
                    <a:pt x="2045" y="0"/>
                    <a:pt x="1195" y="343"/>
                    <a:pt x="629" y="1106"/>
                  </a:cubicBezTo>
                  <a:cubicBezTo>
                    <a:pt x="548" y="1219"/>
                    <a:pt x="678" y="1356"/>
                    <a:pt x="800" y="1356"/>
                  </a:cubicBezTo>
                  <a:cubicBezTo>
                    <a:pt x="836" y="1356"/>
                    <a:pt x="872" y="1344"/>
                    <a:pt x="901" y="1315"/>
                  </a:cubicBezTo>
                  <a:cubicBezTo>
                    <a:pt x="1456" y="708"/>
                    <a:pt x="2218" y="415"/>
                    <a:pt x="2987" y="415"/>
                  </a:cubicBezTo>
                  <a:cubicBezTo>
                    <a:pt x="3782" y="415"/>
                    <a:pt x="4584" y="729"/>
                    <a:pt x="5169" y="1336"/>
                  </a:cubicBezTo>
                  <a:cubicBezTo>
                    <a:pt x="6425" y="2591"/>
                    <a:pt x="6383" y="4684"/>
                    <a:pt x="5860" y="6253"/>
                  </a:cubicBezTo>
                  <a:cubicBezTo>
                    <a:pt x="5608" y="7090"/>
                    <a:pt x="5085" y="8052"/>
                    <a:pt x="4290" y="8471"/>
                  </a:cubicBezTo>
                  <a:cubicBezTo>
                    <a:pt x="4018" y="8612"/>
                    <a:pt x="3752" y="8673"/>
                    <a:pt x="3495" y="8673"/>
                  </a:cubicBezTo>
                  <a:cubicBezTo>
                    <a:pt x="2607" y="8673"/>
                    <a:pt x="1841" y="7932"/>
                    <a:pt x="1403" y="7153"/>
                  </a:cubicBezTo>
                  <a:cubicBezTo>
                    <a:pt x="461" y="5479"/>
                    <a:pt x="524" y="3345"/>
                    <a:pt x="1256" y="1608"/>
                  </a:cubicBezTo>
                  <a:cubicBezTo>
                    <a:pt x="1297" y="1486"/>
                    <a:pt x="1188" y="1399"/>
                    <a:pt x="1083" y="1399"/>
                  </a:cubicBezTo>
                  <a:cubicBezTo>
                    <a:pt x="1027" y="1399"/>
                    <a:pt x="972" y="1424"/>
                    <a:pt x="943" y="1482"/>
                  </a:cubicBezTo>
                  <a:cubicBezTo>
                    <a:pt x="43" y="3617"/>
                    <a:pt x="1" y="6546"/>
                    <a:pt x="1759" y="8304"/>
                  </a:cubicBezTo>
                  <a:cubicBezTo>
                    <a:pt x="2280" y="8819"/>
                    <a:pt x="2822" y="9035"/>
                    <a:pt x="3343" y="9035"/>
                  </a:cubicBezTo>
                  <a:cubicBezTo>
                    <a:pt x="4494" y="9035"/>
                    <a:pt x="5544" y="7979"/>
                    <a:pt x="6048" y="6755"/>
                  </a:cubicBezTo>
                  <a:cubicBezTo>
                    <a:pt x="6801" y="4872"/>
                    <a:pt x="6864" y="2236"/>
                    <a:pt x="5190" y="813"/>
                  </a:cubicBezTo>
                  <a:cubicBezTo>
                    <a:pt x="4548" y="291"/>
                    <a:pt x="3723" y="0"/>
                    <a:pt x="2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192100" y="887975"/>
              <a:ext cx="218675" cy="290050"/>
            </a:xfrm>
            <a:custGeom>
              <a:rect b="b" l="l" r="r" t="t"/>
              <a:pathLst>
                <a:path extrusionOk="0" h="11602" w="8747">
                  <a:moveTo>
                    <a:pt x="5408" y="389"/>
                  </a:moveTo>
                  <a:cubicBezTo>
                    <a:pt x="5405" y="390"/>
                    <a:pt x="5402" y="390"/>
                    <a:pt x="5399" y="391"/>
                  </a:cubicBezTo>
                  <a:cubicBezTo>
                    <a:pt x="5402" y="390"/>
                    <a:pt x="5405" y="390"/>
                    <a:pt x="5408" y="389"/>
                  </a:cubicBezTo>
                  <a:close/>
                  <a:moveTo>
                    <a:pt x="5568" y="403"/>
                  </a:moveTo>
                  <a:cubicBezTo>
                    <a:pt x="5675" y="425"/>
                    <a:pt x="5795" y="461"/>
                    <a:pt x="5859" y="474"/>
                  </a:cubicBezTo>
                  <a:cubicBezTo>
                    <a:pt x="6382" y="621"/>
                    <a:pt x="6968" y="684"/>
                    <a:pt x="7533" y="767"/>
                  </a:cubicBezTo>
                  <a:cubicBezTo>
                    <a:pt x="7680" y="788"/>
                    <a:pt x="8203" y="788"/>
                    <a:pt x="8328" y="893"/>
                  </a:cubicBezTo>
                  <a:cubicBezTo>
                    <a:pt x="8538" y="1081"/>
                    <a:pt x="8307" y="1960"/>
                    <a:pt x="8286" y="2253"/>
                  </a:cubicBezTo>
                  <a:cubicBezTo>
                    <a:pt x="8161" y="4366"/>
                    <a:pt x="8098" y="6459"/>
                    <a:pt x="7805" y="8572"/>
                  </a:cubicBezTo>
                  <a:cubicBezTo>
                    <a:pt x="7742" y="9137"/>
                    <a:pt x="7742" y="10560"/>
                    <a:pt x="7387" y="11083"/>
                  </a:cubicBezTo>
                  <a:cubicBezTo>
                    <a:pt x="7334" y="11156"/>
                    <a:pt x="7371" y="11166"/>
                    <a:pt x="7371" y="11166"/>
                  </a:cubicBezTo>
                  <a:cubicBezTo>
                    <a:pt x="7371" y="11166"/>
                    <a:pt x="7365" y="11165"/>
                    <a:pt x="7345" y="11165"/>
                  </a:cubicBezTo>
                  <a:cubicBezTo>
                    <a:pt x="7316" y="11165"/>
                    <a:pt x="7255" y="11168"/>
                    <a:pt x="7136" y="11187"/>
                  </a:cubicBezTo>
                  <a:cubicBezTo>
                    <a:pt x="6864" y="11250"/>
                    <a:pt x="6592" y="11250"/>
                    <a:pt x="6320" y="11250"/>
                  </a:cubicBezTo>
                  <a:cubicBezTo>
                    <a:pt x="6006" y="11257"/>
                    <a:pt x="5692" y="11259"/>
                    <a:pt x="5378" y="11259"/>
                  </a:cubicBezTo>
                  <a:cubicBezTo>
                    <a:pt x="4750" y="11259"/>
                    <a:pt x="4123" y="11250"/>
                    <a:pt x="3495" y="11250"/>
                  </a:cubicBezTo>
                  <a:cubicBezTo>
                    <a:pt x="3202" y="11250"/>
                    <a:pt x="2835" y="11297"/>
                    <a:pt x="2492" y="11297"/>
                  </a:cubicBezTo>
                  <a:cubicBezTo>
                    <a:pt x="2321" y="11297"/>
                    <a:pt x="2156" y="11285"/>
                    <a:pt x="2009" y="11250"/>
                  </a:cubicBezTo>
                  <a:cubicBezTo>
                    <a:pt x="1172" y="11041"/>
                    <a:pt x="1277" y="10455"/>
                    <a:pt x="1193" y="9660"/>
                  </a:cubicBezTo>
                  <a:cubicBezTo>
                    <a:pt x="1005" y="7651"/>
                    <a:pt x="1089" y="5601"/>
                    <a:pt x="859" y="3592"/>
                  </a:cubicBezTo>
                  <a:cubicBezTo>
                    <a:pt x="775" y="2964"/>
                    <a:pt x="566" y="2295"/>
                    <a:pt x="545" y="1709"/>
                  </a:cubicBezTo>
                  <a:cubicBezTo>
                    <a:pt x="505" y="826"/>
                    <a:pt x="1423" y="716"/>
                    <a:pt x="2244" y="602"/>
                  </a:cubicBezTo>
                  <a:lnTo>
                    <a:pt x="2244" y="602"/>
                  </a:lnTo>
                  <a:cubicBezTo>
                    <a:pt x="2641" y="1875"/>
                    <a:pt x="2967" y="3202"/>
                    <a:pt x="3390" y="4471"/>
                  </a:cubicBezTo>
                  <a:cubicBezTo>
                    <a:pt x="3428" y="4558"/>
                    <a:pt x="3517" y="4608"/>
                    <a:pt x="3596" y="4608"/>
                  </a:cubicBezTo>
                  <a:cubicBezTo>
                    <a:pt x="3650" y="4608"/>
                    <a:pt x="3700" y="4585"/>
                    <a:pt x="3725" y="4534"/>
                  </a:cubicBezTo>
                  <a:cubicBezTo>
                    <a:pt x="4227" y="3529"/>
                    <a:pt x="4667" y="2483"/>
                    <a:pt x="5127" y="1479"/>
                  </a:cubicBezTo>
                  <a:cubicBezTo>
                    <a:pt x="5253" y="1123"/>
                    <a:pt x="5378" y="767"/>
                    <a:pt x="5545" y="453"/>
                  </a:cubicBezTo>
                  <a:cubicBezTo>
                    <a:pt x="5554" y="435"/>
                    <a:pt x="5562" y="418"/>
                    <a:pt x="5568" y="403"/>
                  </a:cubicBezTo>
                  <a:close/>
                  <a:moveTo>
                    <a:pt x="5396" y="1"/>
                  </a:moveTo>
                  <a:cubicBezTo>
                    <a:pt x="5316" y="1"/>
                    <a:pt x="5248" y="57"/>
                    <a:pt x="5232" y="140"/>
                  </a:cubicBezTo>
                  <a:cubicBezTo>
                    <a:pt x="4703" y="1405"/>
                    <a:pt x="4191" y="2688"/>
                    <a:pt x="3589" y="3925"/>
                  </a:cubicBezTo>
                  <a:lnTo>
                    <a:pt x="3589" y="3925"/>
                  </a:lnTo>
                  <a:cubicBezTo>
                    <a:pt x="3231" y="2746"/>
                    <a:pt x="2923" y="1539"/>
                    <a:pt x="2532" y="349"/>
                  </a:cubicBezTo>
                  <a:cubicBezTo>
                    <a:pt x="2514" y="303"/>
                    <a:pt x="2484" y="270"/>
                    <a:pt x="2448" y="250"/>
                  </a:cubicBezTo>
                  <a:lnTo>
                    <a:pt x="2448" y="250"/>
                  </a:lnTo>
                  <a:cubicBezTo>
                    <a:pt x="2429" y="231"/>
                    <a:pt x="2405" y="219"/>
                    <a:pt x="2376" y="219"/>
                  </a:cubicBezTo>
                  <a:cubicBezTo>
                    <a:pt x="2366" y="219"/>
                    <a:pt x="2356" y="220"/>
                    <a:pt x="2346" y="223"/>
                  </a:cubicBezTo>
                  <a:lnTo>
                    <a:pt x="2346" y="223"/>
                  </a:lnTo>
                  <a:cubicBezTo>
                    <a:pt x="2340" y="223"/>
                    <a:pt x="2335" y="223"/>
                    <a:pt x="2329" y="224"/>
                  </a:cubicBezTo>
                  <a:lnTo>
                    <a:pt x="2329" y="224"/>
                  </a:lnTo>
                  <a:cubicBezTo>
                    <a:pt x="1758" y="246"/>
                    <a:pt x="583" y="333"/>
                    <a:pt x="231" y="893"/>
                  </a:cubicBezTo>
                  <a:cubicBezTo>
                    <a:pt x="1" y="1269"/>
                    <a:pt x="189" y="1813"/>
                    <a:pt x="252" y="2211"/>
                  </a:cubicBezTo>
                  <a:cubicBezTo>
                    <a:pt x="775" y="5266"/>
                    <a:pt x="524" y="8384"/>
                    <a:pt x="1068" y="11438"/>
                  </a:cubicBezTo>
                  <a:cubicBezTo>
                    <a:pt x="1089" y="11522"/>
                    <a:pt x="1172" y="11564"/>
                    <a:pt x="1256" y="11564"/>
                  </a:cubicBezTo>
                  <a:cubicBezTo>
                    <a:pt x="2375" y="11564"/>
                    <a:pt x="3518" y="11601"/>
                    <a:pt x="4656" y="11601"/>
                  </a:cubicBezTo>
                  <a:cubicBezTo>
                    <a:pt x="5604" y="11601"/>
                    <a:pt x="6548" y="11575"/>
                    <a:pt x="7470" y="11480"/>
                  </a:cubicBezTo>
                  <a:cubicBezTo>
                    <a:pt x="7554" y="11480"/>
                    <a:pt x="7638" y="11438"/>
                    <a:pt x="7659" y="11355"/>
                  </a:cubicBezTo>
                  <a:cubicBezTo>
                    <a:pt x="8328" y="7819"/>
                    <a:pt x="8433" y="4282"/>
                    <a:pt x="8747" y="725"/>
                  </a:cubicBezTo>
                  <a:cubicBezTo>
                    <a:pt x="8747" y="663"/>
                    <a:pt x="8705" y="558"/>
                    <a:pt x="8621" y="558"/>
                  </a:cubicBezTo>
                  <a:cubicBezTo>
                    <a:pt x="7554" y="391"/>
                    <a:pt x="6508" y="202"/>
                    <a:pt x="5462" y="14"/>
                  </a:cubicBezTo>
                  <a:cubicBezTo>
                    <a:pt x="5439" y="5"/>
                    <a:pt x="5417" y="1"/>
                    <a:pt x="5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275800" y="989925"/>
              <a:ext cx="15725" cy="185325"/>
            </a:xfrm>
            <a:custGeom>
              <a:rect b="b" l="l" r="r" t="t"/>
              <a:pathLst>
                <a:path extrusionOk="0" h="7413" w="629">
                  <a:moveTo>
                    <a:pt x="212" y="0"/>
                  </a:moveTo>
                  <a:cubicBezTo>
                    <a:pt x="136" y="0"/>
                    <a:pt x="63" y="48"/>
                    <a:pt x="63" y="142"/>
                  </a:cubicBezTo>
                  <a:cubicBezTo>
                    <a:pt x="147" y="2485"/>
                    <a:pt x="0" y="4891"/>
                    <a:pt x="231" y="7256"/>
                  </a:cubicBezTo>
                  <a:cubicBezTo>
                    <a:pt x="241" y="7360"/>
                    <a:pt x="320" y="7413"/>
                    <a:pt x="398" y="7413"/>
                  </a:cubicBezTo>
                  <a:cubicBezTo>
                    <a:pt x="476" y="7413"/>
                    <a:pt x="555" y="7360"/>
                    <a:pt x="565" y="7256"/>
                  </a:cubicBezTo>
                  <a:cubicBezTo>
                    <a:pt x="628" y="4870"/>
                    <a:pt x="482" y="2485"/>
                    <a:pt x="377" y="142"/>
                  </a:cubicBezTo>
                  <a:cubicBezTo>
                    <a:pt x="367" y="48"/>
                    <a:pt x="288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219825" y="894650"/>
              <a:ext cx="66700" cy="163675"/>
            </a:xfrm>
            <a:custGeom>
              <a:rect b="b" l="l" r="r" t="t"/>
              <a:pathLst>
                <a:path extrusionOk="0" h="6547" w="2668">
                  <a:moveTo>
                    <a:pt x="1059" y="0"/>
                  </a:moveTo>
                  <a:cubicBezTo>
                    <a:pt x="1016" y="0"/>
                    <a:pt x="973" y="18"/>
                    <a:pt x="942" y="61"/>
                  </a:cubicBezTo>
                  <a:cubicBezTo>
                    <a:pt x="587" y="626"/>
                    <a:pt x="1" y="1588"/>
                    <a:pt x="43" y="2216"/>
                  </a:cubicBezTo>
                  <a:cubicBezTo>
                    <a:pt x="63" y="2697"/>
                    <a:pt x="879" y="3743"/>
                    <a:pt x="1089" y="4162"/>
                  </a:cubicBezTo>
                  <a:cubicBezTo>
                    <a:pt x="1507" y="4915"/>
                    <a:pt x="1884" y="5710"/>
                    <a:pt x="2344" y="6464"/>
                  </a:cubicBezTo>
                  <a:cubicBezTo>
                    <a:pt x="2377" y="6522"/>
                    <a:pt x="2423" y="6546"/>
                    <a:pt x="2469" y="6546"/>
                  </a:cubicBezTo>
                  <a:cubicBezTo>
                    <a:pt x="2570" y="6546"/>
                    <a:pt x="2667" y="6426"/>
                    <a:pt x="2595" y="6296"/>
                  </a:cubicBezTo>
                  <a:cubicBezTo>
                    <a:pt x="1947" y="5145"/>
                    <a:pt x="1361" y="3995"/>
                    <a:pt x="733" y="2844"/>
                  </a:cubicBezTo>
                  <a:cubicBezTo>
                    <a:pt x="419" y="2279"/>
                    <a:pt x="315" y="2174"/>
                    <a:pt x="587" y="1588"/>
                  </a:cubicBezTo>
                  <a:cubicBezTo>
                    <a:pt x="796" y="1128"/>
                    <a:pt x="963" y="647"/>
                    <a:pt x="1172" y="207"/>
                  </a:cubicBezTo>
                  <a:cubicBezTo>
                    <a:pt x="1261" y="104"/>
                    <a:pt x="116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280325" y="894575"/>
              <a:ext cx="80775" cy="170150"/>
            </a:xfrm>
            <a:custGeom>
              <a:rect b="b" l="l" r="r" t="t"/>
              <a:pathLst>
                <a:path extrusionOk="0" h="6806" w="3231">
                  <a:moveTo>
                    <a:pt x="2032" y="1"/>
                  </a:moveTo>
                  <a:cubicBezTo>
                    <a:pt x="1944" y="1"/>
                    <a:pt x="1855" y="111"/>
                    <a:pt x="1912" y="210"/>
                  </a:cubicBezTo>
                  <a:cubicBezTo>
                    <a:pt x="2142" y="692"/>
                    <a:pt x="2372" y="1173"/>
                    <a:pt x="2540" y="1675"/>
                  </a:cubicBezTo>
                  <a:cubicBezTo>
                    <a:pt x="2665" y="2114"/>
                    <a:pt x="2686" y="2052"/>
                    <a:pt x="2560" y="2470"/>
                  </a:cubicBezTo>
                  <a:cubicBezTo>
                    <a:pt x="2477" y="2742"/>
                    <a:pt x="2226" y="3035"/>
                    <a:pt x="2058" y="3307"/>
                  </a:cubicBezTo>
                  <a:cubicBezTo>
                    <a:pt x="1389" y="4395"/>
                    <a:pt x="698" y="5462"/>
                    <a:pt x="71" y="6571"/>
                  </a:cubicBezTo>
                  <a:cubicBezTo>
                    <a:pt x="0" y="6698"/>
                    <a:pt x="100" y="6805"/>
                    <a:pt x="205" y="6805"/>
                  </a:cubicBezTo>
                  <a:cubicBezTo>
                    <a:pt x="256" y="6805"/>
                    <a:pt x="308" y="6779"/>
                    <a:pt x="343" y="6718"/>
                  </a:cubicBezTo>
                  <a:cubicBezTo>
                    <a:pt x="1138" y="5358"/>
                    <a:pt x="2372" y="3935"/>
                    <a:pt x="2958" y="2470"/>
                  </a:cubicBezTo>
                  <a:cubicBezTo>
                    <a:pt x="3230" y="1675"/>
                    <a:pt x="2581" y="754"/>
                    <a:pt x="2142" y="85"/>
                  </a:cubicBezTo>
                  <a:cubicBezTo>
                    <a:pt x="2115" y="25"/>
                    <a:pt x="2074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269725" y="897650"/>
              <a:ext cx="30150" cy="23800"/>
            </a:xfrm>
            <a:custGeom>
              <a:rect b="b" l="l" r="r" t="t"/>
              <a:pathLst>
                <a:path extrusionOk="0" h="952" w="1206">
                  <a:moveTo>
                    <a:pt x="594" y="0"/>
                  </a:moveTo>
                  <a:cubicBezTo>
                    <a:pt x="523" y="0"/>
                    <a:pt x="467" y="75"/>
                    <a:pt x="411" y="150"/>
                  </a:cubicBezTo>
                  <a:cubicBezTo>
                    <a:pt x="285" y="318"/>
                    <a:pt x="181" y="485"/>
                    <a:pt x="76" y="673"/>
                  </a:cubicBezTo>
                  <a:cubicBezTo>
                    <a:pt x="1" y="787"/>
                    <a:pt x="79" y="951"/>
                    <a:pt x="187" y="951"/>
                  </a:cubicBezTo>
                  <a:cubicBezTo>
                    <a:pt x="198" y="951"/>
                    <a:pt x="210" y="949"/>
                    <a:pt x="223" y="945"/>
                  </a:cubicBezTo>
                  <a:cubicBezTo>
                    <a:pt x="306" y="938"/>
                    <a:pt x="388" y="936"/>
                    <a:pt x="467" y="936"/>
                  </a:cubicBezTo>
                  <a:cubicBezTo>
                    <a:pt x="627" y="936"/>
                    <a:pt x="781" y="945"/>
                    <a:pt x="934" y="945"/>
                  </a:cubicBezTo>
                  <a:cubicBezTo>
                    <a:pt x="1101" y="924"/>
                    <a:pt x="1206" y="778"/>
                    <a:pt x="1122" y="631"/>
                  </a:cubicBezTo>
                  <a:cubicBezTo>
                    <a:pt x="1039" y="527"/>
                    <a:pt x="976" y="401"/>
                    <a:pt x="913" y="297"/>
                  </a:cubicBezTo>
                  <a:cubicBezTo>
                    <a:pt x="829" y="192"/>
                    <a:pt x="788" y="66"/>
                    <a:pt x="620" y="4"/>
                  </a:cubicBezTo>
                  <a:cubicBezTo>
                    <a:pt x="611" y="1"/>
                    <a:pt x="603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271100" y="924800"/>
              <a:ext cx="21975" cy="67175"/>
            </a:xfrm>
            <a:custGeom>
              <a:rect b="b" l="l" r="r" t="t"/>
              <a:pathLst>
                <a:path extrusionOk="0" h="2687" w="879">
                  <a:moveTo>
                    <a:pt x="491" y="1"/>
                  </a:moveTo>
                  <a:cubicBezTo>
                    <a:pt x="469" y="1"/>
                    <a:pt x="444" y="2"/>
                    <a:pt x="419" y="6"/>
                  </a:cubicBezTo>
                  <a:cubicBezTo>
                    <a:pt x="0" y="48"/>
                    <a:pt x="21" y="633"/>
                    <a:pt x="21" y="905"/>
                  </a:cubicBezTo>
                  <a:cubicBezTo>
                    <a:pt x="0" y="1470"/>
                    <a:pt x="21" y="2119"/>
                    <a:pt x="251" y="2621"/>
                  </a:cubicBezTo>
                  <a:cubicBezTo>
                    <a:pt x="280" y="2670"/>
                    <a:pt x="323" y="2687"/>
                    <a:pt x="365" y="2687"/>
                  </a:cubicBezTo>
                  <a:cubicBezTo>
                    <a:pt x="413" y="2687"/>
                    <a:pt x="459" y="2664"/>
                    <a:pt x="481" y="2642"/>
                  </a:cubicBezTo>
                  <a:cubicBezTo>
                    <a:pt x="544" y="2642"/>
                    <a:pt x="586" y="2642"/>
                    <a:pt x="649" y="2558"/>
                  </a:cubicBezTo>
                  <a:cubicBezTo>
                    <a:pt x="879" y="2035"/>
                    <a:pt x="879" y="1324"/>
                    <a:pt x="879" y="759"/>
                  </a:cubicBezTo>
                  <a:cubicBezTo>
                    <a:pt x="879" y="482"/>
                    <a:pt x="87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222450" y="1166075"/>
              <a:ext cx="9425" cy="7350"/>
            </a:xfrm>
            <a:custGeom>
              <a:rect b="b" l="l" r="r" t="t"/>
              <a:pathLst>
                <a:path extrusionOk="0" h="294" w="377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230300" y="1171300"/>
              <a:ext cx="27475" cy="354225"/>
            </a:xfrm>
            <a:custGeom>
              <a:rect b="b" l="l" r="r" t="t"/>
              <a:pathLst>
                <a:path extrusionOk="0" h="14169" w="1099">
                  <a:moveTo>
                    <a:pt x="480" y="0"/>
                  </a:moveTo>
                  <a:cubicBezTo>
                    <a:pt x="411" y="0"/>
                    <a:pt x="336" y="49"/>
                    <a:pt x="314" y="126"/>
                  </a:cubicBezTo>
                  <a:cubicBezTo>
                    <a:pt x="0" y="2365"/>
                    <a:pt x="168" y="4792"/>
                    <a:pt x="209" y="7052"/>
                  </a:cubicBezTo>
                  <a:cubicBezTo>
                    <a:pt x="293" y="9354"/>
                    <a:pt x="419" y="11676"/>
                    <a:pt x="670" y="13957"/>
                  </a:cubicBezTo>
                  <a:cubicBezTo>
                    <a:pt x="680" y="14095"/>
                    <a:pt x="794" y="14169"/>
                    <a:pt x="900" y="14169"/>
                  </a:cubicBezTo>
                  <a:cubicBezTo>
                    <a:pt x="1003" y="14169"/>
                    <a:pt x="1098" y="14101"/>
                    <a:pt x="1088" y="13957"/>
                  </a:cubicBezTo>
                  <a:cubicBezTo>
                    <a:pt x="879" y="11655"/>
                    <a:pt x="691" y="9354"/>
                    <a:pt x="628" y="7052"/>
                  </a:cubicBezTo>
                  <a:cubicBezTo>
                    <a:pt x="565" y="4750"/>
                    <a:pt x="732" y="2428"/>
                    <a:pt x="607" y="126"/>
                  </a:cubicBezTo>
                  <a:cubicBezTo>
                    <a:pt x="597" y="38"/>
                    <a:pt x="541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248600" y="1168600"/>
              <a:ext cx="43975" cy="362100"/>
            </a:xfrm>
            <a:custGeom>
              <a:rect b="b" l="l" r="r" t="t"/>
              <a:pathLst>
                <a:path extrusionOk="0" h="14484" w="1759">
                  <a:moveTo>
                    <a:pt x="1258" y="1"/>
                  </a:moveTo>
                  <a:cubicBezTo>
                    <a:pt x="1190" y="1"/>
                    <a:pt x="1126" y="40"/>
                    <a:pt x="1109" y="130"/>
                  </a:cubicBezTo>
                  <a:cubicBezTo>
                    <a:pt x="586" y="2494"/>
                    <a:pt x="837" y="4900"/>
                    <a:pt x="942" y="7306"/>
                  </a:cubicBezTo>
                  <a:cubicBezTo>
                    <a:pt x="1005" y="8583"/>
                    <a:pt x="1068" y="9880"/>
                    <a:pt x="1130" y="11177"/>
                  </a:cubicBezTo>
                  <a:cubicBezTo>
                    <a:pt x="1151" y="11847"/>
                    <a:pt x="1298" y="12558"/>
                    <a:pt x="1235" y="13228"/>
                  </a:cubicBezTo>
                  <a:cubicBezTo>
                    <a:pt x="1151" y="14128"/>
                    <a:pt x="1109" y="14002"/>
                    <a:pt x="231" y="14065"/>
                  </a:cubicBezTo>
                  <a:cubicBezTo>
                    <a:pt x="0" y="14107"/>
                    <a:pt x="0" y="14441"/>
                    <a:pt x="231" y="14462"/>
                  </a:cubicBezTo>
                  <a:cubicBezTo>
                    <a:pt x="649" y="14483"/>
                    <a:pt x="1068" y="14483"/>
                    <a:pt x="1528" y="14483"/>
                  </a:cubicBezTo>
                  <a:cubicBezTo>
                    <a:pt x="1653" y="14483"/>
                    <a:pt x="1758" y="14379"/>
                    <a:pt x="1758" y="14253"/>
                  </a:cubicBezTo>
                  <a:cubicBezTo>
                    <a:pt x="1633" y="11931"/>
                    <a:pt x="1486" y="9629"/>
                    <a:pt x="1360" y="7306"/>
                  </a:cubicBezTo>
                  <a:cubicBezTo>
                    <a:pt x="1235" y="4942"/>
                    <a:pt x="1005" y="2557"/>
                    <a:pt x="1423" y="234"/>
                  </a:cubicBezTo>
                  <a:cubicBezTo>
                    <a:pt x="1474" y="94"/>
                    <a:pt x="1362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208850" y="1522300"/>
              <a:ext cx="100325" cy="42250"/>
            </a:xfrm>
            <a:custGeom>
              <a:rect b="b" l="l" r="r" t="t"/>
              <a:pathLst>
                <a:path extrusionOk="0" h="1690" w="4013">
                  <a:moveTo>
                    <a:pt x="1779" y="0"/>
                  </a:moveTo>
                  <a:cubicBezTo>
                    <a:pt x="1235" y="0"/>
                    <a:pt x="502" y="272"/>
                    <a:pt x="230" y="796"/>
                  </a:cubicBezTo>
                  <a:cubicBezTo>
                    <a:pt x="0" y="1256"/>
                    <a:pt x="419" y="1570"/>
                    <a:pt x="837" y="1674"/>
                  </a:cubicBezTo>
                  <a:cubicBezTo>
                    <a:pt x="895" y="1684"/>
                    <a:pt x="972" y="1689"/>
                    <a:pt x="1062" y="1689"/>
                  </a:cubicBezTo>
                  <a:cubicBezTo>
                    <a:pt x="1917" y="1689"/>
                    <a:pt x="4012" y="1238"/>
                    <a:pt x="3369" y="272"/>
                  </a:cubicBezTo>
                  <a:cubicBezTo>
                    <a:pt x="3324" y="205"/>
                    <a:pt x="3255" y="175"/>
                    <a:pt x="3189" y="175"/>
                  </a:cubicBezTo>
                  <a:cubicBezTo>
                    <a:pt x="3070" y="175"/>
                    <a:pt x="2960" y="271"/>
                    <a:pt x="3013" y="419"/>
                  </a:cubicBezTo>
                  <a:cubicBezTo>
                    <a:pt x="3202" y="1005"/>
                    <a:pt x="1737" y="1256"/>
                    <a:pt x="1423" y="1277"/>
                  </a:cubicBezTo>
                  <a:cubicBezTo>
                    <a:pt x="1352" y="1289"/>
                    <a:pt x="1241" y="1302"/>
                    <a:pt x="1125" y="1302"/>
                  </a:cubicBezTo>
                  <a:cubicBezTo>
                    <a:pt x="833" y="1302"/>
                    <a:pt x="514" y="1216"/>
                    <a:pt x="754" y="796"/>
                  </a:cubicBezTo>
                  <a:cubicBezTo>
                    <a:pt x="921" y="503"/>
                    <a:pt x="1486" y="398"/>
                    <a:pt x="1758" y="377"/>
                  </a:cubicBezTo>
                  <a:cubicBezTo>
                    <a:pt x="1988" y="314"/>
                    <a:pt x="2009" y="0"/>
                    <a:pt x="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309800" y="1172350"/>
              <a:ext cx="42700" cy="353050"/>
            </a:xfrm>
            <a:custGeom>
              <a:rect b="b" l="l" r="r" t="t"/>
              <a:pathLst>
                <a:path extrusionOk="0" h="14122" w="1708">
                  <a:moveTo>
                    <a:pt x="334" y="0"/>
                  </a:moveTo>
                  <a:cubicBezTo>
                    <a:pt x="266" y="0"/>
                    <a:pt x="190" y="47"/>
                    <a:pt x="168" y="147"/>
                  </a:cubicBezTo>
                  <a:cubicBezTo>
                    <a:pt x="1" y="2490"/>
                    <a:pt x="273" y="4959"/>
                    <a:pt x="461" y="7303"/>
                  </a:cubicBezTo>
                  <a:cubicBezTo>
                    <a:pt x="649" y="9521"/>
                    <a:pt x="900" y="11781"/>
                    <a:pt x="1277" y="13978"/>
                  </a:cubicBezTo>
                  <a:cubicBezTo>
                    <a:pt x="1294" y="14078"/>
                    <a:pt x="1367" y="14122"/>
                    <a:pt x="1448" y="14122"/>
                  </a:cubicBezTo>
                  <a:cubicBezTo>
                    <a:pt x="1570" y="14122"/>
                    <a:pt x="1708" y="14024"/>
                    <a:pt x="1695" y="13873"/>
                  </a:cubicBezTo>
                  <a:cubicBezTo>
                    <a:pt x="1361" y="11509"/>
                    <a:pt x="1047" y="9165"/>
                    <a:pt x="858" y="6780"/>
                  </a:cubicBezTo>
                  <a:cubicBezTo>
                    <a:pt x="670" y="4562"/>
                    <a:pt x="733" y="2302"/>
                    <a:pt x="461" y="105"/>
                  </a:cubicBezTo>
                  <a:cubicBezTo>
                    <a:pt x="451" y="37"/>
                    <a:pt x="39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342750" y="1167550"/>
              <a:ext cx="45550" cy="362100"/>
            </a:xfrm>
            <a:custGeom>
              <a:rect b="b" l="l" r="r" t="t"/>
              <a:pathLst>
                <a:path extrusionOk="0" h="14484" w="1822">
                  <a:moveTo>
                    <a:pt x="569" y="1"/>
                  </a:moveTo>
                  <a:cubicBezTo>
                    <a:pt x="489" y="1"/>
                    <a:pt x="408" y="43"/>
                    <a:pt x="398" y="130"/>
                  </a:cubicBezTo>
                  <a:cubicBezTo>
                    <a:pt x="1" y="2578"/>
                    <a:pt x="398" y="5068"/>
                    <a:pt x="670" y="7558"/>
                  </a:cubicBezTo>
                  <a:cubicBezTo>
                    <a:pt x="796" y="8918"/>
                    <a:pt x="942" y="10299"/>
                    <a:pt x="1089" y="11659"/>
                  </a:cubicBezTo>
                  <a:cubicBezTo>
                    <a:pt x="1131" y="12056"/>
                    <a:pt x="1465" y="13354"/>
                    <a:pt x="1298" y="13688"/>
                  </a:cubicBezTo>
                  <a:cubicBezTo>
                    <a:pt x="1047" y="14149"/>
                    <a:pt x="733" y="14044"/>
                    <a:pt x="252" y="14107"/>
                  </a:cubicBezTo>
                  <a:cubicBezTo>
                    <a:pt x="43" y="14149"/>
                    <a:pt x="84" y="14483"/>
                    <a:pt x="294" y="14483"/>
                  </a:cubicBezTo>
                  <a:cubicBezTo>
                    <a:pt x="712" y="14483"/>
                    <a:pt x="1131" y="14483"/>
                    <a:pt x="1570" y="14462"/>
                  </a:cubicBezTo>
                  <a:cubicBezTo>
                    <a:pt x="1675" y="14462"/>
                    <a:pt x="1821" y="14358"/>
                    <a:pt x="1821" y="14211"/>
                  </a:cubicBezTo>
                  <a:cubicBezTo>
                    <a:pt x="1549" y="11805"/>
                    <a:pt x="1298" y="9441"/>
                    <a:pt x="1026" y="7035"/>
                  </a:cubicBezTo>
                  <a:cubicBezTo>
                    <a:pt x="775" y="4754"/>
                    <a:pt x="461" y="2452"/>
                    <a:pt x="733" y="172"/>
                  </a:cubicBezTo>
                  <a:cubicBezTo>
                    <a:pt x="756" y="59"/>
                    <a:pt x="663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306150" y="1521775"/>
              <a:ext cx="100425" cy="42800"/>
            </a:xfrm>
            <a:custGeom>
              <a:rect b="b" l="l" r="r" t="t"/>
              <a:pathLst>
                <a:path extrusionOk="0" h="1712" w="4017">
                  <a:moveTo>
                    <a:pt x="1716" y="1"/>
                  </a:moveTo>
                  <a:cubicBezTo>
                    <a:pt x="1151" y="21"/>
                    <a:pt x="460" y="314"/>
                    <a:pt x="209" y="858"/>
                  </a:cubicBezTo>
                  <a:cubicBezTo>
                    <a:pt x="0" y="1298"/>
                    <a:pt x="377" y="1612"/>
                    <a:pt x="774" y="1695"/>
                  </a:cubicBezTo>
                  <a:cubicBezTo>
                    <a:pt x="824" y="1706"/>
                    <a:pt x="889" y="1711"/>
                    <a:pt x="966" y="1711"/>
                  </a:cubicBezTo>
                  <a:cubicBezTo>
                    <a:pt x="1797" y="1711"/>
                    <a:pt x="4016" y="1104"/>
                    <a:pt x="3327" y="147"/>
                  </a:cubicBezTo>
                  <a:cubicBezTo>
                    <a:pt x="3284" y="97"/>
                    <a:pt x="3220" y="74"/>
                    <a:pt x="3157" y="74"/>
                  </a:cubicBezTo>
                  <a:cubicBezTo>
                    <a:pt x="3034" y="74"/>
                    <a:pt x="2916" y="162"/>
                    <a:pt x="2971" y="314"/>
                  </a:cubicBezTo>
                  <a:cubicBezTo>
                    <a:pt x="3034" y="524"/>
                    <a:pt x="2783" y="754"/>
                    <a:pt x="2616" y="837"/>
                  </a:cubicBezTo>
                  <a:cubicBezTo>
                    <a:pt x="2469" y="942"/>
                    <a:pt x="2302" y="984"/>
                    <a:pt x="2155" y="1068"/>
                  </a:cubicBezTo>
                  <a:cubicBezTo>
                    <a:pt x="1841" y="1193"/>
                    <a:pt x="1507" y="1277"/>
                    <a:pt x="1151" y="1277"/>
                  </a:cubicBezTo>
                  <a:cubicBezTo>
                    <a:pt x="1099" y="1277"/>
                    <a:pt x="1015" y="1282"/>
                    <a:pt x="934" y="1282"/>
                  </a:cubicBezTo>
                  <a:cubicBezTo>
                    <a:pt x="853" y="1282"/>
                    <a:pt x="774" y="1277"/>
                    <a:pt x="732" y="1256"/>
                  </a:cubicBezTo>
                  <a:cubicBezTo>
                    <a:pt x="607" y="1151"/>
                    <a:pt x="732" y="817"/>
                    <a:pt x="837" y="733"/>
                  </a:cubicBezTo>
                  <a:cubicBezTo>
                    <a:pt x="1046" y="503"/>
                    <a:pt x="1465" y="398"/>
                    <a:pt x="1758" y="335"/>
                  </a:cubicBezTo>
                  <a:cubicBezTo>
                    <a:pt x="1946" y="314"/>
                    <a:pt x="188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402325" y="903550"/>
              <a:ext cx="73850" cy="301700"/>
            </a:xfrm>
            <a:custGeom>
              <a:rect b="b" l="l" r="r" t="t"/>
              <a:pathLst>
                <a:path extrusionOk="0" h="12068" w="2954">
                  <a:moveTo>
                    <a:pt x="250" y="1"/>
                  </a:moveTo>
                  <a:cubicBezTo>
                    <a:pt x="122" y="1"/>
                    <a:pt x="1" y="184"/>
                    <a:pt x="108" y="291"/>
                  </a:cubicBezTo>
                  <a:cubicBezTo>
                    <a:pt x="819" y="918"/>
                    <a:pt x="945" y="2279"/>
                    <a:pt x="1175" y="3157"/>
                  </a:cubicBezTo>
                  <a:cubicBezTo>
                    <a:pt x="1426" y="4120"/>
                    <a:pt x="1635" y="5082"/>
                    <a:pt x="1802" y="6045"/>
                  </a:cubicBezTo>
                  <a:cubicBezTo>
                    <a:pt x="2179" y="8012"/>
                    <a:pt x="2263" y="9978"/>
                    <a:pt x="2535" y="11945"/>
                  </a:cubicBezTo>
                  <a:cubicBezTo>
                    <a:pt x="2552" y="12031"/>
                    <a:pt x="2615" y="12068"/>
                    <a:pt x="2684" y="12068"/>
                  </a:cubicBezTo>
                  <a:cubicBezTo>
                    <a:pt x="2782" y="12068"/>
                    <a:pt x="2890" y="11993"/>
                    <a:pt x="2890" y="11882"/>
                  </a:cubicBezTo>
                  <a:cubicBezTo>
                    <a:pt x="2953" y="9602"/>
                    <a:pt x="2514" y="7196"/>
                    <a:pt x="2074" y="4957"/>
                  </a:cubicBezTo>
                  <a:cubicBezTo>
                    <a:pt x="1844" y="3827"/>
                    <a:pt x="1572" y="2697"/>
                    <a:pt x="1237" y="1588"/>
                  </a:cubicBezTo>
                  <a:cubicBezTo>
                    <a:pt x="1049" y="918"/>
                    <a:pt x="924" y="374"/>
                    <a:pt x="317" y="19"/>
                  </a:cubicBezTo>
                  <a:cubicBezTo>
                    <a:pt x="295" y="6"/>
                    <a:pt x="27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397750" y="978425"/>
              <a:ext cx="36050" cy="236850"/>
            </a:xfrm>
            <a:custGeom>
              <a:rect b="b" l="l" r="r" t="t"/>
              <a:pathLst>
                <a:path extrusionOk="0" h="9474" w="1442">
                  <a:moveTo>
                    <a:pt x="212" y="0"/>
                  </a:moveTo>
                  <a:cubicBezTo>
                    <a:pt x="110" y="0"/>
                    <a:pt x="0" y="86"/>
                    <a:pt x="40" y="204"/>
                  </a:cubicBezTo>
                  <a:cubicBezTo>
                    <a:pt x="625" y="3259"/>
                    <a:pt x="688" y="6230"/>
                    <a:pt x="939" y="9285"/>
                  </a:cubicBezTo>
                  <a:cubicBezTo>
                    <a:pt x="960" y="9411"/>
                    <a:pt x="1060" y="9473"/>
                    <a:pt x="1154" y="9473"/>
                  </a:cubicBezTo>
                  <a:cubicBezTo>
                    <a:pt x="1248" y="9473"/>
                    <a:pt x="1337" y="9411"/>
                    <a:pt x="1337" y="9285"/>
                  </a:cubicBezTo>
                  <a:cubicBezTo>
                    <a:pt x="1441" y="6293"/>
                    <a:pt x="1253" y="2945"/>
                    <a:pt x="353" y="100"/>
                  </a:cubicBezTo>
                  <a:cubicBezTo>
                    <a:pt x="330" y="30"/>
                    <a:pt x="272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23475" y="1203650"/>
              <a:ext cx="49550" cy="12350"/>
            </a:xfrm>
            <a:custGeom>
              <a:rect b="b" l="l" r="r" t="t"/>
              <a:pathLst>
                <a:path extrusionOk="0" h="494" w="1982">
                  <a:moveTo>
                    <a:pt x="1674" y="1"/>
                  </a:moveTo>
                  <a:cubicBezTo>
                    <a:pt x="1462" y="1"/>
                    <a:pt x="1222" y="69"/>
                    <a:pt x="998" y="88"/>
                  </a:cubicBezTo>
                  <a:cubicBezTo>
                    <a:pt x="862" y="98"/>
                    <a:pt x="737" y="103"/>
                    <a:pt x="611" y="103"/>
                  </a:cubicBezTo>
                  <a:cubicBezTo>
                    <a:pt x="486" y="103"/>
                    <a:pt x="360" y="98"/>
                    <a:pt x="224" y="88"/>
                  </a:cubicBezTo>
                  <a:cubicBezTo>
                    <a:pt x="219" y="87"/>
                    <a:pt x="213" y="87"/>
                    <a:pt x="208" y="87"/>
                  </a:cubicBezTo>
                  <a:cubicBezTo>
                    <a:pt x="53" y="87"/>
                    <a:pt x="0" y="381"/>
                    <a:pt x="182" y="402"/>
                  </a:cubicBezTo>
                  <a:cubicBezTo>
                    <a:pt x="441" y="445"/>
                    <a:pt x="749" y="493"/>
                    <a:pt x="1050" y="493"/>
                  </a:cubicBezTo>
                  <a:cubicBezTo>
                    <a:pt x="1334" y="493"/>
                    <a:pt x="1612" y="450"/>
                    <a:pt x="1835" y="318"/>
                  </a:cubicBezTo>
                  <a:cubicBezTo>
                    <a:pt x="1982" y="234"/>
                    <a:pt x="1898" y="25"/>
                    <a:pt x="1752" y="4"/>
                  </a:cubicBezTo>
                  <a:cubicBezTo>
                    <a:pt x="1726" y="2"/>
                    <a:pt x="1701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13575" y="1200425"/>
              <a:ext cx="63650" cy="47500"/>
            </a:xfrm>
            <a:custGeom>
              <a:rect b="b" l="l" r="r" t="t"/>
              <a:pathLst>
                <a:path extrusionOk="0" h="1900" w="2546">
                  <a:moveTo>
                    <a:pt x="2175" y="0"/>
                  </a:moveTo>
                  <a:cubicBezTo>
                    <a:pt x="2092" y="0"/>
                    <a:pt x="2008" y="84"/>
                    <a:pt x="1980" y="196"/>
                  </a:cubicBezTo>
                  <a:cubicBezTo>
                    <a:pt x="1980" y="447"/>
                    <a:pt x="2064" y="656"/>
                    <a:pt x="2022" y="928"/>
                  </a:cubicBezTo>
                  <a:cubicBezTo>
                    <a:pt x="1938" y="1179"/>
                    <a:pt x="1771" y="1367"/>
                    <a:pt x="1520" y="1451"/>
                  </a:cubicBezTo>
                  <a:cubicBezTo>
                    <a:pt x="1448" y="1478"/>
                    <a:pt x="1376" y="1491"/>
                    <a:pt x="1306" y="1491"/>
                  </a:cubicBezTo>
                  <a:cubicBezTo>
                    <a:pt x="890" y="1491"/>
                    <a:pt x="557" y="1047"/>
                    <a:pt x="808" y="635"/>
                  </a:cubicBezTo>
                  <a:cubicBezTo>
                    <a:pt x="882" y="489"/>
                    <a:pt x="760" y="383"/>
                    <a:pt x="638" y="383"/>
                  </a:cubicBezTo>
                  <a:cubicBezTo>
                    <a:pt x="585" y="383"/>
                    <a:pt x="532" y="403"/>
                    <a:pt x="495" y="447"/>
                  </a:cubicBezTo>
                  <a:cubicBezTo>
                    <a:pt x="1" y="1099"/>
                    <a:pt x="607" y="1899"/>
                    <a:pt x="1310" y="1899"/>
                  </a:cubicBezTo>
                  <a:cubicBezTo>
                    <a:pt x="1352" y="1899"/>
                    <a:pt x="1394" y="1896"/>
                    <a:pt x="1436" y="1891"/>
                  </a:cubicBezTo>
                  <a:cubicBezTo>
                    <a:pt x="1834" y="1849"/>
                    <a:pt x="2148" y="1598"/>
                    <a:pt x="2336" y="1242"/>
                  </a:cubicBezTo>
                  <a:cubicBezTo>
                    <a:pt x="2482" y="907"/>
                    <a:pt x="2545" y="384"/>
                    <a:pt x="2294" y="70"/>
                  </a:cubicBezTo>
                  <a:cubicBezTo>
                    <a:pt x="2259" y="21"/>
                    <a:pt x="2217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361075" y="1246050"/>
              <a:ext cx="179425" cy="143675"/>
            </a:xfrm>
            <a:custGeom>
              <a:rect b="b" l="l" r="r" t="t"/>
              <a:pathLst>
                <a:path extrusionOk="0" h="5747" w="7177">
                  <a:moveTo>
                    <a:pt x="5889" y="0"/>
                  </a:moveTo>
                  <a:cubicBezTo>
                    <a:pt x="5327" y="0"/>
                    <a:pt x="4663" y="128"/>
                    <a:pt x="4289" y="128"/>
                  </a:cubicBezTo>
                  <a:cubicBezTo>
                    <a:pt x="2971" y="149"/>
                    <a:pt x="1611" y="170"/>
                    <a:pt x="272" y="254"/>
                  </a:cubicBezTo>
                  <a:cubicBezTo>
                    <a:pt x="0" y="254"/>
                    <a:pt x="0" y="589"/>
                    <a:pt x="251" y="589"/>
                  </a:cubicBezTo>
                  <a:cubicBezTo>
                    <a:pt x="551" y="596"/>
                    <a:pt x="856" y="598"/>
                    <a:pt x="1162" y="598"/>
                  </a:cubicBezTo>
                  <a:cubicBezTo>
                    <a:pt x="1776" y="598"/>
                    <a:pt x="2399" y="589"/>
                    <a:pt x="3013" y="589"/>
                  </a:cubicBezTo>
                  <a:cubicBezTo>
                    <a:pt x="3626" y="589"/>
                    <a:pt x="4356" y="482"/>
                    <a:pt x="5028" y="482"/>
                  </a:cubicBezTo>
                  <a:cubicBezTo>
                    <a:pt x="5297" y="482"/>
                    <a:pt x="5557" y="499"/>
                    <a:pt x="5796" y="547"/>
                  </a:cubicBezTo>
                  <a:cubicBezTo>
                    <a:pt x="6382" y="651"/>
                    <a:pt x="6382" y="589"/>
                    <a:pt x="6486" y="1321"/>
                  </a:cubicBezTo>
                  <a:cubicBezTo>
                    <a:pt x="6570" y="1719"/>
                    <a:pt x="6570" y="2158"/>
                    <a:pt x="6591" y="2555"/>
                  </a:cubicBezTo>
                  <a:cubicBezTo>
                    <a:pt x="6654" y="3539"/>
                    <a:pt x="6675" y="4543"/>
                    <a:pt x="6675" y="5527"/>
                  </a:cubicBezTo>
                  <a:cubicBezTo>
                    <a:pt x="6675" y="5673"/>
                    <a:pt x="6795" y="5746"/>
                    <a:pt x="6915" y="5746"/>
                  </a:cubicBezTo>
                  <a:cubicBezTo>
                    <a:pt x="7036" y="5746"/>
                    <a:pt x="7156" y="5673"/>
                    <a:pt x="7156" y="5527"/>
                  </a:cubicBezTo>
                  <a:cubicBezTo>
                    <a:pt x="7177" y="4208"/>
                    <a:pt x="7114" y="2890"/>
                    <a:pt x="7009" y="1593"/>
                  </a:cubicBezTo>
                  <a:cubicBezTo>
                    <a:pt x="6989" y="1175"/>
                    <a:pt x="7072" y="463"/>
                    <a:pt x="6675" y="170"/>
                  </a:cubicBezTo>
                  <a:cubicBezTo>
                    <a:pt x="6493" y="42"/>
                    <a:pt x="6207" y="0"/>
                    <a:pt x="5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56875" y="1255325"/>
              <a:ext cx="185900" cy="137125"/>
            </a:xfrm>
            <a:custGeom>
              <a:rect b="b" l="l" r="r" t="t"/>
              <a:pathLst>
                <a:path extrusionOk="0" h="5485" w="7436">
                  <a:moveTo>
                    <a:pt x="212" y="1"/>
                  </a:moveTo>
                  <a:cubicBezTo>
                    <a:pt x="110" y="1"/>
                    <a:pt x="1" y="73"/>
                    <a:pt x="1" y="197"/>
                  </a:cubicBezTo>
                  <a:cubicBezTo>
                    <a:pt x="22" y="1473"/>
                    <a:pt x="147" y="2749"/>
                    <a:pt x="252" y="4047"/>
                  </a:cubicBezTo>
                  <a:cubicBezTo>
                    <a:pt x="273" y="4528"/>
                    <a:pt x="168" y="5135"/>
                    <a:pt x="628" y="5407"/>
                  </a:cubicBezTo>
                  <a:cubicBezTo>
                    <a:pt x="749" y="5467"/>
                    <a:pt x="923" y="5485"/>
                    <a:pt x="1110" y="5485"/>
                  </a:cubicBezTo>
                  <a:cubicBezTo>
                    <a:pt x="1378" y="5485"/>
                    <a:pt x="1675" y="5449"/>
                    <a:pt x="1884" y="5449"/>
                  </a:cubicBezTo>
                  <a:cubicBezTo>
                    <a:pt x="2449" y="5469"/>
                    <a:pt x="3055" y="5469"/>
                    <a:pt x="3620" y="5469"/>
                  </a:cubicBezTo>
                  <a:cubicBezTo>
                    <a:pt x="3897" y="5474"/>
                    <a:pt x="4172" y="5478"/>
                    <a:pt x="4446" y="5478"/>
                  </a:cubicBezTo>
                  <a:cubicBezTo>
                    <a:pt x="5356" y="5478"/>
                    <a:pt x="6256" y="5437"/>
                    <a:pt x="7157" y="5260"/>
                  </a:cubicBezTo>
                  <a:cubicBezTo>
                    <a:pt x="7436" y="5220"/>
                    <a:pt x="7316" y="4839"/>
                    <a:pt x="7087" y="4839"/>
                  </a:cubicBezTo>
                  <a:cubicBezTo>
                    <a:pt x="7076" y="4839"/>
                    <a:pt x="7064" y="4840"/>
                    <a:pt x="7052" y="4842"/>
                  </a:cubicBezTo>
                  <a:cubicBezTo>
                    <a:pt x="6215" y="4976"/>
                    <a:pt x="5378" y="5016"/>
                    <a:pt x="4530" y="5016"/>
                  </a:cubicBezTo>
                  <a:cubicBezTo>
                    <a:pt x="4318" y="5016"/>
                    <a:pt x="4106" y="5013"/>
                    <a:pt x="3892" y="5009"/>
                  </a:cubicBezTo>
                  <a:cubicBezTo>
                    <a:pt x="3474" y="5009"/>
                    <a:pt x="2967" y="5050"/>
                    <a:pt x="2476" y="5050"/>
                  </a:cubicBezTo>
                  <a:cubicBezTo>
                    <a:pt x="2108" y="5050"/>
                    <a:pt x="1749" y="5027"/>
                    <a:pt x="1444" y="4946"/>
                  </a:cubicBezTo>
                  <a:cubicBezTo>
                    <a:pt x="482" y="4695"/>
                    <a:pt x="691" y="3398"/>
                    <a:pt x="628" y="2561"/>
                  </a:cubicBezTo>
                  <a:cubicBezTo>
                    <a:pt x="545" y="1766"/>
                    <a:pt x="482" y="929"/>
                    <a:pt x="377" y="113"/>
                  </a:cubicBezTo>
                  <a:cubicBezTo>
                    <a:pt x="352" y="36"/>
                    <a:pt x="28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403950" y="1220475"/>
              <a:ext cx="24625" cy="38700"/>
            </a:xfrm>
            <a:custGeom>
              <a:rect b="b" l="l" r="r" t="t"/>
              <a:pathLst>
                <a:path extrusionOk="0" h="1548" w="985">
                  <a:moveTo>
                    <a:pt x="754" y="1"/>
                  </a:moveTo>
                  <a:cubicBezTo>
                    <a:pt x="461" y="21"/>
                    <a:pt x="252" y="314"/>
                    <a:pt x="126" y="565"/>
                  </a:cubicBezTo>
                  <a:cubicBezTo>
                    <a:pt x="1" y="858"/>
                    <a:pt x="1" y="1151"/>
                    <a:pt x="84" y="1423"/>
                  </a:cubicBezTo>
                  <a:cubicBezTo>
                    <a:pt x="120" y="1511"/>
                    <a:pt x="188" y="1547"/>
                    <a:pt x="254" y="1547"/>
                  </a:cubicBezTo>
                  <a:cubicBezTo>
                    <a:pt x="345" y="1547"/>
                    <a:pt x="431" y="1479"/>
                    <a:pt x="419" y="1382"/>
                  </a:cubicBezTo>
                  <a:cubicBezTo>
                    <a:pt x="377" y="1172"/>
                    <a:pt x="419" y="942"/>
                    <a:pt x="524" y="733"/>
                  </a:cubicBezTo>
                  <a:cubicBezTo>
                    <a:pt x="608" y="545"/>
                    <a:pt x="796" y="461"/>
                    <a:pt x="900" y="273"/>
                  </a:cubicBezTo>
                  <a:cubicBezTo>
                    <a:pt x="984" y="168"/>
                    <a:pt x="880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469350" y="1215250"/>
              <a:ext cx="29825" cy="40525"/>
            </a:xfrm>
            <a:custGeom>
              <a:rect b="b" l="l" r="r" t="t"/>
              <a:pathLst>
                <a:path extrusionOk="0" h="1621" w="1193">
                  <a:moveTo>
                    <a:pt x="230" y="0"/>
                  </a:moveTo>
                  <a:cubicBezTo>
                    <a:pt x="105" y="0"/>
                    <a:pt x="0" y="147"/>
                    <a:pt x="63" y="272"/>
                  </a:cubicBezTo>
                  <a:cubicBezTo>
                    <a:pt x="168" y="461"/>
                    <a:pt x="377" y="565"/>
                    <a:pt x="481" y="774"/>
                  </a:cubicBezTo>
                  <a:cubicBezTo>
                    <a:pt x="586" y="984"/>
                    <a:pt x="586" y="1193"/>
                    <a:pt x="586" y="1465"/>
                  </a:cubicBezTo>
                  <a:cubicBezTo>
                    <a:pt x="612" y="1554"/>
                    <a:pt x="707" y="1620"/>
                    <a:pt x="797" y="1620"/>
                  </a:cubicBezTo>
                  <a:cubicBezTo>
                    <a:pt x="854" y="1620"/>
                    <a:pt x="909" y="1593"/>
                    <a:pt x="942" y="1528"/>
                  </a:cubicBezTo>
                  <a:cubicBezTo>
                    <a:pt x="1193" y="1067"/>
                    <a:pt x="858" y="21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357375" y="1252725"/>
              <a:ext cx="171675" cy="89125"/>
            </a:xfrm>
            <a:custGeom>
              <a:rect b="b" l="l" r="r" t="t"/>
              <a:pathLst>
                <a:path extrusionOk="0" h="3565" w="6867">
                  <a:moveTo>
                    <a:pt x="266" y="1"/>
                  </a:moveTo>
                  <a:cubicBezTo>
                    <a:pt x="151" y="1"/>
                    <a:pt x="0" y="165"/>
                    <a:pt x="85" y="301"/>
                  </a:cubicBezTo>
                  <a:cubicBezTo>
                    <a:pt x="650" y="1159"/>
                    <a:pt x="1341" y="1912"/>
                    <a:pt x="2094" y="2602"/>
                  </a:cubicBezTo>
                  <a:cubicBezTo>
                    <a:pt x="2408" y="2853"/>
                    <a:pt x="3035" y="3565"/>
                    <a:pt x="3475" y="3565"/>
                  </a:cubicBezTo>
                  <a:cubicBezTo>
                    <a:pt x="3914" y="3565"/>
                    <a:pt x="4542" y="2916"/>
                    <a:pt x="4835" y="2644"/>
                  </a:cubicBezTo>
                  <a:cubicBezTo>
                    <a:pt x="5567" y="1975"/>
                    <a:pt x="6174" y="1180"/>
                    <a:pt x="6739" y="405"/>
                  </a:cubicBezTo>
                  <a:cubicBezTo>
                    <a:pt x="6867" y="246"/>
                    <a:pt x="6677" y="49"/>
                    <a:pt x="6515" y="49"/>
                  </a:cubicBezTo>
                  <a:cubicBezTo>
                    <a:pt x="6465" y="49"/>
                    <a:pt x="6418" y="68"/>
                    <a:pt x="6383" y="112"/>
                  </a:cubicBezTo>
                  <a:cubicBezTo>
                    <a:pt x="5894" y="724"/>
                    <a:pt x="4411" y="3005"/>
                    <a:pt x="3445" y="3005"/>
                  </a:cubicBezTo>
                  <a:cubicBezTo>
                    <a:pt x="3420" y="3005"/>
                    <a:pt x="3395" y="3003"/>
                    <a:pt x="3370" y="3000"/>
                  </a:cubicBezTo>
                  <a:cubicBezTo>
                    <a:pt x="2931" y="2937"/>
                    <a:pt x="2115" y="1975"/>
                    <a:pt x="1780" y="1640"/>
                  </a:cubicBezTo>
                  <a:cubicBezTo>
                    <a:pt x="1257" y="1138"/>
                    <a:pt x="818" y="594"/>
                    <a:pt x="336" y="29"/>
                  </a:cubicBezTo>
                  <a:cubicBezTo>
                    <a:pt x="317" y="9"/>
                    <a:pt x="292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079225" y="921000"/>
              <a:ext cx="127350" cy="203850"/>
            </a:xfrm>
            <a:custGeom>
              <a:rect b="b" l="l" r="r" t="t"/>
              <a:pathLst>
                <a:path extrusionOk="0" h="8154" w="5094">
                  <a:moveTo>
                    <a:pt x="4905" y="1"/>
                  </a:moveTo>
                  <a:cubicBezTo>
                    <a:pt x="4847" y="1"/>
                    <a:pt x="4791" y="35"/>
                    <a:pt x="4767" y="116"/>
                  </a:cubicBezTo>
                  <a:cubicBezTo>
                    <a:pt x="4369" y="1560"/>
                    <a:pt x="3993" y="2878"/>
                    <a:pt x="3114" y="4091"/>
                  </a:cubicBezTo>
                  <a:cubicBezTo>
                    <a:pt x="2214" y="5389"/>
                    <a:pt x="1189" y="6581"/>
                    <a:pt x="143" y="7753"/>
                  </a:cubicBezTo>
                  <a:cubicBezTo>
                    <a:pt x="0" y="7911"/>
                    <a:pt x="145" y="8153"/>
                    <a:pt x="306" y="8153"/>
                  </a:cubicBezTo>
                  <a:cubicBezTo>
                    <a:pt x="357" y="8153"/>
                    <a:pt x="411" y="8128"/>
                    <a:pt x="457" y="8067"/>
                  </a:cubicBezTo>
                  <a:cubicBezTo>
                    <a:pt x="2549" y="5744"/>
                    <a:pt x="4620" y="3422"/>
                    <a:pt x="5081" y="200"/>
                  </a:cubicBezTo>
                  <a:cubicBezTo>
                    <a:pt x="5093" y="84"/>
                    <a:pt x="4997" y="1"/>
                    <a:pt x="4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081125" y="1000175"/>
              <a:ext cx="135150" cy="170600"/>
            </a:xfrm>
            <a:custGeom>
              <a:rect b="b" l="l" r="r" t="t"/>
              <a:pathLst>
                <a:path extrusionOk="0" h="6824" w="5406">
                  <a:moveTo>
                    <a:pt x="5213" y="0"/>
                  </a:moveTo>
                  <a:cubicBezTo>
                    <a:pt x="5139" y="0"/>
                    <a:pt x="5061" y="40"/>
                    <a:pt x="5026" y="129"/>
                  </a:cubicBezTo>
                  <a:cubicBezTo>
                    <a:pt x="4042" y="2745"/>
                    <a:pt x="2557" y="4837"/>
                    <a:pt x="192" y="6406"/>
                  </a:cubicBezTo>
                  <a:cubicBezTo>
                    <a:pt x="1" y="6528"/>
                    <a:pt x="113" y="6823"/>
                    <a:pt x="301" y="6823"/>
                  </a:cubicBezTo>
                  <a:cubicBezTo>
                    <a:pt x="339" y="6823"/>
                    <a:pt x="380" y="6811"/>
                    <a:pt x="422" y="6783"/>
                  </a:cubicBezTo>
                  <a:cubicBezTo>
                    <a:pt x="2766" y="5276"/>
                    <a:pt x="4670" y="2954"/>
                    <a:pt x="5381" y="192"/>
                  </a:cubicBezTo>
                  <a:cubicBezTo>
                    <a:pt x="5405" y="72"/>
                    <a:pt x="5312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078600" y="1120525"/>
              <a:ext cx="19375" cy="46625"/>
            </a:xfrm>
            <a:custGeom>
              <a:rect b="b" l="l" r="r" t="t"/>
              <a:pathLst>
                <a:path extrusionOk="0" h="1865" w="775">
                  <a:moveTo>
                    <a:pt x="139" y="1"/>
                  </a:moveTo>
                  <a:cubicBezTo>
                    <a:pt x="67" y="1"/>
                    <a:pt x="0" y="49"/>
                    <a:pt x="0" y="149"/>
                  </a:cubicBezTo>
                  <a:cubicBezTo>
                    <a:pt x="0" y="442"/>
                    <a:pt x="105" y="714"/>
                    <a:pt x="189" y="986"/>
                  </a:cubicBezTo>
                  <a:cubicBezTo>
                    <a:pt x="272" y="1237"/>
                    <a:pt x="314" y="1550"/>
                    <a:pt x="461" y="1781"/>
                  </a:cubicBezTo>
                  <a:cubicBezTo>
                    <a:pt x="486" y="1839"/>
                    <a:pt x="540" y="1864"/>
                    <a:pt x="597" y="1864"/>
                  </a:cubicBezTo>
                  <a:cubicBezTo>
                    <a:pt x="683" y="1864"/>
                    <a:pt x="774" y="1806"/>
                    <a:pt x="774" y="1718"/>
                  </a:cubicBezTo>
                  <a:cubicBezTo>
                    <a:pt x="774" y="1425"/>
                    <a:pt x="628" y="1132"/>
                    <a:pt x="544" y="881"/>
                  </a:cubicBezTo>
                  <a:cubicBezTo>
                    <a:pt x="482" y="609"/>
                    <a:pt x="419" y="295"/>
                    <a:pt x="272" y="65"/>
                  </a:cubicBezTo>
                  <a:cubicBezTo>
                    <a:pt x="239" y="23"/>
                    <a:pt x="18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032575" y="1116825"/>
              <a:ext cx="58900" cy="58575"/>
            </a:xfrm>
            <a:custGeom>
              <a:rect b="b" l="l" r="r" t="t"/>
              <a:pathLst>
                <a:path extrusionOk="0" h="2343" w="2356">
                  <a:moveTo>
                    <a:pt x="1600" y="1"/>
                  </a:moveTo>
                  <a:cubicBezTo>
                    <a:pt x="1248" y="1"/>
                    <a:pt x="909" y="156"/>
                    <a:pt x="649" y="401"/>
                  </a:cubicBezTo>
                  <a:cubicBezTo>
                    <a:pt x="356" y="694"/>
                    <a:pt x="0" y="1238"/>
                    <a:pt x="63" y="1678"/>
                  </a:cubicBezTo>
                  <a:cubicBezTo>
                    <a:pt x="146" y="2159"/>
                    <a:pt x="858" y="2284"/>
                    <a:pt x="1214" y="2326"/>
                  </a:cubicBezTo>
                  <a:cubicBezTo>
                    <a:pt x="1286" y="2337"/>
                    <a:pt x="1362" y="2343"/>
                    <a:pt x="1439" y="2343"/>
                  </a:cubicBezTo>
                  <a:cubicBezTo>
                    <a:pt x="1808" y="2343"/>
                    <a:pt x="2201" y="2209"/>
                    <a:pt x="2323" y="1845"/>
                  </a:cubicBezTo>
                  <a:cubicBezTo>
                    <a:pt x="2356" y="1728"/>
                    <a:pt x="2243" y="1611"/>
                    <a:pt x="2132" y="1611"/>
                  </a:cubicBezTo>
                  <a:cubicBezTo>
                    <a:pt x="2104" y="1611"/>
                    <a:pt x="2076" y="1619"/>
                    <a:pt x="2051" y="1636"/>
                  </a:cubicBezTo>
                  <a:cubicBezTo>
                    <a:pt x="1809" y="1808"/>
                    <a:pt x="1653" y="1924"/>
                    <a:pt x="1382" y="1924"/>
                  </a:cubicBezTo>
                  <a:cubicBezTo>
                    <a:pt x="1325" y="1924"/>
                    <a:pt x="1262" y="1919"/>
                    <a:pt x="1193" y="1908"/>
                  </a:cubicBezTo>
                  <a:cubicBezTo>
                    <a:pt x="1067" y="1887"/>
                    <a:pt x="900" y="1824"/>
                    <a:pt x="774" y="1803"/>
                  </a:cubicBezTo>
                  <a:cubicBezTo>
                    <a:pt x="544" y="1719"/>
                    <a:pt x="460" y="1698"/>
                    <a:pt x="502" y="1406"/>
                  </a:cubicBezTo>
                  <a:cubicBezTo>
                    <a:pt x="642" y="785"/>
                    <a:pt x="1222" y="357"/>
                    <a:pt x="1839" y="357"/>
                  </a:cubicBezTo>
                  <a:cubicBezTo>
                    <a:pt x="1868" y="357"/>
                    <a:pt x="1896" y="358"/>
                    <a:pt x="1925" y="359"/>
                  </a:cubicBezTo>
                  <a:cubicBezTo>
                    <a:pt x="1937" y="362"/>
                    <a:pt x="1949" y="363"/>
                    <a:pt x="1960" y="363"/>
                  </a:cubicBezTo>
                  <a:cubicBezTo>
                    <a:pt x="2115" y="363"/>
                    <a:pt x="2124" y="106"/>
                    <a:pt x="1988" y="66"/>
                  </a:cubicBezTo>
                  <a:cubicBezTo>
                    <a:pt x="1859" y="22"/>
                    <a:pt x="1728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756375" y="670475"/>
              <a:ext cx="178250" cy="225150"/>
            </a:xfrm>
            <a:custGeom>
              <a:rect b="b" l="l" r="r" t="t"/>
              <a:pathLst>
                <a:path extrusionOk="0" h="9006" w="7130">
                  <a:moveTo>
                    <a:pt x="3960" y="406"/>
                  </a:moveTo>
                  <a:cubicBezTo>
                    <a:pt x="4691" y="406"/>
                    <a:pt x="5419" y="674"/>
                    <a:pt x="5975" y="1253"/>
                  </a:cubicBezTo>
                  <a:lnTo>
                    <a:pt x="5975" y="1253"/>
                  </a:lnTo>
                  <a:cubicBezTo>
                    <a:pt x="6590" y="2794"/>
                    <a:pt x="6483" y="4539"/>
                    <a:pt x="5964" y="6099"/>
                  </a:cubicBezTo>
                  <a:cubicBezTo>
                    <a:pt x="5629" y="7103"/>
                    <a:pt x="5085" y="8191"/>
                    <a:pt x="3997" y="8526"/>
                  </a:cubicBezTo>
                  <a:cubicBezTo>
                    <a:pt x="3794" y="8592"/>
                    <a:pt x="3601" y="8623"/>
                    <a:pt x="3417" y="8623"/>
                  </a:cubicBezTo>
                  <a:cubicBezTo>
                    <a:pt x="2450" y="8623"/>
                    <a:pt x="1758" y="7770"/>
                    <a:pt x="1319" y="6873"/>
                  </a:cubicBezTo>
                  <a:cubicBezTo>
                    <a:pt x="586" y="5366"/>
                    <a:pt x="398" y="3295"/>
                    <a:pt x="1339" y="1830"/>
                  </a:cubicBezTo>
                  <a:cubicBezTo>
                    <a:pt x="1927" y="919"/>
                    <a:pt x="2947" y="406"/>
                    <a:pt x="3960" y="406"/>
                  </a:cubicBezTo>
                  <a:close/>
                  <a:moveTo>
                    <a:pt x="3987" y="0"/>
                  </a:moveTo>
                  <a:cubicBezTo>
                    <a:pt x="3186" y="0"/>
                    <a:pt x="2366" y="286"/>
                    <a:pt x="1737" y="805"/>
                  </a:cubicBezTo>
                  <a:cubicBezTo>
                    <a:pt x="0" y="2270"/>
                    <a:pt x="84" y="4990"/>
                    <a:pt x="921" y="6894"/>
                  </a:cubicBezTo>
                  <a:cubicBezTo>
                    <a:pt x="1454" y="8097"/>
                    <a:pt x="2470" y="9006"/>
                    <a:pt x="3549" y="9006"/>
                  </a:cubicBezTo>
                  <a:cubicBezTo>
                    <a:pt x="4120" y="9006"/>
                    <a:pt x="4709" y="8751"/>
                    <a:pt x="5252" y="8149"/>
                  </a:cubicBezTo>
                  <a:cubicBezTo>
                    <a:pt x="6848" y="6429"/>
                    <a:pt x="7130" y="3334"/>
                    <a:pt x="6302" y="1201"/>
                  </a:cubicBezTo>
                  <a:lnTo>
                    <a:pt x="6302" y="1201"/>
                  </a:lnTo>
                  <a:cubicBezTo>
                    <a:pt x="6308" y="1168"/>
                    <a:pt x="6302" y="1132"/>
                    <a:pt x="6277" y="1098"/>
                  </a:cubicBezTo>
                  <a:cubicBezTo>
                    <a:pt x="5720" y="343"/>
                    <a:pt x="4864" y="0"/>
                    <a:pt x="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721850" y="887175"/>
              <a:ext cx="219725" cy="290325"/>
            </a:xfrm>
            <a:custGeom>
              <a:rect b="b" l="l" r="r" t="t"/>
              <a:pathLst>
                <a:path extrusionOk="0" h="11613" w="8789">
                  <a:moveTo>
                    <a:pt x="3222" y="400"/>
                  </a:moveTo>
                  <a:lnTo>
                    <a:pt x="3222" y="400"/>
                  </a:lnTo>
                  <a:cubicBezTo>
                    <a:pt x="3222" y="401"/>
                    <a:pt x="3222" y="401"/>
                    <a:pt x="3223" y="402"/>
                  </a:cubicBezTo>
                  <a:cubicBezTo>
                    <a:pt x="3390" y="695"/>
                    <a:pt x="3495" y="1134"/>
                    <a:pt x="3662" y="1448"/>
                  </a:cubicBezTo>
                  <a:cubicBezTo>
                    <a:pt x="4101" y="2494"/>
                    <a:pt x="4541" y="3540"/>
                    <a:pt x="5043" y="4545"/>
                  </a:cubicBezTo>
                  <a:cubicBezTo>
                    <a:pt x="5078" y="4606"/>
                    <a:pt x="5135" y="4634"/>
                    <a:pt x="5192" y="4634"/>
                  </a:cubicBezTo>
                  <a:cubicBezTo>
                    <a:pt x="5272" y="4634"/>
                    <a:pt x="5353" y="4579"/>
                    <a:pt x="5378" y="4482"/>
                  </a:cubicBezTo>
                  <a:cubicBezTo>
                    <a:pt x="5787" y="3174"/>
                    <a:pt x="6156" y="1845"/>
                    <a:pt x="6563" y="555"/>
                  </a:cubicBezTo>
                  <a:lnTo>
                    <a:pt x="6563" y="555"/>
                  </a:lnTo>
                  <a:cubicBezTo>
                    <a:pt x="7205" y="652"/>
                    <a:pt x="8151" y="780"/>
                    <a:pt x="8265" y="1427"/>
                  </a:cubicBezTo>
                  <a:cubicBezTo>
                    <a:pt x="8349" y="1887"/>
                    <a:pt x="7993" y="2829"/>
                    <a:pt x="7951" y="3310"/>
                  </a:cubicBezTo>
                  <a:cubicBezTo>
                    <a:pt x="7679" y="5319"/>
                    <a:pt x="7784" y="7327"/>
                    <a:pt x="7617" y="9378"/>
                  </a:cubicBezTo>
                  <a:cubicBezTo>
                    <a:pt x="7554" y="10006"/>
                    <a:pt x="7679" y="10926"/>
                    <a:pt x="7031" y="11198"/>
                  </a:cubicBezTo>
                  <a:cubicBezTo>
                    <a:pt x="6919" y="11254"/>
                    <a:pt x="6763" y="11273"/>
                    <a:pt x="6590" y="11273"/>
                  </a:cubicBezTo>
                  <a:cubicBezTo>
                    <a:pt x="6243" y="11273"/>
                    <a:pt x="5824" y="11198"/>
                    <a:pt x="5545" y="11198"/>
                  </a:cubicBezTo>
                  <a:cubicBezTo>
                    <a:pt x="4876" y="11198"/>
                    <a:pt x="4215" y="11226"/>
                    <a:pt x="3564" y="11226"/>
                  </a:cubicBezTo>
                  <a:cubicBezTo>
                    <a:pt x="3239" y="11226"/>
                    <a:pt x="2916" y="11219"/>
                    <a:pt x="2595" y="11198"/>
                  </a:cubicBezTo>
                  <a:cubicBezTo>
                    <a:pt x="2323" y="11198"/>
                    <a:pt x="2072" y="11177"/>
                    <a:pt x="1800" y="11156"/>
                  </a:cubicBezTo>
                  <a:cubicBezTo>
                    <a:pt x="1702" y="11156"/>
                    <a:pt x="1512" y="11082"/>
                    <a:pt x="1439" y="11082"/>
                  </a:cubicBezTo>
                  <a:cubicBezTo>
                    <a:pt x="1413" y="11082"/>
                    <a:pt x="1402" y="11091"/>
                    <a:pt x="1414" y="11115"/>
                  </a:cubicBezTo>
                  <a:lnTo>
                    <a:pt x="1414" y="11115"/>
                  </a:lnTo>
                  <a:cubicBezTo>
                    <a:pt x="1298" y="10923"/>
                    <a:pt x="1296" y="10512"/>
                    <a:pt x="1277" y="10299"/>
                  </a:cubicBezTo>
                  <a:cubicBezTo>
                    <a:pt x="1172" y="9713"/>
                    <a:pt x="1067" y="9106"/>
                    <a:pt x="984" y="8541"/>
                  </a:cubicBezTo>
                  <a:cubicBezTo>
                    <a:pt x="691" y="6532"/>
                    <a:pt x="649" y="4482"/>
                    <a:pt x="523" y="2473"/>
                  </a:cubicBezTo>
                  <a:cubicBezTo>
                    <a:pt x="482" y="2097"/>
                    <a:pt x="293" y="1364"/>
                    <a:pt x="440" y="1050"/>
                  </a:cubicBezTo>
                  <a:cubicBezTo>
                    <a:pt x="565" y="799"/>
                    <a:pt x="775" y="820"/>
                    <a:pt x="1130" y="778"/>
                  </a:cubicBezTo>
                  <a:cubicBezTo>
                    <a:pt x="1695" y="674"/>
                    <a:pt x="2239" y="590"/>
                    <a:pt x="2825" y="485"/>
                  </a:cubicBezTo>
                  <a:cubicBezTo>
                    <a:pt x="2942" y="469"/>
                    <a:pt x="3099" y="412"/>
                    <a:pt x="3222" y="400"/>
                  </a:cubicBezTo>
                  <a:close/>
                  <a:moveTo>
                    <a:pt x="3366" y="0"/>
                  </a:moveTo>
                  <a:cubicBezTo>
                    <a:pt x="3354" y="0"/>
                    <a:pt x="3341" y="2"/>
                    <a:pt x="3327" y="4"/>
                  </a:cubicBezTo>
                  <a:cubicBezTo>
                    <a:pt x="2281" y="193"/>
                    <a:pt x="1193" y="402"/>
                    <a:pt x="147" y="569"/>
                  </a:cubicBezTo>
                  <a:cubicBezTo>
                    <a:pt x="84" y="569"/>
                    <a:pt x="0" y="674"/>
                    <a:pt x="21" y="737"/>
                  </a:cubicBezTo>
                  <a:cubicBezTo>
                    <a:pt x="335" y="4294"/>
                    <a:pt x="461" y="7830"/>
                    <a:pt x="1130" y="11366"/>
                  </a:cubicBezTo>
                  <a:cubicBezTo>
                    <a:pt x="1151" y="11449"/>
                    <a:pt x="1214" y="11491"/>
                    <a:pt x="1298" y="11491"/>
                  </a:cubicBezTo>
                  <a:cubicBezTo>
                    <a:pt x="2239" y="11586"/>
                    <a:pt x="3185" y="11612"/>
                    <a:pt x="4131" y="11612"/>
                  </a:cubicBezTo>
                  <a:cubicBezTo>
                    <a:pt x="5267" y="11612"/>
                    <a:pt x="6403" y="11575"/>
                    <a:pt x="7533" y="11575"/>
                  </a:cubicBezTo>
                  <a:cubicBezTo>
                    <a:pt x="7617" y="11575"/>
                    <a:pt x="7679" y="11512"/>
                    <a:pt x="7721" y="11449"/>
                  </a:cubicBezTo>
                  <a:cubicBezTo>
                    <a:pt x="8286" y="8374"/>
                    <a:pt x="7993" y="5277"/>
                    <a:pt x="8516" y="2201"/>
                  </a:cubicBezTo>
                  <a:cubicBezTo>
                    <a:pt x="8579" y="1845"/>
                    <a:pt x="8788" y="1301"/>
                    <a:pt x="8600" y="946"/>
                  </a:cubicBezTo>
                  <a:cubicBezTo>
                    <a:pt x="8283" y="391"/>
                    <a:pt x="7140" y="286"/>
                    <a:pt x="6522" y="259"/>
                  </a:cubicBezTo>
                  <a:lnTo>
                    <a:pt x="6522" y="259"/>
                  </a:lnTo>
                  <a:cubicBezTo>
                    <a:pt x="6492" y="243"/>
                    <a:pt x="6457" y="234"/>
                    <a:pt x="6422" y="234"/>
                  </a:cubicBezTo>
                  <a:cubicBezTo>
                    <a:pt x="6347" y="234"/>
                    <a:pt x="6274" y="274"/>
                    <a:pt x="6257" y="360"/>
                  </a:cubicBezTo>
                  <a:cubicBezTo>
                    <a:pt x="5847" y="1533"/>
                    <a:pt x="5553" y="2740"/>
                    <a:pt x="5184" y="3935"/>
                  </a:cubicBezTo>
                  <a:lnTo>
                    <a:pt x="5184" y="3935"/>
                  </a:lnTo>
                  <a:cubicBezTo>
                    <a:pt x="4594" y="2697"/>
                    <a:pt x="4067" y="1416"/>
                    <a:pt x="3557" y="151"/>
                  </a:cubicBezTo>
                  <a:cubicBezTo>
                    <a:pt x="3503" y="60"/>
                    <a:pt x="3448" y="0"/>
                    <a:pt x="3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3842150" y="989925"/>
              <a:ext cx="16250" cy="185325"/>
            </a:xfrm>
            <a:custGeom>
              <a:rect b="b" l="l" r="r" t="t"/>
              <a:pathLst>
                <a:path extrusionOk="0" h="7413" w="650">
                  <a:moveTo>
                    <a:pt x="388" y="0"/>
                  </a:moveTo>
                  <a:cubicBezTo>
                    <a:pt x="309" y="0"/>
                    <a:pt x="231" y="48"/>
                    <a:pt x="231" y="142"/>
                  </a:cubicBezTo>
                  <a:cubicBezTo>
                    <a:pt x="105" y="2485"/>
                    <a:pt x="1" y="4891"/>
                    <a:pt x="43" y="7256"/>
                  </a:cubicBezTo>
                  <a:cubicBezTo>
                    <a:pt x="43" y="7360"/>
                    <a:pt x="121" y="7413"/>
                    <a:pt x="205" y="7413"/>
                  </a:cubicBezTo>
                  <a:cubicBezTo>
                    <a:pt x="289" y="7413"/>
                    <a:pt x="377" y="7360"/>
                    <a:pt x="398" y="7256"/>
                  </a:cubicBezTo>
                  <a:cubicBezTo>
                    <a:pt x="649" y="4891"/>
                    <a:pt x="461" y="2485"/>
                    <a:pt x="545" y="142"/>
                  </a:cubicBezTo>
                  <a:cubicBezTo>
                    <a:pt x="545" y="48"/>
                    <a:pt x="466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846125" y="894825"/>
              <a:ext cx="66675" cy="164025"/>
            </a:xfrm>
            <a:custGeom>
              <a:rect b="b" l="l" r="r" t="t"/>
              <a:pathLst>
                <a:path extrusionOk="0" h="6561" w="2667">
                  <a:moveTo>
                    <a:pt x="1607" y="0"/>
                  </a:moveTo>
                  <a:cubicBezTo>
                    <a:pt x="1517" y="0"/>
                    <a:pt x="1438" y="100"/>
                    <a:pt x="1495" y="200"/>
                  </a:cubicBezTo>
                  <a:cubicBezTo>
                    <a:pt x="1704" y="640"/>
                    <a:pt x="1871" y="1121"/>
                    <a:pt x="2081" y="1581"/>
                  </a:cubicBezTo>
                  <a:cubicBezTo>
                    <a:pt x="2353" y="2188"/>
                    <a:pt x="2269" y="2272"/>
                    <a:pt x="1934" y="2879"/>
                  </a:cubicBezTo>
                  <a:cubicBezTo>
                    <a:pt x="1306" y="4029"/>
                    <a:pt x="700" y="5201"/>
                    <a:pt x="72" y="6331"/>
                  </a:cubicBezTo>
                  <a:cubicBezTo>
                    <a:pt x="0" y="6446"/>
                    <a:pt x="106" y="6561"/>
                    <a:pt x="213" y="6561"/>
                  </a:cubicBezTo>
                  <a:cubicBezTo>
                    <a:pt x="262" y="6561"/>
                    <a:pt x="311" y="6537"/>
                    <a:pt x="344" y="6477"/>
                  </a:cubicBezTo>
                  <a:cubicBezTo>
                    <a:pt x="783" y="5724"/>
                    <a:pt x="1181" y="4971"/>
                    <a:pt x="1599" y="4176"/>
                  </a:cubicBezTo>
                  <a:cubicBezTo>
                    <a:pt x="1850" y="3674"/>
                    <a:pt x="2604" y="2795"/>
                    <a:pt x="2646" y="2251"/>
                  </a:cubicBezTo>
                  <a:cubicBezTo>
                    <a:pt x="2666" y="1581"/>
                    <a:pt x="2081" y="619"/>
                    <a:pt x="1725" y="75"/>
                  </a:cubicBezTo>
                  <a:cubicBezTo>
                    <a:pt x="1692" y="22"/>
                    <a:pt x="1648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3771550" y="894400"/>
              <a:ext cx="80800" cy="169675"/>
            </a:xfrm>
            <a:custGeom>
              <a:rect b="b" l="l" r="r" t="t"/>
              <a:pathLst>
                <a:path extrusionOk="0" h="6787" w="3232">
                  <a:moveTo>
                    <a:pt x="1200" y="0"/>
                  </a:moveTo>
                  <a:cubicBezTo>
                    <a:pt x="1161" y="0"/>
                    <a:pt x="1120" y="21"/>
                    <a:pt x="1088" y="71"/>
                  </a:cubicBezTo>
                  <a:cubicBezTo>
                    <a:pt x="670" y="740"/>
                    <a:pt x="0" y="1682"/>
                    <a:pt x="272" y="2435"/>
                  </a:cubicBezTo>
                  <a:cubicBezTo>
                    <a:pt x="837" y="3942"/>
                    <a:pt x="2092" y="5344"/>
                    <a:pt x="2888" y="6704"/>
                  </a:cubicBezTo>
                  <a:cubicBezTo>
                    <a:pt x="2920" y="6763"/>
                    <a:pt x="2970" y="6787"/>
                    <a:pt x="3019" y="6787"/>
                  </a:cubicBezTo>
                  <a:cubicBezTo>
                    <a:pt x="3126" y="6787"/>
                    <a:pt x="3231" y="6672"/>
                    <a:pt x="3160" y="6557"/>
                  </a:cubicBezTo>
                  <a:cubicBezTo>
                    <a:pt x="2532" y="5448"/>
                    <a:pt x="1820" y="4339"/>
                    <a:pt x="1172" y="3272"/>
                  </a:cubicBezTo>
                  <a:cubicBezTo>
                    <a:pt x="1046" y="3042"/>
                    <a:pt x="879" y="2833"/>
                    <a:pt x="753" y="2603"/>
                  </a:cubicBezTo>
                  <a:cubicBezTo>
                    <a:pt x="544" y="2205"/>
                    <a:pt x="565" y="2184"/>
                    <a:pt x="628" y="1808"/>
                  </a:cubicBezTo>
                  <a:cubicBezTo>
                    <a:pt x="732" y="1284"/>
                    <a:pt x="1088" y="657"/>
                    <a:pt x="1318" y="196"/>
                  </a:cubicBezTo>
                  <a:cubicBezTo>
                    <a:pt x="1377" y="109"/>
                    <a:pt x="1292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832750" y="897650"/>
              <a:ext cx="30675" cy="23800"/>
            </a:xfrm>
            <a:custGeom>
              <a:rect b="b" l="l" r="r" t="t"/>
              <a:pathLst>
                <a:path extrusionOk="0" h="952" w="1227">
                  <a:moveTo>
                    <a:pt x="633" y="0"/>
                  </a:moveTo>
                  <a:cubicBezTo>
                    <a:pt x="625" y="0"/>
                    <a:pt x="616" y="1"/>
                    <a:pt x="607" y="4"/>
                  </a:cubicBezTo>
                  <a:cubicBezTo>
                    <a:pt x="461" y="66"/>
                    <a:pt x="398" y="192"/>
                    <a:pt x="314" y="297"/>
                  </a:cubicBezTo>
                  <a:cubicBezTo>
                    <a:pt x="272" y="401"/>
                    <a:pt x="188" y="527"/>
                    <a:pt x="105" y="631"/>
                  </a:cubicBezTo>
                  <a:cubicBezTo>
                    <a:pt x="0" y="778"/>
                    <a:pt x="147" y="924"/>
                    <a:pt x="293" y="945"/>
                  </a:cubicBezTo>
                  <a:cubicBezTo>
                    <a:pt x="447" y="945"/>
                    <a:pt x="609" y="936"/>
                    <a:pt x="769" y="936"/>
                  </a:cubicBezTo>
                  <a:cubicBezTo>
                    <a:pt x="849" y="936"/>
                    <a:pt x="928" y="938"/>
                    <a:pt x="1005" y="945"/>
                  </a:cubicBezTo>
                  <a:cubicBezTo>
                    <a:pt x="1017" y="949"/>
                    <a:pt x="1029" y="951"/>
                    <a:pt x="1040" y="951"/>
                  </a:cubicBezTo>
                  <a:cubicBezTo>
                    <a:pt x="1149" y="951"/>
                    <a:pt x="1227" y="787"/>
                    <a:pt x="1151" y="673"/>
                  </a:cubicBezTo>
                  <a:cubicBezTo>
                    <a:pt x="1046" y="485"/>
                    <a:pt x="942" y="318"/>
                    <a:pt x="816" y="150"/>
                  </a:cubicBezTo>
                  <a:cubicBezTo>
                    <a:pt x="779" y="75"/>
                    <a:pt x="708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839550" y="924800"/>
              <a:ext cx="21975" cy="67175"/>
            </a:xfrm>
            <a:custGeom>
              <a:rect b="b" l="l" r="r" t="t"/>
              <a:pathLst>
                <a:path extrusionOk="0" h="2687" w="879">
                  <a:moveTo>
                    <a:pt x="388" y="1"/>
                  </a:moveTo>
                  <a:cubicBezTo>
                    <a:pt x="2" y="1"/>
                    <a:pt x="20" y="482"/>
                    <a:pt x="0" y="759"/>
                  </a:cubicBezTo>
                  <a:cubicBezTo>
                    <a:pt x="0" y="1324"/>
                    <a:pt x="0" y="2035"/>
                    <a:pt x="230" y="2558"/>
                  </a:cubicBezTo>
                  <a:cubicBezTo>
                    <a:pt x="293" y="2642"/>
                    <a:pt x="335" y="2642"/>
                    <a:pt x="398" y="2642"/>
                  </a:cubicBezTo>
                  <a:cubicBezTo>
                    <a:pt x="420" y="2664"/>
                    <a:pt x="466" y="2687"/>
                    <a:pt x="514" y="2687"/>
                  </a:cubicBezTo>
                  <a:cubicBezTo>
                    <a:pt x="556" y="2687"/>
                    <a:pt x="599" y="2670"/>
                    <a:pt x="628" y="2621"/>
                  </a:cubicBezTo>
                  <a:cubicBezTo>
                    <a:pt x="858" y="2119"/>
                    <a:pt x="879" y="1470"/>
                    <a:pt x="858" y="905"/>
                  </a:cubicBezTo>
                  <a:cubicBezTo>
                    <a:pt x="858" y="633"/>
                    <a:pt x="879" y="48"/>
                    <a:pt x="461" y="6"/>
                  </a:cubicBezTo>
                  <a:cubicBezTo>
                    <a:pt x="435" y="2"/>
                    <a:pt x="411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00750" y="1166075"/>
              <a:ext cx="9425" cy="7350"/>
            </a:xfrm>
            <a:custGeom>
              <a:rect b="b" l="l" r="r" t="t"/>
              <a:pathLst>
                <a:path extrusionOk="0" h="294" w="377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875900" y="1171300"/>
              <a:ext cx="26950" cy="354025"/>
            </a:xfrm>
            <a:custGeom>
              <a:rect b="b" l="l" r="r" t="t"/>
              <a:pathLst>
                <a:path extrusionOk="0" h="14161" w="1078">
                  <a:moveTo>
                    <a:pt x="613" y="0"/>
                  </a:moveTo>
                  <a:cubicBezTo>
                    <a:pt x="552" y="0"/>
                    <a:pt x="491" y="38"/>
                    <a:pt x="471" y="126"/>
                  </a:cubicBezTo>
                  <a:cubicBezTo>
                    <a:pt x="346" y="2428"/>
                    <a:pt x="513" y="4750"/>
                    <a:pt x="450" y="7052"/>
                  </a:cubicBezTo>
                  <a:cubicBezTo>
                    <a:pt x="367" y="9354"/>
                    <a:pt x="220" y="11655"/>
                    <a:pt x="11" y="13957"/>
                  </a:cubicBezTo>
                  <a:cubicBezTo>
                    <a:pt x="0" y="14093"/>
                    <a:pt x="100" y="14161"/>
                    <a:pt x="204" y="14161"/>
                  </a:cubicBezTo>
                  <a:cubicBezTo>
                    <a:pt x="309" y="14161"/>
                    <a:pt x="419" y="14093"/>
                    <a:pt x="429" y="13957"/>
                  </a:cubicBezTo>
                  <a:cubicBezTo>
                    <a:pt x="659" y="11655"/>
                    <a:pt x="785" y="9354"/>
                    <a:pt x="869" y="7052"/>
                  </a:cubicBezTo>
                  <a:cubicBezTo>
                    <a:pt x="931" y="4792"/>
                    <a:pt x="1078" y="2407"/>
                    <a:pt x="764" y="126"/>
                  </a:cubicBezTo>
                  <a:cubicBezTo>
                    <a:pt x="753" y="49"/>
                    <a:pt x="683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39550" y="1168450"/>
              <a:ext cx="43425" cy="361725"/>
            </a:xfrm>
            <a:custGeom>
              <a:rect b="b" l="l" r="r" t="t"/>
              <a:pathLst>
                <a:path extrusionOk="0" h="14469" w="1737">
                  <a:moveTo>
                    <a:pt x="532" y="1"/>
                  </a:moveTo>
                  <a:cubicBezTo>
                    <a:pt x="437" y="1"/>
                    <a:pt x="322" y="90"/>
                    <a:pt x="335" y="219"/>
                  </a:cubicBezTo>
                  <a:cubicBezTo>
                    <a:pt x="753" y="2542"/>
                    <a:pt x="523" y="4927"/>
                    <a:pt x="398" y="7271"/>
                  </a:cubicBezTo>
                  <a:cubicBezTo>
                    <a:pt x="251" y="9614"/>
                    <a:pt x="126" y="11916"/>
                    <a:pt x="0" y="14238"/>
                  </a:cubicBezTo>
                  <a:cubicBezTo>
                    <a:pt x="0" y="14364"/>
                    <a:pt x="105" y="14468"/>
                    <a:pt x="230" y="14468"/>
                  </a:cubicBezTo>
                  <a:cubicBezTo>
                    <a:pt x="649" y="14468"/>
                    <a:pt x="1088" y="14468"/>
                    <a:pt x="1507" y="14447"/>
                  </a:cubicBezTo>
                  <a:cubicBezTo>
                    <a:pt x="1737" y="14426"/>
                    <a:pt x="1737" y="14071"/>
                    <a:pt x="1507" y="14050"/>
                  </a:cubicBezTo>
                  <a:cubicBezTo>
                    <a:pt x="649" y="13966"/>
                    <a:pt x="586" y="14113"/>
                    <a:pt x="523" y="13213"/>
                  </a:cubicBezTo>
                  <a:cubicBezTo>
                    <a:pt x="461" y="12564"/>
                    <a:pt x="586" y="11832"/>
                    <a:pt x="628" y="11141"/>
                  </a:cubicBezTo>
                  <a:cubicBezTo>
                    <a:pt x="691" y="9865"/>
                    <a:pt x="753" y="8568"/>
                    <a:pt x="795" y="7271"/>
                  </a:cubicBezTo>
                  <a:cubicBezTo>
                    <a:pt x="900" y="4864"/>
                    <a:pt x="1172" y="2458"/>
                    <a:pt x="649" y="115"/>
                  </a:cubicBezTo>
                  <a:cubicBezTo>
                    <a:pt x="641" y="35"/>
                    <a:pt x="59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23075" y="1521775"/>
              <a:ext cx="100175" cy="42350"/>
            </a:xfrm>
            <a:custGeom>
              <a:rect b="b" l="l" r="r" t="t"/>
              <a:pathLst>
                <a:path extrusionOk="0" h="1694" w="4007">
                  <a:moveTo>
                    <a:pt x="2228" y="1"/>
                  </a:moveTo>
                  <a:cubicBezTo>
                    <a:pt x="2019" y="21"/>
                    <a:pt x="2040" y="335"/>
                    <a:pt x="2249" y="356"/>
                  </a:cubicBezTo>
                  <a:cubicBezTo>
                    <a:pt x="2542" y="398"/>
                    <a:pt x="3086" y="503"/>
                    <a:pt x="3254" y="775"/>
                  </a:cubicBezTo>
                  <a:cubicBezTo>
                    <a:pt x="3503" y="1226"/>
                    <a:pt x="3150" y="1284"/>
                    <a:pt x="2850" y="1284"/>
                  </a:cubicBezTo>
                  <a:cubicBezTo>
                    <a:pt x="2746" y="1284"/>
                    <a:pt x="2649" y="1277"/>
                    <a:pt x="2584" y="1277"/>
                  </a:cubicBezTo>
                  <a:cubicBezTo>
                    <a:pt x="2270" y="1256"/>
                    <a:pt x="806" y="984"/>
                    <a:pt x="994" y="419"/>
                  </a:cubicBezTo>
                  <a:cubicBezTo>
                    <a:pt x="1048" y="256"/>
                    <a:pt x="936" y="155"/>
                    <a:pt x="816" y="155"/>
                  </a:cubicBezTo>
                  <a:cubicBezTo>
                    <a:pt x="750" y="155"/>
                    <a:pt x="683" y="185"/>
                    <a:pt x="638" y="252"/>
                  </a:cubicBezTo>
                  <a:cubicBezTo>
                    <a:pt x="1" y="1208"/>
                    <a:pt x="2070" y="1694"/>
                    <a:pt x="2927" y="1694"/>
                  </a:cubicBezTo>
                  <a:cubicBezTo>
                    <a:pt x="3026" y="1694"/>
                    <a:pt x="3109" y="1687"/>
                    <a:pt x="3170" y="1674"/>
                  </a:cubicBezTo>
                  <a:cubicBezTo>
                    <a:pt x="3588" y="1591"/>
                    <a:pt x="4007" y="1277"/>
                    <a:pt x="3777" y="796"/>
                  </a:cubicBezTo>
                  <a:cubicBezTo>
                    <a:pt x="3505" y="252"/>
                    <a:pt x="2772" y="1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780550" y="1172550"/>
              <a:ext cx="43850" cy="353975"/>
            </a:xfrm>
            <a:custGeom>
              <a:rect b="b" l="l" r="r" t="t"/>
              <a:pathLst>
                <a:path extrusionOk="0" h="14159" w="1754">
                  <a:moveTo>
                    <a:pt x="1393" y="0"/>
                  </a:moveTo>
                  <a:cubicBezTo>
                    <a:pt x="1332" y="0"/>
                    <a:pt x="1272" y="47"/>
                    <a:pt x="1251" y="139"/>
                  </a:cubicBezTo>
                  <a:cubicBezTo>
                    <a:pt x="1000" y="2336"/>
                    <a:pt x="1042" y="4575"/>
                    <a:pt x="875" y="6793"/>
                  </a:cubicBezTo>
                  <a:cubicBezTo>
                    <a:pt x="665" y="9178"/>
                    <a:pt x="372" y="11542"/>
                    <a:pt x="38" y="13886"/>
                  </a:cubicBezTo>
                  <a:cubicBezTo>
                    <a:pt x="0" y="14048"/>
                    <a:pt x="134" y="14159"/>
                    <a:pt x="262" y="14159"/>
                  </a:cubicBezTo>
                  <a:cubicBezTo>
                    <a:pt x="348" y="14159"/>
                    <a:pt x="431" y="14108"/>
                    <a:pt x="456" y="13990"/>
                  </a:cubicBezTo>
                  <a:cubicBezTo>
                    <a:pt x="791" y="11773"/>
                    <a:pt x="1042" y="9555"/>
                    <a:pt x="1251" y="7316"/>
                  </a:cubicBezTo>
                  <a:cubicBezTo>
                    <a:pt x="1460" y="4972"/>
                    <a:pt x="1753" y="2503"/>
                    <a:pt x="1544" y="160"/>
                  </a:cubicBezTo>
                  <a:cubicBezTo>
                    <a:pt x="1523" y="53"/>
                    <a:pt x="1457" y="0"/>
                    <a:pt x="1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744875" y="1167550"/>
              <a:ext cx="45525" cy="362325"/>
            </a:xfrm>
            <a:custGeom>
              <a:rect b="b" l="l" r="r" t="t"/>
              <a:pathLst>
                <a:path extrusionOk="0" h="14493" w="1821">
                  <a:moveTo>
                    <a:pt x="1251" y="1"/>
                  </a:moveTo>
                  <a:cubicBezTo>
                    <a:pt x="1163" y="1"/>
                    <a:pt x="1077" y="59"/>
                    <a:pt x="1088" y="172"/>
                  </a:cubicBezTo>
                  <a:cubicBezTo>
                    <a:pt x="1381" y="2473"/>
                    <a:pt x="1046" y="4754"/>
                    <a:pt x="795" y="7035"/>
                  </a:cubicBezTo>
                  <a:cubicBezTo>
                    <a:pt x="544" y="9441"/>
                    <a:pt x="272" y="11805"/>
                    <a:pt x="21" y="14211"/>
                  </a:cubicBezTo>
                  <a:cubicBezTo>
                    <a:pt x="0" y="14358"/>
                    <a:pt x="146" y="14462"/>
                    <a:pt x="251" y="14462"/>
                  </a:cubicBezTo>
                  <a:cubicBezTo>
                    <a:pt x="547" y="14477"/>
                    <a:pt x="843" y="14492"/>
                    <a:pt x="1146" y="14492"/>
                  </a:cubicBezTo>
                  <a:cubicBezTo>
                    <a:pt x="1272" y="14492"/>
                    <a:pt x="1399" y="14490"/>
                    <a:pt x="1527" y="14483"/>
                  </a:cubicBezTo>
                  <a:cubicBezTo>
                    <a:pt x="1737" y="14483"/>
                    <a:pt x="1799" y="14149"/>
                    <a:pt x="1590" y="14107"/>
                  </a:cubicBezTo>
                  <a:cubicBezTo>
                    <a:pt x="1109" y="14044"/>
                    <a:pt x="774" y="14149"/>
                    <a:pt x="544" y="13688"/>
                  </a:cubicBezTo>
                  <a:cubicBezTo>
                    <a:pt x="356" y="13354"/>
                    <a:pt x="711" y="12056"/>
                    <a:pt x="753" y="11659"/>
                  </a:cubicBezTo>
                  <a:cubicBezTo>
                    <a:pt x="900" y="10299"/>
                    <a:pt x="1046" y="8918"/>
                    <a:pt x="1172" y="7558"/>
                  </a:cubicBezTo>
                  <a:cubicBezTo>
                    <a:pt x="1423" y="5089"/>
                    <a:pt x="1820" y="2599"/>
                    <a:pt x="1423" y="130"/>
                  </a:cubicBezTo>
                  <a:cubicBezTo>
                    <a:pt x="1404" y="43"/>
                    <a:pt x="1327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26400" y="1521250"/>
              <a:ext cx="100625" cy="42700"/>
            </a:xfrm>
            <a:custGeom>
              <a:rect b="b" l="l" r="r" t="t"/>
              <a:pathLst>
                <a:path extrusionOk="0" h="1708" w="4025">
                  <a:moveTo>
                    <a:pt x="2329" y="1"/>
                  </a:moveTo>
                  <a:cubicBezTo>
                    <a:pt x="2120" y="22"/>
                    <a:pt x="2057" y="335"/>
                    <a:pt x="2266" y="356"/>
                  </a:cubicBezTo>
                  <a:cubicBezTo>
                    <a:pt x="2559" y="419"/>
                    <a:pt x="2852" y="482"/>
                    <a:pt x="3082" y="670"/>
                  </a:cubicBezTo>
                  <a:cubicBezTo>
                    <a:pt x="3271" y="796"/>
                    <a:pt x="3313" y="817"/>
                    <a:pt x="3292" y="1068"/>
                  </a:cubicBezTo>
                  <a:cubicBezTo>
                    <a:pt x="3276" y="1267"/>
                    <a:pt x="3216" y="1309"/>
                    <a:pt x="3070" y="1309"/>
                  </a:cubicBezTo>
                  <a:cubicBezTo>
                    <a:pt x="3016" y="1309"/>
                    <a:pt x="2952" y="1303"/>
                    <a:pt x="2873" y="1298"/>
                  </a:cubicBezTo>
                  <a:cubicBezTo>
                    <a:pt x="2476" y="1298"/>
                    <a:pt x="844" y="963"/>
                    <a:pt x="1074" y="294"/>
                  </a:cubicBezTo>
                  <a:cubicBezTo>
                    <a:pt x="1127" y="147"/>
                    <a:pt x="1019" y="68"/>
                    <a:pt x="896" y="68"/>
                  </a:cubicBezTo>
                  <a:cubicBezTo>
                    <a:pt x="826" y="68"/>
                    <a:pt x="750" y="94"/>
                    <a:pt x="697" y="147"/>
                  </a:cubicBezTo>
                  <a:cubicBezTo>
                    <a:pt x="0" y="1115"/>
                    <a:pt x="2278" y="1707"/>
                    <a:pt x="3102" y="1707"/>
                  </a:cubicBezTo>
                  <a:cubicBezTo>
                    <a:pt x="3168" y="1707"/>
                    <a:pt x="3226" y="1703"/>
                    <a:pt x="3271" y="1695"/>
                  </a:cubicBezTo>
                  <a:cubicBezTo>
                    <a:pt x="3689" y="1612"/>
                    <a:pt x="4024" y="1298"/>
                    <a:pt x="3815" y="858"/>
                  </a:cubicBezTo>
                  <a:cubicBezTo>
                    <a:pt x="3564" y="314"/>
                    <a:pt x="2873" y="22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656975" y="903875"/>
              <a:ext cx="74200" cy="301900"/>
            </a:xfrm>
            <a:custGeom>
              <a:rect b="b" l="l" r="r" t="t"/>
              <a:pathLst>
                <a:path extrusionOk="0" h="12076" w="2968">
                  <a:moveTo>
                    <a:pt x="2725" y="0"/>
                  </a:moveTo>
                  <a:cubicBezTo>
                    <a:pt x="2696" y="0"/>
                    <a:pt x="2666" y="8"/>
                    <a:pt x="2637" y="27"/>
                  </a:cubicBezTo>
                  <a:cubicBezTo>
                    <a:pt x="2072" y="382"/>
                    <a:pt x="1947" y="947"/>
                    <a:pt x="1738" y="1596"/>
                  </a:cubicBezTo>
                  <a:cubicBezTo>
                    <a:pt x="1382" y="2684"/>
                    <a:pt x="1131" y="3814"/>
                    <a:pt x="901" y="4965"/>
                  </a:cubicBezTo>
                  <a:cubicBezTo>
                    <a:pt x="440" y="7224"/>
                    <a:pt x="1" y="9589"/>
                    <a:pt x="85" y="11890"/>
                  </a:cubicBezTo>
                  <a:cubicBezTo>
                    <a:pt x="85" y="12001"/>
                    <a:pt x="193" y="12076"/>
                    <a:pt x="287" y="12076"/>
                  </a:cubicBezTo>
                  <a:cubicBezTo>
                    <a:pt x="352" y="12076"/>
                    <a:pt x="411" y="12039"/>
                    <a:pt x="419" y="11953"/>
                  </a:cubicBezTo>
                  <a:cubicBezTo>
                    <a:pt x="712" y="9986"/>
                    <a:pt x="796" y="8020"/>
                    <a:pt x="1152" y="6074"/>
                  </a:cubicBezTo>
                  <a:cubicBezTo>
                    <a:pt x="1340" y="5090"/>
                    <a:pt x="1549" y="4128"/>
                    <a:pt x="1779" y="3165"/>
                  </a:cubicBezTo>
                  <a:cubicBezTo>
                    <a:pt x="1989" y="2307"/>
                    <a:pt x="2156" y="905"/>
                    <a:pt x="2846" y="320"/>
                  </a:cubicBezTo>
                  <a:cubicBezTo>
                    <a:pt x="2967" y="181"/>
                    <a:pt x="2860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698300" y="978575"/>
              <a:ext cx="36775" cy="237600"/>
            </a:xfrm>
            <a:custGeom>
              <a:rect b="b" l="l" r="r" t="t"/>
              <a:pathLst>
                <a:path extrusionOk="0" h="9504" w="1471">
                  <a:moveTo>
                    <a:pt x="1272" y="0"/>
                  </a:moveTo>
                  <a:cubicBezTo>
                    <a:pt x="1212" y="0"/>
                    <a:pt x="1155" y="35"/>
                    <a:pt x="1131" y="114"/>
                  </a:cubicBezTo>
                  <a:cubicBezTo>
                    <a:pt x="210" y="2981"/>
                    <a:pt x="1" y="6329"/>
                    <a:pt x="126" y="9300"/>
                  </a:cubicBezTo>
                  <a:cubicBezTo>
                    <a:pt x="126" y="9436"/>
                    <a:pt x="221" y="9504"/>
                    <a:pt x="317" y="9504"/>
                  </a:cubicBezTo>
                  <a:cubicBezTo>
                    <a:pt x="414" y="9504"/>
                    <a:pt x="513" y="9436"/>
                    <a:pt x="524" y="9300"/>
                  </a:cubicBezTo>
                  <a:cubicBezTo>
                    <a:pt x="775" y="6224"/>
                    <a:pt x="838" y="3253"/>
                    <a:pt x="1445" y="219"/>
                  </a:cubicBezTo>
                  <a:cubicBezTo>
                    <a:pt x="1470" y="90"/>
                    <a:pt x="1368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60125" y="1203650"/>
              <a:ext cx="49075" cy="12350"/>
            </a:xfrm>
            <a:custGeom>
              <a:rect b="b" l="l" r="r" t="t"/>
              <a:pathLst>
                <a:path extrusionOk="0" h="494" w="1963">
                  <a:moveTo>
                    <a:pt x="333" y="1"/>
                  </a:moveTo>
                  <a:cubicBezTo>
                    <a:pt x="306" y="1"/>
                    <a:pt x="279" y="2"/>
                    <a:pt x="251" y="4"/>
                  </a:cubicBezTo>
                  <a:cubicBezTo>
                    <a:pt x="84" y="25"/>
                    <a:pt x="0" y="255"/>
                    <a:pt x="168" y="318"/>
                  </a:cubicBezTo>
                  <a:cubicBezTo>
                    <a:pt x="381" y="450"/>
                    <a:pt x="659" y="493"/>
                    <a:pt x="945" y="493"/>
                  </a:cubicBezTo>
                  <a:cubicBezTo>
                    <a:pt x="1249" y="493"/>
                    <a:pt x="1562" y="445"/>
                    <a:pt x="1821" y="402"/>
                  </a:cubicBezTo>
                  <a:cubicBezTo>
                    <a:pt x="1962" y="381"/>
                    <a:pt x="1947" y="87"/>
                    <a:pt x="1776" y="87"/>
                  </a:cubicBezTo>
                  <a:cubicBezTo>
                    <a:pt x="1770" y="87"/>
                    <a:pt x="1764" y="87"/>
                    <a:pt x="1758" y="88"/>
                  </a:cubicBezTo>
                  <a:cubicBezTo>
                    <a:pt x="1632" y="98"/>
                    <a:pt x="1507" y="103"/>
                    <a:pt x="1381" y="103"/>
                  </a:cubicBezTo>
                  <a:cubicBezTo>
                    <a:pt x="1256" y="103"/>
                    <a:pt x="1130" y="98"/>
                    <a:pt x="1005" y="88"/>
                  </a:cubicBezTo>
                  <a:cubicBezTo>
                    <a:pt x="763" y="69"/>
                    <a:pt x="554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55950" y="1200350"/>
              <a:ext cx="63625" cy="47575"/>
            </a:xfrm>
            <a:custGeom>
              <a:rect b="b" l="l" r="r" t="t"/>
              <a:pathLst>
                <a:path extrusionOk="0" h="1903" w="2545">
                  <a:moveTo>
                    <a:pt x="360" y="1"/>
                  </a:moveTo>
                  <a:cubicBezTo>
                    <a:pt x="320" y="1"/>
                    <a:pt x="281" y="16"/>
                    <a:pt x="251" y="52"/>
                  </a:cubicBezTo>
                  <a:cubicBezTo>
                    <a:pt x="0" y="366"/>
                    <a:pt x="42" y="889"/>
                    <a:pt x="230" y="1245"/>
                  </a:cubicBezTo>
                  <a:cubicBezTo>
                    <a:pt x="377" y="1580"/>
                    <a:pt x="732" y="1831"/>
                    <a:pt x="1109" y="1894"/>
                  </a:cubicBezTo>
                  <a:cubicBezTo>
                    <a:pt x="1152" y="1899"/>
                    <a:pt x="1196" y="1902"/>
                    <a:pt x="1238" y="1902"/>
                  </a:cubicBezTo>
                  <a:cubicBezTo>
                    <a:pt x="1957" y="1902"/>
                    <a:pt x="2544" y="1102"/>
                    <a:pt x="2051" y="450"/>
                  </a:cubicBezTo>
                  <a:cubicBezTo>
                    <a:pt x="2007" y="406"/>
                    <a:pt x="1951" y="386"/>
                    <a:pt x="1898" y="386"/>
                  </a:cubicBezTo>
                  <a:cubicBezTo>
                    <a:pt x="1775" y="386"/>
                    <a:pt x="1663" y="492"/>
                    <a:pt x="1737" y="638"/>
                  </a:cubicBezTo>
                  <a:cubicBezTo>
                    <a:pt x="1986" y="1066"/>
                    <a:pt x="1658" y="1495"/>
                    <a:pt x="1257" y="1495"/>
                  </a:cubicBezTo>
                  <a:cubicBezTo>
                    <a:pt x="1188" y="1495"/>
                    <a:pt x="1117" y="1482"/>
                    <a:pt x="1046" y="1454"/>
                  </a:cubicBezTo>
                  <a:cubicBezTo>
                    <a:pt x="795" y="1370"/>
                    <a:pt x="628" y="1161"/>
                    <a:pt x="544" y="931"/>
                  </a:cubicBezTo>
                  <a:cubicBezTo>
                    <a:pt x="460" y="659"/>
                    <a:pt x="565" y="450"/>
                    <a:pt x="565" y="199"/>
                  </a:cubicBezTo>
                  <a:cubicBezTo>
                    <a:pt x="565" y="94"/>
                    <a:pt x="4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93175" y="1245000"/>
              <a:ext cx="178375" cy="144200"/>
            </a:xfrm>
            <a:custGeom>
              <a:rect b="b" l="l" r="r" t="t"/>
              <a:pathLst>
                <a:path extrusionOk="0" h="5768" w="7135">
                  <a:moveTo>
                    <a:pt x="1337" y="0"/>
                  </a:moveTo>
                  <a:cubicBezTo>
                    <a:pt x="991" y="0"/>
                    <a:pt x="675" y="46"/>
                    <a:pt x="481" y="191"/>
                  </a:cubicBezTo>
                  <a:cubicBezTo>
                    <a:pt x="105" y="463"/>
                    <a:pt x="168" y="1175"/>
                    <a:pt x="147" y="1593"/>
                  </a:cubicBezTo>
                  <a:cubicBezTo>
                    <a:pt x="21" y="2911"/>
                    <a:pt x="0" y="4250"/>
                    <a:pt x="21" y="5548"/>
                  </a:cubicBezTo>
                  <a:cubicBezTo>
                    <a:pt x="21" y="5694"/>
                    <a:pt x="136" y="5767"/>
                    <a:pt x="251" y="5767"/>
                  </a:cubicBezTo>
                  <a:cubicBezTo>
                    <a:pt x="366" y="5767"/>
                    <a:pt x="481" y="5694"/>
                    <a:pt x="481" y="5548"/>
                  </a:cubicBezTo>
                  <a:cubicBezTo>
                    <a:pt x="481" y="4627"/>
                    <a:pt x="481" y="3748"/>
                    <a:pt x="544" y="2828"/>
                  </a:cubicBezTo>
                  <a:cubicBezTo>
                    <a:pt x="565" y="2409"/>
                    <a:pt x="565" y="1991"/>
                    <a:pt x="628" y="1593"/>
                  </a:cubicBezTo>
                  <a:cubicBezTo>
                    <a:pt x="586" y="1342"/>
                    <a:pt x="649" y="1070"/>
                    <a:pt x="753" y="840"/>
                  </a:cubicBezTo>
                  <a:cubicBezTo>
                    <a:pt x="768" y="610"/>
                    <a:pt x="871" y="499"/>
                    <a:pt x="1056" y="499"/>
                  </a:cubicBezTo>
                  <a:cubicBezTo>
                    <a:pt x="1140" y="499"/>
                    <a:pt x="1242" y="522"/>
                    <a:pt x="1360" y="568"/>
                  </a:cubicBezTo>
                  <a:cubicBezTo>
                    <a:pt x="1571" y="527"/>
                    <a:pt x="1800" y="512"/>
                    <a:pt x="2037" y="512"/>
                  </a:cubicBezTo>
                  <a:cubicBezTo>
                    <a:pt x="2648" y="512"/>
                    <a:pt x="3314" y="610"/>
                    <a:pt x="3871" y="610"/>
                  </a:cubicBezTo>
                  <a:cubicBezTo>
                    <a:pt x="4541" y="610"/>
                    <a:pt x="5210" y="619"/>
                    <a:pt x="5886" y="619"/>
                  </a:cubicBezTo>
                  <a:cubicBezTo>
                    <a:pt x="6224" y="619"/>
                    <a:pt x="6563" y="617"/>
                    <a:pt x="6905" y="610"/>
                  </a:cubicBezTo>
                  <a:cubicBezTo>
                    <a:pt x="6912" y="610"/>
                    <a:pt x="6919" y="611"/>
                    <a:pt x="6925" y="611"/>
                  </a:cubicBezTo>
                  <a:cubicBezTo>
                    <a:pt x="7135" y="611"/>
                    <a:pt x="7128" y="295"/>
                    <a:pt x="6905" y="275"/>
                  </a:cubicBezTo>
                  <a:cubicBezTo>
                    <a:pt x="5566" y="191"/>
                    <a:pt x="4206" y="170"/>
                    <a:pt x="2867" y="129"/>
                  </a:cubicBezTo>
                  <a:cubicBezTo>
                    <a:pt x="2520" y="116"/>
                    <a:pt x="1889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91450" y="1255475"/>
              <a:ext cx="185875" cy="137950"/>
            </a:xfrm>
            <a:custGeom>
              <a:rect b="b" l="l" r="r" t="t"/>
              <a:pathLst>
                <a:path extrusionOk="0" h="5518" w="7435">
                  <a:moveTo>
                    <a:pt x="7199" y="1"/>
                  </a:moveTo>
                  <a:cubicBezTo>
                    <a:pt x="7123" y="1"/>
                    <a:pt x="7054" y="40"/>
                    <a:pt x="7037" y="128"/>
                  </a:cubicBezTo>
                  <a:cubicBezTo>
                    <a:pt x="6911" y="944"/>
                    <a:pt x="6869" y="1760"/>
                    <a:pt x="6807" y="2597"/>
                  </a:cubicBezTo>
                  <a:cubicBezTo>
                    <a:pt x="6723" y="3434"/>
                    <a:pt x="6911" y="4710"/>
                    <a:pt x="5970" y="4982"/>
                  </a:cubicBezTo>
                  <a:cubicBezTo>
                    <a:pt x="5685" y="5049"/>
                    <a:pt x="5357" y="5069"/>
                    <a:pt x="5019" y="5069"/>
                  </a:cubicBezTo>
                  <a:cubicBezTo>
                    <a:pt x="4512" y="5069"/>
                    <a:pt x="3982" y="5024"/>
                    <a:pt x="3542" y="5024"/>
                  </a:cubicBezTo>
                  <a:cubicBezTo>
                    <a:pt x="3369" y="5027"/>
                    <a:pt x="3197" y="5029"/>
                    <a:pt x="3025" y="5029"/>
                  </a:cubicBezTo>
                  <a:cubicBezTo>
                    <a:pt x="2136" y="5029"/>
                    <a:pt x="1259" y="4983"/>
                    <a:pt x="383" y="4878"/>
                  </a:cubicBezTo>
                  <a:cubicBezTo>
                    <a:pt x="369" y="4876"/>
                    <a:pt x="356" y="4875"/>
                    <a:pt x="344" y="4875"/>
                  </a:cubicBezTo>
                  <a:cubicBezTo>
                    <a:pt x="100" y="4875"/>
                    <a:pt x="0" y="5236"/>
                    <a:pt x="278" y="5296"/>
                  </a:cubicBezTo>
                  <a:cubicBezTo>
                    <a:pt x="1162" y="5466"/>
                    <a:pt x="2031" y="5512"/>
                    <a:pt x="2932" y="5512"/>
                  </a:cubicBezTo>
                  <a:cubicBezTo>
                    <a:pt x="3141" y="5512"/>
                    <a:pt x="3351" y="5509"/>
                    <a:pt x="3563" y="5505"/>
                  </a:cubicBezTo>
                  <a:cubicBezTo>
                    <a:pt x="4170" y="5505"/>
                    <a:pt x="4735" y="5463"/>
                    <a:pt x="5342" y="5463"/>
                  </a:cubicBezTo>
                  <a:cubicBezTo>
                    <a:pt x="5584" y="5463"/>
                    <a:pt x="5950" y="5518"/>
                    <a:pt x="6275" y="5518"/>
                  </a:cubicBezTo>
                  <a:cubicBezTo>
                    <a:pt x="6484" y="5518"/>
                    <a:pt x="6676" y="5495"/>
                    <a:pt x="6807" y="5422"/>
                  </a:cubicBezTo>
                  <a:cubicBezTo>
                    <a:pt x="7225" y="5191"/>
                    <a:pt x="7120" y="4773"/>
                    <a:pt x="7183" y="4292"/>
                  </a:cubicBezTo>
                  <a:cubicBezTo>
                    <a:pt x="7288" y="2932"/>
                    <a:pt x="7434" y="1572"/>
                    <a:pt x="7434" y="212"/>
                  </a:cubicBezTo>
                  <a:cubicBezTo>
                    <a:pt x="7422" y="78"/>
                    <a:pt x="7304" y="1"/>
                    <a:pt x="7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704050" y="1221000"/>
              <a:ext cx="25150" cy="38425"/>
            </a:xfrm>
            <a:custGeom>
              <a:rect b="b" l="l" r="r" t="t"/>
              <a:pathLst>
                <a:path extrusionOk="0" h="1537" w="1006">
                  <a:moveTo>
                    <a:pt x="231" y="0"/>
                  </a:moveTo>
                  <a:cubicBezTo>
                    <a:pt x="106" y="0"/>
                    <a:pt x="1" y="147"/>
                    <a:pt x="85" y="293"/>
                  </a:cubicBezTo>
                  <a:cubicBezTo>
                    <a:pt x="189" y="440"/>
                    <a:pt x="399" y="544"/>
                    <a:pt x="482" y="733"/>
                  </a:cubicBezTo>
                  <a:cubicBezTo>
                    <a:pt x="587" y="900"/>
                    <a:pt x="608" y="1151"/>
                    <a:pt x="587" y="1381"/>
                  </a:cubicBezTo>
                  <a:cubicBezTo>
                    <a:pt x="561" y="1471"/>
                    <a:pt x="652" y="1537"/>
                    <a:pt x="746" y="1537"/>
                  </a:cubicBezTo>
                  <a:cubicBezTo>
                    <a:pt x="807" y="1537"/>
                    <a:pt x="868" y="1510"/>
                    <a:pt x="901" y="1444"/>
                  </a:cubicBezTo>
                  <a:cubicBezTo>
                    <a:pt x="1005" y="1151"/>
                    <a:pt x="1005" y="858"/>
                    <a:pt x="859" y="565"/>
                  </a:cubicBezTo>
                  <a:cubicBezTo>
                    <a:pt x="754" y="335"/>
                    <a:pt x="545" y="21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633975" y="1215250"/>
              <a:ext cx="29825" cy="40525"/>
            </a:xfrm>
            <a:custGeom>
              <a:rect b="b" l="l" r="r" t="t"/>
              <a:pathLst>
                <a:path extrusionOk="0" h="1621" w="1193">
                  <a:moveTo>
                    <a:pt x="942" y="0"/>
                  </a:moveTo>
                  <a:cubicBezTo>
                    <a:pt x="314" y="0"/>
                    <a:pt x="0" y="1046"/>
                    <a:pt x="251" y="1528"/>
                  </a:cubicBezTo>
                  <a:cubicBezTo>
                    <a:pt x="276" y="1593"/>
                    <a:pt x="332" y="1620"/>
                    <a:pt x="392" y="1620"/>
                  </a:cubicBezTo>
                  <a:cubicBezTo>
                    <a:pt x="485" y="1620"/>
                    <a:pt x="586" y="1554"/>
                    <a:pt x="586" y="1465"/>
                  </a:cubicBezTo>
                  <a:cubicBezTo>
                    <a:pt x="586" y="1214"/>
                    <a:pt x="544" y="1005"/>
                    <a:pt x="691" y="774"/>
                  </a:cubicBezTo>
                  <a:cubicBezTo>
                    <a:pt x="795" y="565"/>
                    <a:pt x="1005" y="461"/>
                    <a:pt x="1109" y="272"/>
                  </a:cubicBezTo>
                  <a:cubicBezTo>
                    <a:pt x="1193" y="147"/>
                    <a:pt x="1067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603650" y="1253475"/>
              <a:ext cx="172350" cy="89950"/>
            </a:xfrm>
            <a:custGeom>
              <a:rect b="b" l="l" r="r" t="t"/>
              <a:pathLst>
                <a:path extrusionOk="0" h="3598" w="6894">
                  <a:moveTo>
                    <a:pt x="6643" y="1"/>
                  </a:moveTo>
                  <a:cubicBezTo>
                    <a:pt x="6601" y="1"/>
                    <a:pt x="6560" y="19"/>
                    <a:pt x="6528" y="62"/>
                  </a:cubicBezTo>
                  <a:cubicBezTo>
                    <a:pt x="6109" y="564"/>
                    <a:pt x="5691" y="1045"/>
                    <a:pt x="5251" y="1505"/>
                  </a:cubicBezTo>
                  <a:cubicBezTo>
                    <a:pt x="4917" y="1840"/>
                    <a:pt x="3975" y="2970"/>
                    <a:pt x="3494" y="3012"/>
                  </a:cubicBezTo>
                  <a:cubicBezTo>
                    <a:pt x="3478" y="3014"/>
                    <a:pt x="3461" y="3015"/>
                    <a:pt x="3445" y="3015"/>
                  </a:cubicBezTo>
                  <a:cubicBezTo>
                    <a:pt x="2920" y="3015"/>
                    <a:pt x="2124" y="2080"/>
                    <a:pt x="1799" y="1735"/>
                  </a:cubicBezTo>
                  <a:cubicBezTo>
                    <a:pt x="1318" y="1233"/>
                    <a:pt x="899" y="668"/>
                    <a:pt x="481" y="145"/>
                  </a:cubicBezTo>
                  <a:cubicBezTo>
                    <a:pt x="444" y="92"/>
                    <a:pt x="392" y="70"/>
                    <a:pt x="338" y="70"/>
                  </a:cubicBezTo>
                  <a:cubicBezTo>
                    <a:pt x="178" y="70"/>
                    <a:pt x="0" y="261"/>
                    <a:pt x="125" y="417"/>
                  </a:cubicBezTo>
                  <a:cubicBezTo>
                    <a:pt x="732" y="1212"/>
                    <a:pt x="1318" y="2028"/>
                    <a:pt x="2029" y="2677"/>
                  </a:cubicBezTo>
                  <a:cubicBezTo>
                    <a:pt x="2343" y="2928"/>
                    <a:pt x="2950" y="3598"/>
                    <a:pt x="3389" y="3598"/>
                  </a:cubicBezTo>
                  <a:cubicBezTo>
                    <a:pt x="3808" y="3598"/>
                    <a:pt x="4498" y="2865"/>
                    <a:pt x="4770" y="2614"/>
                  </a:cubicBezTo>
                  <a:cubicBezTo>
                    <a:pt x="5544" y="1945"/>
                    <a:pt x="6214" y="1191"/>
                    <a:pt x="6800" y="313"/>
                  </a:cubicBezTo>
                  <a:cubicBezTo>
                    <a:pt x="6893" y="157"/>
                    <a:pt x="6766" y="1"/>
                    <a:pt x="6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926575" y="921000"/>
              <a:ext cx="128325" cy="203400"/>
            </a:xfrm>
            <a:custGeom>
              <a:rect b="b" l="l" r="r" t="t"/>
              <a:pathLst>
                <a:path extrusionOk="0" h="8136" w="5133">
                  <a:moveTo>
                    <a:pt x="189" y="1"/>
                  </a:moveTo>
                  <a:cubicBezTo>
                    <a:pt x="97" y="1"/>
                    <a:pt x="1" y="84"/>
                    <a:pt x="13" y="200"/>
                  </a:cubicBezTo>
                  <a:cubicBezTo>
                    <a:pt x="495" y="3401"/>
                    <a:pt x="2566" y="5723"/>
                    <a:pt x="4658" y="8067"/>
                  </a:cubicBezTo>
                  <a:cubicBezTo>
                    <a:pt x="4707" y="8115"/>
                    <a:pt x="4761" y="8136"/>
                    <a:pt x="4813" y="8136"/>
                  </a:cubicBezTo>
                  <a:cubicBezTo>
                    <a:pt x="4985" y="8136"/>
                    <a:pt x="5133" y="7914"/>
                    <a:pt x="4972" y="7753"/>
                  </a:cubicBezTo>
                  <a:cubicBezTo>
                    <a:pt x="3926" y="6581"/>
                    <a:pt x="2901" y="5389"/>
                    <a:pt x="1980" y="4091"/>
                  </a:cubicBezTo>
                  <a:cubicBezTo>
                    <a:pt x="1122" y="2899"/>
                    <a:pt x="725" y="1560"/>
                    <a:pt x="327" y="116"/>
                  </a:cubicBezTo>
                  <a:cubicBezTo>
                    <a:pt x="303" y="35"/>
                    <a:pt x="247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916575" y="1000175"/>
              <a:ext cx="134925" cy="170600"/>
            </a:xfrm>
            <a:custGeom>
              <a:rect b="b" l="l" r="r" t="t"/>
              <a:pathLst>
                <a:path extrusionOk="0" h="6824" w="5397">
                  <a:moveTo>
                    <a:pt x="186" y="0"/>
                  </a:moveTo>
                  <a:cubicBezTo>
                    <a:pt x="89" y="0"/>
                    <a:pt x="1" y="72"/>
                    <a:pt x="37" y="192"/>
                  </a:cubicBezTo>
                  <a:cubicBezTo>
                    <a:pt x="727" y="2912"/>
                    <a:pt x="2610" y="5276"/>
                    <a:pt x="4975" y="6783"/>
                  </a:cubicBezTo>
                  <a:cubicBezTo>
                    <a:pt x="5017" y="6811"/>
                    <a:pt x="5058" y="6823"/>
                    <a:pt x="5096" y="6823"/>
                  </a:cubicBezTo>
                  <a:cubicBezTo>
                    <a:pt x="5284" y="6823"/>
                    <a:pt x="5396" y="6528"/>
                    <a:pt x="5205" y="6406"/>
                  </a:cubicBezTo>
                  <a:cubicBezTo>
                    <a:pt x="2841" y="4837"/>
                    <a:pt x="1355" y="2745"/>
                    <a:pt x="372" y="129"/>
                  </a:cubicBezTo>
                  <a:cubicBezTo>
                    <a:pt x="336" y="40"/>
                    <a:pt x="258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034650" y="1120525"/>
              <a:ext cx="19375" cy="47000"/>
            </a:xfrm>
            <a:custGeom>
              <a:rect b="b" l="l" r="r" t="t"/>
              <a:pathLst>
                <a:path extrusionOk="0" h="1880" w="775">
                  <a:moveTo>
                    <a:pt x="636" y="1"/>
                  </a:moveTo>
                  <a:cubicBezTo>
                    <a:pt x="587" y="1"/>
                    <a:pt x="537" y="23"/>
                    <a:pt x="503" y="65"/>
                  </a:cubicBezTo>
                  <a:cubicBezTo>
                    <a:pt x="356" y="295"/>
                    <a:pt x="294" y="609"/>
                    <a:pt x="210" y="881"/>
                  </a:cubicBezTo>
                  <a:cubicBezTo>
                    <a:pt x="147" y="1132"/>
                    <a:pt x="1" y="1425"/>
                    <a:pt x="1" y="1718"/>
                  </a:cubicBezTo>
                  <a:cubicBezTo>
                    <a:pt x="1" y="1817"/>
                    <a:pt x="88" y="1879"/>
                    <a:pt x="173" y="1879"/>
                  </a:cubicBezTo>
                  <a:cubicBezTo>
                    <a:pt x="232" y="1879"/>
                    <a:pt x="289" y="1849"/>
                    <a:pt x="315" y="1781"/>
                  </a:cubicBezTo>
                  <a:cubicBezTo>
                    <a:pt x="482" y="1550"/>
                    <a:pt x="503" y="1237"/>
                    <a:pt x="587" y="986"/>
                  </a:cubicBezTo>
                  <a:cubicBezTo>
                    <a:pt x="670" y="714"/>
                    <a:pt x="775" y="442"/>
                    <a:pt x="775" y="149"/>
                  </a:cubicBezTo>
                  <a:cubicBezTo>
                    <a:pt x="775" y="49"/>
                    <a:pt x="70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170329" y="1383546"/>
            <a:ext cx="8240169" cy="35567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 txBox="1"/>
          <p:nvPr>
            <p:ph type="title"/>
          </p:nvPr>
        </p:nvSpPr>
        <p:spPr>
          <a:xfrm>
            <a:off x="157629" y="5389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Conclusion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 txBox="1"/>
          <p:nvPr>
            <p:ph idx="4" type="subTitle"/>
          </p:nvPr>
        </p:nvSpPr>
        <p:spPr>
          <a:xfrm>
            <a:off x="279063" y="1624102"/>
            <a:ext cx="7781403" cy="331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1.The Data Science team would obtain best results using the Stacking regressor model, available </a:t>
            </a:r>
            <a:r>
              <a:rPr lang="en-I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client 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give highest importance to the following features in their stores, based on its influence on predicting sales: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 Type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Outlet Items belonging to outlets of Supermarket Type 3 tend to generate highest sales.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MRP</a:t>
            </a: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Items that cost more produce higher sales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 Size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Item sales are higher in medium and large outlets.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 Location Type</a:t>
            </a: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Items in Tier 2 outlet locations generate more sales.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indicators provided above, the sales, marketing and project management team can formulate strategies to: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onli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visibility to help in outlet scaling in locations with higher demand via e-tail stores.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inventory management 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across all outlets.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discounts and promotions for stores with consistently higher sales.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customer retention schemes in low-demand locations. </a:t>
            </a:r>
            <a:endParaRPr/>
          </a:p>
          <a:p>
            <a:pPr indent="-3111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/>
          <p:nvPr/>
        </p:nvSpPr>
        <p:spPr>
          <a:xfrm>
            <a:off x="3351663" y="2120900"/>
            <a:ext cx="3052200" cy="191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3384775" y="1042725"/>
            <a:ext cx="3052200" cy="7734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>
            <p:ph idx="3" type="subTitle"/>
          </p:nvPr>
        </p:nvSpPr>
        <p:spPr>
          <a:xfrm>
            <a:off x="3705632" y="1161348"/>
            <a:ext cx="2539412" cy="53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3200"/>
              <a:t>Thank you!</a:t>
            </a:r>
            <a:endParaRPr sz="3200"/>
          </a:p>
        </p:txBody>
      </p:sp>
      <p:sp>
        <p:nvSpPr>
          <p:cNvPr id="485" name="Google Shape;485;p24"/>
          <p:cNvSpPr txBox="1"/>
          <p:nvPr>
            <p:ph idx="4" type="subTitle"/>
          </p:nvPr>
        </p:nvSpPr>
        <p:spPr>
          <a:xfrm>
            <a:off x="3487996" y="2257437"/>
            <a:ext cx="2779522" cy="177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2"/>
                </a:solidFill>
              </a:rPr>
              <a:t>Have more 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Connect with me: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rishitachouhan@icloud.com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3231730" y="2976075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231730" y="1346400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982260" y="2976075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81200" y="2976075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81200" y="1346400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81200" y="58388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103" name="Google Shape;103;p15"/>
          <p:cNvSpPr txBox="1"/>
          <p:nvPr>
            <p:ph idx="2" type="title"/>
          </p:nvPr>
        </p:nvSpPr>
        <p:spPr>
          <a:xfrm>
            <a:off x="71322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Business Problem</a:t>
            </a:r>
            <a:endParaRPr/>
          </a:p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Project brief</a:t>
            </a:r>
            <a:endParaRPr/>
          </a:p>
        </p:txBody>
      </p:sp>
      <p:sp>
        <p:nvSpPr>
          <p:cNvPr id="106" name="Google Shape;106;p15"/>
          <p:cNvSpPr txBox="1"/>
          <p:nvPr>
            <p:ph idx="4" type="title"/>
          </p:nvPr>
        </p:nvSpPr>
        <p:spPr>
          <a:xfrm>
            <a:off x="71322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Solution Agenda</a:t>
            </a:r>
            <a:endParaRPr/>
          </a:p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Outlining the project stages</a:t>
            </a:r>
            <a:endParaRPr/>
          </a:p>
        </p:txBody>
      </p:sp>
      <p:sp>
        <p:nvSpPr>
          <p:cNvPr id="109" name="Google Shape;109;p15"/>
          <p:cNvSpPr txBox="1"/>
          <p:nvPr>
            <p:ph idx="7" type="title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Data Exploration</a:t>
            </a:r>
            <a:endParaRPr/>
          </a:p>
        </p:txBody>
      </p:sp>
      <p:sp>
        <p:nvSpPr>
          <p:cNvPr id="111" name="Google Shape;111;p15"/>
          <p:cNvSpPr txBox="1"/>
          <p:nvPr>
            <p:ph idx="9" type="subTitle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Understanding features</a:t>
            </a:r>
            <a:endParaRPr/>
          </a:p>
        </p:txBody>
      </p:sp>
      <p:sp>
        <p:nvSpPr>
          <p:cNvPr id="112" name="Google Shape;112;p15"/>
          <p:cNvSpPr txBox="1"/>
          <p:nvPr>
            <p:ph idx="13" type="title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04</a:t>
            </a:r>
            <a:endParaRPr/>
          </a:p>
        </p:txBody>
      </p:sp>
      <p:sp>
        <p:nvSpPr>
          <p:cNvPr id="113" name="Google Shape;113;p15"/>
          <p:cNvSpPr txBox="1"/>
          <p:nvPr>
            <p:ph idx="14" type="subTitle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Models Used</a:t>
            </a:r>
            <a:endParaRPr/>
          </a:p>
        </p:txBody>
      </p:sp>
      <p:sp>
        <p:nvSpPr>
          <p:cNvPr id="114" name="Google Shape;114;p15"/>
          <p:cNvSpPr txBox="1"/>
          <p:nvPr>
            <p:ph idx="15" type="subTitle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All regression models used to predict sales</a:t>
            </a:r>
            <a:endParaRPr/>
          </a:p>
        </p:txBody>
      </p:sp>
      <p:sp>
        <p:nvSpPr>
          <p:cNvPr id="115" name="Google Shape;115;p15"/>
          <p:cNvSpPr txBox="1"/>
          <p:nvPr>
            <p:ph idx="19" type="title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06</a:t>
            </a:r>
            <a:endParaRPr/>
          </a:p>
        </p:txBody>
      </p:sp>
      <p:sp>
        <p:nvSpPr>
          <p:cNvPr id="116" name="Google Shape;116;p15"/>
          <p:cNvSpPr txBox="1"/>
          <p:nvPr>
            <p:ph idx="20" type="subTitle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17" name="Google Shape;117;p15"/>
          <p:cNvSpPr txBox="1"/>
          <p:nvPr>
            <p:ph idx="21" type="subTitle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regression model and why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982260" y="1346400"/>
            <a:ext cx="2680500" cy="155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idx="16" type="title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05</a:t>
            </a:r>
            <a:endParaRPr/>
          </a:p>
        </p:txBody>
      </p:sp>
      <p:sp>
        <p:nvSpPr>
          <p:cNvPr id="120" name="Google Shape;120;p15"/>
          <p:cNvSpPr txBox="1"/>
          <p:nvPr>
            <p:ph idx="17" type="subTitle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Model Evaluation</a:t>
            </a:r>
            <a:endParaRPr/>
          </a:p>
        </p:txBody>
      </p:sp>
      <p:sp>
        <p:nvSpPr>
          <p:cNvPr id="121" name="Google Shape;121;p15"/>
          <p:cNvSpPr txBox="1"/>
          <p:nvPr>
            <p:ph idx="18" type="subTitle"/>
          </p:nvPr>
        </p:nvSpPr>
        <p:spPr>
          <a:xfrm>
            <a:off x="6159399" y="2215862"/>
            <a:ext cx="2410065" cy="56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Highlighting performance parameters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452816" y="319235"/>
            <a:ext cx="3457500" cy="137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b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800" u="none" cap="none" strike="noStrike">
                <a:solidFill>
                  <a:srgbClr val="F9EDA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STATEMENT</a:t>
            </a:r>
            <a:endParaRPr b="0" i="0" sz="2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52816" y="1967253"/>
            <a:ext cx="3457500" cy="137928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9EDA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OBJECTIVE</a:t>
            </a:r>
            <a:endParaRPr b="1" i="0" sz="2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260648" y="300420"/>
            <a:ext cx="4593600" cy="1378800"/>
            <a:chOff x="342406" y="320194"/>
            <a:chExt cx="4593600" cy="1378800"/>
          </a:xfrm>
        </p:grpSpPr>
        <p:sp>
          <p:nvSpPr>
            <p:cNvPr id="129" name="Google Shape;129;p16"/>
            <p:cNvSpPr/>
            <p:nvPr/>
          </p:nvSpPr>
          <p:spPr>
            <a:xfrm>
              <a:off x="342406" y="320194"/>
              <a:ext cx="4593600" cy="1378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37349" y="371587"/>
              <a:ext cx="4398595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success of any retail store depends upon its sales.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a fast paced market, it is imperative to understand trends such as fast or slow moving products, impact of store type, and more. </a:t>
              </a:r>
              <a:endParaRPr b="0" i="0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order to strategize their business models, store owners rely heavily on past data to predict future sales, this is where the value of regression modeling can be utilized.</a:t>
              </a:r>
              <a:endParaRPr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4260049" y="1935433"/>
            <a:ext cx="4594199" cy="137832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Building a supervised learning regression model to predict the sales of the store. 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260049" y="3569970"/>
            <a:ext cx="4594199" cy="137928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data-driven decisions towards realistic goals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Improving customer care services and retention schemes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Improved inventory management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Maximising profits in high sales areas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Applying discounts in low sales areas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02935" y="3615753"/>
            <a:ext cx="3457500" cy="137928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9EDA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GOALS</a:t>
            </a:r>
            <a:endParaRPr b="1" i="0" sz="2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4812698" y="374650"/>
            <a:ext cx="4019923" cy="300770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473316" y="246054"/>
            <a:ext cx="2964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Features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4884185" y="3595974"/>
            <a:ext cx="1717427" cy="1253372"/>
            <a:chOff x="4971273" y="3629950"/>
            <a:chExt cx="1717427" cy="1219396"/>
          </a:xfrm>
        </p:grpSpPr>
        <p:sp>
          <p:nvSpPr>
            <p:cNvPr id="141" name="Google Shape;141;p17"/>
            <p:cNvSpPr/>
            <p:nvPr/>
          </p:nvSpPr>
          <p:spPr>
            <a:xfrm>
              <a:off x="4973275" y="3629950"/>
              <a:ext cx="1057009" cy="121939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4971273" y="3756329"/>
              <a:ext cx="1717427" cy="947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IN" sz="1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14,204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Records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IN" sz="1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</a:t>
              </a:r>
              <a:r>
                <a:rPr b="1" i="0" lang="en-IN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</a:t>
              </a:r>
              <a:endPara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143;p17"/>
          <p:cNvSpPr/>
          <p:nvPr/>
        </p:nvSpPr>
        <p:spPr>
          <a:xfrm>
            <a:off x="7239742" y="2904985"/>
            <a:ext cx="1497900" cy="316200"/>
          </a:xfrm>
          <a:prstGeom prst="foldedCorner">
            <a:avLst>
              <a:gd fmla="val 37702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Outlet_Type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026036" y="686619"/>
            <a:ext cx="1405936" cy="316200"/>
          </a:xfrm>
          <a:prstGeom prst="foldedCorner">
            <a:avLst>
              <a:gd fmla="val 37702" name="adj"/>
            </a:avLst>
          </a:prstGeom>
          <a:solidFill>
            <a:srgbClr val="3A3B3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102760" y="1129198"/>
            <a:ext cx="1227691" cy="3348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Item_Weight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6033018" y="3971447"/>
            <a:ext cx="1717426" cy="859231"/>
            <a:chOff x="6169611" y="3971447"/>
            <a:chExt cx="1717426" cy="859231"/>
          </a:xfrm>
        </p:grpSpPr>
        <p:grpSp>
          <p:nvGrpSpPr>
            <p:cNvPr id="147" name="Google Shape;147;p17"/>
            <p:cNvGrpSpPr/>
            <p:nvPr/>
          </p:nvGrpSpPr>
          <p:grpSpPr>
            <a:xfrm>
              <a:off x="6169611" y="3971447"/>
              <a:ext cx="1717426" cy="859231"/>
              <a:chOff x="6681752" y="3626069"/>
              <a:chExt cx="1737270" cy="859231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6681752" y="3626069"/>
                <a:ext cx="1737270" cy="85923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 txBox="1"/>
              <p:nvPr/>
            </p:nvSpPr>
            <p:spPr>
              <a:xfrm>
                <a:off x="6742205" y="3810882"/>
                <a:ext cx="1616365" cy="47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IN" sz="140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Target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IN" sz="140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Item_Outlet_Sales</a:t>
                </a:r>
                <a:endParaRPr b="0" i="0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50" name="Google Shape;150;p17"/>
            <p:cNvSpPr/>
            <p:nvPr/>
          </p:nvSpPr>
          <p:spPr>
            <a:xfrm>
              <a:off x="6265137" y="4019317"/>
              <a:ext cx="303428" cy="469411"/>
            </a:xfrm>
            <a:custGeom>
              <a:rect b="b" l="l" r="r" t="t"/>
              <a:pathLst>
                <a:path extrusionOk="0" h="11267" w="7283">
                  <a:moveTo>
                    <a:pt x="628" y="5085"/>
                  </a:moveTo>
                  <a:lnTo>
                    <a:pt x="628" y="5085"/>
                  </a:lnTo>
                  <a:cubicBezTo>
                    <a:pt x="1319" y="5273"/>
                    <a:pt x="1968" y="5378"/>
                    <a:pt x="2700" y="5441"/>
                  </a:cubicBezTo>
                  <a:lnTo>
                    <a:pt x="2763" y="5441"/>
                  </a:lnTo>
                  <a:cubicBezTo>
                    <a:pt x="2700" y="5504"/>
                    <a:pt x="2616" y="5587"/>
                    <a:pt x="2574" y="5692"/>
                  </a:cubicBezTo>
                  <a:cubicBezTo>
                    <a:pt x="2512" y="5650"/>
                    <a:pt x="2470" y="5608"/>
                    <a:pt x="2386" y="5608"/>
                  </a:cubicBezTo>
                  <a:cubicBezTo>
                    <a:pt x="2072" y="5650"/>
                    <a:pt x="1716" y="5776"/>
                    <a:pt x="1424" y="5776"/>
                  </a:cubicBezTo>
                  <a:cubicBezTo>
                    <a:pt x="1089" y="5776"/>
                    <a:pt x="838" y="5357"/>
                    <a:pt x="628" y="5085"/>
                  </a:cubicBezTo>
                  <a:close/>
                  <a:moveTo>
                    <a:pt x="6633" y="1089"/>
                  </a:moveTo>
                  <a:lnTo>
                    <a:pt x="6885" y="1800"/>
                  </a:lnTo>
                  <a:cubicBezTo>
                    <a:pt x="6822" y="3976"/>
                    <a:pt x="6654" y="6131"/>
                    <a:pt x="6382" y="8307"/>
                  </a:cubicBezTo>
                  <a:cubicBezTo>
                    <a:pt x="6320" y="8161"/>
                    <a:pt x="6215" y="7993"/>
                    <a:pt x="6110" y="7868"/>
                  </a:cubicBezTo>
                  <a:cubicBezTo>
                    <a:pt x="6382" y="5608"/>
                    <a:pt x="6550" y="3348"/>
                    <a:pt x="6633" y="1089"/>
                  </a:cubicBezTo>
                  <a:close/>
                  <a:moveTo>
                    <a:pt x="4541" y="7073"/>
                  </a:moveTo>
                  <a:lnTo>
                    <a:pt x="4541" y="7073"/>
                  </a:lnTo>
                  <a:cubicBezTo>
                    <a:pt x="4604" y="7115"/>
                    <a:pt x="4709" y="7177"/>
                    <a:pt x="4792" y="7324"/>
                  </a:cubicBezTo>
                  <a:cubicBezTo>
                    <a:pt x="5085" y="7429"/>
                    <a:pt x="5399" y="7742"/>
                    <a:pt x="5629" y="7952"/>
                  </a:cubicBezTo>
                  <a:lnTo>
                    <a:pt x="5629" y="7973"/>
                  </a:lnTo>
                  <a:cubicBezTo>
                    <a:pt x="5797" y="8182"/>
                    <a:pt x="5922" y="8391"/>
                    <a:pt x="6048" y="8600"/>
                  </a:cubicBezTo>
                  <a:cubicBezTo>
                    <a:pt x="5650" y="8412"/>
                    <a:pt x="5232" y="8286"/>
                    <a:pt x="4792" y="8161"/>
                  </a:cubicBezTo>
                  <a:cubicBezTo>
                    <a:pt x="4709" y="7784"/>
                    <a:pt x="4646" y="7449"/>
                    <a:pt x="4541" y="7073"/>
                  </a:cubicBezTo>
                  <a:close/>
                  <a:moveTo>
                    <a:pt x="6257" y="649"/>
                  </a:moveTo>
                  <a:lnTo>
                    <a:pt x="6257" y="649"/>
                  </a:lnTo>
                  <a:cubicBezTo>
                    <a:pt x="6215" y="2951"/>
                    <a:pt x="6027" y="5232"/>
                    <a:pt x="5755" y="7491"/>
                  </a:cubicBezTo>
                  <a:cubicBezTo>
                    <a:pt x="5357" y="7153"/>
                    <a:pt x="4828" y="6608"/>
                    <a:pt x="4417" y="6608"/>
                  </a:cubicBezTo>
                  <a:cubicBezTo>
                    <a:pt x="4395" y="6608"/>
                    <a:pt x="4374" y="6609"/>
                    <a:pt x="4353" y="6613"/>
                  </a:cubicBezTo>
                  <a:cubicBezTo>
                    <a:pt x="3851" y="6654"/>
                    <a:pt x="3453" y="7638"/>
                    <a:pt x="3244" y="7973"/>
                  </a:cubicBezTo>
                  <a:cubicBezTo>
                    <a:pt x="3035" y="8307"/>
                    <a:pt x="2700" y="9270"/>
                    <a:pt x="2386" y="9521"/>
                  </a:cubicBezTo>
                  <a:cubicBezTo>
                    <a:pt x="2261" y="9601"/>
                    <a:pt x="2109" y="9637"/>
                    <a:pt x="1950" y="9637"/>
                  </a:cubicBezTo>
                  <a:cubicBezTo>
                    <a:pt x="1446" y="9637"/>
                    <a:pt x="869" y="9276"/>
                    <a:pt x="838" y="8830"/>
                  </a:cubicBezTo>
                  <a:cubicBezTo>
                    <a:pt x="796" y="8496"/>
                    <a:pt x="1758" y="7491"/>
                    <a:pt x="1947" y="7219"/>
                  </a:cubicBezTo>
                  <a:lnTo>
                    <a:pt x="3097" y="5587"/>
                  </a:lnTo>
                  <a:cubicBezTo>
                    <a:pt x="3204" y="5463"/>
                    <a:pt x="3068" y="5323"/>
                    <a:pt x="2935" y="5323"/>
                  </a:cubicBezTo>
                  <a:cubicBezTo>
                    <a:pt x="2912" y="5323"/>
                    <a:pt x="2889" y="5327"/>
                    <a:pt x="2867" y="5336"/>
                  </a:cubicBezTo>
                  <a:cubicBezTo>
                    <a:pt x="2909" y="5232"/>
                    <a:pt x="2867" y="5043"/>
                    <a:pt x="2700" y="5043"/>
                  </a:cubicBezTo>
                  <a:cubicBezTo>
                    <a:pt x="2114" y="5022"/>
                    <a:pt x="1570" y="4939"/>
                    <a:pt x="1026" y="4813"/>
                  </a:cubicBezTo>
                  <a:cubicBezTo>
                    <a:pt x="2784" y="3411"/>
                    <a:pt x="4499" y="2030"/>
                    <a:pt x="6257" y="649"/>
                  </a:cubicBezTo>
                  <a:close/>
                  <a:moveTo>
                    <a:pt x="461" y="9374"/>
                  </a:moveTo>
                  <a:lnTo>
                    <a:pt x="461" y="9374"/>
                  </a:lnTo>
                  <a:cubicBezTo>
                    <a:pt x="1026" y="9667"/>
                    <a:pt x="1633" y="9939"/>
                    <a:pt x="2219" y="10170"/>
                  </a:cubicBezTo>
                  <a:cubicBezTo>
                    <a:pt x="2219" y="10190"/>
                    <a:pt x="2219" y="10211"/>
                    <a:pt x="2260" y="10211"/>
                  </a:cubicBezTo>
                  <a:lnTo>
                    <a:pt x="2491" y="10651"/>
                  </a:lnTo>
                  <a:cubicBezTo>
                    <a:pt x="2198" y="10525"/>
                    <a:pt x="1926" y="10421"/>
                    <a:pt x="1591" y="10316"/>
                  </a:cubicBezTo>
                  <a:cubicBezTo>
                    <a:pt x="1361" y="10232"/>
                    <a:pt x="1047" y="10211"/>
                    <a:pt x="838" y="10065"/>
                  </a:cubicBezTo>
                  <a:cubicBezTo>
                    <a:pt x="628" y="9939"/>
                    <a:pt x="524" y="9646"/>
                    <a:pt x="461" y="9374"/>
                  </a:cubicBezTo>
                  <a:close/>
                  <a:moveTo>
                    <a:pt x="4185" y="7240"/>
                  </a:moveTo>
                  <a:cubicBezTo>
                    <a:pt x="4248" y="7491"/>
                    <a:pt x="4332" y="7784"/>
                    <a:pt x="4374" y="8077"/>
                  </a:cubicBezTo>
                  <a:cubicBezTo>
                    <a:pt x="3746" y="8851"/>
                    <a:pt x="3244" y="9730"/>
                    <a:pt x="2930" y="10693"/>
                  </a:cubicBezTo>
                  <a:cubicBezTo>
                    <a:pt x="2825" y="10483"/>
                    <a:pt x="2700" y="10253"/>
                    <a:pt x="2595" y="10044"/>
                  </a:cubicBezTo>
                  <a:cubicBezTo>
                    <a:pt x="2574" y="10002"/>
                    <a:pt x="2574" y="9981"/>
                    <a:pt x="2553" y="9981"/>
                  </a:cubicBezTo>
                  <a:cubicBezTo>
                    <a:pt x="2909" y="9228"/>
                    <a:pt x="3307" y="8475"/>
                    <a:pt x="3788" y="7805"/>
                  </a:cubicBezTo>
                  <a:cubicBezTo>
                    <a:pt x="3872" y="7680"/>
                    <a:pt x="3955" y="7575"/>
                    <a:pt x="4060" y="7449"/>
                  </a:cubicBezTo>
                  <a:cubicBezTo>
                    <a:pt x="4123" y="7366"/>
                    <a:pt x="4144" y="7282"/>
                    <a:pt x="4185" y="7240"/>
                  </a:cubicBezTo>
                  <a:close/>
                  <a:moveTo>
                    <a:pt x="6487" y="1"/>
                  </a:moveTo>
                  <a:cubicBezTo>
                    <a:pt x="6445" y="1"/>
                    <a:pt x="6361" y="1"/>
                    <a:pt x="6320" y="42"/>
                  </a:cubicBezTo>
                  <a:cubicBezTo>
                    <a:pt x="4353" y="1591"/>
                    <a:pt x="2407" y="3160"/>
                    <a:pt x="461" y="4708"/>
                  </a:cubicBezTo>
                  <a:cubicBezTo>
                    <a:pt x="398" y="4750"/>
                    <a:pt x="377" y="4834"/>
                    <a:pt x="398" y="4876"/>
                  </a:cubicBezTo>
                  <a:cubicBezTo>
                    <a:pt x="273" y="4876"/>
                    <a:pt x="147" y="5022"/>
                    <a:pt x="252" y="5169"/>
                  </a:cubicBezTo>
                  <a:cubicBezTo>
                    <a:pt x="461" y="5462"/>
                    <a:pt x="733" y="6027"/>
                    <a:pt x="1110" y="6131"/>
                  </a:cubicBezTo>
                  <a:cubicBezTo>
                    <a:pt x="1156" y="6151"/>
                    <a:pt x="1207" y="6158"/>
                    <a:pt x="1259" y="6158"/>
                  </a:cubicBezTo>
                  <a:cubicBezTo>
                    <a:pt x="1371" y="6158"/>
                    <a:pt x="1491" y="6125"/>
                    <a:pt x="1591" y="6110"/>
                  </a:cubicBezTo>
                  <a:cubicBezTo>
                    <a:pt x="1842" y="6068"/>
                    <a:pt x="2093" y="6006"/>
                    <a:pt x="2323" y="5964"/>
                  </a:cubicBezTo>
                  <a:lnTo>
                    <a:pt x="2323" y="5964"/>
                  </a:lnTo>
                  <a:cubicBezTo>
                    <a:pt x="1633" y="6968"/>
                    <a:pt x="900" y="7973"/>
                    <a:pt x="189" y="8998"/>
                  </a:cubicBezTo>
                  <a:cubicBezTo>
                    <a:pt x="168" y="9019"/>
                    <a:pt x="168" y="9040"/>
                    <a:pt x="168" y="9061"/>
                  </a:cubicBezTo>
                  <a:cubicBezTo>
                    <a:pt x="63" y="9102"/>
                    <a:pt x="1" y="9165"/>
                    <a:pt x="22" y="9312"/>
                  </a:cubicBezTo>
                  <a:cubicBezTo>
                    <a:pt x="168" y="9730"/>
                    <a:pt x="335" y="10295"/>
                    <a:pt x="754" y="10462"/>
                  </a:cubicBezTo>
                  <a:cubicBezTo>
                    <a:pt x="1444" y="10734"/>
                    <a:pt x="2156" y="10902"/>
                    <a:pt x="2825" y="11237"/>
                  </a:cubicBezTo>
                  <a:cubicBezTo>
                    <a:pt x="2857" y="11258"/>
                    <a:pt x="2891" y="11267"/>
                    <a:pt x="2924" y="11267"/>
                  </a:cubicBezTo>
                  <a:cubicBezTo>
                    <a:pt x="3024" y="11267"/>
                    <a:pt x="3118" y="11184"/>
                    <a:pt x="3118" y="11090"/>
                  </a:cubicBezTo>
                  <a:cubicBezTo>
                    <a:pt x="3202" y="11090"/>
                    <a:pt x="3244" y="11027"/>
                    <a:pt x="3265" y="10944"/>
                  </a:cubicBezTo>
                  <a:cubicBezTo>
                    <a:pt x="3558" y="10044"/>
                    <a:pt x="3997" y="9228"/>
                    <a:pt x="4604" y="8475"/>
                  </a:cubicBezTo>
                  <a:cubicBezTo>
                    <a:pt x="4625" y="8475"/>
                    <a:pt x="4625" y="8496"/>
                    <a:pt x="4667" y="8496"/>
                  </a:cubicBezTo>
                  <a:cubicBezTo>
                    <a:pt x="5253" y="8705"/>
                    <a:pt x="5859" y="8893"/>
                    <a:pt x="6445" y="9102"/>
                  </a:cubicBezTo>
                  <a:cubicBezTo>
                    <a:pt x="6462" y="9108"/>
                    <a:pt x="6479" y="9111"/>
                    <a:pt x="6495" y="9111"/>
                  </a:cubicBezTo>
                  <a:cubicBezTo>
                    <a:pt x="6539" y="9111"/>
                    <a:pt x="6576" y="9091"/>
                    <a:pt x="6592" y="9061"/>
                  </a:cubicBezTo>
                  <a:cubicBezTo>
                    <a:pt x="6654" y="9040"/>
                    <a:pt x="6696" y="8998"/>
                    <a:pt x="6696" y="8914"/>
                  </a:cubicBezTo>
                  <a:cubicBezTo>
                    <a:pt x="7010" y="6550"/>
                    <a:pt x="7198" y="4206"/>
                    <a:pt x="7240" y="1821"/>
                  </a:cubicBezTo>
                  <a:cubicBezTo>
                    <a:pt x="7282" y="1800"/>
                    <a:pt x="7282" y="1779"/>
                    <a:pt x="7282" y="1716"/>
                  </a:cubicBezTo>
                  <a:lnTo>
                    <a:pt x="7282" y="1675"/>
                  </a:lnTo>
                  <a:cubicBezTo>
                    <a:pt x="7282" y="1591"/>
                    <a:pt x="7261" y="1570"/>
                    <a:pt x="7198" y="1507"/>
                  </a:cubicBezTo>
                  <a:cubicBezTo>
                    <a:pt x="7052" y="1047"/>
                    <a:pt x="6864" y="586"/>
                    <a:pt x="6696" y="126"/>
                  </a:cubicBezTo>
                  <a:cubicBezTo>
                    <a:pt x="6675" y="22"/>
                    <a:pt x="6571" y="1"/>
                    <a:pt x="6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5102836" y="1597784"/>
            <a:ext cx="1227616" cy="3348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Item_Visibility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102911" y="2005246"/>
            <a:ext cx="970676" cy="3348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Item_MRP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111741" y="2475660"/>
            <a:ext cx="1814761" cy="3348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Outlet_Establishment_Year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102760" y="2953131"/>
            <a:ext cx="1497900" cy="334800"/>
          </a:xfrm>
          <a:prstGeom prst="foldedCorner">
            <a:avLst>
              <a:gd fmla="val 37702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Item_Outlet_Sales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7286692" y="681578"/>
            <a:ext cx="1404000" cy="316800"/>
          </a:xfrm>
          <a:prstGeom prst="foldedCorner">
            <a:avLst>
              <a:gd fmla="val 37702" name="adj"/>
            </a:avLst>
          </a:prstGeom>
          <a:solidFill>
            <a:srgbClr val="3A3B3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239742" y="1154670"/>
            <a:ext cx="1497900" cy="316200"/>
          </a:xfrm>
          <a:prstGeom prst="foldedCorner">
            <a:avLst>
              <a:gd fmla="val 37702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Item_Fat_Content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239742" y="1595821"/>
            <a:ext cx="1497900" cy="316200"/>
          </a:xfrm>
          <a:prstGeom prst="foldedCorner">
            <a:avLst>
              <a:gd fmla="val 37702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Item_Type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239742" y="2011609"/>
            <a:ext cx="1497900" cy="316200"/>
          </a:xfrm>
          <a:prstGeom prst="foldedCorner">
            <a:avLst>
              <a:gd fmla="val 37702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Outlet_Size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239742" y="2455097"/>
            <a:ext cx="1497900" cy="316200"/>
          </a:xfrm>
          <a:prstGeom prst="foldedCorner">
            <a:avLst>
              <a:gd fmla="val 37702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Outlet_Location_Type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7"/>
          <p:cNvGrpSpPr/>
          <p:nvPr/>
        </p:nvGrpSpPr>
        <p:grpSpPr>
          <a:xfrm>
            <a:off x="395513" y="385250"/>
            <a:ext cx="4333500" cy="4457287"/>
            <a:chOff x="395513" y="385250"/>
            <a:chExt cx="4333500" cy="4457287"/>
          </a:xfrm>
        </p:grpSpPr>
        <p:sp>
          <p:nvSpPr>
            <p:cNvPr id="161" name="Google Shape;161;p17"/>
            <p:cNvSpPr/>
            <p:nvPr/>
          </p:nvSpPr>
          <p:spPr>
            <a:xfrm>
              <a:off x="395513" y="385250"/>
              <a:ext cx="4333500" cy="44572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36632" y="439201"/>
              <a:ext cx="4130232" cy="733266"/>
            </a:xfrm>
            <a:prstGeom prst="foldedCorner">
              <a:avLst>
                <a:gd fmla="val 37702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Weight of the product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 weights are approximately evenly distributed across the feature range, while there is slightly higher density between 6 to 10.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7947" y="1337182"/>
              <a:ext cx="3416763" cy="1849509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64" name="Google Shape;16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4643" y="3381669"/>
              <a:ext cx="3364433" cy="1322630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165" name="Google Shape;165;p17"/>
          <p:cNvGrpSpPr/>
          <p:nvPr/>
        </p:nvGrpSpPr>
        <p:grpSpPr>
          <a:xfrm>
            <a:off x="387844" y="383609"/>
            <a:ext cx="4333500" cy="4457287"/>
            <a:chOff x="402605" y="381758"/>
            <a:chExt cx="4333500" cy="4457287"/>
          </a:xfrm>
        </p:grpSpPr>
        <p:sp>
          <p:nvSpPr>
            <p:cNvPr id="166" name="Google Shape;166;p17"/>
            <p:cNvSpPr/>
            <p:nvPr/>
          </p:nvSpPr>
          <p:spPr>
            <a:xfrm>
              <a:off x="402605" y="381758"/>
              <a:ext cx="4333500" cy="44572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5453" y="1367445"/>
              <a:ext cx="3416763" cy="1844678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68" name="Google Shape;16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3080" y="3422590"/>
              <a:ext cx="3391129" cy="1322630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169" name="Google Shape;169;p17"/>
            <p:cNvSpPr/>
            <p:nvPr/>
          </p:nvSpPr>
          <p:spPr>
            <a:xfrm>
              <a:off x="538575" y="478086"/>
              <a:ext cx="4130232" cy="733266"/>
            </a:xfrm>
            <a:prstGeom prst="foldedCorner">
              <a:avLst>
                <a:gd fmla="val 37702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How visible is the product in the store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item_visibility is 0.07 on average and is right skewed implyng the existence of outliers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388539" y="396429"/>
            <a:ext cx="4333500" cy="4457287"/>
            <a:chOff x="4683380" y="169954"/>
            <a:chExt cx="4333500" cy="4457287"/>
          </a:xfrm>
        </p:grpSpPr>
        <p:grpSp>
          <p:nvGrpSpPr>
            <p:cNvPr id="171" name="Google Shape;171;p17"/>
            <p:cNvGrpSpPr/>
            <p:nvPr/>
          </p:nvGrpSpPr>
          <p:grpSpPr>
            <a:xfrm>
              <a:off x="4683380" y="169954"/>
              <a:ext cx="4333500" cy="4457287"/>
              <a:chOff x="438055" y="359403"/>
              <a:chExt cx="4333500" cy="4457287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Product cost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Item MRP forms 4 high-density distributions, with an average MRP of 141. The data is also approximately normally distributed. 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" name="Google Shape;174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07255" y="1183772"/>
              <a:ext cx="3390067" cy="1755847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75" name="Google Shape;175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07485" y="3102130"/>
              <a:ext cx="3389837" cy="1337903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176" name="Google Shape;176;p17"/>
          <p:cNvGrpSpPr/>
          <p:nvPr/>
        </p:nvGrpSpPr>
        <p:grpSpPr>
          <a:xfrm>
            <a:off x="7845098" y="3595974"/>
            <a:ext cx="1059010" cy="1264258"/>
            <a:chOff x="7986616" y="3640836"/>
            <a:chExt cx="1059010" cy="1219396"/>
          </a:xfrm>
        </p:grpSpPr>
        <p:sp>
          <p:nvSpPr>
            <p:cNvPr id="177" name="Google Shape;177;p17"/>
            <p:cNvSpPr/>
            <p:nvPr/>
          </p:nvSpPr>
          <p:spPr>
            <a:xfrm>
              <a:off x="7988617" y="3640836"/>
              <a:ext cx="1057009" cy="121939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7986616" y="3767215"/>
              <a:ext cx="927936" cy="947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IN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IN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IN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IN" sz="10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Supervised learning Regressor</a:t>
              </a:r>
              <a:endPara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87844" y="360309"/>
            <a:ext cx="4333500" cy="4457287"/>
            <a:chOff x="934370" y="247012"/>
            <a:chExt cx="4333500" cy="4457287"/>
          </a:xfrm>
        </p:grpSpPr>
        <p:grpSp>
          <p:nvGrpSpPr>
            <p:cNvPr id="180" name="Google Shape;180;p17"/>
            <p:cNvGrpSpPr/>
            <p:nvPr/>
          </p:nvGrpSpPr>
          <p:grpSpPr>
            <a:xfrm>
              <a:off x="934370" y="247012"/>
              <a:ext cx="4333500" cy="4457287"/>
              <a:chOff x="438055" y="359403"/>
              <a:chExt cx="4333500" cy="4457287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The year when the store was opened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The maximum number of outlets were established in 1985 (2439), while on average, 1500 outlets were established in other years.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3" name="Google Shape;183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1933" y="1293798"/>
              <a:ext cx="3399138" cy="1751780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84" name="Google Shape;184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41609" y="3261930"/>
              <a:ext cx="3403035" cy="1327866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185" name="Google Shape;185;p17"/>
          <p:cNvGrpSpPr/>
          <p:nvPr/>
        </p:nvGrpSpPr>
        <p:grpSpPr>
          <a:xfrm>
            <a:off x="396208" y="379887"/>
            <a:ext cx="4333500" cy="4457287"/>
            <a:chOff x="440424" y="449951"/>
            <a:chExt cx="4333500" cy="4457287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440424" y="449951"/>
              <a:ext cx="4333500" cy="4457287"/>
              <a:chOff x="438055" y="359403"/>
              <a:chExt cx="4333500" cy="4457287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The store sales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average, item sales are 2181. From the graphs, it is inferred that this feature is right skewed and contains outliers. 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9" name="Google Shape;189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49580" y="1535751"/>
              <a:ext cx="3415020" cy="1746369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90" name="Google Shape;190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23459" y="3472034"/>
              <a:ext cx="3467263" cy="1362914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191" name="Google Shape;191;p17"/>
          <p:cNvGrpSpPr/>
          <p:nvPr/>
        </p:nvGrpSpPr>
        <p:grpSpPr>
          <a:xfrm>
            <a:off x="389845" y="386564"/>
            <a:ext cx="4333500" cy="4457287"/>
            <a:chOff x="1132589" y="405809"/>
            <a:chExt cx="4333500" cy="4457287"/>
          </a:xfrm>
        </p:grpSpPr>
        <p:grpSp>
          <p:nvGrpSpPr>
            <p:cNvPr id="192" name="Google Shape;192;p17"/>
            <p:cNvGrpSpPr/>
            <p:nvPr/>
          </p:nvGrpSpPr>
          <p:grpSpPr>
            <a:xfrm>
              <a:off x="1132589" y="405809"/>
              <a:ext cx="4333500" cy="4457287"/>
              <a:chOff x="438055" y="353052"/>
              <a:chExt cx="4333500" cy="4457287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438055" y="353052"/>
                <a:ext cx="4333500" cy="4457287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Total fat content in the product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More than 60% of items are in the low fat category, while item sales are higher for items with regular fat content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5" name="Google Shape;195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343899" y="1366154"/>
              <a:ext cx="1984671" cy="1847973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196" name="Google Shape;196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922738" y="3355142"/>
              <a:ext cx="2847568" cy="1384864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197" name="Google Shape;197;p17"/>
          <p:cNvGrpSpPr/>
          <p:nvPr/>
        </p:nvGrpSpPr>
        <p:grpSpPr>
          <a:xfrm>
            <a:off x="387562" y="377625"/>
            <a:ext cx="4333500" cy="4546742"/>
            <a:chOff x="539918" y="429604"/>
            <a:chExt cx="4333500" cy="4546742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539918" y="429604"/>
              <a:ext cx="4333500" cy="4546742"/>
              <a:chOff x="438055" y="298532"/>
              <a:chExt cx="4333500" cy="4546742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38055" y="298532"/>
                <a:ext cx="4333500" cy="4546742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Product category of the selected product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'Snack foods' and 'fruits and vegetable' item types have a higher share in our dataset, while item sales are highest for starchy Foods.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1" name="Google Shape;201;p1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565538" y="1436924"/>
              <a:ext cx="2089580" cy="1734151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02" name="Google Shape;202;p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20655" y="3292442"/>
              <a:ext cx="3293160" cy="1551904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203" name="Google Shape;203;p17"/>
          <p:cNvGrpSpPr/>
          <p:nvPr/>
        </p:nvGrpSpPr>
        <p:grpSpPr>
          <a:xfrm>
            <a:off x="382543" y="374650"/>
            <a:ext cx="4333500" cy="4546742"/>
            <a:chOff x="387518" y="245514"/>
            <a:chExt cx="4333500" cy="4546742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387518" y="245514"/>
              <a:ext cx="4333500" cy="4546742"/>
              <a:chOff x="438055" y="298532"/>
              <a:chExt cx="4333500" cy="4546742"/>
            </a:xfrm>
          </p:grpSpPr>
          <p:sp>
            <p:nvSpPr>
              <p:cNvPr id="205" name="Google Shape;205;p17"/>
              <p:cNvSpPr/>
              <p:nvPr/>
            </p:nvSpPr>
            <p:spPr>
              <a:xfrm>
                <a:off x="438055" y="298532"/>
                <a:ext cx="4333500" cy="4546742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575630" y="458701"/>
                <a:ext cx="4130232" cy="733266"/>
              </a:xfrm>
              <a:prstGeom prst="foldedCorner">
                <a:avLst>
                  <a:gd fmla="val 37702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Store size type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Nearly 50% of all items sold in our dataset came from a small outlet, however these outlets contribute the least to item sales.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7" name="Google Shape;207;p1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608619" y="1280920"/>
              <a:ext cx="1830290" cy="1861524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08" name="Google Shape;208;p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8366" y="3275140"/>
              <a:ext cx="2952377" cy="1417822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209" name="Google Shape;209;p17"/>
          <p:cNvGrpSpPr/>
          <p:nvPr/>
        </p:nvGrpSpPr>
        <p:grpSpPr>
          <a:xfrm>
            <a:off x="386098" y="351133"/>
            <a:ext cx="4333500" cy="4546742"/>
            <a:chOff x="2779824" y="525765"/>
            <a:chExt cx="4333500" cy="4546742"/>
          </a:xfrm>
        </p:grpSpPr>
        <p:sp>
          <p:nvSpPr>
            <p:cNvPr id="210" name="Google Shape;210;p17"/>
            <p:cNvSpPr/>
            <p:nvPr/>
          </p:nvSpPr>
          <p:spPr>
            <a:xfrm>
              <a:off x="2779824" y="525765"/>
              <a:ext cx="4333500" cy="454674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881458" y="671532"/>
              <a:ext cx="4130232" cy="733266"/>
            </a:xfrm>
            <a:prstGeom prst="foldedCorner">
              <a:avLst>
                <a:gd fmla="val 37702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Location type where the store is located </a:t>
              </a:r>
              <a:b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Outlet locations are approximately evenly distributed, with the Tier 3 outlets having the greatest share in our dataset (39%). Items in Tier 1 areas contribute the least to sales.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1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030889" y="1690165"/>
              <a:ext cx="1878581" cy="1641084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13" name="Google Shape;213;p1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682756" y="3514935"/>
              <a:ext cx="2678153" cy="1476288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214" name="Google Shape;214;p17"/>
          <p:cNvGrpSpPr/>
          <p:nvPr/>
        </p:nvGrpSpPr>
        <p:grpSpPr>
          <a:xfrm>
            <a:off x="379296" y="360309"/>
            <a:ext cx="4333500" cy="4546742"/>
            <a:chOff x="1698185" y="272033"/>
            <a:chExt cx="4333500" cy="4546742"/>
          </a:xfrm>
        </p:grpSpPr>
        <p:sp>
          <p:nvSpPr>
            <p:cNvPr id="215" name="Google Shape;215;p17"/>
            <p:cNvSpPr/>
            <p:nvPr/>
          </p:nvSpPr>
          <p:spPr>
            <a:xfrm>
              <a:off x="1698185" y="272033"/>
              <a:ext cx="4333500" cy="454674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791036" y="442577"/>
              <a:ext cx="4130232" cy="752298"/>
            </a:xfrm>
            <a:prstGeom prst="foldedCorner">
              <a:avLst>
                <a:gd fmla="val 37702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The type of store</a:t>
              </a:r>
              <a:b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Most outlets are of supermarket Type 1 (~65%). Supermarket Type 3 outlets contribute most to sales while grocery stores contribute the least.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83486" y="1329669"/>
              <a:ext cx="1991291" cy="1730802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271567" y="3252607"/>
              <a:ext cx="3097477" cy="1448609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sp>
        <p:nvSpPr>
          <p:cNvPr id="219" name="Google Shape;219;p17"/>
          <p:cNvSpPr/>
          <p:nvPr/>
        </p:nvSpPr>
        <p:spPr>
          <a:xfrm>
            <a:off x="6019121" y="3595974"/>
            <a:ext cx="1717426" cy="31192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 rot="2911112">
            <a:off x="7704043" y="-158765"/>
            <a:ext cx="845292" cy="944919"/>
            <a:chOff x="2341575" y="2980975"/>
            <a:chExt cx="548950" cy="613650"/>
          </a:xfrm>
        </p:grpSpPr>
        <p:sp>
          <p:nvSpPr>
            <p:cNvPr id="225" name="Google Shape;225;p18"/>
            <p:cNvSpPr/>
            <p:nvPr/>
          </p:nvSpPr>
          <p:spPr>
            <a:xfrm>
              <a:off x="2585175" y="2980975"/>
              <a:ext cx="28650" cy="91825"/>
            </a:xfrm>
            <a:custGeom>
              <a:rect b="b" l="l" r="r" t="t"/>
              <a:pathLst>
                <a:path extrusionOk="0" h="3673" w="1146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729225" y="3039075"/>
              <a:ext cx="66900" cy="77700"/>
            </a:xfrm>
            <a:custGeom>
              <a:rect b="b" l="l" r="r" t="t"/>
              <a:pathLst>
                <a:path extrusionOk="0" h="3108" w="2676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508275" y="3172900"/>
              <a:ext cx="240125" cy="421725"/>
            </a:xfrm>
            <a:custGeom>
              <a:rect b="b" l="l" r="r" t="t"/>
              <a:pathLst>
                <a:path extrusionOk="0" h="16869" w="9605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375400" y="3400700"/>
              <a:ext cx="98225" cy="43875"/>
            </a:xfrm>
            <a:custGeom>
              <a:rect b="b" l="l" r="r" t="t"/>
              <a:pathLst>
                <a:path extrusionOk="0" h="1755" w="3929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2349775" y="3303950"/>
              <a:ext cx="82675" cy="14675"/>
            </a:xfrm>
            <a:custGeom>
              <a:rect b="b" l="l" r="r" t="t"/>
              <a:pathLst>
                <a:path extrusionOk="0" h="587" w="3307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41575" y="3083650"/>
              <a:ext cx="121275" cy="58175"/>
            </a:xfrm>
            <a:custGeom>
              <a:rect b="b" l="l" r="r" t="t"/>
              <a:pathLst>
                <a:path extrusionOk="0" h="2327" w="4851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786975" y="3172475"/>
              <a:ext cx="85925" cy="35725"/>
            </a:xfrm>
            <a:custGeom>
              <a:rect b="b" l="l" r="r" t="t"/>
              <a:pathLst>
                <a:path extrusionOk="0" h="1429" w="3437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794075" y="3379450"/>
              <a:ext cx="96450" cy="46975"/>
            </a:xfrm>
            <a:custGeom>
              <a:rect b="b" l="l" r="r" t="t"/>
              <a:pathLst>
                <a:path extrusionOk="0" h="1879" w="3858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809050" y="3280400"/>
              <a:ext cx="74300" cy="17875"/>
            </a:xfrm>
            <a:custGeom>
              <a:rect b="b" l="l" r="r" t="t"/>
              <a:pathLst>
                <a:path extrusionOk="0" h="715" w="2972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8"/>
          <p:cNvSpPr txBox="1"/>
          <p:nvPr>
            <p:ph type="title"/>
          </p:nvPr>
        </p:nvSpPr>
        <p:spPr>
          <a:xfrm>
            <a:off x="37006" y="41888"/>
            <a:ext cx="4617881" cy="862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>
                <a:solidFill>
                  <a:schemeClr val="lt1"/>
                </a:solidFill>
              </a:rPr>
              <a:t>Data Preprocessing: </a:t>
            </a:r>
            <a:br>
              <a:rPr lang="en-IN">
                <a:solidFill>
                  <a:schemeClr val="lt1"/>
                </a:solidFill>
              </a:rPr>
            </a:br>
            <a:r>
              <a:rPr b="0" lang="en-IN" sz="1050">
                <a:solidFill>
                  <a:schemeClr val="lt1"/>
                </a:solidFill>
              </a:rPr>
              <a:t>Cleaning data to improve data quality and optimise modelling  results</a:t>
            </a:r>
            <a:endParaRPr b="0" sz="1050">
              <a:solidFill>
                <a:schemeClr val="lt1"/>
              </a:solidFill>
            </a:endParaRPr>
          </a:p>
        </p:txBody>
      </p:sp>
      <p:grpSp>
        <p:nvGrpSpPr>
          <p:cNvPr id="235" name="Google Shape;235;p18"/>
          <p:cNvGrpSpPr/>
          <p:nvPr/>
        </p:nvGrpSpPr>
        <p:grpSpPr>
          <a:xfrm>
            <a:off x="918320" y="846542"/>
            <a:ext cx="1839800" cy="1398177"/>
            <a:chOff x="2779680" y="898929"/>
            <a:chExt cx="1839800" cy="1398177"/>
          </a:xfrm>
        </p:grpSpPr>
        <p:sp>
          <p:nvSpPr>
            <p:cNvPr id="236" name="Google Shape;236;p18"/>
            <p:cNvSpPr/>
            <p:nvPr/>
          </p:nvSpPr>
          <p:spPr>
            <a:xfrm>
              <a:off x="2779680" y="898929"/>
              <a:ext cx="1839800" cy="1398177"/>
            </a:xfrm>
            <a:custGeom>
              <a:rect b="b" l="l" r="r" t="t"/>
              <a:pathLst>
                <a:path extrusionOk="0" h="6394" w="8287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3473450" y="1128554"/>
              <a:ext cx="83123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for duplicate records</a:t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2555359" y="858291"/>
            <a:ext cx="1490802" cy="1465972"/>
            <a:chOff x="4416719" y="910678"/>
            <a:chExt cx="1490802" cy="1465972"/>
          </a:xfrm>
        </p:grpSpPr>
        <p:sp>
          <p:nvSpPr>
            <p:cNvPr id="239" name="Google Shape;239;p18"/>
            <p:cNvSpPr/>
            <p:nvPr/>
          </p:nvSpPr>
          <p:spPr>
            <a:xfrm>
              <a:off x="4416719" y="910678"/>
              <a:ext cx="1490802" cy="1465972"/>
            </a:xfrm>
            <a:custGeom>
              <a:rect b="b" l="l" r="r" t="t"/>
              <a:pathLst>
                <a:path extrusionOk="0" h="6704" w="6715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4763985" y="1345008"/>
              <a:ext cx="912916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Missing Value Treatment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2740557" y="3181723"/>
            <a:ext cx="1615577" cy="1518453"/>
            <a:chOff x="4671591" y="3249848"/>
            <a:chExt cx="1615577" cy="1518453"/>
          </a:xfrm>
        </p:grpSpPr>
        <p:sp>
          <p:nvSpPr>
            <p:cNvPr id="242" name="Google Shape;242;p18"/>
            <p:cNvSpPr/>
            <p:nvPr/>
          </p:nvSpPr>
          <p:spPr>
            <a:xfrm>
              <a:off x="4671591" y="3249848"/>
              <a:ext cx="1615577" cy="1518453"/>
            </a:xfrm>
            <a:custGeom>
              <a:rect b="b" l="l" r="r" t="t"/>
              <a:pathLst>
                <a:path extrusionOk="0" h="6944" w="7277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4919223" y="3782735"/>
              <a:ext cx="848817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encoding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1466215" y="3695867"/>
            <a:ext cx="1704819" cy="1228272"/>
            <a:chOff x="3379686" y="3746669"/>
            <a:chExt cx="1704819" cy="1228272"/>
          </a:xfrm>
        </p:grpSpPr>
        <p:sp>
          <p:nvSpPr>
            <p:cNvPr id="245" name="Google Shape;245;p18"/>
            <p:cNvSpPr/>
            <p:nvPr/>
          </p:nvSpPr>
          <p:spPr>
            <a:xfrm>
              <a:off x="3379686" y="3746669"/>
              <a:ext cx="1704819" cy="1228272"/>
            </a:xfrm>
            <a:custGeom>
              <a:rect b="b" l="l" r="r" t="t"/>
              <a:pathLst>
                <a:path extrusionOk="0" h="5617" w="7679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3546951" y="3998179"/>
              <a:ext cx="9573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Correlation heatmap for feature selection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378112" y="2925484"/>
            <a:ext cx="1518779" cy="1741934"/>
            <a:chOff x="2291583" y="2976286"/>
            <a:chExt cx="1518779" cy="1741934"/>
          </a:xfrm>
        </p:grpSpPr>
        <p:sp>
          <p:nvSpPr>
            <p:cNvPr id="248" name="Google Shape;248;p18"/>
            <p:cNvSpPr/>
            <p:nvPr/>
          </p:nvSpPr>
          <p:spPr>
            <a:xfrm>
              <a:off x="2291583" y="2976286"/>
              <a:ext cx="1518779" cy="1741934"/>
            </a:xfrm>
            <a:custGeom>
              <a:rect b="b" l="l" r="r" t="t"/>
              <a:pathLst>
                <a:path extrusionOk="0" h="7966" w="6841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2517179" y="3204978"/>
              <a:ext cx="990387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Partitioning Target and independent features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258231" y="1632891"/>
            <a:ext cx="1417097" cy="1593891"/>
            <a:chOff x="2171702" y="1683693"/>
            <a:chExt cx="1417097" cy="1593891"/>
          </a:xfrm>
        </p:grpSpPr>
        <p:sp>
          <p:nvSpPr>
            <p:cNvPr id="251" name="Google Shape;251;p18"/>
            <p:cNvSpPr/>
            <p:nvPr/>
          </p:nvSpPr>
          <p:spPr>
            <a:xfrm>
              <a:off x="2171702" y="1683693"/>
              <a:ext cx="1417097" cy="1593891"/>
            </a:xfrm>
            <a:custGeom>
              <a:rect b="b" l="l" r="r" t="t"/>
              <a:pathLst>
                <a:path extrusionOk="0" h="7289" w="6383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2516335" y="2140665"/>
              <a:ext cx="7716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scaling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3160633" y="1722168"/>
            <a:ext cx="1371135" cy="1794626"/>
            <a:chOff x="5074104" y="1772970"/>
            <a:chExt cx="1371135" cy="1794626"/>
          </a:xfrm>
        </p:grpSpPr>
        <p:sp>
          <p:nvSpPr>
            <p:cNvPr id="254" name="Google Shape;254;p18"/>
            <p:cNvSpPr/>
            <p:nvPr/>
          </p:nvSpPr>
          <p:spPr>
            <a:xfrm>
              <a:off x="5074104" y="1772970"/>
              <a:ext cx="1371135" cy="1794626"/>
            </a:xfrm>
            <a:custGeom>
              <a:rect b="b" l="l" r="r" t="t"/>
              <a:pathLst>
                <a:path extrusionOk="0" h="8207" w="6176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5425358" y="2614247"/>
              <a:ext cx="83208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for Outliers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315" y="954705"/>
            <a:ext cx="2455169" cy="139459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7" name="Google Shape;257;p18"/>
          <p:cNvSpPr/>
          <p:nvPr/>
        </p:nvSpPr>
        <p:spPr>
          <a:xfrm>
            <a:off x="5971240" y="133335"/>
            <a:ext cx="1594771" cy="481055"/>
          </a:xfrm>
          <a:prstGeom prst="flowChartProcess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Insights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4934281" y="2620425"/>
            <a:ext cx="3693199" cy="15414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‘</a:t>
            </a: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Item_Outlet_Sales’ and ‘Item_Visibility’ contain outliers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'Item_Identifier’ &amp; 'Outlet_Identifier’ dropped due to irrelevancy.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All 5 categorical columns encoded.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Dataset contains no duplicated records.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All 5681 missing records in item sales, replaced by the mean of respective outlet types.</a:t>
            </a:r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7677785" y="3729128"/>
            <a:ext cx="2052947" cy="2019739"/>
            <a:chOff x="4580750" y="1344675"/>
            <a:chExt cx="465075" cy="452275"/>
          </a:xfrm>
        </p:grpSpPr>
        <p:sp>
          <p:nvSpPr>
            <p:cNvPr id="260" name="Google Shape;260;p18"/>
            <p:cNvSpPr/>
            <p:nvPr/>
          </p:nvSpPr>
          <p:spPr>
            <a:xfrm>
              <a:off x="4588800" y="1654225"/>
              <a:ext cx="45350" cy="13550"/>
            </a:xfrm>
            <a:custGeom>
              <a:rect b="b" l="l" r="r" t="t"/>
              <a:pathLst>
                <a:path extrusionOk="0" h="542" w="1814">
                  <a:moveTo>
                    <a:pt x="1360" y="1"/>
                  </a:moveTo>
                  <a:cubicBezTo>
                    <a:pt x="957" y="1"/>
                    <a:pt x="545" y="106"/>
                    <a:pt x="202" y="226"/>
                  </a:cubicBezTo>
                  <a:cubicBezTo>
                    <a:pt x="0" y="267"/>
                    <a:pt x="91" y="541"/>
                    <a:pt x="267" y="541"/>
                  </a:cubicBezTo>
                  <a:cubicBezTo>
                    <a:pt x="273" y="541"/>
                    <a:pt x="279" y="541"/>
                    <a:pt x="286" y="540"/>
                  </a:cubicBezTo>
                  <a:cubicBezTo>
                    <a:pt x="725" y="457"/>
                    <a:pt x="1165" y="331"/>
                    <a:pt x="1646" y="247"/>
                  </a:cubicBezTo>
                  <a:cubicBezTo>
                    <a:pt x="1813" y="226"/>
                    <a:pt x="1750" y="17"/>
                    <a:pt x="1625" y="17"/>
                  </a:cubicBezTo>
                  <a:cubicBezTo>
                    <a:pt x="1538" y="6"/>
                    <a:pt x="1449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580750" y="1602975"/>
              <a:ext cx="17125" cy="63850"/>
            </a:xfrm>
            <a:custGeom>
              <a:rect b="b" l="l" r="r" t="t"/>
              <a:pathLst>
                <a:path extrusionOk="0" h="2554" w="685">
                  <a:moveTo>
                    <a:pt x="368" y="0"/>
                  </a:moveTo>
                  <a:cubicBezTo>
                    <a:pt x="302" y="0"/>
                    <a:pt x="236" y="37"/>
                    <a:pt x="210" y="121"/>
                  </a:cubicBezTo>
                  <a:cubicBezTo>
                    <a:pt x="1" y="875"/>
                    <a:pt x="22" y="1774"/>
                    <a:pt x="399" y="2507"/>
                  </a:cubicBezTo>
                  <a:cubicBezTo>
                    <a:pt x="432" y="2540"/>
                    <a:pt x="473" y="2554"/>
                    <a:pt x="514" y="2554"/>
                  </a:cubicBezTo>
                  <a:cubicBezTo>
                    <a:pt x="601" y="2554"/>
                    <a:pt x="685" y="2488"/>
                    <a:pt x="671" y="2402"/>
                  </a:cubicBezTo>
                  <a:cubicBezTo>
                    <a:pt x="482" y="1649"/>
                    <a:pt x="336" y="979"/>
                    <a:pt x="524" y="205"/>
                  </a:cubicBezTo>
                  <a:cubicBezTo>
                    <a:pt x="561" y="80"/>
                    <a:pt x="465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001500" y="1470575"/>
              <a:ext cx="13450" cy="29225"/>
            </a:xfrm>
            <a:custGeom>
              <a:rect b="b" l="l" r="r" t="t"/>
              <a:pathLst>
                <a:path extrusionOk="0" h="1169" w="538">
                  <a:moveTo>
                    <a:pt x="257" y="0"/>
                  </a:moveTo>
                  <a:cubicBezTo>
                    <a:pt x="212" y="0"/>
                    <a:pt x="172" y="27"/>
                    <a:pt x="161" y="82"/>
                  </a:cubicBezTo>
                  <a:cubicBezTo>
                    <a:pt x="98" y="228"/>
                    <a:pt x="161" y="396"/>
                    <a:pt x="119" y="521"/>
                  </a:cubicBezTo>
                  <a:cubicBezTo>
                    <a:pt x="98" y="689"/>
                    <a:pt x="56" y="835"/>
                    <a:pt x="14" y="1002"/>
                  </a:cubicBezTo>
                  <a:cubicBezTo>
                    <a:pt x="1" y="1099"/>
                    <a:pt x="69" y="1168"/>
                    <a:pt x="135" y="1168"/>
                  </a:cubicBezTo>
                  <a:cubicBezTo>
                    <a:pt x="169" y="1168"/>
                    <a:pt x="202" y="1150"/>
                    <a:pt x="224" y="1107"/>
                  </a:cubicBezTo>
                  <a:cubicBezTo>
                    <a:pt x="391" y="835"/>
                    <a:pt x="538" y="354"/>
                    <a:pt x="370" y="61"/>
                  </a:cubicBezTo>
                  <a:cubicBezTo>
                    <a:pt x="341" y="21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003950" y="1468075"/>
              <a:ext cx="37150" cy="9800"/>
            </a:xfrm>
            <a:custGeom>
              <a:rect b="b" l="l" r="r" t="t"/>
              <a:pathLst>
                <a:path extrusionOk="0" h="392" w="1486">
                  <a:moveTo>
                    <a:pt x="656" y="1"/>
                  </a:moveTo>
                  <a:cubicBezTo>
                    <a:pt x="468" y="1"/>
                    <a:pt x="280" y="17"/>
                    <a:pt x="105" y="56"/>
                  </a:cubicBezTo>
                  <a:cubicBezTo>
                    <a:pt x="0" y="98"/>
                    <a:pt x="0" y="286"/>
                    <a:pt x="105" y="286"/>
                  </a:cubicBezTo>
                  <a:cubicBezTo>
                    <a:pt x="502" y="370"/>
                    <a:pt x="900" y="370"/>
                    <a:pt x="1276" y="391"/>
                  </a:cubicBezTo>
                  <a:cubicBezTo>
                    <a:pt x="1283" y="392"/>
                    <a:pt x="1289" y="392"/>
                    <a:pt x="1295" y="392"/>
                  </a:cubicBezTo>
                  <a:cubicBezTo>
                    <a:pt x="1486" y="392"/>
                    <a:pt x="1479" y="76"/>
                    <a:pt x="1276" y="56"/>
                  </a:cubicBezTo>
                  <a:cubicBezTo>
                    <a:pt x="1086" y="23"/>
                    <a:pt x="872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001050" y="1493875"/>
              <a:ext cx="33275" cy="26550"/>
            </a:xfrm>
            <a:custGeom>
              <a:rect b="b" l="l" r="r" t="t"/>
              <a:pathLst>
                <a:path extrusionOk="0" h="1062" w="1331">
                  <a:moveTo>
                    <a:pt x="145" y="0"/>
                  </a:moveTo>
                  <a:cubicBezTo>
                    <a:pt x="24" y="0"/>
                    <a:pt x="1" y="125"/>
                    <a:pt x="74" y="217"/>
                  </a:cubicBezTo>
                  <a:cubicBezTo>
                    <a:pt x="221" y="384"/>
                    <a:pt x="409" y="510"/>
                    <a:pt x="556" y="635"/>
                  </a:cubicBezTo>
                  <a:cubicBezTo>
                    <a:pt x="723" y="782"/>
                    <a:pt x="869" y="928"/>
                    <a:pt x="1058" y="1033"/>
                  </a:cubicBezTo>
                  <a:cubicBezTo>
                    <a:pt x="1089" y="1053"/>
                    <a:pt x="1120" y="1061"/>
                    <a:pt x="1147" y="1061"/>
                  </a:cubicBezTo>
                  <a:cubicBezTo>
                    <a:pt x="1264" y="1061"/>
                    <a:pt x="1331" y="904"/>
                    <a:pt x="1246" y="803"/>
                  </a:cubicBezTo>
                  <a:cubicBezTo>
                    <a:pt x="1079" y="635"/>
                    <a:pt x="911" y="489"/>
                    <a:pt x="723" y="363"/>
                  </a:cubicBezTo>
                  <a:cubicBezTo>
                    <a:pt x="556" y="217"/>
                    <a:pt x="388" y="91"/>
                    <a:pt x="200" y="8"/>
                  </a:cubicBezTo>
                  <a:cubicBezTo>
                    <a:pt x="180" y="3"/>
                    <a:pt x="162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18"/>
            <p:cNvGrpSpPr/>
            <p:nvPr/>
          </p:nvGrpSpPr>
          <p:grpSpPr>
            <a:xfrm>
              <a:off x="4586000" y="1344675"/>
              <a:ext cx="459825" cy="452275"/>
              <a:chOff x="4586000" y="1344675"/>
              <a:chExt cx="459825" cy="452275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4657875" y="1580325"/>
                <a:ext cx="144175" cy="116400"/>
              </a:xfrm>
              <a:custGeom>
                <a:rect b="b" l="l" r="r" t="t"/>
                <a:pathLst>
                  <a:path extrusionOk="0" h="4656" w="5767">
                    <a:moveTo>
                      <a:pt x="3495" y="351"/>
                    </a:moveTo>
                    <a:cubicBezTo>
                      <a:pt x="3748" y="351"/>
                      <a:pt x="3998" y="407"/>
                      <a:pt x="4344" y="672"/>
                    </a:cubicBezTo>
                    <a:cubicBezTo>
                      <a:pt x="4679" y="923"/>
                      <a:pt x="4972" y="1446"/>
                      <a:pt x="5076" y="1864"/>
                    </a:cubicBezTo>
                    <a:cubicBezTo>
                      <a:pt x="5348" y="2931"/>
                      <a:pt x="4616" y="3915"/>
                      <a:pt x="3612" y="4229"/>
                    </a:cubicBezTo>
                    <a:cubicBezTo>
                      <a:pt x="3390" y="4298"/>
                      <a:pt x="3176" y="4332"/>
                      <a:pt x="2973" y="4332"/>
                    </a:cubicBezTo>
                    <a:cubicBezTo>
                      <a:pt x="2080" y="4332"/>
                      <a:pt x="1393" y="3693"/>
                      <a:pt x="1205" y="2722"/>
                    </a:cubicBezTo>
                    <a:cubicBezTo>
                      <a:pt x="954" y="1530"/>
                      <a:pt x="1706" y="673"/>
                      <a:pt x="2835" y="379"/>
                    </a:cubicBezTo>
                    <a:lnTo>
                      <a:pt x="2835" y="379"/>
                    </a:lnTo>
                    <a:cubicBezTo>
                      <a:pt x="2858" y="380"/>
                      <a:pt x="2881" y="380"/>
                      <a:pt x="2903" y="380"/>
                    </a:cubicBezTo>
                    <a:cubicBezTo>
                      <a:pt x="3127" y="380"/>
                      <a:pt x="3311" y="351"/>
                      <a:pt x="3495" y="351"/>
                    </a:cubicBezTo>
                    <a:close/>
                    <a:moveTo>
                      <a:pt x="3473" y="1"/>
                    </a:moveTo>
                    <a:cubicBezTo>
                      <a:pt x="3249" y="1"/>
                      <a:pt x="3014" y="47"/>
                      <a:pt x="2775" y="148"/>
                    </a:cubicBezTo>
                    <a:cubicBezTo>
                      <a:pt x="1" y="627"/>
                      <a:pt x="602" y="4655"/>
                      <a:pt x="2996" y="4655"/>
                    </a:cubicBezTo>
                    <a:cubicBezTo>
                      <a:pt x="3221" y="4655"/>
                      <a:pt x="3461" y="4620"/>
                      <a:pt x="3716" y="4542"/>
                    </a:cubicBezTo>
                    <a:cubicBezTo>
                      <a:pt x="4909" y="4166"/>
                      <a:pt x="5767" y="2994"/>
                      <a:pt x="5453" y="1760"/>
                    </a:cubicBezTo>
                    <a:cubicBezTo>
                      <a:pt x="5166" y="799"/>
                      <a:pt x="4404" y="1"/>
                      <a:pt x="34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4628875" y="1565550"/>
                <a:ext cx="24150" cy="44400"/>
              </a:xfrm>
              <a:custGeom>
                <a:rect b="b" l="l" r="r" t="t"/>
                <a:pathLst>
                  <a:path extrusionOk="0" h="1776" w="966">
                    <a:moveTo>
                      <a:pt x="808" y="1"/>
                    </a:moveTo>
                    <a:cubicBezTo>
                      <a:pt x="783" y="1"/>
                      <a:pt x="757" y="9"/>
                      <a:pt x="733" y="28"/>
                    </a:cubicBezTo>
                    <a:cubicBezTo>
                      <a:pt x="273" y="426"/>
                      <a:pt x="1" y="1011"/>
                      <a:pt x="1" y="1618"/>
                    </a:cubicBezTo>
                    <a:cubicBezTo>
                      <a:pt x="1" y="1723"/>
                      <a:pt x="69" y="1775"/>
                      <a:pt x="142" y="1775"/>
                    </a:cubicBezTo>
                    <a:cubicBezTo>
                      <a:pt x="215" y="1775"/>
                      <a:pt x="294" y="1723"/>
                      <a:pt x="315" y="1618"/>
                    </a:cubicBezTo>
                    <a:cubicBezTo>
                      <a:pt x="336" y="1095"/>
                      <a:pt x="545" y="593"/>
                      <a:pt x="901" y="175"/>
                    </a:cubicBezTo>
                    <a:cubicBezTo>
                      <a:pt x="965" y="94"/>
                      <a:pt x="893" y="1"/>
                      <a:pt x="8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4627850" y="1653575"/>
                <a:ext cx="19250" cy="39450"/>
              </a:xfrm>
              <a:custGeom>
                <a:rect b="b" l="l" r="r" t="t"/>
                <a:pathLst>
                  <a:path extrusionOk="0" h="1578" w="770">
                    <a:moveTo>
                      <a:pt x="124" y="1"/>
                    </a:moveTo>
                    <a:cubicBezTo>
                      <a:pt x="61" y="1"/>
                      <a:pt x="0" y="38"/>
                      <a:pt x="0" y="106"/>
                    </a:cubicBezTo>
                    <a:cubicBezTo>
                      <a:pt x="0" y="399"/>
                      <a:pt x="63" y="671"/>
                      <a:pt x="147" y="943"/>
                    </a:cubicBezTo>
                    <a:cubicBezTo>
                      <a:pt x="209" y="1194"/>
                      <a:pt x="314" y="1508"/>
                      <a:pt x="586" y="1571"/>
                    </a:cubicBezTo>
                    <a:cubicBezTo>
                      <a:pt x="599" y="1576"/>
                      <a:pt x="611" y="1578"/>
                      <a:pt x="623" y="1578"/>
                    </a:cubicBezTo>
                    <a:cubicBezTo>
                      <a:pt x="709" y="1578"/>
                      <a:pt x="769" y="1458"/>
                      <a:pt x="732" y="1403"/>
                    </a:cubicBezTo>
                    <a:cubicBezTo>
                      <a:pt x="691" y="1299"/>
                      <a:pt x="607" y="1215"/>
                      <a:pt x="565" y="1110"/>
                    </a:cubicBezTo>
                    <a:cubicBezTo>
                      <a:pt x="502" y="1006"/>
                      <a:pt x="460" y="880"/>
                      <a:pt x="398" y="734"/>
                    </a:cubicBezTo>
                    <a:cubicBezTo>
                      <a:pt x="356" y="524"/>
                      <a:pt x="293" y="315"/>
                      <a:pt x="251" y="85"/>
                    </a:cubicBezTo>
                    <a:cubicBezTo>
                      <a:pt x="232" y="27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4679550" y="1725775"/>
                <a:ext cx="39850" cy="17350"/>
              </a:xfrm>
              <a:custGeom>
                <a:rect b="b" l="l" r="r" t="t"/>
                <a:pathLst>
                  <a:path extrusionOk="0" h="694" w="1594">
                    <a:moveTo>
                      <a:pt x="169" y="1"/>
                    </a:moveTo>
                    <a:cubicBezTo>
                      <a:pt x="71" y="1"/>
                      <a:pt x="1" y="141"/>
                      <a:pt x="87" y="210"/>
                    </a:cubicBezTo>
                    <a:cubicBezTo>
                      <a:pt x="372" y="459"/>
                      <a:pt x="838" y="693"/>
                      <a:pt x="1255" y="693"/>
                    </a:cubicBezTo>
                    <a:cubicBezTo>
                      <a:pt x="1328" y="693"/>
                      <a:pt x="1399" y="686"/>
                      <a:pt x="1468" y="670"/>
                    </a:cubicBezTo>
                    <a:cubicBezTo>
                      <a:pt x="1594" y="649"/>
                      <a:pt x="1573" y="461"/>
                      <a:pt x="1468" y="440"/>
                    </a:cubicBezTo>
                    <a:cubicBezTo>
                      <a:pt x="1259" y="356"/>
                      <a:pt x="1050" y="356"/>
                      <a:pt x="840" y="315"/>
                    </a:cubicBezTo>
                    <a:cubicBezTo>
                      <a:pt x="631" y="231"/>
                      <a:pt x="422" y="147"/>
                      <a:pt x="234" y="22"/>
                    </a:cubicBezTo>
                    <a:cubicBezTo>
                      <a:pt x="212" y="7"/>
                      <a:pt x="190" y="1"/>
                      <a:pt x="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4766450" y="1723975"/>
                <a:ext cx="37975" cy="16300"/>
              </a:xfrm>
              <a:custGeom>
                <a:rect b="b" l="l" r="r" t="t"/>
                <a:pathLst>
                  <a:path extrusionOk="0" h="652" w="1519">
                    <a:moveTo>
                      <a:pt x="1367" y="1"/>
                    </a:moveTo>
                    <a:cubicBezTo>
                      <a:pt x="1351" y="1"/>
                      <a:pt x="1335" y="4"/>
                      <a:pt x="1319" y="10"/>
                    </a:cubicBezTo>
                    <a:cubicBezTo>
                      <a:pt x="1131" y="115"/>
                      <a:pt x="984" y="261"/>
                      <a:pt x="796" y="303"/>
                    </a:cubicBezTo>
                    <a:cubicBezTo>
                      <a:pt x="608" y="387"/>
                      <a:pt x="398" y="408"/>
                      <a:pt x="189" y="408"/>
                    </a:cubicBezTo>
                    <a:cubicBezTo>
                      <a:pt x="1" y="408"/>
                      <a:pt x="43" y="638"/>
                      <a:pt x="168" y="638"/>
                    </a:cubicBezTo>
                    <a:cubicBezTo>
                      <a:pt x="231" y="647"/>
                      <a:pt x="298" y="652"/>
                      <a:pt x="368" y="652"/>
                    </a:cubicBezTo>
                    <a:cubicBezTo>
                      <a:pt x="771" y="652"/>
                      <a:pt x="1270" y="498"/>
                      <a:pt x="1465" y="177"/>
                    </a:cubicBezTo>
                    <a:cubicBezTo>
                      <a:pt x="1519" y="89"/>
                      <a:pt x="1452" y="1"/>
                      <a:pt x="1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4840200" y="1649900"/>
                <a:ext cx="15200" cy="35775"/>
              </a:xfrm>
              <a:custGeom>
                <a:rect b="b" l="l" r="r" t="t"/>
                <a:pathLst>
                  <a:path extrusionOk="0" h="1431" w="608">
                    <a:moveTo>
                      <a:pt x="330" y="1"/>
                    </a:moveTo>
                    <a:cubicBezTo>
                      <a:pt x="278" y="1"/>
                      <a:pt x="231" y="27"/>
                      <a:pt x="231" y="86"/>
                    </a:cubicBezTo>
                    <a:cubicBezTo>
                      <a:pt x="189" y="253"/>
                      <a:pt x="231" y="462"/>
                      <a:pt x="189" y="650"/>
                    </a:cubicBezTo>
                    <a:cubicBezTo>
                      <a:pt x="168" y="860"/>
                      <a:pt x="85" y="1069"/>
                      <a:pt x="43" y="1278"/>
                    </a:cubicBezTo>
                    <a:cubicBezTo>
                      <a:pt x="0" y="1364"/>
                      <a:pt x="74" y="1430"/>
                      <a:pt x="152" y="1430"/>
                    </a:cubicBezTo>
                    <a:cubicBezTo>
                      <a:pt x="189" y="1430"/>
                      <a:pt x="226" y="1416"/>
                      <a:pt x="252" y="1383"/>
                    </a:cubicBezTo>
                    <a:cubicBezTo>
                      <a:pt x="461" y="1048"/>
                      <a:pt x="608" y="441"/>
                      <a:pt x="440" y="44"/>
                    </a:cubicBezTo>
                    <a:cubicBezTo>
                      <a:pt x="413" y="16"/>
                      <a:pt x="370" y="1"/>
                      <a:pt x="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4793650" y="1547400"/>
                <a:ext cx="41700" cy="39750"/>
              </a:xfrm>
              <a:custGeom>
                <a:rect b="b" l="l" r="r" t="t"/>
                <a:pathLst>
                  <a:path extrusionOk="0" h="1590" w="1668">
                    <a:moveTo>
                      <a:pt x="147" y="1"/>
                    </a:moveTo>
                    <a:cubicBezTo>
                      <a:pt x="43" y="1"/>
                      <a:pt x="1" y="126"/>
                      <a:pt x="43" y="210"/>
                    </a:cubicBezTo>
                    <a:cubicBezTo>
                      <a:pt x="231" y="377"/>
                      <a:pt x="545" y="461"/>
                      <a:pt x="754" y="629"/>
                    </a:cubicBezTo>
                    <a:cubicBezTo>
                      <a:pt x="1068" y="838"/>
                      <a:pt x="1277" y="1152"/>
                      <a:pt x="1403" y="1507"/>
                    </a:cubicBezTo>
                    <a:cubicBezTo>
                      <a:pt x="1440" y="1563"/>
                      <a:pt x="1501" y="1590"/>
                      <a:pt x="1553" y="1590"/>
                    </a:cubicBezTo>
                    <a:cubicBezTo>
                      <a:pt x="1618" y="1590"/>
                      <a:pt x="1668" y="1547"/>
                      <a:pt x="1633" y="1465"/>
                    </a:cubicBezTo>
                    <a:cubicBezTo>
                      <a:pt x="1528" y="1068"/>
                      <a:pt x="1319" y="733"/>
                      <a:pt x="1005" y="461"/>
                    </a:cubicBezTo>
                    <a:cubicBezTo>
                      <a:pt x="775" y="273"/>
                      <a:pt x="440" y="22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4696875" y="1533775"/>
                <a:ext cx="45550" cy="13650"/>
              </a:xfrm>
              <a:custGeom>
                <a:rect b="b" l="l" r="r" t="t"/>
                <a:pathLst>
                  <a:path extrusionOk="0" h="546" w="1822">
                    <a:moveTo>
                      <a:pt x="1280" y="0"/>
                    </a:moveTo>
                    <a:cubicBezTo>
                      <a:pt x="862" y="0"/>
                      <a:pt x="379" y="86"/>
                      <a:pt x="106" y="295"/>
                    </a:cubicBezTo>
                    <a:cubicBezTo>
                      <a:pt x="1" y="378"/>
                      <a:pt x="106" y="546"/>
                      <a:pt x="210" y="546"/>
                    </a:cubicBezTo>
                    <a:cubicBezTo>
                      <a:pt x="440" y="546"/>
                      <a:pt x="671" y="441"/>
                      <a:pt x="901" y="378"/>
                    </a:cubicBezTo>
                    <a:cubicBezTo>
                      <a:pt x="1173" y="337"/>
                      <a:pt x="1424" y="295"/>
                      <a:pt x="1696" y="274"/>
                    </a:cubicBezTo>
                    <a:cubicBezTo>
                      <a:pt x="1821" y="253"/>
                      <a:pt x="1780" y="23"/>
                      <a:pt x="1633" y="23"/>
                    </a:cubicBezTo>
                    <a:cubicBezTo>
                      <a:pt x="1526" y="8"/>
                      <a:pt x="1406" y="0"/>
                      <a:pt x="1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4674025" y="1492450"/>
                <a:ext cx="31100" cy="53550"/>
              </a:xfrm>
              <a:custGeom>
                <a:rect b="b" l="l" r="r" t="t"/>
                <a:pathLst>
                  <a:path extrusionOk="0" h="2142" w="1244">
                    <a:moveTo>
                      <a:pt x="150" y="1"/>
                    </a:moveTo>
                    <a:cubicBezTo>
                      <a:pt x="71" y="1"/>
                      <a:pt x="0" y="80"/>
                      <a:pt x="15" y="169"/>
                    </a:cubicBezTo>
                    <a:cubicBezTo>
                      <a:pt x="120" y="483"/>
                      <a:pt x="329" y="776"/>
                      <a:pt x="476" y="1090"/>
                    </a:cubicBezTo>
                    <a:cubicBezTo>
                      <a:pt x="664" y="1404"/>
                      <a:pt x="831" y="1738"/>
                      <a:pt x="978" y="2094"/>
                    </a:cubicBezTo>
                    <a:cubicBezTo>
                      <a:pt x="1004" y="2127"/>
                      <a:pt x="1041" y="2142"/>
                      <a:pt x="1079" y="2142"/>
                    </a:cubicBezTo>
                    <a:cubicBezTo>
                      <a:pt x="1160" y="2142"/>
                      <a:pt x="1243" y="2075"/>
                      <a:pt x="1229" y="1990"/>
                    </a:cubicBezTo>
                    <a:cubicBezTo>
                      <a:pt x="1124" y="1634"/>
                      <a:pt x="936" y="1299"/>
                      <a:pt x="769" y="985"/>
                    </a:cubicBezTo>
                    <a:cubicBezTo>
                      <a:pt x="622" y="671"/>
                      <a:pt x="476" y="316"/>
                      <a:pt x="245" y="44"/>
                    </a:cubicBezTo>
                    <a:cubicBezTo>
                      <a:pt x="215" y="14"/>
                      <a:pt x="182" y="1"/>
                      <a:pt x="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4612150" y="1544800"/>
                <a:ext cx="41050" cy="26900"/>
              </a:xfrm>
              <a:custGeom>
                <a:rect b="b" l="l" r="r" t="t"/>
                <a:pathLst>
                  <a:path extrusionOk="0" h="1076" w="1642">
                    <a:moveTo>
                      <a:pt x="168" y="0"/>
                    </a:moveTo>
                    <a:cubicBezTo>
                      <a:pt x="42" y="0"/>
                      <a:pt x="0" y="147"/>
                      <a:pt x="63" y="230"/>
                    </a:cubicBezTo>
                    <a:cubicBezTo>
                      <a:pt x="210" y="398"/>
                      <a:pt x="503" y="523"/>
                      <a:pt x="712" y="628"/>
                    </a:cubicBezTo>
                    <a:cubicBezTo>
                      <a:pt x="942" y="753"/>
                      <a:pt x="1172" y="900"/>
                      <a:pt x="1402" y="1067"/>
                    </a:cubicBezTo>
                    <a:cubicBezTo>
                      <a:pt x="1419" y="1073"/>
                      <a:pt x="1436" y="1076"/>
                      <a:pt x="1453" y="1076"/>
                    </a:cubicBezTo>
                    <a:cubicBezTo>
                      <a:pt x="1558" y="1076"/>
                      <a:pt x="1642" y="969"/>
                      <a:pt x="1570" y="879"/>
                    </a:cubicBezTo>
                    <a:cubicBezTo>
                      <a:pt x="1381" y="649"/>
                      <a:pt x="1151" y="481"/>
                      <a:pt x="921" y="356"/>
                    </a:cubicBezTo>
                    <a:cubicBezTo>
                      <a:pt x="691" y="230"/>
                      <a:pt x="419" y="21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4612100" y="1492625"/>
                <a:ext cx="68600" cy="58775"/>
              </a:xfrm>
              <a:custGeom>
                <a:rect b="b" l="l" r="r" t="t"/>
                <a:pathLst>
                  <a:path extrusionOk="0" h="2351" w="2744">
                    <a:moveTo>
                      <a:pt x="2537" y="1"/>
                    </a:moveTo>
                    <a:cubicBezTo>
                      <a:pt x="2516" y="1"/>
                      <a:pt x="2494" y="5"/>
                      <a:pt x="2471" y="16"/>
                    </a:cubicBezTo>
                    <a:cubicBezTo>
                      <a:pt x="1446" y="413"/>
                      <a:pt x="672" y="1271"/>
                      <a:pt x="65" y="2192"/>
                    </a:cubicBezTo>
                    <a:cubicBezTo>
                      <a:pt x="1" y="2240"/>
                      <a:pt x="98" y="2351"/>
                      <a:pt x="184" y="2351"/>
                    </a:cubicBezTo>
                    <a:cubicBezTo>
                      <a:pt x="210" y="2351"/>
                      <a:pt x="234" y="2341"/>
                      <a:pt x="253" y="2317"/>
                    </a:cubicBezTo>
                    <a:cubicBezTo>
                      <a:pt x="923" y="1480"/>
                      <a:pt x="1613" y="769"/>
                      <a:pt x="2597" y="309"/>
                    </a:cubicBezTo>
                    <a:cubicBezTo>
                      <a:pt x="2744" y="235"/>
                      <a:pt x="2681" y="1"/>
                      <a:pt x="2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4727225" y="1492725"/>
                <a:ext cx="14150" cy="48000"/>
              </a:xfrm>
              <a:custGeom>
                <a:rect b="b" l="l" r="r" t="t"/>
                <a:pathLst>
                  <a:path extrusionOk="0" h="1920" w="566">
                    <a:moveTo>
                      <a:pt x="198" y="1"/>
                    </a:moveTo>
                    <a:cubicBezTo>
                      <a:pt x="143" y="1"/>
                      <a:pt x="94" y="28"/>
                      <a:pt x="84" y="95"/>
                    </a:cubicBezTo>
                    <a:cubicBezTo>
                      <a:pt x="1" y="619"/>
                      <a:pt x="147" y="1288"/>
                      <a:pt x="293" y="1811"/>
                    </a:cubicBezTo>
                    <a:cubicBezTo>
                      <a:pt x="303" y="1887"/>
                      <a:pt x="359" y="1920"/>
                      <a:pt x="418" y="1920"/>
                    </a:cubicBezTo>
                    <a:cubicBezTo>
                      <a:pt x="490" y="1920"/>
                      <a:pt x="566" y="1871"/>
                      <a:pt x="566" y="1790"/>
                    </a:cubicBezTo>
                    <a:cubicBezTo>
                      <a:pt x="524" y="1497"/>
                      <a:pt x="482" y="1183"/>
                      <a:pt x="419" y="891"/>
                    </a:cubicBezTo>
                    <a:cubicBezTo>
                      <a:pt x="398" y="639"/>
                      <a:pt x="398" y="347"/>
                      <a:pt x="356" y="95"/>
                    </a:cubicBezTo>
                    <a:cubicBezTo>
                      <a:pt x="334" y="39"/>
                      <a:pt x="262" y="1"/>
                      <a:pt x="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4794000" y="1504225"/>
                <a:ext cx="24275" cy="47550"/>
              </a:xfrm>
              <a:custGeom>
                <a:rect b="b" l="l" r="r" t="t"/>
                <a:pathLst>
                  <a:path extrusionOk="0" h="1902" w="971">
                    <a:moveTo>
                      <a:pt x="851" y="0"/>
                    </a:moveTo>
                    <a:cubicBezTo>
                      <a:pt x="817" y="0"/>
                      <a:pt x="784" y="16"/>
                      <a:pt x="761" y="54"/>
                    </a:cubicBezTo>
                    <a:cubicBezTo>
                      <a:pt x="573" y="284"/>
                      <a:pt x="531" y="577"/>
                      <a:pt x="426" y="828"/>
                    </a:cubicBezTo>
                    <a:cubicBezTo>
                      <a:pt x="301" y="1142"/>
                      <a:pt x="133" y="1456"/>
                      <a:pt x="29" y="1770"/>
                    </a:cubicBezTo>
                    <a:cubicBezTo>
                      <a:pt x="0" y="1840"/>
                      <a:pt x="68" y="1901"/>
                      <a:pt x="140" y="1901"/>
                    </a:cubicBezTo>
                    <a:cubicBezTo>
                      <a:pt x="175" y="1901"/>
                      <a:pt x="211" y="1887"/>
                      <a:pt x="238" y="1853"/>
                    </a:cubicBezTo>
                    <a:cubicBezTo>
                      <a:pt x="426" y="1560"/>
                      <a:pt x="552" y="1226"/>
                      <a:pt x="677" y="933"/>
                    </a:cubicBezTo>
                    <a:cubicBezTo>
                      <a:pt x="782" y="682"/>
                      <a:pt x="949" y="389"/>
                      <a:pt x="970" y="117"/>
                    </a:cubicBezTo>
                    <a:cubicBezTo>
                      <a:pt x="970" y="50"/>
                      <a:pt x="911" y="0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4729225" y="1484225"/>
                <a:ext cx="91450" cy="26400"/>
              </a:xfrm>
              <a:custGeom>
                <a:rect b="b" l="l" r="r" t="t"/>
                <a:pathLst>
                  <a:path extrusionOk="0" h="1056" w="3658">
                    <a:moveTo>
                      <a:pt x="1498" y="0"/>
                    </a:moveTo>
                    <a:cubicBezTo>
                      <a:pt x="991" y="0"/>
                      <a:pt x="498" y="92"/>
                      <a:pt x="130" y="247"/>
                    </a:cubicBezTo>
                    <a:cubicBezTo>
                      <a:pt x="1" y="321"/>
                      <a:pt x="18" y="509"/>
                      <a:pt x="139" y="509"/>
                    </a:cubicBezTo>
                    <a:cubicBezTo>
                      <a:pt x="155" y="509"/>
                      <a:pt x="173" y="506"/>
                      <a:pt x="193" y="498"/>
                    </a:cubicBezTo>
                    <a:cubicBezTo>
                      <a:pt x="521" y="404"/>
                      <a:pt x="946" y="343"/>
                      <a:pt x="1386" y="343"/>
                    </a:cubicBezTo>
                    <a:cubicBezTo>
                      <a:pt x="2122" y="343"/>
                      <a:pt x="2899" y="516"/>
                      <a:pt x="3331" y="1000"/>
                    </a:cubicBezTo>
                    <a:cubicBezTo>
                      <a:pt x="3361" y="1040"/>
                      <a:pt x="3396" y="1056"/>
                      <a:pt x="3431" y="1056"/>
                    </a:cubicBezTo>
                    <a:cubicBezTo>
                      <a:pt x="3545" y="1056"/>
                      <a:pt x="3657" y="882"/>
                      <a:pt x="3561" y="770"/>
                    </a:cubicBezTo>
                    <a:cubicBezTo>
                      <a:pt x="3115" y="222"/>
                      <a:pt x="2289" y="0"/>
                      <a:pt x="1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4828200" y="1567800"/>
                <a:ext cx="48125" cy="19950"/>
              </a:xfrm>
              <a:custGeom>
                <a:rect b="b" l="l" r="r" t="t"/>
                <a:pathLst>
                  <a:path extrusionOk="0" h="798" w="1925">
                    <a:moveTo>
                      <a:pt x="1778" y="1"/>
                    </a:moveTo>
                    <a:cubicBezTo>
                      <a:pt x="1506" y="1"/>
                      <a:pt x="1255" y="168"/>
                      <a:pt x="1025" y="252"/>
                    </a:cubicBezTo>
                    <a:cubicBezTo>
                      <a:pt x="732" y="357"/>
                      <a:pt x="418" y="419"/>
                      <a:pt x="125" y="524"/>
                    </a:cubicBezTo>
                    <a:cubicBezTo>
                      <a:pt x="5" y="584"/>
                      <a:pt x="0" y="797"/>
                      <a:pt x="128" y="797"/>
                    </a:cubicBezTo>
                    <a:cubicBezTo>
                      <a:pt x="134" y="797"/>
                      <a:pt x="140" y="797"/>
                      <a:pt x="146" y="796"/>
                    </a:cubicBezTo>
                    <a:cubicBezTo>
                      <a:pt x="460" y="754"/>
                      <a:pt x="774" y="670"/>
                      <a:pt x="1067" y="566"/>
                    </a:cubicBezTo>
                    <a:cubicBezTo>
                      <a:pt x="1339" y="482"/>
                      <a:pt x="1653" y="398"/>
                      <a:pt x="1862" y="231"/>
                    </a:cubicBezTo>
                    <a:cubicBezTo>
                      <a:pt x="1925" y="147"/>
                      <a:pt x="1883" y="1"/>
                      <a:pt x="1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4843875" y="1646800"/>
                <a:ext cx="47100" cy="10500"/>
              </a:xfrm>
              <a:custGeom>
                <a:rect b="b" l="l" r="r" t="t"/>
                <a:pathLst>
                  <a:path extrusionOk="0" h="420" w="1884">
                    <a:moveTo>
                      <a:pt x="680" y="1"/>
                    </a:moveTo>
                    <a:cubicBezTo>
                      <a:pt x="493" y="1"/>
                      <a:pt x="307" y="12"/>
                      <a:pt x="126" y="42"/>
                    </a:cubicBezTo>
                    <a:cubicBezTo>
                      <a:pt x="1" y="63"/>
                      <a:pt x="1" y="251"/>
                      <a:pt x="126" y="272"/>
                    </a:cubicBezTo>
                    <a:cubicBezTo>
                      <a:pt x="628" y="356"/>
                      <a:pt x="1151" y="356"/>
                      <a:pt x="1674" y="419"/>
                    </a:cubicBezTo>
                    <a:cubicBezTo>
                      <a:pt x="1681" y="419"/>
                      <a:pt x="1687" y="420"/>
                      <a:pt x="1693" y="420"/>
                    </a:cubicBezTo>
                    <a:cubicBezTo>
                      <a:pt x="1883" y="420"/>
                      <a:pt x="1877" y="104"/>
                      <a:pt x="1674" y="63"/>
                    </a:cubicBezTo>
                    <a:cubicBezTo>
                      <a:pt x="1353" y="36"/>
                      <a:pt x="1014" y="1"/>
                      <a:pt x="6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4869800" y="1566450"/>
                <a:ext cx="26400" cy="90150"/>
              </a:xfrm>
              <a:custGeom>
                <a:rect b="b" l="l" r="r" t="t"/>
                <a:pathLst>
                  <a:path extrusionOk="0" h="3606" w="1056">
                    <a:moveTo>
                      <a:pt x="158" y="1"/>
                    </a:moveTo>
                    <a:cubicBezTo>
                      <a:pt x="80" y="1"/>
                      <a:pt x="0" y="74"/>
                      <a:pt x="31" y="180"/>
                    </a:cubicBezTo>
                    <a:cubicBezTo>
                      <a:pt x="470" y="1227"/>
                      <a:pt x="930" y="2315"/>
                      <a:pt x="575" y="3444"/>
                    </a:cubicBezTo>
                    <a:cubicBezTo>
                      <a:pt x="546" y="3530"/>
                      <a:pt x="634" y="3606"/>
                      <a:pt x="706" y="3606"/>
                    </a:cubicBezTo>
                    <a:cubicBezTo>
                      <a:pt x="740" y="3606"/>
                      <a:pt x="771" y="3589"/>
                      <a:pt x="784" y="3549"/>
                    </a:cubicBezTo>
                    <a:cubicBezTo>
                      <a:pt x="1056" y="2942"/>
                      <a:pt x="1035" y="2336"/>
                      <a:pt x="889" y="1708"/>
                    </a:cubicBezTo>
                    <a:cubicBezTo>
                      <a:pt x="784" y="1164"/>
                      <a:pt x="658" y="431"/>
                      <a:pt x="240" y="34"/>
                    </a:cubicBezTo>
                    <a:cubicBezTo>
                      <a:pt x="217" y="11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4839300" y="1680175"/>
                <a:ext cx="41250" cy="31700"/>
              </a:xfrm>
              <a:custGeom>
                <a:rect b="b" l="l" r="r" t="t"/>
                <a:pathLst>
                  <a:path extrusionOk="0" h="1268" w="1650">
                    <a:moveTo>
                      <a:pt x="179" y="1"/>
                    </a:moveTo>
                    <a:cubicBezTo>
                      <a:pt x="72" y="1"/>
                      <a:pt x="0" y="110"/>
                      <a:pt x="100" y="193"/>
                    </a:cubicBezTo>
                    <a:cubicBezTo>
                      <a:pt x="309" y="402"/>
                      <a:pt x="539" y="569"/>
                      <a:pt x="748" y="758"/>
                    </a:cubicBezTo>
                    <a:cubicBezTo>
                      <a:pt x="958" y="904"/>
                      <a:pt x="1146" y="1113"/>
                      <a:pt x="1376" y="1239"/>
                    </a:cubicBezTo>
                    <a:cubicBezTo>
                      <a:pt x="1408" y="1259"/>
                      <a:pt x="1438" y="1267"/>
                      <a:pt x="1465" y="1267"/>
                    </a:cubicBezTo>
                    <a:cubicBezTo>
                      <a:pt x="1583" y="1267"/>
                      <a:pt x="1649" y="1111"/>
                      <a:pt x="1564" y="1009"/>
                    </a:cubicBezTo>
                    <a:cubicBezTo>
                      <a:pt x="1376" y="800"/>
                      <a:pt x="1125" y="653"/>
                      <a:pt x="916" y="465"/>
                    </a:cubicBezTo>
                    <a:cubicBezTo>
                      <a:pt x="707" y="297"/>
                      <a:pt x="497" y="130"/>
                      <a:pt x="267" y="25"/>
                    </a:cubicBezTo>
                    <a:cubicBezTo>
                      <a:pt x="237" y="8"/>
                      <a:pt x="207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797975" y="1724375"/>
                <a:ext cx="30575" cy="37900"/>
              </a:xfrm>
              <a:custGeom>
                <a:rect b="b" l="l" r="r" t="t"/>
                <a:pathLst>
                  <a:path extrusionOk="0" h="1516" w="1223">
                    <a:moveTo>
                      <a:pt x="155" y="1"/>
                    </a:moveTo>
                    <a:cubicBezTo>
                      <a:pt x="71" y="1"/>
                      <a:pt x="1" y="82"/>
                      <a:pt x="58" y="182"/>
                    </a:cubicBezTo>
                    <a:cubicBezTo>
                      <a:pt x="288" y="622"/>
                      <a:pt x="539" y="1124"/>
                      <a:pt x="916" y="1459"/>
                    </a:cubicBezTo>
                    <a:cubicBezTo>
                      <a:pt x="944" y="1499"/>
                      <a:pt x="982" y="1515"/>
                      <a:pt x="1020" y="1515"/>
                    </a:cubicBezTo>
                    <a:cubicBezTo>
                      <a:pt x="1121" y="1515"/>
                      <a:pt x="1222" y="1398"/>
                      <a:pt x="1146" y="1291"/>
                    </a:cubicBezTo>
                    <a:cubicBezTo>
                      <a:pt x="853" y="873"/>
                      <a:pt x="539" y="475"/>
                      <a:pt x="267" y="57"/>
                    </a:cubicBezTo>
                    <a:cubicBezTo>
                      <a:pt x="235" y="18"/>
                      <a:pt x="19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818400" y="1705275"/>
                <a:ext cx="60325" cy="56675"/>
              </a:xfrm>
              <a:custGeom>
                <a:rect b="b" l="l" r="r" t="t"/>
                <a:pathLst>
                  <a:path extrusionOk="0" h="2267" w="2413">
                    <a:moveTo>
                      <a:pt x="2286" y="1"/>
                    </a:moveTo>
                    <a:cubicBezTo>
                      <a:pt x="2238" y="1"/>
                      <a:pt x="2188" y="22"/>
                      <a:pt x="2170" y="68"/>
                    </a:cubicBezTo>
                    <a:cubicBezTo>
                      <a:pt x="1877" y="486"/>
                      <a:pt x="1752" y="925"/>
                      <a:pt x="1354" y="1281"/>
                    </a:cubicBezTo>
                    <a:cubicBezTo>
                      <a:pt x="999" y="1658"/>
                      <a:pt x="580" y="1846"/>
                      <a:pt x="120" y="2055"/>
                    </a:cubicBezTo>
                    <a:cubicBezTo>
                      <a:pt x="1" y="2095"/>
                      <a:pt x="89" y="2266"/>
                      <a:pt x="205" y="2266"/>
                    </a:cubicBezTo>
                    <a:cubicBezTo>
                      <a:pt x="211" y="2266"/>
                      <a:pt x="218" y="2266"/>
                      <a:pt x="224" y="2264"/>
                    </a:cubicBezTo>
                    <a:cubicBezTo>
                      <a:pt x="1145" y="2097"/>
                      <a:pt x="2296" y="1072"/>
                      <a:pt x="2400" y="109"/>
                    </a:cubicBezTo>
                    <a:cubicBezTo>
                      <a:pt x="2412" y="38"/>
                      <a:pt x="2350" y="1"/>
                      <a:pt x="2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766825" y="1735725"/>
                <a:ext cx="18500" cy="49175"/>
              </a:xfrm>
              <a:custGeom>
                <a:rect b="b" l="l" r="r" t="t"/>
                <a:pathLst>
                  <a:path extrusionOk="0" h="1967" w="740">
                    <a:moveTo>
                      <a:pt x="156" y="1"/>
                    </a:moveTo>
                    <a:cubicBezTo>
                      <a:pt x="80" y="1"/>
                      <a:pt x="0" y="65"/>
                      <a:pt x="28" y="147"/>
                    </a:cubicBezTo>
                    <a:cubicBezTo>
                      <a:pt x="132" y="733"/>
                      <a:pt x="258" y="1381"/>
                      <a:pt x="488" y="1904"/>
                    </a:cubicBezTo>
                    <a:cubicBezTo>
                      <a:pt x="510" y="1948"/>
                      <a:pt x="547" y="1966"/>
                      <a:pt x="586" y="1966"/>
                    </a:cubicBezTo>
                    <a:cubicBezTo>
                      <a:pt x="659" y="1966"/>
                      <a:pt x="739" y="1902"/>
                      <a:pt x="739" y="1821"/>
                    </a:cubicBezTo>
                    <a:cubicBezTo>
                      <a:pt x="697" y="1256"/>
                      <a:pt x="467" y="607"/>
                      <a:pt x="258" y="63"/>
                    </a:cubicBezTo>
                    <a:cubicBezTo>
                      <a:pt x="236" y="19"/>
                      <a:pt x="196" y="1"/>
                      <a:pt x="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4702650" y="1737150"/>
                <a:ext cx="15800" cy="46825"/>
              </a:xfrm>
              <a:custGeom>
                <a:rect b="b" l="l" r="r" t="t"/>
                <a:pathLst>
                  <a:path extrusionOk="0" h="1873" w="632">
                    <a:moveTo>
                      <a:pt x="507" y="0"/>
                    </a:moveTo>
                    <a:cubicBezTo>
                      <a:pt x="462" y="0"/>
                      <a:pt x="415" y="29"/>
                      <a:pt x="398" y="90"/>
                    </a:cubicBezTo>
                    <a:cubicBezTo>
                      <a:pt x="293" y="383"/>
                      <a:pt x="230" y="676"/>
                      <a:pt x="147" y="948"/>
                    </a:cubicBezTo>
                    <a:cubicBezTo>
                      <a:pt x="105" y="1220"/>
                      <a:pt x="0" y="1471"/>
                      <a:pt x="21" y="1743"/>
                    </a:cubicBezTo>
                    <a:cubicBezTo>
                      <a:pt x="21" y="1823"/>
                      <a:pt x="84" y="1872"/>
                      <a:pt x="151" y="1872"/>
                    </a:cubicBezTo>
                    <a:cubicBezTo>
                      <a:pt x="207" y="1872"/>
                      <a:pt x="265" y="1839"/>
                      <a:pt x="293" y="1764"/>
                    </a:cubicBezTo>
                    <a:cubicBezTo>
                      <a:pt x="398" y="1534"/>
                      <a:pt x="398" y="1220"/>
                      <a:pt x="440" y="948"/>
                    </a:cubicBezTo>
                    <a:cubicBezTo>
                      <a:pt x="502" y="697"/>
                      <a:pt x="544" y="404"/>
                      <a:pt x="607" y="153"/>
                    </a:cubicBezTo>
                    <a:cubicBezTo>
                      <a:pt x="631" y="55"/>
                      <a:pt x="571" y="0"/>
                      <a:pt x="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4702375" y="1778125"/>
                <a:ext cx="82725" cy="18825"/>
              </a:xfrm>
              <a:custGeom>
                <a:rect b="b" l="l" r="r" t="t"/>
                <a:pathLst>
                  <a:path extrusionOk="0" h="753" w="3309">
                    <a:moveTo>
                      <a:pt x="169" y="1"/>
                    </a:moveTo>
                    <a:cubicBezTo>
                      <a:pt x="80" y="1"/>
                      <a:pt x="0" y="159"/>
                      <a:pt x="53" y="229"/>
                    </a:cubicBezTo>
                    <a:cubicBezTo>
                      <a:pt x="471" y="669"/>
                      <a:pt x="1099" y="752"/>
                      <a:pt x="1685" y="752"/>
                    </a:cubicBezTo>
                    <a:cubicBezTo>
                      <a:pt x="2229" y="752"/>
                      <a:pt x="2920" y="711"/>
                      <a:pt x="3254" y="208"/>
                    </a:cubicBezTo>
                    <a:cubicBezTo>
                      <a:pt x="3309" y="118"/>
                      <a:pt x="3206" y="12"/>
                      <a:pt x="3110" y="12"/>
                    </a:cubicBezTo>
                    <a:cubicBezTo>
                      <a:pt x="3095" y="12"/>
                      <a:pt x="3080" y="14"/>
                      <a:pt x="3066" y="20"/>
                    </a:cubicBezTo>
                    <a:cubicBezTo>
                      <a:pt x="2624" y="274"/>
                      <a:pt x="2070" y="429"/>
                      <a:pt x="1532" y="429"/>
                    </a:cubicBezTo>
                    <a:cubicBezTo>
                      <a:pt x="1053" y="429"/>
                      <a:pt x="585" y="306"/>
                      <a:pt x="220" y="20"/>
                    </a:cubicBezTo>
                    <a:cubicBezTo>
                      <a:pt x="203" y="7"/>
                      <a:pt x="186" y="1"/>
                      <a:pt x="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4644475" y="1727250"/>
                <a:ext cx="42050" cy="39850"/>
              </a:xfrm>
              <a:custGeom>
                <a:rect b="b" l="l" r="r" t="t"/>
                <a:pathLst>
                  <a:path extrusionOk="0" h="1594" w="1682">
                    <a:moveTo>
                      <a:pt x="1554" y="0"/>
                    </a:moveTo>
                    <a:cubicBezTo>
                      <a:pt x="1534" y="0"/>
                      <a:pt x="1512" y="8"/>
                      <a:pt x="1490" y="25"/>
                    </a:cubicBezTo>
                    <a:cubicBezTo>
                      <a:pt x="967" y="402"/>
                      <a:pt x="507" y="862"/>
                      <a:pt x="109" y="1323"/>
                    </a:cubicBezTo>
                    <a:cubicBezTo>
                      <a:pt x="1" y="1447"/>
                      <a:pt x="87" y="1593"/>
                      <a:pt x="199" y="1593"/>
                    </a:cubicBezTo>
                    <a:cubicBezTo>
                      <a:pt x="238" y="1593"/>
                      <a:pt x="280" y="1575"/>
                      <a:pt x="318" y="1532"/>
                    </a:cubicBezTo>
                    <a:cubicBezTo>
                      <a:pt x="758" y="1093"/>
                      <a:pt x="1176" y="611"/>
                      <a:pt x="1616" y="172"/>
                    </a:cubicBezTo>
                    <a:cubicBezTo>
                      <a:pt x="1682" y="106"/>
                      <a:pt x="1630" y="0"/>
                      <a:pt x="1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4601700" y="1688825"/>
                <a:ext cx="44075" cy="30175"/>
              </a:xfrm>
              <a:custGeom>
                <a:rect b="b" l="l" r="r" t="t"/>
                <a:pathLst>
                  <a:path extrusionOk="0" h="1207" w="1763">
                    <a:moveTo>
                      <a:pt x="1577" y="0"/>
                    </a:moveTo>
                    <a:cubicBezTo>
                      <a:pt x="1560" y="0"/>
                      <a:pt x="1543" y="5"/>
                      <a:pt x="1527" y="14"/>
                    </a:cubicBezTo>
                    <a:cubicBezTo>
                      <a:pt x="1255" y="140"/>
                      <a:pt x="1025" y="307"/>
                      <a:pt x="774" y="454"/>
                    </a:cubicBezTo>
                    <a:cubicBezTo>
                      <a:pt x="523" y="621"/>
                      <a:pt x="293" y="746"/>
                      <a:pt x="105" y="956"/>
                    </a:cubicBezTo>
                    <a:cubicBezTo>
                      <a:pt x="1" y="1060"/>
                      <a:pt x="97" y="1207"/>
                      <a:pt x="217" y="1207"/>
                    </a:cubicBezTo>
                    <a:cubicBezTo>
                      <a:pt x="242" y="1207"/>
                      <a:pt x="268" y="1200"/>
                      <a:pt x="293" y="1186"/>
                    </a:cubicBezTo>
                    <a:cubicBezTo>
                      <a:pt x="565" y="1060"/>
                      <a:pt x="774" y="851"/>
                      <a:pt x="1004" y="663"/>
                    </a:cubicBezTo>
                    <a:cubicBezTo>
                      <a:pt x="1234" y="516"/>
                      <a:pt x="1444" y="349"/>
                      <a:pt x="1674" y="202"/>
                    </a:cubicBezTo>
                    <a:cubicBezTo>
                      <a:pt x="1762" y="131"/>
                      <a:pt x="1671" y="0"/>
                      <a:pt x="1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4602725" y="1711675"/>
                <a:ext cx="50975" cy="54550"/>
              </a:xfrm>
              <a:custGeom>
                <a:rect b="b" l="l" r="r" t="t"/>
                <a:pathLst>
                  <a:path extrusionOk="0" h="2182" w="2039">
                    <a:moveTo>
                      <a:pt x="175" y="0"/>
                    </a:moveTo>
                    <a:cubicBezTo>
                      <a:pt x="102" y="0"/>
                      <a:pt x="22" y="65"/>
                      <a:pt x="22" y="146"/>
                    </a:cubicBezTo>
                    <a:cubicBezTo>
                      <a:pt x="1" y="586"/>
                      <a:pt x="336" y="1088"/>
                      <a:pt x="587" y="1402"/>
                    </a:cubicBezTo>
                    <a:cubicBezTo>
                      <a:pt x="900" y="1757"/>
                      <a:pt x="1361" y="2113"/>
                      <a:pt x="1821" y="2176"/>
                    </a:cubicBezTo>
                    <a:cubicBezTo>
                      <a:pt x="1837" y="2180"/>
                      <a:pt x="1853" y="2182"/>
                      <a:pt x="1867" y="2182"/>
                    </a:cubicBezTo>
                    <a:cubicBezTo>
                      <a:pt x="1999" y="2182"/>
                      <a:pt x="2039" y="2021"/>
                      <a:pt x="1926" y="1946"/>
                    </a:cubicBezTo>
                    <a:cubicBezTo>
                      <a:pt x="1528" y="1716"/>
                      <a:pt x="1193" y="1527"/>
                      <a:pt x="880" y="1192"/>
                    </a:cubicBezTo>
                    <a:cubicBezTo>
                      <a:pt x="566" y="858"/>
                      <a:pt x="482" y="439"/>
                      <a:pt x="273" y="63"/>
                    </a:cubicBezTo>
                    <a:cubicBezTo>
                      <a:pt x="251" y="19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4586000" y="1603025"/>
                <a:ext cx="50750" cy="9000"/>
              </a:xfrm>
              <a:custGeom>
                <a:rect b="b" l="l" r="r" t="t"/>
                <a:pathLst>
                  <a:path extrusionOk="0" h="360" w="2030">
                    <a:moveTo>
                      <a:pt x="482" y="1"/>
                    </a:moveTo>
                    <a:cubicBezTo>
                      <a:pt x="363" y="1"/>
                      <a:pt x="242" y="9"/>
                      <a:pt x="126" y="36"/>
                    </a:cubicBezTo>
                    <a:cubicBezTo>
                      <a:pt x="0" y="77"/>
                      <a:pt x="0" y="245"/>
                      <a:pt x="126" y="308"/>
                    </a:cubicBezTo>
                    <a:cubicBezTo>
                      <a:pt x="262" y="349"/>
                      <a:pt x="413" y="360"/>
                      <a:pt x="565" y="360"/>
                    </a:cubicBezTo>
                    <a:cubicBezTo>
                      <a:pt x="717" y="360"/>
                      <a:pt x="869" y="349"/>
                      <a:pt x="1005" y="349"/>
                    </a:cubicBezTo>
                    <a:cubicBezTo>
                      <a:pt x="1277" y="349"/>
                      <a:pt x="1569" y="349"/>
                      <a:pt x="1862" y="308"/>
                    </a:cubicBezTo>
                    <a:cubicBezTo>
                      <a:pt x="2030" y="245"/>
                      <a:pt x="1967" y="77"/>
                      <a:pt x="1841" y="77"/>
                    </a:cubicBezTo>
                    <a:cubicBezTo>
                      <a:pt x="1549" y="15"/>
                      <a:pt x="1235" y="36"/>
                      <a:pt x="942" y="15"/>
                    </a:cubicBezTo>
                    <a:cubicBezTo>
                      <a:pt x="798" y="15"/>
                      <a:pt x="641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861975" y="1417300"/>
                <a:ext cx="112175" cy="91550"/>
              </a:xfrm>
              <a:custGeom>
                <a:rect b="b" l="l" r="r" t="t"/>
                <a:pathLst>
                  <a:path extrusionOk="0" h="3662" w="4487">
                    <a:moveTo>
                      <a:pt x="2727" y="379"/>
                    </a:moveTo>
                    <a:cubicBezTo>
                      <a:pt x="2905" y="379"/>
                      <a:pt x="3087" y="418"/>
                      <a:pt x="3336" y="602"/>
                    </a:cubicBezTo>
                    <a:cubicBezTo>
                      <a:pt x="3587" y="811"/>
                      <a:pt x="3796" y="1167"/>
                      <a:pt x="3880" y="1501"/>
                    </a:cubicBezTo>
                    <a:cubicBezTo>
                      <a:pt x="4068" y="2296"/>
                      <a:pt x="3545" y="3029"/>
                      <a:pt x="2771" y="3259"/>
                    </a:cubicBezTo>
                    <a:cubicBezTo>
                      <a:pt x="2604" y="3315"/>
                      <a:pt x="2442" y="3341"/>
                      <a:pt x="2288" y="3341"/>
                    </a:cubicBezTo>
                    <a:cubicBezTo>
                      <a:pt x="1634" y="3341"/>
                      <a:pt x="1128" y="2866"/>
                      <a:pt x="992" y="2171"/>
                    </a:cubicBezTo>
                    <a:cubicBezTo>
                      <a:pt x="825" y="1252"/>
                      <a:pt x="1388" y="625"/>
                      <a:pt x="2201" y="394"/>
                    </a:cubicBezTo>
                    <a:lnTo>
                      <a:pt x="2201" y="394"/>
                    </a:lnTo>
                    <a:cubicBezTo>
                      <a:pt x="2244" y="397"/>
                      <a:pt x="2286" y="399"/>
                      <a:pt x="2325" y="399"/>
                    </a:cubicBezTo>
                    <a:cubicBezTo>
                      <a:pt x="2473" y="399"/>
                      <a:pt x="2599" y="379"/>
                      <a:pt x="2727" y="379"/>
                    </a:cubicBezTo>
                    <a:close/>
                    <a:moveTo>
                      <a:pt x="2695" y="1"/>
                    </a:moveTo>
                    <a:cubicBezTo>
                      <a:pt x="2515" y="1"/>
                      <a:pt x="2329" y="44"/>
                      <a:pt x="2143" y="141"/>
                    </a:cubicBezTo>
                    <a:cubicBezTo>
                      <a:pt x="1" y="486"/>
                      <a:pt x="446" y="3662"/>
                      <a:pt x="2312" y="3662"/>
                    </a:cubicBezTo>
                    <a:cubicBezTo>
                      <a:pt x="2488" y="3662"/>
                      <a:pt x="2676" y="3634"/>
                      <a:pt x="2875" y="3573"/>
                    </a:cubicBezTo>
                    <a:cubicBezTo>
                      <a:pt x="3796" y="3280"/>
                      <a:pt x="4487" y="2380"/>
                      <a:pt x="4215" y="1397"/>
                    </a:cubicBezTo>
                    <a:cubicBezTo>
                      <a:pt x="4031" y="679"/>
                      <a:pt x="3407" y="1"/>
                      <a:pt x="2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839175" y="1406600"/>
                <a:ext cx="20500" cy="35425"/>
              </a:xfrm>
              <a:custGeom>
                <a:rect b="b" l="l" r="r" t="t"/>
                <a:pathLst>
                  <a:path extrusionOk="0" h="1417" w="820">
                    <a:moveTo>
                      <a:pt x="662" y="0"/>
                    </a:moveTo>
                    <a:cubicBezTo>
                      <a:pt x="638" y="0"/>
                      <a:pt x="612" y="8"/>
                      <a:pt x="586" y="25"/>
                    </a:cubicBezTo>
                    <a:cubicBezTo>
                      <a:pt x="209" y="318"/>
                      <a:pt x="0" y="820"/>
                      <a:pt x="0" y="1260"/>
                    </a:cubicBezTo>
                    <a:cubicBezTo>
                      <a:pt x="0" y="1364"/>
                      <a:pt x="73" y="1417"/>
                      <a:pt x="149" y="1417"/>
                    </a:cubicBezTo>
                    <a:cubicBezTo>
                      <a:pt x="225" y="1417"/>
                      <a:pt x="304" y="1364"/>
                      <a:pt x="314" y="1260"/>
                    </a:cubicBezTo>
                    <a:cubicBezTo>
                      <a:pt x="335" y="862"/>
                      <a:pt x="502" y="507"/>
                      <a:pt x="753" y="193"/>
                    </a:cubicBezTo>
                    <a:cubicBezTo>
                      <a:pt x="820" y="110"/>
                      <a:pt x="755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838650" y="1473575"/>
                <a:ext cx="16575" cy="31250"/>
              </a:xfrm>
              <a:custGeom>
                <a:rect b="b" l="l" r="r" t="t"/>
                <a:pathLst>
                  <a:path extrusionOk="0" h="1250" w="663">
                    <a:moveTo>
                      <a:pt x="135" y="1"/>
                    </a:moveTo>
                    <a:cubicBezTo>
                      <a:pt x="71" y="1"/>
                      <a:pt x="0" y="44"/>
                      <a:pt x="0" y="129"/>
                    </a:cubicBezTo>
                    <a:cubicBezTo>
                      <a:pt x="0" y="338"/>
                      <a:pt x="21" y="569"/>
                      <a:pt x="105" y="757"/>
                    </a:cubicBezTo>
                    <a:cubicBezTo>
                      <a:pt x="147" y="903"/>
                      <a:pt x="251" y="1217"/>
                      <a:pt x="461" y="1238"/>
                    </a:cubicBezTo>
                    <a:cubicBezTo>
                      <a:pt x="476" y="1246"/>
                      <a:pt x="492" y="1249"/>
                      <a:pt x="509" y="1249"/>
                    </a:cubicBezTo>
                    <a:cubicBezTo>
                      <a:pt x="584" y="1249"/>
                      <a:pt x="662" y="1177"/>
                      <a:pt x="628" y="1092"/>
                    </a:cubicBezTo>
                    <a:cubicBezTo>
                      <a:pt x="586" y="1008"/>
                      <a:pt x="544" y="966"/>
                      <a:pt x="482" y="882"/>
                    </a:cubicBezTo>
                    <a:cubicBezTo>
                      <a:pt x="440" y="799"/>
                      <a:pt x="398" y="694"/>
                      <a:pt x="356" y="589"/>
                    </a:cubicBezTo>
                    <a:cubicBezTo>
                      <a:pt x="314" y="443"/>
                      <a:pt x="251" y="255"/>
                      <a:pt x="230" y="66"/>
                    </a:cubicBezTo>
                    <a:cubicBezTo>
                      <a:pt x="222" y="23"/>
                      <a:pt x="180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878325" y="1529100"/>
                <a:ext cx="32000" cy="14700"/>
              </a:xfrm>
              <a:custGeom>
                <a:rect b="b" l="l" r="r" t="t"/>
                <a:pathLst>
                  <a:path extrusionOk="0" h="588" w="1280">
                    <a:moveTo>
                      <a:pt x="157" y="0"/>
                    </a:moveTo>
                    <a:cubicBezTo>
                      <a:pt x="71" y="0"/>
                      <a:pt x="1" y="141"/>
                      <a:pt x="87" y="210"/>
                    </a:cubicBezTo>
                    <a:cubicBezTo>
                      <a:pt x="234" y="335"/>
                      <a:pt x="401" y="440"/>
                      <a:pt x="568" y="482"/>
                    </a:cubicBezTo>
                    <a:cubicBezTo>
                      <a:pt x="694" y="529"/>
                      <a:pt x="855" y="588"/>
                      <a:pt x="1007" y="588"/>
                    </a:cubicBezTo>
                    <a:cubicBezTo>
                      <a:pt x="1058" y="588"/>
                      <a:pt x="1107" y="581"/>
                      <a:pt x="1154" y="565"/>
                    </a:cubicBezTo>
                    <a:cubicBezTo>
                      <a:pt x="1259" y="544"/>
                      <a:pt x="1280" y="377"/>
                      <a:pt x="1175" y="335"/>
                    </a:cubicBezTo>
                    <a:cubicBezTo>
                      <a:pt x="1029" y="252"/>
                      <a:pt x="861" y="252"/>
                      <a:pt x="715" y="231"/>
                    </a:cubicBezTo>
                    <a:cubicBezTo>
                      <a:pt x="527" y="168"/>
                      <a:pt x="380" y="126"/>
                      <a:pt x="213" y="21"/>
                    </a:cubicBezTo>
                    <a:cubicBezTo>
                      <a:pt x="194" y="7"/>
                      <a:pt x="175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4945350" y="1527475"/>
                <a:ext cx="30300" cy="14800"/>
              </a:xfrm>
              <a:custGeom>
                <a:rect b="b" l="l" r="r" t="t"/>
                <a:pathLst>
                  <a:path extrusionOk="0" h="592" w="1212">
                    <a:moveTo>
                      <a:pt x="1049" y="0"/>
                    </a:moveTo>
                    <a:cubicBezTo>
                      <a:pt x="1042" y="0"/>
                      <a:pt x="1034" y="1"/>
                      <a:pt x="1026" y="3"/>
                    </a:cubicBezTo>
                    <a:cubicBezTo>
                      <a:pt x="900" y="65"/>
                      <a:pt x="775" y="170"/>
                      <a:pt x="649" y="233"/>
                    </a:cubicBezTo>
                    <a:cubicBezTo>
                      <a:pt x="482" y="296"/>
                      <a:pt x="335" y="337"/>
                      <a:pt x="168" y="337"/>
                    </a:cubicBezTo>
                    <a:cubicBezTo>
                      <a:pt x="161" y="337"/>
                      <a:pt x="154" y="336"/>
                      <a:pt x="147" y="336"/>
                    </a:cubicBezTo>
                    <a:cubicBezTo>
                      <a:pt x="1" y="336"/>
                      <a:pt x="7" y="549"/>
                      <a:pt x="147" y="589"/>
                    </a:cubicBezTo>
                    <a:cubicBezTo>
                      <a:pt x="177" y="591"/>
                      <a:pt x="208" y="592"/>
                      <a:pt x="241" y="592"/>
                    </a:cubicBezTo>
                    <a:cubicBezTo>
                      <a:pt x="560" y="592"/>
                      <a:pt x="1021" y="494"/>
                      <a:pt x="1172" y="191"/>
                    </a:cubicBezTo>
                    <a:cubicBezTo>
                      <a:pt x="1211" y="114"/>
                      <a:pt x="1142" y="0"/>
                      <a:pt x="1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964175" y="1392050"/>
                <a:ext cx="34700" cy="32575"/>
              </a:xfrm>
              <a:custGeom>
                <a:rect b="b" l="l" r="r" t="t"/>
                <a:pathLst>
                  <a:path extrusionOk="0" h="1303" w="1388">
                    <a:moveTo>
                      <a:pt x="168" y="0"/>
                    </a:moveTo>
                    <a:cubicBezTo>
                      <a:pt x="106" y="0"/>
                      <a:pt x="1" y="105"/>
                      <a:pt x="85" y="189"/>
                    </a:cubicBezTo>
                    <a:cubicBezTo>
                      <a:pt x="210" y="377"/>
                      <a:pt x="461" y="419"/>
                      <a:pt x="629" y="565"/>
                    </a:cubicBezTo>
                    <a:cubicBezTo>
                      <a:pt x="859" y="733"/>
                      <a:pt x="1026" y="984"/>
                      <a:pt x="1152" y="1235"/>
                    </a:cubicBezTo>
                    <a:cubicBezTo>
                      <a:pt x="1167" y="1282"/>
                      <a:pt x="1206" y="1302"/>
                      <a:pt x="1246" y="1302"/>
                    </a:cubicBezTo>
                    <a:cubicBezTo>
                      <a:pt x="1314" y="1302"/>
                      <a:pt x="1387" y="1243"/>
                      <a:pt x="1361" y="1151"/>
                    </a:cubicBezTo>
                    <a:cubicBezTo>
                      <a:pt x="1277" y="837"/>
                      <a:pt x="1131" y="586"/>
                      <a:pt x="880" y="377"/>
                    </a:cubicBezTo>
                    <a:cubicBezTo>
                      <a:pt x="733" y="252"/>
                      <a:pt x="419" y="0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890950" y="1381900"/>
                <a:ext cx="36650" cy="12325"/>
              </a:xfrm>
              <a:custGeom>
                <a:rect b="b" l="l" r="r" t="t"/>
                <a:pathLst>
                  <a:path extrusionOk="0" h="493" w="1466">
                    <a:moveTo>
                      <a:pt x="1054" y="1"/>
                    </a:moveTo>
                    <a:cubicBezTo>
                      <a:pt x="934" y="1"/>
                      <a:pt x="808" y="16"/>
                      <a:pt x="670" y="51"/>
                    </a:cubicBezTo>
                    <a:cubicBezTo>
                      <a:pt x="461" y="72"/>
                      <a:pt x="231" y="93"/>
                      <a:pt x="84" y="260"/>
                    </a:cubicBezTo>
                    <a:cubicBezTo>
                      <a:pt x="1" y="344"/>
                      <a:pt x="43" y="469"/>
                      <a:pt x="189" y="490"/>
                    </a:cubicBezTo>
                    <a:cubicBezTo>
                      <a:pt x="204" y="492"/>
                      <a:pt x="219" y="493"/>
                      <a:pt x="235" y="493"/>
                    </a:cubicBezTo>
                    <a:cubicBezTo>
                      <a:pt x="390" y="493"/>
                      <a:pt x="562" y="405"/>
                      <a:pt x="733" y="386"/>
                    </a:cubicBezTo>
                    <a:cubicBezTo>
                      <a:pt x="921" y="344"/>
                      <a:pt x="1131" y="344"/>
                      <a:pt x="1340" y="281"/>
                    </a:cubicBezTo>
                    <a:cubicBezTo>
                      <a:pt x="1465" y="260"/>
                      <a:pt x="1465" y="51"/>
                      <a:pt x="1340" y="30"/>
                    </a:cubicBezTo>
                    <a:cubicBezTo>
                      <a:pt x="1246" y="11"/>
                      <a:pt x="1152" y="1"/>
                      <a:pt x="10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4873325" y="1351225"/>
                <a:ext cx="25850" cy="42150"/>
              </a:xfrm>
              <a:custGeom>
                <a:rect b="b" l="l" r="r" t="t"/>
                <a:pathLst>
                  <a:path extrusionOk="0" h="1686" w="1034">
                    <a:moveTo>
                      <a:pt x="167" y="0"/>
                    </a:moveTo>
                    <a:cubicBezTo>
                      <a:pt x="81" y="0"/>
                      <a:pt x="0" y="79"/>
                      <a:pt x="15" y="169"/>
                    </a:cubicBezTo>
                    <a:cubicBezTo>
                      <a:pt x="78" y="420"/>
                      <a:pt x="266" y="650"/>
                      <a:pt x="392" y="880"/>
                    </a:cubicBezTo>
                    <a:cubicBezTo>
                      <a:pt x="517" y="1110"/>
                      <a:pt x="643" y="1382"/>
                      <a:pt x="789" y="1633"/>
                    </a:cubicBezTo>
                    <a:cubicBezTo>
                      <a:pt x="811" y="1669"/>
                      <a:pt x="847" y="1685"/>
                      <a:pt x="884" y="1685"/>
                    </a:cubicBezTo>
                    <a:cubicBezTo>
                      <a:pt x="956" y="1685"/>
                      <a:pt x="1033" y="1625"/>
                      <a:pt x="1020" y="1529"/>
                    </a:cubicBezTo>
                    <a:cubicBezTo>
                      <a:pt x="936" y="1278"/>
                      <a:pt x="810" y="1006"/>
                      <a:pt x="685" y="776"/>
                    </a:cubicBezTo>
                    <a:cubicBezTo>
                      <a:pt x="580" y="545"/>
                      <a:pt x="475" y="232"/>
                      <a:pt x="266" y="43"/>
                    </a:cubicBezTo>
                    <a:cubicBezTo>
                      <a:pt x="236" y="13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4826625" y="1390475"/>
                <a:ext cx="33050" cy="22100"/>
              </a:xfrm>
              <a:custGeom>
                <a:rect b="b" l="l" r="r" t="t"/>
                <a:pathLst>
                  <a:path extrusionOk="0" h="884" w="1322">
                    <a:moveTo>
                      <a:pt x="167" y="1"/>
                    </a:moveTo>
                    <a:cubicBezTo>
                      <a:pt x="63" y="1"/>
                      <a:pt x="0" y="105"/>
                      <a:pt x="63" y="210"/>
                    </a:cubicBezTo>
                    <a:cubicBezTo>
                      <a:pt x="167" y="356"/>
                      <a:pt x="398" y="440"/>
                      <a:pt x="565" y="524"/>
                    </a:cubicBezTo>
                    <a:cubicBezTo>
                      <a:pt x="732" y="628"/>
                      <a:pt x="921" y="754"/>
                      <a:pt x="1109" y="859"/>
                    </a:cubicBezTo>
                    <a:cubicBezTo>
                      <a:pt x="1131" y="876"/>
                      <a:pt x="1153" y="883"/>
                      <a:pt x="1175" y="883"/>
                    </a:cubicBezTo>
                    <a:cubicBezTo>
                      <a:pt x="1257" y="883"/>
                      <a:pt x="1322" y="774"/>
                      <a:pt x="1255" y="691"/>
                    </a:cubicBezTo>
                    <a:cubicBezTo>
                      <a:pt x="1130" y="524"/>
                      <a:pt x="942" y="377"/>
                      <a:pt x="774" y="273"/>
                    </a:cubicBezTo>
                    <a:cubicBezTo>
                      <a:pt x="607" y="168"/>
                      <a:pt x="377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4826650" y="1350850"/>
                <a:ext cx="54425" cy="46400"/>
              </a:xfrm>
              <a:custGeom>
                <a:rect b="b" l="l" r="r" t="t"/>
                <a:pathLst>
                  <a:path extrusionOk="0" h="1856" w="2177">
                    <a:moveTo>
                      <a:pt x="1986" y="1"/>
                    </a:moveTo>
                    <a:cubicBezTo>
                      <a:pt x="1967" y="1"/>
                      <a:pt x="1946" y="6"/>
                      <a:pt x="1924" y="16"/>
                    </a:cubicBezTo>
                    <a:cubicBezTo>
                      <a:pt x="1129" y="309"/>
                      <a:pt x="501" y="979"/>
                      <a:pt x="62" y="1690"/>
                    </a:cubicBezTo>
                    <a:cubicBezTo>
                      <a:pt x="0" y="1767"/>
                      <a:pt x="86" y="1855"/>
                      <a:pt x="168" y="1855"/>
                    </a:cubicBezTo>
                    <a:cubicBezTo>
                      <a:pt x="198" y="1855"/>
                      <a:pt x="228" y="1844"/>
                      <a:pt x="250" y="1816"/>
                    </a:cubicBezTo>
                    <a:cubicBezTo>
                      <a:pt x="773" y="1188"/>
                      <a:pt x="1296" y="644"/>
                      <a:pt x="2050" y="288"/>
                    </a:cubicBezTo>
                    <a:cubicBezTo>
                      <a:pt x="2177" y="216"/>
                      <a:pt x="2114" y="1"/>
                      <a:pt x="1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4915025" y="1351500"/>
                <a:ext cx="12050" cy="37675"/>
              </a:xfrm>
              <a:custGeom>
                <a:rect b="b" l="l" r="r" t="t"/>
                <a:pathLst>
                  <a:path extrusionOk="0" h="1507" w="482">
                    <a:moveTo>
                      <a:pt x="174" y="0"/>
                    </a:moveTo>
                    <a:cubicBezTo>
                      <a:pt x="122" y="0"/>
                      <a:pt x="73" y="28"/>
                      <a:pt x="63" y="95"/>
                    </a:cubicBezTo>
                    <a:cubicBezTo>
                      <a:pt x="0" y="304"/>
                      <a:pt x="63" y="534"/>
                      <a:pt x="84" y="765"/>
                    </a:cubicBezTo>
                    <a:cubicBezTo>
                      <a:pt x="105" y="974"/>
                      <a:pt x="126" y="1204"/>
                      <a:pt x="209" y="1413"/>
                    </a:cubicBezTo>
                    <a:cubicBezTo>
                      <a:pt x="237" y="1478"/>
                      <a:pt x="294" y="1506"/>
                      <a:pt x="348" y="1506"/>
                    </a:cubicBezTo>
                    <a:cubicBezTo>
                      <a:pt x="417" y="1506"/>
                      <a:pt x="481" y="1462"/>
                      <a:pt x="481" y="1392"/>
                    </a:cubicBezTo>
                    <a:cubicBezTo>
                      <a:pt x="440" y="1162"/>
                      <a:pt x="419" y="953"/>
                      <a:pt x="398" y="723"/>
                    </a:cubicBezTo>
                    <a:cubicBezTo>
                      <a:pt x="377" y="514"/>
                      <a:pt x="398" y="304"/>
                      <a:pt x="314" y="95"/>
                    </a:cubicBezTo>
                    <a:cubicBezTo>
                      <a:pt x="303" y="38"/>
                      <a:pt x="236" y="0"/>
                      <a:pt x="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4965425" y="1358950"/>
                <a:ext cx="20750" cy="38625"/>
              </a:xfrm>
              <a:custGeom>
                <a:rect b="b" l="l" r="r" t="t"/>
                <a:pathLst>
                  <a:path extrusionOk="0" h="1545" w="830">
                    <a:moveTo>
                      <a:pt x="689" y="0"/>
                    </a:moveTo>
                    <a:cubicBezTo>
                      <a:pt x="658" y="0"/>
                      <a:pt x="627" y="14"/>
                      <a:pt x="600" y="48"/>
                    </a:cubicBezTo>
                    <a:cubicBezTo>
                      <a:pt x="432" y="216"/>
                      <a:pt x="390" y="467"/>
                      <a:pt x="307" y="676"/>
                    </a:cubicBezTo>
                    <a:cubicBezTo>
                      <a:pt x="202" y="906"/>
                      <a:pt x="77" y="1157"/>
                      <a:pt x="14" y="1408"/>
                    </a:cubicBezTo>
                    <a:cubicBezTo>
                      <a:pt x="0" y="1490"/>
                      <a:pt x="75" y="1545"/>
                      <a:pt x="152" y="1545"/>
                    </a:cubicBezTo>
                    <a:cubicBezTo>
                      <a:pt x="193" y="1545"/>
                      <a:pt x="235" y="1529"/>
                      <a:pt x="265" y="1492"/>
                    </a:cubicBezTo>
                    <a:cubicBezTo>
                      <a:pt x="411" y="1283"/>
                      <a:pt x="495" y="1011"/>
                      <a:pt x="600" y="780"/>
                    </a:cubicBezTo>
                    <a:cubicBezTo>
                      <a:pt x="683" y="571"/>
                      <a:pt x="830" y="362"/>
                      <a:pt x="809" y="132"/>
                    </a:cubicBezTo>
                    <a:cubicBezTo>
                      <a:pt x="809" y="61"/>
                      <a:pt x="752" y="0"/>
                      <a:pt x="6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4915300" y="1344675"/>
                <a:ext cx="72750" cy="22100"/>
              </a:xfrm>
              <a:custGeom>
                <a:rect b="b" l="l" r="r" t="t"/>
                <a:pathLst>
                  <a:path extrusionOk="0" h="884" w="2910">
                    <a:moveTo>
                      <a:pt x="1228" y="0"/>
                    </a:moveTo>
                    <a:cubicBezTo>
                      <a:pt x="823" y="0"/>
                      <a:pt x="424" y="75"/>
                      <a:pt x="115" y="201"/>
                    </a:cubicBezTo>
                    <a:cubicBezTo>
                      <a:pt x="0" y="258"/>
                      <a:pt x="77" y="436"/>
                      <a:pt x="186" y="436"/>
                    </a:cubicBezTo>
                    <a:cubicBezTo>
                      <a:pt x="197" y="436"/>
                      <a:pt x="208" y="435"/>
                      <a:pt x="219" y="431"/>
                    </a:cubicBezTo>
                    <a:cubicBezTo>
                      <a:pt x="478" y="368"/>
                      <a:pt x="804" y="323"/>
                      <a:pt x="1137" y="323"/>
                    </a:cubicBezTo>
                    <a:cubicBezTo>
                      <a:pt x="1693" y="323"/>
                      <a:pt x="2270" y="449"/>
                      <a:pt x="2584" y="828"/>
                    </a:cubicBezTo>
                    <a:cubicBezTo>
                      <a:pt x="2613" y="868"/>
                      <a:pt x="2648" y="884"/>
                      <a:pt x="2683" y="884"/>
                    </a:cubicBezTo>
                    <a:cubicBezTo>
                      <a:pt x="2798" y="884"/>
                      <a:pt x="2910" y="710"/>
                      <a:pt x="2814" y="598"/>
                    </a:cubicBezTo>
                    <a:cubicBezTo>
                      <a:pt x="2462" y="171"/>
                      <a:pt x="1838" y="0"/>
                      <a:pt x="1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991050" y="1408625"/>
                <a:ext cx="39600" cy="16450"/>
              </a:xfrm>
              <a:custGeom>
                <a:rect b="b" l="l" r="r" t="t"/>
                <a:pathLst>
                  <a:path extrusionOk="0" h="658" w="1584">
                    <a:moveTo>
                      <a:pt x="1367" y="0"/>
                    </a:moveTo>
                    <a:cubicBezTo>
                      <a:pt x="1174" y="0"/>
                      <a:pt x="958" y="137"/>
                      <a:pt x="809" y="174"/>
                    </a:cubicBezTo>
                    <a:cubicBezTo>
                      <a:pt x="600" y="258"/>
                      <a:pt x="349" y="321"/>
                      <a:pt x="140" y="426"/>
                    </a:cubicBezTo>
                    <a:cubicBezTo>
                      <a:pt x="0" y="465"/>
                      <a:pt x="50" y="657"/>
                      <a:pt x="164" y="657"/>
                    </a:cubicBezTo>
                    <a:cubicBezTo>
                      <a:pt x="170" y="657"/>
                      <a:pt x="175" y="657"/>
                      <a:pt x="181" y="656"/>
                    </a:cubicBezTo>
                    <a:cubicBezTo>
                      <a:pt x="412" y="635"/>
                      <a:pt x="663" y="551"/>
                      <a:pt x="914" y="467"/>
                    </a:cubicBezTo>
                    <a:cubicBezTo>
                      <a:pt x="1102" y="426"/>
                      <a:pt x="1374" y="363"/>
                      <a:pt x="1500" y="216"/>
                    </a:cubicBezTo>
                    <a:cubicBezTo>
                      <a:pt x="1583" y="133"/>
                      <a:pt x="1541" y="7"/>
                      <a:pt x="1437" y="7"/>
                    </a:cubicBezTo>
                    <a:cubicBezTo>
                      <a:pt x="1414" y="2"/>
                      <a:pt x="1390" y="0"/>
                      <a:pt x="1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5023175" y="1407125"/>
                <a:ext cx="22650" cy="70525"/>
              </a:xfrm>
              <a:custGeom>
                <a:rect b="b" l="l" r="r" t="t"/>
                <a:pathLst>
                  <a:path extrusionOk="0" h="2821" w="906">
                    <a:moveTo>
                      <a:pt x="176" y="1"/>
                    </a:moveTo>
                    <a:cubicBezTo>
                      <a:pt x="91" y="1"/>
                      <a:pt x="1" y="63"/>
                      <a:pt x="47" y="172"/>
                    </a:cubicBezTo>
                    <a:cubicBezTo>
                      <a:pt x="340" y="1009"/>
                      <a:pt x="717" y="1741"/>
                      <a:pt x="466" y="2641"/>
                    </a:cubicBezTo>
                    <a:cubicBezTo>
                      <a:pt x="439" y="2748"/>
                      <a:pt x="507" y="2821"/>
                      <a:pt x="581" y="2821"/>
                    </a:cubicBezTo>
                    <a:cubicBezTo>
                      <a:pt x="622" y="2821"/>
                      <a:pt x="666" y="2798"/>
                      <a:pt x="696" y="2745"/>
                    </a:cubicBezTo>
                    <a:cubicBezTo>
                      <a:pt x="905" y="2306"/>
                      <a:pt x="884" y="1804"/>
                      <a:pt x="780" y="1343"/>
                    </a:cubicBezTo>
                    <a:cubicBezTo>
                      <a:pt x="696" y="925"/>
                      <a:pt x="591" y="339"/>
                      <a:pt x="256" y="25"/>
                    </a:cubicBezTo>
                    <a:cubicBezTo>
                      <a:pt x="235" y="9"/>
                      <a:pt x="206" y="1"/>
                      <a:pt x="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4968500" y="1528225"/>
                <a:ext cx="25550" cy="30550"/>
              </a:xfrm>
              <a:custGeom>
                <a:rect b="b" l="l" r="r" t="t"/>
                <a:pathLst>
                  <a:path extrusionOk="0" h="1222" w="1022">
                    <a:moveTo>
                      <a:pt x="156" y="0"/>
                    </a:moveTo>
                    <a:cubicBezTo>
                      <a:pt x="72" y="0"/>
                      <a:pt x="1" y="81"/>
                      <a:pt x="58" y="182"/>
                    </a:cubicBezTo>
                    <a:cubicBezTo>
                      <a:pt x="226" y="517"/>
                      <a:pt x="456" y="914"/>
                      <a:pt x="707" y="1186"/>
                    </a:cubicBezTo>
                    <a:cubicBezTo>
                      <a:pt x="741" y="1211"/>
                      <a:pt x="778" y="1222"/>
                      <a:pt x="813" y="1222"/>
                    </a:cubicBezTo>
                    <a:cubicBezTo>
                      <a:pt x="927" y="1222"/>
                      <a:pt x="1022" y="1110"/>
                      <a:pt x="958" y="998"/>
                    </a:cubicBezTo>
                    <a:cubicBezTo>
                      <a:pt x="749" y="684"/>
                      <a:pt x="498" y="370"/>
                      <a:pt x="267" y="56"/>
                    </a:cubicBezTo>
                    <a:cubicBezTo>
                      <a:pt x="235" y="17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4984750" y="1512825"/>
                <a:ext cx="47475" cy="45100"/>
              </a:xfrm>
              <a:custGeom>
                <a:rect b="b" l="l" r="r" t="t"/>
                <a:pathLst>
                  <a:path extrusionOk="0" h="1804" w="1899">
                    <a:moveTo>
                      <a:pt x="1781" y="0"/>
                    </a:moveTo>
                    <a:cubicBezTo>
                      <a:pt x="1738" y="0"/>
                      <a:pt x="1694" y="22"/>
                      <a:pt x="1668" y="66"/>
                    </a:cubicBezTo>
                    <a:cubicBezTo>
                      <a:pt x="1417" y="379"/>
                      <a:pt x="1312" y="714"/>
                      <a:pt x="1061" y="986"/>
                    </a:cubicBezTo>
                    <a:cubicBezTo>
                      <a:pt x="768" y="1237"/>
                      <a:pt x="454" y="1384"/>
                      <a:pt x="120" y="1551"/>
                    </a:cubicBezTo>
                    <a:cubicBezTo>
                      <a:pt x="1" y="1631"/>
                      <a:pt x="88" y="1804"/>
                      <a:pt x="187" y="1804"/>
                    </a:cubicBezTo>
                    <a:cubicBezTo>
                      <a:pt x="192" y="1804"/>
                      <a:pt x="198" y="1803"/>
                      <a:pt x="203" y="1802"/>
                    </a:cubicBezTo>
                    <a:cubicBezTo>
                      <a:pt x="622" y="1740"/>
                      <a:pt x="998" y="1447"/>
                      <a:pt x="1291" y="1175"/>
                    </a:cubicBezTo>
                    <a:cubicBezTo>
                      <a:pt x="1563" y="903"/>
                      <a:pt x="1877" y="505"/>
                      <a:pt x="1898" y="128"/>
                    </a:cubicBezTo>
                    <a:cubicBezTo>
                      <a:pt x="1898" y="43"/>
                      <a:pt x="1841" y="0"/>
                      <a:pt x="1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945525" y="1536700"/>
                <a:ext cx="16075" cy="39000"/>
              </a:xfrm>
              <a:custGeom>
                <a:rect b="b" l="l" r="r" t="t"/>
                <a:pathLst>
                  <a:path extrusionOk="0" h="1560" w="643">
                    <a:moveTo>
                      <a:pt x="141" y="0"/>
                    </a:moveTo>
                    <a:cubicBezTo>
                      <a:pt x="69" y="0"/>
                      <a:pt x="1" y="60"/>
                      <a:pt x="15" y="157"/>
                    </a:cubicBezTo>
                    <a:cubicBezTo>
                      <a:pt x="36" y="387"/>
                      <a:pt x="119" y="638"/>
                      <a:pt x="161" y="868"/>
                    </a:cubicBezTo>
                    <a:cubicBezTo>
                      <a:pt x="224" y="1077"/>
                      <a:pt x="266" y="1308"/>
                      <a:pt x="370" y="1496"/>
                    </a:cubicBezTo>
                    <a:cubicBezTo>
                      <a:pt x="396" y="1538"/>
                      <a:pt x="445" y="1560"/>
                      <a:pt x="494" y="1560"/>
                    </a:cubicBezTo>
                    <a:cubicBezTo>
                      <a:pt x="568" y="1560"/>
                      <a:pt x="642" y="1512"/>
                      <a:pt x="642" y="1412"/>
                    </a:cubicBezTo>
                    <a:cubicBezTo>
                      <a:pt x="642" y="1203"/>
                      <a:pt x="538" y="973"/>
                      <a:pt x="475" y="764"/>
                    </a:cubicBezTo>
                    <a:cubicBezTo>
                      <a:pt x="391" y="513"/>
                      <a:pt x="349" y="282"/>
                      <a:pt x="245" y="52"/>
                    </a:cubicBezTo>
                    <a:cubicBezTo>
                      <a:pt x="216" y="16"/>
                      <a:pt x="178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4895150" y="1538025"/>
                <a:ext cx="14650" cy="37525"/>
              </a:xfrm>
              <a:custGeom>
                <a:rect b="b" l="l" r="r" t="t"/>
                <a:pathLst>
                  <a:path extrusionOk="0" h="1501" w="586">
                    <a:moveTo>
                      <a:pt x="452" y="0"/>
                    </a:moveTo>
                    <a:cubicBezTo>
                      <a:pt x="398" y="0"/>
                      <a:pt x="342" y="27"/>
                      <a:pt x="314" y="83"/>
                    </a:cubicBezTo>
                    <a:cubicBezTo>
                      <a:pt x="251" y="292"/>
                      <a:pt x="188" y="522"/>
                      <a:pt x="147" y="732"/>
                    </a:cubicBezTo>
                    <a:cubicBezTo>
                      <a:pt x="84" y="920"/>
                      <a:pt x="0" y="1150"/>
                      <a:pt x="42" y="1359"/>
                    </a:cubicBezTo>
                    <a:cubicBezTo>
                      <a:pt x="56" y="1430"/>
                      <a:pt x="137" y="1500"/>
                      <a:pt x="207" y="1500"/>
                    </a:cubicBezTo>
                    <a:cubicBezTo>
                      <a:pt x="241" y="1500"/>
                      <a:pt x="273" y="1484"/>
                      <a:pt x="293" y="1443"/>
                    </a:cubicBezTo>
                    <a:cubicBezTo>
                      <a:pt x="398" y="1234"/>
                      <a:pt x="398" y="1004"/>
                      <a:pt x="460" y="794"/>
                    </a:cubicBezTo>
                    <a:cubicBezTo>
                      <a:pt x="502" y="585"/>
                      <a:pt x="523" y="334"/>
                      <a:pt x="586" y="125"/>
                    </a:cubicBezTo>
                    <a:cubicBezTo>
                      <a:pt x="586" y="43"/>
                      <a:pt x="521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4895125" y="1569200"/>
                <a:ext cx="66150" cy="16425"/>
              </a:xfrm>
              <a:custGeom>
                <a:rect b="b" l="l" r="r" t="t"/>
                <a:pathLst>
                  <a:path extrusionOk="0" h="657" w="2646">
                    <a:moveTo>
                      <a:pt x="180" y="0"/>
                    </a:moveTo>
                    <a:cubicBezTo>
                      <a:pt x="80" y="0"/>
                      <a:pt x="0" y="153"/>
                      <a:pt x="85" y="238"/>
                    </a:cubicBezTo>
                    <a:cubicBezTo>
                      <a:pt x="399" y="614"/>
                      <a:pt x="901" y="656"/>
                      <a:pt x="1340" y="656"/>
                    </a:cubicBezTo>
                    <a:cubicBezTo>
                      <a:pt x="1759" y="656"/>
                      <a:pt x="2344" y="635"/>
                      <a:pt x="2575" y="217"/>
                    </a:cubicBezTo>
                    <a:cubicBezTo>
                      <a:pt x="2646" y="110"/>
                      <a:pt x="2536" y="19"/>
                      <a:pt x="2438" y="19"/>
                    </a:cubicBezTo>
                    <a:cubicBezTo>
                      <a:pt x="2420" y="19"/>
                      <a:pt x="2402" y="22"/>
                      <a:pt x="2386" y="29"/>
                    </a:cubicBezTo>
                    <a:cubicBezTo>
                      <a:pt x="2032" y="200"/>
                      <a:pt x="1616" y="321"/>
                      <a:pt x="1208" y="321"/>
                    </a:cubicBezTo>
                    <a:cubicBezTo>
                      <a:pt x="869" y="321"/>
                      <a:pt x="537" y="237"/>
                      <a:pt x="252" y="29"/>
                    </a:cubicBezTo>
                    <a:cubicBezTo>
                      <a:pt x="228" y="9"/>
                      <a:pt x="203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4850900" y="1530300"/>
                <a:ext cx="34500" cy="31975"/>
              </a:xfrm>
              <a:custGeom>
                <a:rect b="b" l="l" r="r" t="t"/>
                <a:pathLst>
                  <a:path extrusionOk="0" h="1279" w="1380">
                    <a:moveTo>
                      <a:pt x="1236" y="0"/>
                    </a:moveTo>
                    <a:cubicBezTo>
                      <a:pt x="1219" y="0"/>
                      <a:pt x="1202" y="5"/>
                      <a:pt x="1184" y="15"/>
                    </a:cubicBezTo>
                    <a:cubicBezTo>
                      <a:pt x="787" y="308"/>
                      <a:pt x="452" y="643"/>
                      <a:pt x="96" y="1020"/>
                    </a:cubicBezTo>
                    <a:cubicBezTo>
                      <a:pt x="1" y="1131"/>
                      <a:pt x="99" y="1279"/>
                      <a:pt x="206" y="1279"/>
                    </a:cubicBezTo>
                    <a:cubicBezTo>
                      <a:pt x="240" y="1279"/>
                      <a:pt x="275" y="1264"/>
                      <a:pt x="305" y="1229"/>
                    </a:cubicBezTo>
                    <a:cubicBezTo>
                      <a:pt x="661" y="894"/>
                      <a:pt x="975" y="517"/>
                      <a:pt x="1310" y="183"/>
                    </a:cubicBezTo>
                    <a:cubicBezTo>
                      <a:pt x="1379" y="113"/>
                      <a:pt x="1319" y="0"/>
                      <a:pt x="1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4818700" y="1500500"/>
                <a:ext cx="35800" cy="24950"/>
              </a:xfrm>
              <a:custGeom>
                <a:rect b="b" l="l" r="r" t="t"/>
                <a:pathLst>
                  <a:path extrusionOk="0" h="998" w="1432">
                    <a:moveTo>
                      <a:pt x="1238" y="1"/>
                    </a:moveTo>
                    <a:cubicBezTo>
                      <a:pt x="1223" y="1"/>
                      <a:pt x="1208" y="5"/>
                      <a:pt x="1196" y="15"/>
                    </a:cubicBezTo>
                    <a:cubicBezTo>
                      <a:pt x="987" y="98"/>
                      <a:pt x="798" y="224"/>
                      <a:pt x="610" y="349"/>
                    </a:cubicBezTo>
                    <a:cubicBezTo>
                      <a:pt x="422" y="454"/>
                      <a:pt x="233" y="580"/>
                      <a:pt x="87" y="747"/>
                    </a:cubicBezTo>
                    <a:cubicBezTo>
                      <a:pt x="0" y="851"/>
                      <a:pt x="71" y="998"/>
                      <a:pt x="193" y="998"/>
                    </a:cubicBezTo>
                    <a:cubicBezTo>
                      <a:pt x="219" y="998"/>
                      <a:pt x="246" y="991"/>
                      <a:pt x="275" y="977"/>
                    </a:cubicBezTo>
                    <a:cubicBezTo>
                      <a:pt x="464" y="872"/>
                      <a:pt x="631" y="726"/>
                      <a:pt x="819" y="580"/>
                    </a:cubicBezTo>
                    <a:cubicBezTo>
                      <a:pt x="1008" y="454"/>
                      <a:pt x="1154" y="349"/>
                      <a:pt x="1342" y="224"/>
                    </a:cubicBezTo>
                    <a:cubicBezTo>
                      <a:pt x="1431" y="135"/>
                      <a:pt x="1324" y="1"/>
                      <a:pt x="1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4818250" y="1517975"/>
                <a:ext cx="41575" cy="43225"/>
              </a:xfrm>
              <a:custGeom>
                <a:rect b="b" l="l" r="r" t="t"/>
                <a:pathLst>
                  <a:path extrusionOk="0" h="1729" w="1663">
                    <a:moveTo>
                      <a:pt x="173" y="1"/>
                    </a:moveTo>
                    <a:cubicBezTo>
                      <a:pt x="121" y="1"/>
                      <a:pt x="74" y="27"/>
                      <a:pt x="63" y="90"/>
                    </a:cubicBezTo>
                    <a:cubicBezTo>
                      <a:pt x="0" y="466"/>
                      <a:pt x="293" y="864"/>
                      <a:pt x="502" y="1115"/>
                    </a:cubicBezTo>
                    <a:cubicBezTo>
                      <a:pt x="733" y="1408"/>
                      <a:pt x="1109" y="1659"/>
                      <a:pt x="1486" y="1722"/>
                    </a:cubicBezTo>
                    <a:cubicBezTo>
                      <a:pt x="1504" y="1726"/>
                      <a:pt x="1520" y="1728"/>
                      <a:pt x="1535" y="1728"/>
                    </a:cubicBezTo>
                    <a:cubicBezTo>
                      <a:pt x="1656" y="1728"/>
                      <a:pt x="1663" y="1587"/>
                      <a:pt x="1570" y="1513"/>
                    </a:cubicBezTo>
                    <a:cubicBezTo>
                      <a:pt x="1277" y="1324"/>
                      <a:pt x="1026" y="1199"/>
                      <a:pt x="774" y="927"/>
                    </a:cubicBezTo>
                    <a:cubicBezTo>
                      <a:pt x="691" y="822"/>
                      <a:pt x="607" y="697"/>
                      <a:pt x="523" y="550"/>
                    </a:cubicBezTo>
                    <a:cubicBezTo>
                      <a:pt x="440" y="383"/>
                      <a:pt x="419" y="236"/>
                      <a:pt x="314" y="69"/>
                    </a:cubicBezTo>
                    <a:cubicBezTo>
                      <a:pt x="283" y="27"/>
                      <a:pt x="225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4808675" y="1474175"/>
                <a:ext cx="35750" cy="12175"/>
              </a:xfrm>
              <a:custGeom>
                <a:rect b="b" l="l" r="r" t="t"/>
                <a:pathLst>
                  <a:path extrusionOk="0" h="487" w="1430">
                    <a:moveTo>
                      <a:pt x="1067" y="0"/>
                    </a:moveTo>
                    <a:cubicBezTo>
                      <a:pt x="777" y="0"/>
                      <a:pt x="467" y="72"/>
                      <a:pt x="195" y="168"/>
                    </a:cubicBezTo>
                    <a:cubicBezTo>
                      <a:pt x="1" y="246"/>
                      <a:pt x="77" y="486"/>
                      <a:pt x="240" y="486"/>
                    </a:cubicBezTo>
                    <a:cubicBezTo>
                      <a:pt x="252" y="486"/>
                      <a:pt x="265" y="485"/>
                      <a:pt x="279" y="482"/>
                    </a:cubicBezTo>
                    <a:cubicBezTo>
                      <a:pt x="613" y="440"/>
                      <a:pt x="990" y="335"/>
                      <a:pt x="1325" y="273"/>
                    </a:cubicBezTo>
                    <a:cubicBezTo>
                      <a:pt x="1429" y="231"/>
                      <a:pt x="1429" y="42"/>
                      <a:pt x="1325" y="21"/>
                    </a:cubicBezTo>
                    <a:cubicBezTo>
                      <a:pt x="1242" y="7"/>
                      <a:pt x="1155" y="0"/>
                      <a:pt x="10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806725" y="1434900"/>
                <a:ext cx="39800" cy="9050"/>
              </a:xfrm>
              <a:custGeom>
                <a:rect b="b" l="l" r="r" t="t"/>
                <a:pathLst>
                  <a:path extrusionOk="0" h="362" w="1592">
                    <a:moveTo>
                      <a:pt x="392" y="1"/>
                    </a:moveTo>
                    <a:cubicBezTo>
                      <a:pt x="301" y="1"/>
                      <a:pt x="210" y="11"/>
                      <a:pt x="126" y="44"/>
                    </a:cubicBezTo>
                    <a:cubicBezTo>
                      <a:pt x="1" y="107"/>
                      <a:pt x="1" y="253"/>
                      <a:pt x="126" y="316"/>
                    </a:cubicBezTo>
                    <a:cubicBezTo>
                      <a:pt x="252" y="354"/>
                      <a:pt x="393" y="361"/>
                      <a:pt x="530" y="361"/>
                    </a:cubicBezTo>
                    <a:cubicBezTo>
                      <a:pt x="622" y="361"/>
                      <a:pt x="712" y="358"/>
                      <a:pt x="796" y="358"/>
                    </a:cubicBezTo>
                    <a:cubicBezTo>
                      <a:pt x="1047" y="358"/>
                      <a:pt x="1256" y="358"/>
                      <a:pt x="1487" y="316"/>
                    </a:cubicBezTo>
                    <a:cubicBezTo>
                      <a:pt x="1591" y="253"/>
                      <a:pt x="1591" y="107"/>
                      <a:pt x="1487" y="65"/>
                    </a:cubicBezTo>
                    <a:cubicBezTo>
                      <a:pt x="1277" y="23"/>
                      <a:pt x="1047" y="44"/>
                      <a:pt x="796" y="23"/>
                    </a:cubicBezTo>
                    <a:cubicBezTo>
                      <a:pt x="671" y="23"/>
                      <a:pt x="530" y="1"/>
                      <a:pt x="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803075" y="1435575"/>
                <a:ext cx="14500" cy="50125"/>
              </a:xfrm>
              <a:custGeom>
                <a:rect b="b" l="l" r="r" t="t"/>
                <a:pathLst>
                  <a:path extrusionOk="0" h="2005" w="580">
                    <a:moveTo>
                      <a:pt x="310" y="0"/>
                    </a:moveTo>
                    <a:cubicBezTo>
                      <a:pt x="246" y="0"/>
                      <a:pt x="185" y="37"/>
                      <a:pt x="168" y="122"/>
                    </a:cubicBezTo>
                    <a:cubicBezTo>
                      <a:pt x="0" y="687"/>
                      <a:pt x="0" y="1419"/>
                      <a:pt x="314" y="1942"/>
                    </a:cubicBezTo>
                    <a:cubicBezTo>
                      <a:pt x="344" y="1986"/>
                      <a:pt x="385" y="2004"/>
                      <a:pt x="427" y="2004"/>
                    </a:cubicBezTo>
                    <a:cubicBezTo>
                      <a:pt x="504" y="2004"/>
                      <a:pt x="579" y="1940"/>
                      <a:pt x="565" y="1858"/>
                    </a:cubicBezTo>
                    <a:cubicBezTo>
                      <a:pt x="461" y="1272"/>
                      <a:pt x="314" y="812"/>
                      <a:pt x="482" y="205"/>
                    </a:cubicBezTo>
                    <a:cubicBezTo>
                      <a:pt x="507" y="81"/>
                      <a:pt x="405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293" y="981586"/>
            <a:ext cx="1560136" cy="135631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AB5"/>
            </a:gs>
            <a:gs pos="33000">
              <a:srgbClr val="004E66"/>
            </a:gs>
            <a:gs pos="97000">
              <a:srgbClr val="006D8E"/>
            </a:gs>
            <a:gs pos="100000">
              <a:srgbClr val="00759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61562" y="7142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Models Used</a:t>
            </a:r>
            <a:br>
              <a:rPr lang="en-IN"/>
            </a:br>
            <a:r>
              <a:rPr b="0" lang="en-IN" sz="1400"/>
              <a:t>We will evaluate the following regressors:</a:t>
            </a:r>
            <a:endParaRPr b="0"/>
          </a:p>
        </p:txBody>
      </p:sp>
      <p:sp>
        <p:nvSpPr>
          <p:cNvPr id="325" name="Google Shape;325;p19"/>
          <p:cNvSpPr/>
          <p:nvPr/>
        </p:nvSpPr>
        <p:spPr>
          <a:xfrm>
            <a:off x="6061594" y="2418189"/>
            <a:ext cx="2734540" cy="2476393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F9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Apply single step pipelines to tuned Regressors</a:t>
            </a:r>
            <a:b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Fit each pipeline with training data</a:t>
            </a:r>
            <a:b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Evaluate train accuracy of each model</a:t>
            </a:r>
            <a:b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iv. Predict the test data for each model</a:t>
            </a:r>
            <a:b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 Evaluate the performance of test data using R-squared score, RMSE, MSE</a:t>
            </a:r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6035576" y="2003725"/>
            <a:ext cx="2766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pipeline Steps</a:t>
            </a: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137739" y="1118128"/>
            <a:ext cx="2138016" cy="572700"/>
            <a:chOff x="377102" y="1164438"/>
            <a:chExt cx="2138016" cy="572700"/>
          </a:xfrm>
        </p:grpSpPr>
        <p:sp>
          <p:nvSpPr>
            <p:cNvPr id="328" name="Google Shape;328;p19"/>
            <p:cNvSpPr/>
            <p:nvPr/>
          </p:nvSpPr>
          <p:spPr>
            <a:xfrm>
              <a:off x="377102" y="1164438"/>
              <a:ext cx="1968801" cy="572700"/>
            </a:xfrm>
            <a:prstGeom prst="flowChartAlternateProcess">
              <a:avLst/>
            </a:prstGeom>
            <a:solidFill>
              <a:schemeClr val="dk1"/>
            </a:solidFill>
            <a:ln cap="flat" cmpd="sng" w="19050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 txBox="1"/>
            <p:nvPr/>
          </p:nvSpPr>
          <p:spPr>
            <a:xfrm>
              <a:off x="546317" y="1268209"/>
              <a:ext cx="1968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Linear Regression</a:t>
              </a:r>
              <a:endParaRPr/>
            </a:p>
          </p:txBody>
        </p:sp>
      </p:grpSp>
      <p:grpSp>
        <p:nvGrpSpPr>
          <p:cNvPr id="330" name="Google Shape;330;p19"/>
          <p:cNvGrpSpPr/>
          <p:nvPr/>
        </p:nvGrpSpPr>
        <p:grpSpPr>
          <a:xfrm>
            <a:off x="2511680" y="1112174"/>
            <a:ext cx="1980096" cy="572700"/>
            <a:chOff x="2608462" y="1191839"/>
            <a:chExt cx="1980096" cy="572700"/>
          </a:xfrm>
        </p:grpSpPr>
        <p:sp>
          <p:nvSpPr>
            <p:cNvPr id="331" name="Google Shape;331;p19"/>
            <p:cNvSpPr/>
            <p:nvPr/>
          </p:nvSpPr>
          <p:spPr>
            <a:xfrm>
              <a:off x="2619757" y="1191839"/>
              <a:ext cx="1968801" cy="572700"/>
            </a:xfrm>
            <a:prstGeom prst="flowChartAlternateProcess">
              <a:avLst/>
            </a:prstGeom>
            <a:solidFill>
              <a:schemeClr val="dk1"/>
            </a:solidFill>
            <a:ln cap="flat" cmpd="sng" w="19050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2608462" y="1216579"/>
              <a:ext cx="19184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 Tree Regressor</a:t>
              </a:r>
              <a:endParaRPr/>
            </a:p>
          </p:txBody>
        </p:sp>
      </p:grpSp>
      <p:grpSp>
        <p:nvGrpSpPr>
          <p:cNvPr id="333" name="Google Shape;333;p19"/>
          <p:cNvGrpSpPr/>
          <p:nvPr/>
        </p:nvGrpSpPr>
        <p:grpSpPr>
          <a:xfrm flipH="1">
            <a:off x="592715" y="2591244"/>
            <a:ext cx="2332138" cy="1633623"/>
            <a:chOff x="2916409" y="2591244"/>
            <a:chExt cx="1983608" cy="1633623"/>
          </a:xfrm>
        </p:grpSpPr>
        <p:cxnSp>
          <p:nvCxnSpPr>
            <p:cNvPr id="334" name="Google Shape;334;p19"/>
            <p:cNvCxnSpPr/>
            <p:nvPr/>
          </p:nvCxnSpPr>
          <p:spPr>
            <a:xfrm flipH="1" rot="-5400000">
              <a:off x="2882509" y="2625144"/>
              <a:ext cx="631191" cy="563391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F9ED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>
              <a:off x="3481306" y="2907964"/>
              <a:ext cx="1418711" cy="1316903"/>
            </a:xfrm>
            <a:prstGeom prst="bentConnector3">
              <a:avLst>
                <a:gd fmla="val -151238" name="adj1"/>
              </a:avLst>
            </a:prstGeom>
            <a:noFill/>
            <a:ln cap="flat" cmpd="sng" w="19050">
              <a:solidFill>
                <a:srgbClr val="F9ED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6" name="Google Shape;336;p19"/>
          <p:cNvGrpSpPr/>
          <p:nvPr/>
        </p:nvGrpSpPr>
        <p:grpSpPr>
          <a:xfrm>
            <a:off x="4846602" y="1089437"/>
            <a:ext cx="1968801" cy="572700"/>
            <a:chOff x="1598905" y="1955134"/>
            <a:chExt cx="1968801" cy="572700"/>
          </a:xfrm>
        </p:grpSpPr>
        <p:sp>
          <p:nvSpPr>
            <p:cNvPr id="337" name="Google Shape;337;p19"/>
            <p:cNvSpPr/>
            <p:nvPr/>
          </p:nvSpPr>
          <p:spPr>
            <a:xfrm>
              <a:off x="1598905" y="1955134"/>
              <a:ext cx="1968801" cy="572700"/>
            </a:xfrm>
            <a:prstGeom prst="flowChartAlternateProcess">
              <a:avLst/>
            </a:prstGeom>
            <a:solidFill>
              <a:schemeClr val="dk1"/>
            </a:solidFill>
            <a:ln cap="flat" cmpd="sng" w="19050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1638411" y="2064541"/>
              <a:ext cx="1918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SVR</a:t>
              </a:r>
              <a:endParaRPr/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1932009" y="1973338"/>
            <a:ext cx="1968801" cy="639425"/>
            <a:chOff x="1598905" y="1955134"/>
            <a:chExt cx="1968801" cy="572700"/>
          </a:xfrm>
        </p:grpSpPr>
        <p:sp>
          <p:nvSpPr>
            <p:cNvPr id="340" name="Google Shape;340;p19"/>
            <p:cNvSpPr/>
            <p:nvPr/>
          </p:nvSpPr>
          <p:spPr>
            <a:xfrm>
              <a:off x="1598905" y="1955134"/>
              <a:ext cx="1968801" cy="572700"/>
            </a:xfrm>
            <a:prstGeom prst="flowChartAlternateProcess">
              <a:avLst/>
            </a:prstGeom>
            <a:solidFill>
              <a:srgbClr val="F9EDAA"/>
            </a:solidFill>
            <a:ln cap="flat" cmpd="sng" w="19050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1615246" y="1982350"/>
              <a:ext cx="19267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ENSEMBLE TECHNIQUES</a:t>
              </a: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306954" y="4013977"/>
            <a:ext cx="1447200" cy="590400"/>
            <a:chOff x="190798" y="3960783"/>
            <a:chExt cx="1604136" cy="1102359"/>
          </a:xfrm>
        </p:grpSpPr>
        <p:sp>
          <p:nvSpPr>
            <p:cNvPr id="343" name="Google Shape;343;p19"/>
            <p:cNvSpPr/>
            <p:nvPr/>
          </p:nvSpPr>
          <p:spPr>
            <a:xfrm>
              <a:off x="190798" y="3960783"/>
              <a:ext cx="1604136" cy="1102359"/>
            </a:xfrm>
            <a:prstGeom prst="flowChartAlternateProcess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389667" y="4000264"/>
              <a:ext cx="1229471" cy="98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XG Boost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Regressor</a:t>
              </a:r>
              <a:endParaRPr/>
            </a:p>
          </p:txBody>
        </p:sp>
      </p:grpSp>
      <p:grpSp>
        <p:nvGrpSpPr>
          <p:cNvPr id="345" name="Google Shape;345;p19"/>
          <p:cNvGrpSpPr/>
          <p:nvPr/>
        </p:nvGrpSpPr>
        <p:grpSpPr>
          <a:xfrm>
            <a:off x="2916408" y="2591244"/>
            <a:ext cx="2102691" cy="1633623"/>
            <a:chOff x="2916409" y="2591244"/>
            <a:chExt cx="1983608" cy="1633623"/>
          </a:xfrm>
        </p:grpSpPr>
        <p:cxnSp>
          <p:nvCxnSpPr>
            <p:cNvPr id="346" name="Google Shape;346;p19"/>
            <p:cNvCxnSpPr/>
            <p:nvPr/>
          </p:nvCxnSpPr>
          <p:spPr>
            <a:xfrm flipH="1" rot="-5400000">
              <a:off x="2882509" y="2625144"/>
              <a:ext cx="631191" cy="563391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F9ED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19"/>
            <p:cNvCxnSpPr/>
            <p:nvPr/>
          </p:nvCxnSpPr>
          <p:spPr>
            <a:xfrm>
              <a:off x="3481306" y="2907964"/>
              <a:ext cx="1418711" cy="1316903"/>
            </a:xfrm>
            <a:prstGeom prst="bentConnector3">
              <a:avLst>
                <a:gd fmla="val 84323" name="adj1"/>
              </a:avLst>
            </a:prstGeom>
            <a:noFill/>
            <a:ln cap="flat" cmpd="sng" w="19050">
              <a:solidFill>
                <a:srgbClr val="F9ED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>
            <a:off x="1208409" y="3065985"/>
            <a:ext cx="1447200" cy="590400"/>
            <a:chOff x="2027983" y="3742655"/>
            <a:chExt cx="1445618" cy="1113194"/>
          </a:xfrm>
        </p:grpSpPr>
        <p:sp>
          <p:nvSpPr>
            <p:cNvPr id="349" name="Google Shape;349;p19"/>
            <p:cNvSpPr/>
            <p:nvPr/>
          </p:nvSpPr>
          <p:spPr>
            <a:xfrm>
              <a:off x="2027983" y="3742655"/>
              <a:ext cx="1445618" cy="1113194"/>
            </a:xfrm>
            <a:prstGeom prst="flowChartAlternateProcess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2266576" y="3776032"/>
              <a:ext cx="10413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AdaBoost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Regressor</a:t>
              </a:r>
              <a:endParaRPr/>
            </a:p>
          </p:txBody>
        </p:sp>
      </p:grpSp>
      <p:grpSp>
        <p:nvGrpSpPr>
          <p:cNvPr id="351" name="Google Shape;351;p19"/>
          <p:cNvGrpSpPr/>
          <p:nvPr/>
        </p:nvGrpSpPr>
        <p:grpSpPr>
          <a:xfrm>
            <a:off x="2919143" y="3051597"/>
            <a:ext cx="1447200" cy="590400"/>
            <a:chOff x="3706651" y="3717033"/>
            <a:chExt cx="1445618" cy="1121906"/>
          </a:xfrm>
        </p:grpSpPr>
        <p:sp>
          <p:nvSpPr>
            <p:cNvPr id="352" name="Google Shape;352;p19"/>
            <p:cNvSpPr/>
            <p:nvPr/>
          </p:nvSpPr>
          <p:spPr>
            <a:xfrm>
              <a:off x="3706651" y="3717033"/>
              <a:ext cx="1445618" cy="1121906"/>
            </a:xfrm>
            <a:prstGeom prst="flowChartAlternateProcess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3923679" y="3779545"/>
              <a:ext cx="1041366" cy="962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Stacking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Regressor</a:t>
              </a:r>
              <a:endParaRPr/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3848400" y="4013977"/>
            <a:ext cx="1447200" cy="590400"/>
            <a:chOff x="3706651" y="3717033"/>
            <a:chExt cx="1460466" cy="1121906"/>
          </a:xfrm>
        </p:grpSpPr>
        <p:sp>
          <p:nvSpPr>
            <p:cNvPr id="355" name="Google Shape;355;p19"/>
            <p:cNvSpPr/>
            <p:nvPr/>
          </p:nvSpPr>
          <p:spPr>
            <a:xfrm>
              <a:off x="3706651" y="3717033"/>
              <a:ext cx="1445618" cy="1121906"/>
            </a:xfrm>
            <a:prstGeom prst="flowChartAlternateProcess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 txBox="1"/>
            <p:nvPr/>
          </p:nvSpPr>
          <p:spPr>
            <a:xfrm>
              <a:off x="3780363" y="3818888"/>
              <a:ext cx="1386754" cy="962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Radom Forest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Regressor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/>
          <p:nvPr/>
        </p:nvSpPr>
        <p:spPr>
          <a:xfrm>
            <a:off x="1484417" y="1097610"/>
            <a:ext cx="7447916" cy="389003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225125" y="1101312"/>
            <a:ext cx="1312395" cy="388262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50802" y="3386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br>
              <a:rPr b="1" lang="en-IN"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-IN" sz="1400">
                <a:latin typeface="Montserrat"/>
                <a:ea typeface="Montserrat"/>
                <a:cs typeface="Montserrat"/>
                <a:sym typeface="Montserrat"/>
              </a:rPr>
              <a:t>Determining the model’s goodness of fit and prediction errors.</a:t>
            </a:r>
            <a:endParaRPr b="0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20"/>
          <p:cNvSpPr/>
          <p:nvPr/>
        </p:nvSpPr>
        <p:spPr>
          <a:xfrm rot="874521">
            <a:off x="6941627" y="-141190"/>
            <a:ext cx="1790022" cy="1285535"/>
          </a:xfrm>
          <a:custGeom>
            <a:rect b="b" l="l" r="r" t="t"/>
            <a:pathLst>
              <a:path extrusionOk="0" h="13927" w="17992">
                <a:moveTo>
                  <a:pt x="17749" y="0"/>
                </a:moveTo>
                <a:cubicBezTo>
                  <a:pt x="17714" y="0"/>
                  <a:pt x="17678" y="9"/>
                  <a:pt x="17646" y="27"/>
                </a:cubicBezTo>
                <a:cubicBezTo>
                  <a:pt x="17499" y="90"/>
                  <a:pt x="17353" y="174"/>
                  <a:pt x="17227" y="258"/>
                </a:cubicBezTo>
                <a:cubicBezTo>
                  <a:pt x="17196" y="237"/>
                  <a:pt x="17170" y="226"/>
                  <a:pt x="17143" y="226"/>
                </a:cubicBezTo>
                <a:cubicBezTo>
                  <a:pt x="17117" y="226"/>
                  <a:pt x="17091" y="237"/>
                  <a:pt x="17060" y="258"/>
                </a:cubicBezTo>
                <a:cubicBezTo>
                  <a:pt x="16746" y="404"/>
                  <a:pt x="16411" y="571"/>
                  <a:pt x="16097" y="739"/>
                </a:cubicBezTo>
                <a:cubicBezTo>
                  <a:pt x="15910" y="833"/>
                  <a:pt x="16008" y="1128"/>
                  <a:pt x="16181" y="1128"/>
                </a:cubicBezTo>
                <a:cubicBezTo>
                  <a:pt x="16201" y="1128"/>
                  <a:pt x="16222" y="1124"/>
                  <a:pt x="16244" y="1115"/>
                </a:cubicBezTo>
                <a:cubicBezTo>
                  <a:pt x="16327" y="1094"/>
                  <a:pt x="16432" y="1032"/>
                  <a:pt x="16516" y="1011"/>
                </a:cubicBezTo>
                <a:lnTo>
                  <a:pt x="16516" y="1011"/>
                </a:lnTo>
                <a:cubicBezTo>
                  <a:pt x="15783" y="1994"/>
                  <a:pt x="15051" y="2978"/>
                  <a:pt x="14256" y="3940"/>
                </a:cubicBezTo>
                <a:cubicBezTo>
                  <a:pt x="13879" y="4442"/>
                  <a:pt x="13461" y="4923"/>
                  <a:pt x="13042" y="5426"/>
                </a:cubicBezTo>
                <a:cubicBezTo>
                  <a:pt x="12730" y="5772"/>
                  <a:pt x="12531" y="5951"/>
                  <a:pt x="12317" y="5951"/>
                </a:cubicBezTo>
                <a:cubicBezTo>
                  <a:pt x="12131" y="5951"/>
                  <a:pt x="11933" y="5813"/>
                  <a:pt x="11640" y="5530"/>
                </a:cubicBezTo>
                <a:cubicBezTo>
                  <a:pt x="11341" y="5266"/>
                  <a:pt x="11027" y="4854"/>
                  <a:pt x="10624" y="4854"/>
                </a:cubicBezTo>
                <a:cubicBezTo>
                  <a:pt x="10548" y="4854"/>
                  <a:pt x="10468" y="4869"/>
                  <a:pt x="10385" y="4903"/>
                </a:cubicBezTo>
                <a:cubicBezTo>
                  <a:pt x="9653" y="5216"/>
                  <a:pt x="8816" y="6660"/>
                  <a:pt x="8335" y="7225"/>
                </a:cubicBezTo>
                <a:lnTo>
                  <a:pt x="6995" y="8794"/>
                </a:lnTo>
                <a:cubicBezTo>
                  <a:pt x="6671" y="9168"/>
                  <a:pt x="6503" y="9386"/>
                  <a:pt x="6278" y="9386"/>
                </a:cubicBezTo>
                <a:cubicBezTo>
                  <a:pt x="6126" y="9386"/>
                  <a:pt x="5948" y="9286"/>
                  <a:pt x="5677" y="9066"/>
                </a:cubicBezTo>
                <a:cubicBezTo>
                  <a:pt x="5339" y="8766"/>
                  <a:pt x="4764" y="8229"/>
                  <a:pt x="4226" y="8229"/>
                </a:cubicBezTo>
                <a:cubicBezTo>
                  <a:pt x="4165" y="8229"/>
                  <a:pt x="4105" y="8235"/>
                  <a:pt x="4045" y="8250"/>
                </a:cubicBezTo>
                <a:cubicBezTo>
                  <a:pt x="3417" y="8418"/>
                  <a:pt x="2936" y="9506"/>
                  <a:pt x="2622" y="9987"/>
                </a:cubicBezTo>
                <a:cubicBezTo>
                  <a:pt x="1785" y="11201"/>
                  <a:pt x="948" y="12435"/>
                  <a:pt x="91" y="13649"/>
                </a:cubicBezTo>
                <a:cubicBezTo>
                  <a:pt x="1" y="13798"/>
                  <a:pt x="146" y="13926"/>
                  <a:pt x="282" y="13926"/>
                </a:cubicBezTo>
                <a:cubicBezTo>
                  <a:pt x="337" y="13926"/>
                  <a:pt x="390" y="13906"/>
                  <a:pt x="425" y="13858"/>
                </a:cubicBezTo>
                <a:cubicBezTo>
                  <a:pt x="1179" y="12749"/>
                  <a:pt x="1911" y="11682"/>
                  <a:pt x="2685" y="10573"/>
                </a:cubicBezTo>
                <a:cubicBezTo>
                  <a:pt x="3097" y="9997"/>
                  <a:pt x="3670" y="8772"/>
                  <a:pt x="4545" y="8772"/>
                </a:cubicBezTo>
                <a:cubicBezTo>
                  <a:pt x="4560" y="8772"/>
                  <a:pt x="4574" y="8773"/>
                  <a:pt x="4589" y="8773"/>
                </a:cubicBezTo>
                <a:cubicBezTo>
                  <a:pt x="5112" y="8794"/>
                  <a:pt x="5782" y="9694"/>
                  <a:pt x="6158" y="10050"/>
                </a:cubicBezTo>
                <a:cubicBezTo>
                  <a:pt x="6200" y="10092"/>
                  <a:pt x="6253" y="10113"/>
                  <a:pt x="6305" y="10113"/>
                </a:cubicBezTo>
                <a:cubicBezTo>
                  <a:pt x="6357" y="10113"/>
                  <a:pt x="6410" y="10092"/>
                  <a:pt x="6451" y="10050"/>
                </a:cubicBezTo>
                <a:cubicBezTo>
                  <a:pt x="7330" y="9004"/>
                  <a:pt x="8230" y="7957"/>
                  <a:pt x="9109" y="6953"/>
                </a:cubicBezTo>
                <a:cubicBezTo>
                  <a:pt x="9339" y="6660"/>
                  <a:pt x="10113" y="5447"/>
                  <a:pt x="10448" y="5384"/>
                </a:cubicBezTo>
                <a:cubicBezTo>
                  <a:pt x="10490" y="5374"/>
                  <a:pt x="10533" y="5369"/>
                  <a:pt x="10576" y="5369"/>
                </a:cubicBezTo>
                <a:cubicBezTo>
                  <a:pt x="11178" y="5369"/>
                  <a:pt x="11878" y="6266"/>
                  <a:pt x="12268" y="6597"/>
                </a:cubicBezTo>
                <a:cubicBezTo>
                  <a:pt x="12310" y="6639"/>
                  <a:pt x="12362" y="6660"/>
                  <a:pt x="12415" y="6660"/>
                </a:cubicBezTo>
                <a:cubicBezTo>
                  <a:pt x="12467" y="6660"/>
                  <a:pt x="12519" y="6639"/>
                  <a:pt x="12561" y="6597"/>
                </a:cubicBezTo>
                <a:cubicBezTo>
                  <a:pt x="14214" y="4693"/>
                  <a:pt x="15783" y="2726"/>
                  <a:pt x="17248" y="697"/>
                </a:cubicBezTo>
                <a:cubicBezTo>
                  <a:pt x="17290" y="676"/>
                  <a:pt x="17332" y="634"/>
                  <a:pt x="17374" y="613"/>
                </a:cubicBezTo>
                <a:lnTo>
                  <a:pt x="17374" y="613"/>
                </a:lnTo>
                <a:cubicBezTo>
                  <a:pt x="17185" y="1053"/>
                  <a:pt x="17018" y="1471"/>
                  <a:pt x="16850" y="1931"/>
                </a:cubicBezTo>
                <a:cubicBezTo>
                  <a:pt x="16787" y="2071"/>
                  <a:pt x="16909" y="2165"/>
                  <a:pt x="17033" y="2165"/>
                </a:cubicBezTo>
                <a:cubicBezTo>
                  <a:pt x="17113" y="2165"/>
                  <a:pt x="17194" y="2126"/>
                  <a:pt x="17227" y="2036"/>
                </a:cubicBezTo>
                <a:cubicBezTo>
                  <a:pt x="17457" y="1429"/>
                  <a:pt x="17708" y="822"/>
                  <a:pt x="17959" y="216"/>
                </a:cubicBezTo>
                <a:cubicBezTo>
                  <a:pt x="17992" y="102"/>
                  <a:pt x="17873" y="0"/>
                  <a:pt x="177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20"/>
          <p:cNvGraphicFramePr/>
          <p:nvPr/>
        </p:nvGraphicFramePr>
        <p:xfrm>
          <a:off x="198209" y="7861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{7B1A7619-E7C3-4421-8832-99BC53AC0EA4}</a:tableStyleId>
              </a:tblPr>
              <a:tblGrid>
                <a:gridCol w="1320800"/>
                <a:gridCol w="1828800"/>
                <a:gridCol w="1701800"/>
                <a:gridCol w="1536900"/>
                <a:gridCol w="2332375"/>
              </a:tblGrid>
              <a:tr h="27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DEFINITION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GOOD</a:t>
                      </a:r>
                      <a:r>
                        <a:rPr lang="en-IN" sz="1400" u="none" cap="none" strike="noStrike"/>
                        <a:t> </a:t>
                      </a:r>
                      <a:r>
                        <a:rPr b="1" lang="en-IN" sz="14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 R-squared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Measures how well data fits the regression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Compare train and test scores to check for overfitting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Higher R2 score is preferred. Train and test scores should be similar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2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2. Mean Squared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This cost function measures the squared sum of difference between actual and predicted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Check how close predictions are to actual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Lower MSE indicates better estimator.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2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3. Root Mean Squared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 popular measure of calculating error of predictions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Closeness of prediction conveyed in same units as target variable (not squared units)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Lower RMSE indicates better estimator.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995" y="1600173"/>
            <a:ext cx="1664614" cy="62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4802" y="2889234"/>
            <a:ext cx="2129797" cy="6574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0"/>
          <p:cNvGrpSpPr/>
          <p:nvPr/>
        </p:nvGrpSpPr>
        <p:grpSpPr>
          <a:xfrm>
            <a:off x="7320567" y="3964332"/>
            <a:ext cx="1117235" cy="657404"/>
            <a:chOff x="7036165" y="3680953"/>
            <a:chExt cx="1117235" cy="657404"/>
          </a:xfrm>
        </p:grpSpPr>
        <p:sp>
          <p:nvSpPr>
            <p:cNvPr id="369" name="Google Shape;369;p20"/>
            <p:cNvSpPr/>
            <p:nvPr/>
          </p:nvSpPr>
          <p:spPr>
            <a:xfrm>
              <a:off x="7036165" y="3680953"/>
              <a:ext cx="1117235" cy="657404"/>
            </a:xfrm>
            <a:prstGeom prst="rect">
              <a:avLst/>
            </a:prstGeom>
            <a:solidFill>
              <a:srgbClr val="20212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" name="Google Shape;37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91867" y="3743782"/>
              <a:ext cx="531849" cy="594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0"/>
            <p:cNvSpPr txBox="1"/>
            <p:nvPr/>
          </p:nvSpPr>
          <p:spPr>
            <a:xfrm>
              <a:off x="7178547" y="3821013"/>
              <a:ext cx="5137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000" u="none" cap="none" strike="noStrike">
                  <a:solidFill>
                    <a:srgbClr val="D9DADA"/>
                  </a:solidFill>
                  <a:latin typeface="arial"/>
                  <a:ea typeface="arial"/>
                  <a:cs typeface="arial"/>
                  <a:sym typeface="arial"/>
                </a:rPr>
                <a:t>√</a:t>
              </a:r>
              <a:endParaRPr b="1" i="0" sz="2000" u="none" cap="none" strike="noStrike">
                <a:solidFill>
                  <a:srgbClr val="D9DAD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69759" y="0"/>
            <a:ext cx="39095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7" name="Google Shape;377;p21"/>
          <p:cNvGrpSpPr/>
          <p:nvPr/>
        </p:nvGrpSpPr>
        <p:grpSpPr>
          <a:xfrm>
            <a:off x="5409611" y="290499"/>
            <a:ext cx="1683254" cy="510558"/>
            <a:chOff x="6824588" y="618075"/>
            <a:chExt cx="1683254" cy="316200"/>
          </a:xfrm>
        </p:grpSpPr>
        <p:sp>
          <p:nvSpPr>
            <p:cNvPr id="378" name="Google Shape;378;p21"/>
            <p:cNvSpPr/>
            <p:nvPr/>
          </p:nvSpPr>
          <p:spPr>
            <a:xfrm>
              <a:off x="6829042" y="618075"/>
              <a:ext cx="1678800" cy="316200"/>
            </a:xfrm>
            <a:prstGeom prst="foldedCorner">
              <a:avLst>
                <a:gd fmla="val 37702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6824588" y="653394"/>
              <a:ext cx="1678800" cy="249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IN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highest Accuracy</a:t>
              </a:r>
              <a:endParaRPr b="1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7364467" y="286350"/>
            <a:ext cx="1709753" cy="511200"/>
            <a:chOff x="6697057" y="2194167"/>
            <a:chExt cx="1683185" cy="283817"/>
          </a:xfrm>
        </p:grpSpPr>
        <p:sp>
          <p:nvSpPr>
            <p:cNvPr id="381" name="Google Shape;381;p21"/>
            <p:cNvSpPr/>
            <p:nvPr/>
          </p:nvSpPr>
          <p:spPr>
            <a:xfrm>
              <a:off x="6701442" y="2194167"/>
              <a:ext cx="1678800" cy="283817"/>
            </a:xfrm>
            <a:prstGeom prst="foldedCorner">
              <a:avLst>
                <a:gd fmla="val 37702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 txBox="1"/>
            <p:nvPr/>
          </p:nvSpPr>
          <p:spPr>
            <a:xfrm>
              <a:off x="6697057" y="2222633"/>
              <a:ext cx="1678800" cy="21911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IN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MSE</a:t>
              </a:r>
              <a:endParaRPr b="1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aphicFrame>
        <p:nvGraphicFramePr>
          <p:cNvPr id="383" name="Google Shape;383;p21"/>
          <p:cNvGraphicFramePr/>
          <p:nvPr/>
        </p:nvGraphicFramePr>
        <p:xfrm>
          <a:off x="137482" y="572700"/>
          <a:ext cx="3000000" cy="3000000"/>
        </p:xfrm>
        <a:graphic>
          <a:graphicData uri="http://schemas.openxmlformats.org/drawingml/2006/table">
            <a:tbl>
              <a:tblPr firstRow="1">
                <a:gradFill>
                  <a:gsLst>
                    <a:gs pos="0">
                      <a:srgbClr val="FFFF80"/>
                    </a:gs>
                    <a:gs pos="35000">
                      <a:srgbClr val="FFFFA5"/>
                    </a:gs>
                    <a:gs pos="100000">
                      <a:srgbClr val="FFFFD9"/>
                    </a:gs>
                  </a:gsLst>
                  <a:lin ang="16200000" scaled="0"/>
                </a:gradFill>
                <a:tableStyleId>{4E2DE7EE-E7DD-4387-81A4-3BC621D0D6B6}</a:tableStyleId>
              </a:tblPr>
              <a:tblGrid>
                <a:gridCol w="1259050"/>
                <a:gridCol w="1064025"/>
                <a:gridCol w="919450"/>
                <a:gridCol w="957275"/>
                <a:gridCol w="991150"/>
              </a:tblGrid>
              <a:tr h="36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Estimator</a:t>
                      </a:r>
                      <a:endParaRPr/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rgbClr val="000000"/>
                          </a:solidFill>
                        </a:rPr>
                        <a:t>Train Accuracy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rgbClr val="000000"/>
                          </a:solidFill>
                        </a:rPr>
                        <a:t>Test Accuracy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rgbClr val="000000"/>
                          </a:solidFill>
                        </a:rPr>
                        <a:t>MSE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rgbClr val="000000"/>
                          </a:solidFill>
                        </a:rPr>
                        <a:t>RMSE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Linear Regression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0.421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0.422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1146405.176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1070.703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Decision Tree Regressor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949129.770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974.233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Random Forest Regressor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936975.864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967.975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SVR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0.111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0.113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1760938.707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1327.004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XGBoost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943101.940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971.134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AdaBoost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0.320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0.297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1394753.223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1180.997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</a:rPr>
                        <a:t>Stacking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0.529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934840.767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</a:rPr>
                        <a:t>966.872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4" name="Google Shape;3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482" y="3229502"/>
            <a:ext cx="2654559" cy="16727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385" name="Google Shape;385;p21"/>
          <p:cNvGrpSpPr/>
          <p:nvPr/>
        </p:nvGrpSpPr>
        <p:grpSpPr>
          <a:xfrm>
            <a:off x="5597952" y="999240"/>
            <a:ext cx="1327651" cy="492746"/>
            <a:chOff x="7304081" y="1808891"/>
            <a:chExt cx="1678800" cy="622091"/>
          </a:xfrm>
        </p:grpSpPr>
        <p:sp>
          <p:nvSpPr>
            <p:cNvPr id="386" name="Google Shape;386;p21"/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88" name="Google Shape;388;p21"/>
          <p:cNvGrpSpPr/>
          <p:nvPr/>
        </p:nvGrpSpPr>
        <p:grpSpPr>
          <a:xfrm>
            <a:off x="5428730" y="1735306"/>
            <a:ext cx="1701286" cy="512869"/>
            <a:chOff x="5428730" y="1735306"/>
            <a:chExt cx="1701286" cy="512869"/>
          </a:xfrm>
        </p:grpSpPr>
        <p:sp>
          <p:nvSpPr>
            <p:cNvPr id="389" name="Google Shape;389;p21"/>
            <p:cNvSpPr/>
            <p:nvPr/>
          </p:nvSpPr>
          <p:spPr>
            <a:xfrm>
              <a:off x="5440137" y="1735306"/>
              <a:ext cx="1689879" cy="512869"/>
            </a:xfrm>
            <a:prstGeom prst="foldedCorner">
              <a:avLst>
                <a:gd fmla="val 37702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5428730" y="1782384"/>
              <a:ext cx="1689879" cy="40387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IN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Variance</a:t>
              </a:r>
              <a:endParaRPr b="1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1" name="Google Shape;391;p21"/>
          <p:cNvGrpSpPr/>
          <p:nvPr/>
        </p:nvGrpSpPr>
        <p:grpSpPr>
          <a:xfrm>
            <a:off x="7553290" y="989930"/>
            <a:ext cx="1327651" cy="492746"/>
            <a:chOff x="7304081" y="1808891"/>
            <a:chExt cx="1678800" cy="622091"/>
          </a:xfrm>
        </p:grpSpPr>
        <p:sp>
          <p:nvSpPr>
            <p:cNvPr id="392" name="Google Shape;392;p21"/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7553289" y="2436982"/>
            <a:ext cx="1327651" cy="492746"/>
            <a:chOff x="7304081" y="1808891"/>
            <a:chExt cx="1678800" cy="622091"/>
          </a:xfrm>
        </p:grpSpPr>
        <p:sp>
          <p:nvSpPr>
            <p:cNvPr id="395" name="Google Shape;395;p21"/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97" name="Google Shape;397;p21"/>
          <p:cNvGrpSpPr/>
          <p:nvPr/>
        </p:nvGrpSpPr>
        <p:grpSpPr>
          <a:xfrm>
            <a:off x="5638835" y="2467861"/>
            <a:ext cx="1327651" cy="492746"/>
            <a:chOff x="7304081" y="1808891"/>
            <a:chExt cx="1678800" cy="622091"/>
          </a:xfrm>
        </p:grpSpPr>
        <p:sp>
          <p:nvSpPr>
            <p:cNvPr id="398" name="Google Shape;398;p21"/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IN" sz="11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Linear Regression</a:t>
              </a:r>
              <a:endPara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7364467" y="1675056"/>
            <a:ext cx="1709753" cy="511200"/>
            <a:chOff x="6697057" y="2194167"/>
            <a:chExt cx="1683185" cy="283817"/>
          </a:xfrm>
        </p:grpSpPr>
        <p:sp>
          <p:nvSpPr>
            <p:cNvPr id="401" name="Google Shape;401;p21"/>
            <p:cNvSpPr/>
            <p:nvPr/>
          </p:nvSpPr>
          <p:spPr>
            <a:xfrm>
              <a:off x="6701442" y="2194167"/>
              <a:ext cx="1678800" cy="283817"/>
            </a:xfrm>
            <a:prstGeom prst="foldedCorner">
              <a:avLst>
                <a:gd fmla="val 37702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6697057" y="2222633"/>
              <a:ext cx="1678800" cy="21911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IN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RMSE</a:t>
              </a:r>
              <a:endParaRPr b="1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403" name="Google Shape;4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09" y="2866017"/>
            <a:ext cx="4225813" cy="21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/>
          <p:nvPr/>
        </p:nvSpPr>
        <p:spPr>
          <a:xfrm>
            <a:off x="4388556" y="1218173"/>
            <a:ext cx="3900563" cy="13170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268832" y="1218173"/>
            <a:ext cx="3900564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 txBox="1"/>
          <p:nvPr>
            <p:ph type="title"/>
          </p:nvPr>
        </p:nvSpPr>
        <p:spPr>
          <a:xfrm>
            <a:off x="110067" y="77746"/>
            <a:ext cx="7717500" cy="757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– Technical Orientation</a:t>
            </a:r>
            <a:b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this in-depth analysis, I can conclude the following:</a:t>
            </a:r>
            <a:br>
              <a:rPr b="0" i="0"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>
            <p:ph idx="2" type="subTitle"/>
          </p:nvPr>
        </p:nvSpPr>
        <p:spPr>
          <a:xfrm>
            <a:off x="4477379" y="1268268"/>
            <a:ext cx="3722915" cy="1154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good performing model we want minimum MSE and RMSE, this is lowest in the Stacking regressor and closely followed by the random forest regressor.</a:t>
            </a:r>
            <a:endParaRPr/>
          </a:p>
        </p:txBody>
      </p:sp>
      <p:sp>
        <p:nvSpPr>
          <p:cNvPr id="412" name="Google Shape;412;p22"/>
          <p:cNvSpPr txBox="1"/>
          <p:nvPr>
            <p:ph idx="4" type="subTitle"/>
          </p:nvPr>
        </p:nvSpPr>
        <p:spPr>
          <a:xfrm>
            <a:off x="395102" y="1354823"/>
            <a:ext cx="3722916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clear that the Support Vector Regressor is not a suitable model for our problem, as it is computationally costly and does not work well with mid to large datasets.</a:t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>
            <a:off x="190201" y="2851192"/>
            <a:ext cx="8150628" cy="1457509"/>
            <a:chOff x="-728432" y="1340686"/>
            <a:chExt cx="8150628" cy="1887240"/>
          </a:xfrm>
        </p:grpSpPr>
        <p:sp>
          <p:nvSpPr>
            <p:cNvPr id="414" name="Google Shape;414;p22"/>
            <p:cNvSpPr/>
            <p:nvPr/>
          </p:nvSpPr>
          <p:spPr>
            <a:xfrm>
              <a:off x="-684019" y="1340686"/>
              <a:ext cx="8061803" cy="1887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-728432" y="1484613"/>
              <a:ext cx="8150628" cy="1599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39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terms of highest r2 score, again we see that the stacking regressor has the highest score and random forest regressor is a very close second. </a:t>
              </a:r>
              <a:endParaRPr/>
            </a:p>
            <a:p>
              <a:pPr indent="0" lvl="0" marL="139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 the difference between train and test scores is marginally lower in stacking regressor, it makes the stacking regressor slightly more reliable for predicting unseen data.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