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Quattrocento Sans"/>
      <p:regular r:id="rId21"/>
      <p:bold r:id="rId22"/>
      <p:italic r:id="rId23"/>
      <p:boldItalic r:id="rId24"/>
    </p:embeddedFont>
    <p:embeddedFont>
      <p:font typeface="Open Sans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415">
          <p15:clr>
            <a:srgbClr val="A4A3A4"/>
          </p15:clr>
        </p15:guide>
        <p15:guide id="4" pos="7272">
          <p15:clr>
            <a:srgbClr val="A4A3A4"/>
          </p15:clr>
        </p15:guide>
        <p15:guide id="5" orient="horz" pos="3912">
          <p15:clr>
            <a:srgbClr val="A4A3A4"/>
          </p15:clr>
        </p15:guide>
        <p15:guide id="6" orient="horz" pos="7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415"/>
        <p:guide pos="7272"/>
        <p:guide pos="3912" orient="horz"/>
        <p:guide pos="77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QuattrocentoSans-bold.fntdata"/><Relationship Id="rId21" Type="http://schemas.openxmlformats.org/officeDocument/2006/relationships/font" Target="fonts/QuattrocentoSans-regular.fntdata"/><Relationship Id="rId24" Type="http://schemas.openxmlformats.org/officeDocument/2006/relationships/font" Target="fonts/QuattrocentoSans-boldItalic.fntdata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Light-bold.fntdata"/><Relationship Id="rId25" Type="http://schemas.openxmlformats.org/officeDocument/2006/relationships/font" Target="fonts/OpenSansLight-regular.fntdata"/><Relationship Id="rId28" Type="http://schemas.openxmlformats.org/officeDocument/2006/relationships/font" Target="fonts/OpenSansLight-boldItalic.fntdata"/><Relationship Id="rId27" Type="http://schemas.openxmlformats.org/officeDocument/2006/relationships/font" Target="fonts/Open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splash.com/@alvarordesign?utm_source=unsplash&amp;utm_medium=referral&amp;utm_content=creditCopyText" TargetMode="External"/><Relationship Id="rId3" Type="http://schemas.openxmlformats.org/officeDocument/2006/relationships/hyperlink" Target="https://unsplash.com/s/photos/business-plan?utm_source=unsplash&amp;utm_medium=referral&amp;utm_content=creditCopyText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Photo by power point stock photo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Photo by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Alvaro Reyes</a:t>
            </a:r>
            <a:r>
              <a:rPr lang="en-US"/>
              <a:t> on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Unsplash</a:t>
            </a:r>
            <a:r>
              <a:rPr lang="en-US"/>
              <a:t> </a:t>
            </a:r>
            <a:endParaRPr/>
          </a:p>
        </p:txBody>
      </p:sp>
      <p:sp>
        <p:nvSpPr>
          <p:cNvPr id="465" name="Google Shape;46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Photo by power point stock photo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Photo by power point stock photo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attrocento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210794" y="6356350"/>
            <a:ext cx="4305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550624" y="365126"/>
            <a:ext cx="11090753" cy="874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734027" y="-1730385"/>
            <a:ext cx="4723944" cy="11090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11210794" y="6356350"/>
            <a:ext cx="4305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1210794" y="6356350"/>
            <a:ext cx="4305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50624" y="365126"/>
            <a:ext cx="11090753" cy="874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1210794" y="6356350"/>
            <a:ext cx="4305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550624" y="365126"/>
            <a:ext cx="11090753" cy="874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550623" y="1453019"/>
            <a:ext cx="11090753" cy="472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210794" y="6356350"/>
            <a:ext cx="4305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11210794" y="6356350"/>
            <a:ext cx="4305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attrocento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1210794" y="6356350"/>
            <a:ext cx="4305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550624" y="365126"/>
            <a:ext cx="11090753" cy="874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11210794" y="6356350"/>
            <a:ext cx="4305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11210794" y="6356350"/>
            <a:ext cx="4305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1210794" y="6356350"/>
            <a:ext cx="4305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11210794" y="6356350"/>
            <a:ext cx="4305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50624" y="365126"/>
            <a:ext cx="11090753" cy="874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b="1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50623" y="1453019"/>
            <a:ext cx="11090753" cy="472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10794" y="6356350"/>
            <a:ext cx="4305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9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 Visited the 7-Story 'Vertical Shopping Experience' in Hudson Yards"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0"/>
            <a:ext cx="12192000" cy="738103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0" y="0"/>
            <a:ext cx="12267628" cy="7442913"/>
          </a:xfrm>
          <a:prstGeom prst="rect">
            <a:avLst/>
          </a:prstGeom>
          <a:gradFill>
            <a:gsLst>
              <a:gs pos="0">
                <a:srgbClr val="114A5E"/>
              </a:gs>
              <a:gs pos="100000">
                <a:srgbClr val="18926F">
                  <a:alpha val="61960"/>
                </a:srgbClr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13"/>
          <p:cNvGrpSpPr/>
          <p:nvPr/>
        </p:nvGrpSpPr>
        <p:grpSpPr>
          <a:xfrm>
            <a:off x="168292" y="-61877"/>
            <a:ext cx="5464239" cy="6231533"/>
            <a:chOff x="168292" y="-61877"/>
            <a:chExt cx="5464239" cy="6231533"/>
          </a:xfrm>
        </p:grpSpPr>
        <p:grpSp>
          <p:nvGrpSpPr>
            <p:cNvPr id="90" name="Google Shape;90;p13"/>
            <p:cNvGrpSpPr/>
            <p:nvPr/>
          </p:nvGrpSpPr>
          <p:grpSpPr>
            <a:xfrm>
              <a:off x="168292" y="-61877"/>
              <a:ext cx="5464239" cy="6231533"/>
              <a:chOff x="168292" y="-61877"/>
              <a:chExt cx="5464239" cy="6231533"/>
            </a:xfrm>
          </p:grpSpPr>
          <p:sp>
            <p:nvSpPr>
              <p:cNvPr id="91" name="Google Shape;91;p13"/>
              <p:cNvSpPr/>
              <p:nvPr/>
            </p:nvSpPr>
            <p:spPr>
              <a:xfrm>
                <a:off x="168292" y="-61877"/>
                <a:ext cx="5426530" cy="6222106"/>
              </a:xfrm>
              <a:custGeom>
                <a:rect b="b" l="l" r="r" t="t"/>
                <a:pathLst>
                  <a:path extrusionOk="0" h="5987296" w="5426530">
                    <a:moveTo>
                      <a:pt x="0" y="0"/>
                    </a:moveTo>
                    <a:lnTo>
                      <a:pt x="5426530" y="0"/>
                    </a:lnTo>
                    <a:lnTo>
                      <a:pt x="5426530" y="5472806"/>
                    </a:lnTo>
                    <a:lnTo>
                      <a:pt x="4926997" y="5987296"/>
                    </a:lnTo>
                    <a:lnTo>
                      <a:pt x="0" y="598729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 rot="10553377">
                <a:off x="5075566" y="5657831"/>
                <a:ext cx="539987" cy="493107"/>
              </a:xfrm>
              <a:prstGeom prst="triangle">
                <a:avLst>
                  <a:gd fmla="val 96950" name="adj"/>
                </a:avLst>
              </a:prstGeom>
              <a:solidFill>
                <a:srgbClr val="F2E8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" name="Google Shape;93;p13"/>
            <p:cNvGrpSpPr/>
            <p:nvPr/>
          </p:nvGrpSpPr>
          <p:grpSpPr>
            <a:xfrm>
              <a:off x="792062" y="1184177"/>
              <a:ext cx="670616" cy="661793"/>
              <a:chOff x="5554663" y="3609975"/>
              <a:chExt cx="361950" cy="357188"/>
            </a:xfrm>
          </p:grpSpPr>
          <p:sp>
            <p:nvSpPr>
              <p:cNvPr id="94" name="Google Shape;94;p13"/>
              <p:cNvSpPr/>
              <p:nvPr/>
            </p:nvSpPr>
            <p:spPr>
              <a:xfrm>
                <a:off x="5554663" y="3613150"/>
                <a:ext cx="354013" cy="354013"/>
              </a:xfrm>
              <a:custGeom>
                <a:rect b="b" l="l" r="r" t="t"/>
                <a:pathLst>
                  <a:path extrusionOk="0" h="94" w="94">
                    <a:moveTo>
                      <a:pt x="92" y="94"/>
                    </a:moveTo>
                    <a:cubicBezTo>
                      <a:pt x="2" y="94"/>
                      <a:pt x="2" y="94"/>
                      <a:pt x="2" y="94"/>
                    </a:cubicBezTo>
                    <a:cubicBezTo>
                      <a:pt x="1" y="94"/>
                      <a:pt x="0" y="93"/>
                      <a:pt x="0" y="9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92" y="90"/>
                      <a:pt x="92" y="90"/>
                      <a:pt x="92" y="90"/>
                    </a:cubicBezTo>
                    <a:cubicBezTo>
                      <a:pt x="93" y="90"/>
                      <a:pt x="94" y="91"/>
                      <a:pt x="94" y="92"/>
                    </a:cubicBezTo>
                    <a:cubicBezTo>
                      <a:pt x="94" y="93"/>
                      <a:pt x="93" y="94"/>
                      <a:pt x="92" y="94"/>
                    </a:cubicBezTo>
                    <a:close/>
                  </a:path>
                </a:pathLst>
              </a:custGeom>
              <a:solidFill>
                <a:srgbClr val="114A5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5653088" y="3684588"/>
                <a:ext cx="60325" cy="60325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4" y="16"/>
                      <a:pt x="0" y="12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2" y="0"/>
                      <a:pt x="16" y="3"/>
                      <a:pt x="16" y="8"/>
                    </a:cubicBezTo>
                    <a:cubicBezTo>
                      <a:pt x="16" y="12"/>
                      <a:pt x="12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0"/>
                      <a:pt x="6" y="12"/>
                      <a:pt x="8" y="12"/>
                    </a:cubicBezTo>
                    <a:cubicBezTo>
                      <a:pt x="10" y="12"/>
                      <a:pt x="12" y="10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rgbClr val="114A5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5641975" y="3824288"/>
                <a:ext cx="60325" cy="58738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cubicBezTo>
                      <a:pt x="16" y="13"/>
                      <a:pt x="12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0"/>
                      <a:pt x="6" y="12"/>
                      <a:pt x="8" y="12"/>
                    </a:cubicBezTo>
                    <a:cubicBezTo>
                      <a:pt x="10" y="12"/>
                      <a:pt x="12" y="10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rgbClr val="114A5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5765800" y="3717925"/>
                <a:ext cx="60325" cy="60325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0"/>
                      <a:pt x="6" y="12"/>
                      <a:pt x="8" y="12"/>
                    </a:cubicBezTo>
                    <a:cubicBezTo>
                      <a:pt x="11" y="12"/>
                      <a:pt x="12" y="10"/>
                      <a:pt x="12" y="8"/>
                    </a:cubicBezTo>
                    <a:cubicBezTo>
                      <a:pt x="12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rgbClr val="114A5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5749925" y="3824288"/>
                <a:ext cx="60325" cy="58738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0"/>
                      <a:pt x="6" y="12"/>
                      <a:pt x="8" y="12"/>
                    </a:cubicBezTo>
                    <a:cubicBezTo>
                      <a:pt x="11" y="12"/>
                      <a:pt x="12" y="10"/>
                      <a:pt x="12" y="8"/>
                    </a:cubicBezTo>
                    <a:cubicBezTo>
                      <a:pt x="12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rgbClr val="114A5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5856288" y="3763963"/>
                <a:ext cx="60325" cy="60325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cubicBezTo>
                      <a:pt x="16" y="13"/>
                      <a:pt x="12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0"/>
                      <a:pt x="6" y="12"/>
                      <a:pt x="8" y="12"/>
                    </a:cubicBezTo>
                    <a:cubicBezTo>
                      <a:pt x="10" y="12"/>
                      <a:pt x="12" y="10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rgbClr val="114A5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5856288" y="3609975"/>
                <a:ext cx="60325" cy="60325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4" y="16"/>
                      <a:pt x="0" y="12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cubicBezTo>
                      <a:pt x="16" y="12"/>
                      <a:pt x="12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0"/>
                      <a:pt x="6" y="12"/>
                      <a:pt x="8" y="12"/>
                    </a:cubicBezTo>
                    <a:cubicBezTo>
                      <a:pt x="10" y="12"/>
                      <a:pt x="12" y="10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rgbClr val="114A5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5803900" y="3646488"/>
                <a:ext cx="74613" cy="95250"/>
              </a:xfrm>
              <a:custGeom>
                <a:rect b="b" l="l" r="r" t="t"/>
                <a:pathLst>
                  <a:path extrusionOk="0" h="25" w="20">
                    <a:moveTo>
                      <a:pt x="2" y="25"/>
                    </a:moveTo>
                    <a:cubicBezTo>
                      <a:pt x="2" y="25"/>
                      <a:pt x="1" y="24"/>
                      <a:pt x="1" y="24"/>
                    </a:cubicBezTo>
                    <a:cubicBezTo>
                      <a:pt x="0" y="23"/>
                      <a:pt x="0" y="22"/>
                      <a:pt x="1" y="2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7" y="0"/>
                      <a:pt x="18" y="0"/>
                      <a:pt x="19" y="1"/>
                    </a:cubicBezTo>
                    <a:cubicBezTo>
                      <a:pt x="20" y="2"/>
                      <a:pt x="20" y="3"/>
                      <a:pt x="20" y="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4"/>
                      <a:pt x="3" y="25"/>
                      <a:pt x="2" y="25"/>
                    </a:cubicBezTo>
                    <a:close/>
                  </a:path>
                </a:pathLst>
              </a:custGeom>
              <a:solidFill>
                <a:srgbClr val="114A5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5694363" y="3711575"/>
                <a:ext cx="90488" cy="41275"/>
              </a:xfrm>
              <a:custGeom>
                <a:rect b="b" l="l" r="r" t="t"/>
                <a:pathLst>
                  <a:path extrusionOk="0" h="11" w="24">
                    <a:moveTo>
                      <a:pt x="22" y="11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1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7"/>
                      <a:pt x="24" y="8"/>
                      <a:pt x="24" y="9"/>
                    </a:cubicBezTo>
                    <a:cubicBezTo>
                      <a:pt x="23" y="10"/>
                      <a:pt x="23" y="11"/>
                      <a:pt x="22" y="11"/>
                    </a:cubicBezTo>
                    <a:close/>
                  </a:path>
                </a:pathLst>
              </a:custGeom>
              <a:solidFill>
                <a:srgbClr val="114A5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5554663" y="3717925"/>
                <a:ext cx="117475" cy="76200"/>
              </a:xfrm>
              <a:custGeom>
                <a:rect b="b" l="l" r="r" t="t"/>
                <a:pathLst>
                  <a:path extrusionOk="0" h="20" w="31">
                    <a:moveTo>
                      <a:pt x="2" y="20"/>
                    </a:moveTo>
                    <a:cubicBezTo>
                      <a:pt x="1" y="20"/>
                      <a:pt x="1" y="20"/>
                      <a:pt x="0" y="19"/>
                    </a:cubicBezTo>
                    <a:cubicBezTo>
                      <a:pt x="0" y="18"/>
                      <a:pt x="0" y="17"/>
                      <a:pt x="1" y="16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0"/>
                      <a:pt x="31" y="1"/>
                    </a:cubicBezTo>
                    <a:cubicBezTo>
                      <a:pt x="31" y="2"/>
                      <a:pt x="31" y="3"/>
                      <a:pt x="30" y="4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2" y="20"/>
                      <a:pt x="2" y="20"/>
                    </a:cubicBezTo>
                    <a:close/>
                  </a:path>
                </a:pathLst>
              </a:custGeom>
              <a:solidFill>
                <a:srgbClr val="114A5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5791200" y="3797300"/>
                <a:ext cx="82550" cy="52388"/>
              </a:xfrm>
              <a:custGeom>
                <a:rect b="b" l="l" r="r" t="t"/>
                <a:pathLst>
                  <a:path extrusionOk="0" h="14" w="22">
                    <a:moveTo>
                      <a:pt x="3" y="14"/>
                    </a:moveTo>
                    <a:cubicBezTo>
                      <a:pt x="2" y="14"/>
                      <a:pt x="1" y="14"/>
                      <a:pt x="1" y="13"/>
                    </a:cubicBezTo>
                    <a:cubicBezTo>
                      <a:pt x="0" y="12"/>
                      <a:pt x="1" y="11"/>
                      <a:pt x="2" y="1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20" y="0"/>
                      <a:pt x="21" y="0"/>
                      <a:pt x="22" y="1"/>
                    </a:cubicBezTo>
                    <a:cubicBezTo>
                      <a:pt x="22" y="2"/>
                      <a:pt x="22" y="3"/>
                      <a:pt x="21" y="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lose/>
                  </a:path>
                </a:pathLst>
              </a:custGeom>
              <a:solidFill>
                <a:srgbClr val="114A5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5686425" y="3846513"/>
                <a:ext cx="79375" cy="14288"/>
              </a:xfrm>
              <a:custGeom>
                <a:rect b="b" l="l" r="r" t="t"/>
                <a:pathLst>
                  <a:path extrusionOk="0" h="4" w="21">
                    <a:moveTo>
                      <a:pt x="19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0"/>
                      <a:pt x="21" y="1"/>
                      <a:pt x="21" y="2"/>
                    </a:cubicBezTo>
                    <a:cubicBezTo>
                      <a:pt x="21" y="3"/>
                      <a:pt x="21" y="4"/>
                      <a:pt x="19" y="4"/>
                    </a:cubicBezTo>
                    <a:close/>
                  </a:path>
                </a:pathLst>
              </a:custGeom>
              <a:solidFill>
                <a:srgbClr val="114A5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5554663" y="3857625"/>
                <a:ext cx="106363" cy="71438"/>
              </a:xfrm>
              <a:custGeom>
                <a:rect b="b" l="l" r="r" t="t"/>
                <a:pathLst>
                  <a:path extrusionOk="0" h="19" w="28">
                    <a:moveTo>
                      <a:pt x="3" y="19"/>
                    </a:moveTo>
                    <a:cubicBezTo>
                      <a:pt x="2" y="19"/>
                      <a:pt x="1" y="19"/>
                      <a:pt x="1" y="19"/>
                    </a:cubicBezTo>
                    <a:cubicBezTo>
                      <a:pt x="0" y="18"/>
                      <a:pt x="1" y="16"/>
                      <a:pt x="2" y="16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7" y="0"/>
                      <a:pt x="27" y="1"/>
                    </a:cubicBezTo>
                    <a:cubicBezTo>
                      <a:pt x="28" y="2"/>
                      <a:pt x="28" y="3"/>
                      <a:pt x="27" y="4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19"/>
                      <a:pt x="3" y="19"/>
                    </a:cubicBezTo>
                    <a:close/>
                  </a:path>
                </a:pathLst>
              </a:custGeom>
              <a:solidFill>
                <a:srgbClr val="114A5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7" name="Google Shape;107;p13"/>
          <p:cNvSpPr txBox="1"/>
          <p:nvPr>
            <p:ph type="ctrTitle"/>
          </p:nvPr>
        </p:nvSpPr>
        <p:spPr>
          <a:xfrm>
            <a:off x="792062" y="2233447"/>
            <a:ext cx="4572042" cy="2050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A5E"/>
              </a:buClr>
              <a:buSzPts val="4400"/>
              <a:buFont typeface="Quattrocento Sans"/>
              <a:buNone/>
            </a:pPr>
            <a:r>
              <a:rPr lang="en-US" sz="4400">
                <a:solidFill>
                  <a:srgbClr val="114A5E"/>
                </a:solidFill>
              </a:rPr>
              <a:t>Mall Customer Segregation Project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742951" y="5181150"/>
            <a:ext cx="344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by Rishita Chouhan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2"/>
          <p:cNvSpPr txBox="1"/>
          <p:nvPr>
            <p:ph idx="12" type="sldNum"/>
          </p:nvPr>
        </p:nvSpPr>
        <p:spPr>
          <a:xfrm>
            <a:off x="11210794" y="6356350"/>
            <a:ext cx="4305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2" name="Google Shape;452;p22"/>
          <p:cNvSpPr/>
          <p:nvPr/>
        </p:nvSpPr>
        <p:spPr>
          <a:xfrm>
            <a:off x="4415989" y="1062335"/>
            <a:ext cx="2983831" cy="562298"/>
          </a:xfrm>
          <a:prstGeom prst="rect">
            <a:avLst/>
          </a:prstGeom>
          <a:solidFill>
            <a:srgbClr val="114A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Target Customer Features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2"/>
          <p:cNvSpPr txBox="1"/>
          <p:nvPr>
            <p:ph type="title"/>
          </p:nvPr>
        </p:nvSpPr>
        <p:spPr>
          <a:xfrm>
            <a:off x="454025" y="-69445"/>
            <a:ext cx="11090275" cy="874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Quattrocento Sans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BUSINESS </a:t>
            </a:r>
            <a:r>
              <a:rPr b="0" i="0" lang="en-US" sz="36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INSIGHTS</a:t>
            </a:r>
            <a:endParaRPr/>
          </a:p>
        </p:txBody>
      </p:sp>
      <p:sp>
        <p:nvSpPr>
          <p:cNvPr id="454" name="Google Shape;454;p22"/>
          <p:cNvSpPr txBox="1"/>
          <p:nvPr/>
        </p:nvSpPr>
        <p:spPr>
          <a:xfrm>
            <a:off x="455930" y="3217029"/>
            <a:ext cx="10970154" cy="3139321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has allowed us to segregate footfall in the mall into sensible, careless, standard, parsimonious and target customers.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must be noted that younger customers are more likely to overspend and thus, will not translate into long-term customers for the store. However, they can be attracted for short term gains using season-end discounts and offers.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Mall management should focus on target employees to increase their profit and also better cater to their most valued customers, converting them into long term buyers.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Furthermore, the stores can strategize schemes and promo codes to attract customers with low spending scores. </a:t>
            </a: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454025" y="2506313"/>
            <a:ext cx="2873829" cy="481264"/>
          </a:xfrm>
          <a:prstGeom prst="rect">
            <a:avLst/>
          </a:prstGeom>
          <a:solidFill>
            <a:srgbClr val="1892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 to old age customers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456" name="Google Shape;456;p22"/>
          <p:cNvCxnSpPr>
            <a:stCxn id="452" idx="2"/>
            <a:endCxn id="457" idx="0"/>
          </p:cNvCxnSpPr>
          <p:nvPr/>
        </p:nvCxnSpPr>
        <p:spPr>
          <a:xfrm>
            <a:off x="5907905" y="1624633"/>
            <a:ext cx="0" cy="88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8" name="Google Shape;458;p22"/>
          <p:cNvSpPr/>
          <p:nvPr/>
        </p:nvSpPr>
        <p:spPr>
          <a:xfrm>
            <a:off x="8552255" y="2506313"/>
            <a:ext cx="2873829" cy="481264"/>
          </a:xfrm>
          <a:prstGeom prst="rect">
            <a:avLst/>
          </a:prstGeom>
          <a:solidFill>
            <a:srgbClr val="1892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annual income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57" name="Google Shape;457;p22"/>
          <p:cNvSpPr/>
          <p:nvPr/>
        </p:nvSpPr>
        <p:spPr>
          <a:xfrm>
            <a:off x="4470989" y="2506313"/>
            <a:ext cx="2873829" cy="481264"/>
          </a:xfrm>
          <a:prstGeom prst="rect">
            <a:avLst/>
          </a:prstGeom>
          <a:solidFill>
            <a:srgbClr val="18926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spending score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459" name="Google Shape;459;p22"/>
          <p:cNvCxnSpPr>
            <a:stCxn id="455" idx="0"/>
          </p:cNvCxnSpPr>
          <p:nvPr/>
        </p:nvCxnSpPr>
        <p:spPr>
          <a:xfrm rot="10800000">
            <a:off x="1890940" y="2034113"/>
            <a:ext cx="0" cy="47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0" name="Google Shape;460;p22"/>
          <p:cNvCxnSpPr/>
          <p:nvPr/>
        </p:nvCxnSpPr>
        <p:spPr>
          <a:xfrm>
            <a:off x="1890939" y="2034212"/>
            <a:ext cx="809183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1" name="Google Shape;461;p22"/>
          <p:cNvCxnSpPr>
            <a:stCxn id="458" idx="0"/>
          </p:cNvCxnSpPr>
          <p:nvPr/>
        </p:nvCxnSpPr>
        <p:spPr>
          <a:xfrm rot="10800000">
            <a:off x="9989170" y="2034113"/>
            <a:ext cx="0" cy="47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 Visited the 7-Story 'Vertical Shopping Experience' in Hudson Yards" id="467" name="Google Shape;4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8756" y="0"/>
            <a:ext cx="12260755" cy="7381036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3"/>
          <p:cNvSpPr/>
          <p:nvPr/>
        </p:nvSpPr>
        <p:spPr>
          <a:xfrm>
            <a:off x="-598751" y="0"/>
            <a:ext cx="12742624" cy="8245647"/>
          </a:xfrm>
          <a:prstGeom prst="rect">
            <a:avLst/>
          </a:prstGeom>
          <a:gradFill>
            <a:gsLst>
              <a:gs pos="0">
                <a:srgbClr val="114A5E"/>
              </a:gs>
              <a:gs pos="100000">
                <a:srgbClr val="18926F">
                  <a:alpha val="61960"/>
                </a:srgbClr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3"/>
          <p:cNvSpPr txBox="1"/>
          <p:nvPr>
            <p:ph idx="12" type="sldNum"/>
          </p:nvPr>
        </p:nvSpPr>
        <p:spPr>
          <a:xfrm>
            <a:off x="11210794" y="6356350"/>
            <a:ext cx="4305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70" name="Google Shape;470;p23"/>
          <p:cNvGrpSpPr/>
          <p:nvPr/>
        </p:nvGrpSpPr>
        <p:grpSpPr>
          <a:xfrm>
            <a:off x="-68756" y="316806"/>
            <a:ext cx="5463797" cy="6242695"/>
            <a:chOff x="-3618883" y="148524"/>
            <a:chExt cx="5463797" cy="6242695"/>
          </a:xfrm>
        </p:grpSpPr>
        <p:sp>
          <p:nvSpPr>
            <p:cNvPr id="471" name="Google Shape;471;p23"/>
            <p:cNvSpPr/>
            <p:nvPr/>
          </p:nvSpPr>
          <p:spPr>
            <a:xfrm>
              <a:off x="-3618883" y="148524"/>
              <a:ext cx="5426530" cy="6222106"/>
            </a:xfrm>
            <a:custGeom>
              <a:rect b="b" l="l" r="r" t="t"/>
              <a:pathLst>
                <a:path extrusionOk="0" h="5987296" w="5426530">
                  <a:moveTo>
                    <a:pt x="0" y="0"/>
                  </a:moveTo>
                  <a:lnTo>
                    <a:pt x="5426530" y="0"/>
                  </a:lnTo>
                  <a:lnTo>
                    <a:pt x="5426530" y="5472806"/>
                  </a:lnTo>
                  <a:lnTo>
                    <a:pt x="4926997" y="5987296"/>
                  </a:lnTo>
                  <a:lnTo>
                    <a:pt x="0" y="59872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 rot="10553377">
              <a:off x="1287949" y="5879394"/>
              <a:ext cx="539987" cy="493107"/>
            </a:xfrm>
            <a:prstGeom prst="triangle">
              <a:avLst>
                <a:gd fmla="val 96950" name="adj"/>
              </a:avLst>
            </a:prstGeom>
            <a:solidFill>
              <a:srgbClr val="F2E8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" name="Google Shape;473;p23"/>
          <p:cNvGrpSpPr/>
          <p:nvPr/>
        </p:nvGrpSpPr>
        <p:grpSpPr>
          <a:xfrm>
            <a:off x="682296" y="1978854"/>
            <a:ext cx="4138801" cy="3539872"/>
            <a:chOff x="1576810" y="2601201"/>
            <a:chExt cx="4948768" cy="3328984"/>
          </a:xfrm>
        </p:grpSpPr>
        <p:sp>
          <p:nvSpPr>
            <p:cNvPr id="474" name="Google Shape;474;p23"/>
            <p:cNvSpPr/>
            <p:nvPr/>
          </p:nvSpPr>
          <p:spPr>
            <a:xfrm>
              <a:off x="1576810" y="2601201"/>
              <a:ext cx="4948768" cy="3328984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Have more questions?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Reach out to me: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rishitachouhan@icloud.com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RRR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3"/>
            <p:cNvSpPr/>
            <p:nvPr/>
          </p:nvSpPr>
          <p:spPr>
            <a:xfrm flipH="1" rot="10800000">
              <a:off x="1985866" y="3429000"/>
              <a:ext cx="1329461" cy="67462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6" name="Google Shape;476;p23"/>
          <p:cNvSpPr/>
          <p:nvPr/>
        </p:nvSpPr>
        <p:spPr>
          <a:xfrm>
            <a:off x="2140002" y="2930829"/>
            <a:ext cx="1009013" cy="71736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18926F"/>
              </a:gs>
              <a:gs pos="100000">
                <a:srgbClr val="114A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3"/>
          <p:cNvSpPr txBox="1"/>
          <p:nvPr/>
        </p:nvSpPr>
        <p:spPr>
          <a:xfrm>
            <a:off x="153765" y="329155"/>
            <a:ext cx="4948768" cy="1102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A5E"/>
              </a:buClr>
              <a:buSzPts val="7200"/>
              <a:buFont typeface="Quattrocento Sans"/>
              <a:buNone/>
            </a:pPr>
            <a:r>
              <a:rPr b="1" lang="en-US" sz="7200">
                <a:solidFill>
                  <a:srgbClr val="114A5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1" y="-27501"/>
            <a:ext cx="12192001" cy="5017144"/>
          </a:xfrm>
          <a:prstGeom prst="rect">
            <a:avLst/>
          </a:prstGeom>
          <a:gradFill>
            <a:gsLst>
              <a:gs pos="0">
                <a:srgbClr val="125A62"/>
              </a:gs>
              <a:gs pos="35000">
                <a:srgbClr val="125A62"/>
              </a:gs>
              <a:gs pos="95000">
                <a:srgbClr val="18916F"/>
              </a:gs>
              <a:gs pos="100000">
                <a:srgbClr val="18916F"/>
              </a:gs>
            </a:gsLst>
            <a:lin ang="5400000" scaled="0"/>
          </a:gra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 rot="5400000">
            <a:off x="1446165" y="5184765"/>
            <a:ext cx="273093" cy="1820694"/>
          </a:xfrm>
          <a:prstGeom prst="rect">
            <a:avLst/>
          </a:prstGeom>
          <a:solidFill>
            <a:srgbClr val="18916F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502282" y="2156857"/>
            <a:ext cx="2167793" cy="3962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sx="102000" rotWithShape="0" algn="ctr" sy="102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751660" y="2729806"/>
            <a:ext cx="1696349" cy="699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92B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Business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92B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813833" y="4019527"/>
            <a:ext cx="1696349" cy="1351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Project Brief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Project Objective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Project Goals</a:t>
            </a:r>
            <a:endParaRPr/>
          </a:p>
        </p:txBody>
      </p:sp>
      <p:cxnSp>
        <p:nvCxnSpPr>
          <p:cNvPr id="119" name="Google Shape;119;p14"/>
          <p:cNvCxnSpPr/>
          <p:nvPr/>
        </p:nvCxnSpPr>
        <p:spPr>
          <a:xfrm>
            <a:off x="614106" y="3541401"/>
            <a:ext cx="1826346" cy="0"/>
          </a:xfrm>
          <a:prstGeom prst="straightConnector1">
            <a:avLst/>
          </a:prstGeom>
          <a:noFill/>
          <a:ln cap="flat" cmpd="sng" w="12700">
            <a:solidFill>
              <a:srgbClr val="D8D8D8">
                <a:alpha val="49803"/>
              </a:srgbClr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14"/>
          <p:cNvSpPr/>
          <p:nvPr/>
        </p:nvSpPr>
        <p:spPr>
          <a:xfrm rot="5400000">
            <a:off x="3697343" y="5184765"/>
            <a:ext cx="273094" cy="1820694"/>
          </a:xfrm>
          <a:prstGeom prst="rect">
            <a:avLst/>
          </a:prstGeom>
          <a:solidFill>
            <a:srgbClr val="18916F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2754067" y="2156857"/>
            <a:ext cx="2167793" cy="3962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sx="102000" rotWithShape="0" algn="ctr" sy="102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2998557" y="2729806"/>
            <a:ext cx="1696349" cy="387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92B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Solution Agenda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3045187" y="4161675"/>
            <a:ext cx="1696349" cy="1066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Outlining the stages undertaken in this project</a:t>
            </a: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2933558" y="3541401"/>
            <a:ext cx="1826346" cy="0"/>
          </a:xfrm>
          <a:prstGeom prst="straightConnector1">
            <a:avLst/>
          </a:prstGeom>
          <a:noFill/>
          <a:ln cap="flat" cmpd="sng" w="12700">
            <a:solidFill>
              <a:srgbClr val="D8D8D8">
                <a:alpha val="49803"/>
              </a:srgbClr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14"/>
          <p:cNvSpPr/>
          <p:nvPr/>
        </p:nvSpPr>
        <p:spPr>
          <a:xfrm rot="5400000">
            <a:off x="5948521" y="5184765"/>
            <a:ext cx="273094" cy="1820694"/>
          </a:xfrm>
          <a:prstGeom prst="rect">
            <a:avLst/>
          </a:prstGeom>
          <a:solidFill>
            <a:srgbClr val="18916F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5005852" y="2156857"/>
            <a:ext cx="2167793" cy="3962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sx="102000" rotWithShape="0" algn="ctr" sy="102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5245454" y="2729806"/>
            <a:ext cx="1696349" cy="387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92B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Dataset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92B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Exploration</a:t>
            </a:r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5276541" y="4320227"/>
            <a:ext cx="1696349" cy="749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In-depth analysis of dataset features</a:t>
            </a:r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5180455" y="3541401"/>
            <a:ext cx="1826346" cy="0"/>
          </a:xfrm>
          <a:prstGeom prst="straightConnector1">
            <a:avLst/>
          </a:prstGeom>
          <a:noFill/>
          <a:ln cap="flat" cmpd="sng" w="12700">
            <a:solidFill>
              <a:srgbClr val="D8D8D8">
                <a:alpha val="49803"/>
              </a:srgbClr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14"/>
          <p:cNvSpPr/>
          <p:nvPr/>
        </p:nvSpPr>
        <p:spPr>
          <a:xfrm rot="5400000">
            <a:off x="8199699" y="5184765"/>
            <a:ext cx="273094" cy="1820694"/>
          </a:xfrm>
          <a:prstGeom prst="rect">
            <a:avLst/>
          </a:prstGeom>
          <a:solidFill>
            <a:srgbClr val="18916F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7257637" y="2156857"/>
            <a:ext cx="2167793" cy="3962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sx="102000" rotWithShape="0" algn="ctr" sy="102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7492351" y="2585423"/>
            <a:ext cx="1696349" cy="863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92B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 Building&amp; Evaluation</a:t>
            </a:r>
            <a:endParaRPr/>
          </a:p>
        </p:txBody>
      </p:sp>
      <p:sp>
        <p:nvSpPr>
          <p:cNvPr id="133" name="Google Shape;133;p14"/>
          <p:cNvSpPr txBox="1"/>
          <p:nvPr/>
        </p:nvSpPr>
        <p:spPr>
          <a:xfrm>
            <a:off x="7507895" y="3899568"/>
            <a:ext cx="1696349" cy="159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Highlighting ML Clustering models to tackle the problem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&amp; Choosing the optimal model</a:t>
            </a:r>
            <a:endParaRPr/>
          </a:p>
        </p:txBody>
      </p:sp>
      <p:cxnSp>
        <p:nvCxnSpPr>
          <p:cNvPr id="134" name="Google Shape;134;p14"/>
          <p:cNvCxnSpPr/>
          <p:nvPr/>
        </p:nvCxnSpPr>
        <p:spPr>
          <a:xfrm>
            <a:off x="7430178" y="3541401"/>
            <a:ext cx="1826346" cy="0"/>
          </a:xfrm>
          <a:prstGeom prst="straightConnector1">
            <a:avLst/>
          </a:prstGeom>
          <a:noFill/>
          <a:ln cap="flat" cmpd="sng" w="12700">
            <a:solidFill>
              <a:srgbClr val="D8D8D8">
                <a:alpha val="49803"/>
              </a:srgbClr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14"/>
          <p:cNvSpPr/>
          <p:nvPr/>
        </p:nvSpPr>
        <p:spPr>
          <a:xfrm rot="5400000">
            <a:off x="10450876" y="5184765"/>
            <a:ext cx="273094" cy="1820694"/>
          </a:xfrm>
          <a:prstGeom prst="rect">
            <a:avLst/>
          </a:prstGeom>
          <a:solidFill>
            <a:srgbClr val="18916F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9509423" y="2156857"/>
            <a:ext cx="2167793" cy="3962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sx="102000" rotWithShape="0" algn="ctr" sy="102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9739248" y="2729806"/>
            <a:ext cx="1696349" cy="387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92B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Business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92B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Conclusion</a:t>
            </a:r>
            <a:endParaRPr/>
          </a:p>
        </p:txBody>
      </p:sp>
      <p:sp>
        <p:nvSpPr>
          <p:cNvPr id="138" name="Google Shape;138;p14"/>
          <p:cNvSpPr txBox="1"/>
          <p:nvPr/>
        </p:nvSpPr>
        <p:spPr>
          <a:xfrm>
            <a:off x="9739248" y="4215297"/>
            <a:ext cx="1696349" cy="95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inferences tailored to client needs.</a:t>
            </a:r>
            <a:endParaRPr/>
          </a:p>
        </p:txBody>
      </p:sp>
      <p:cxnSp>
        <p:nvCxnSpPr>
          <p:cNvPr id="139" name="Google Shape;139;p14"/>
          <p:cNvCxnSpPr/>
          <p:nvPr/>
        </p:nvCxnSpPr>
        <p:spPr>
          <a:xfrm>
            <a:off x="9674249" y="3541401"/>
            <a:ext cx="1826346" cy="0"/>
          </a:xfrm>
          <a:prstGeom prst="straightConnector1">
            <a:avLst/>
          </a:prstGeom>
          <a:noFill/>
          <a:ln cap="flat" cmpd="sng" w="12700">
            <a:solidFill>
              <a:srgbClr val="D8D8D8">
                <a:alpha val="49803"/>
              </a:srgbClr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14"/>
          <p:cNvSpPr/>
          <p:nvPr/>
        </p:nvSpPr>
        <p:spPr>
          <a:xfrm>
            <a:off x="0" y="-20103"/>
            <a:ext cx="12250711" cy="1488785"/>
          </a:xfrm>
          <a:prstGeom prst="rect">
            <a:avLst/>
          </a:prstGeom>
          <a:gradFill>
            <a:gsLst>
              <a:gs pos="0">
                <a:srgbClr val="052B39"/>
              </a:gs>
              <a:gs pos="50000">
                <a:srgbClr val="093F52"/>
              </a:gs>
              <a:gs pos="100000">
                <a:srgbClr val="0B4C63"/>
              </a:gs>
            </a:gsLst>
            <a:lin ang="16200000" scaled="0"/>
          </a:gra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1160169" y="1730849"/>
            <a:ext cx="852017" cy="852017"/>
          </a:xfrm>
          <a:prstGeom prst="ellipse">
            <a:avLst/>
          </a:prstGeom>
          <a:solidFill>
            <a:srgbClr val="87D398"/>
          </a:solidFill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</a:t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10116968" y="1730849"/>
            <a:ext cx="852017" cy="852017"/>
          </a:xfrm>
          <a:prstGeom prst="ellipse">
            <a:avLst/>
          </a:prstGeom>
          <a:solidFill>
            <a:srgbClr val="87D398"/>
          </a:solidFill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5</a:t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7875131" y="1730849"/>
            <a:ext cx="852017" cy="852017"/>
          </a:xfrm>
          <a:prstGeom prst="ellipse">
            <a:avLst/>
          </a:prstGeom>
          <a:solidFill>
            <a:srgbClr val="87D398"/>
          </a:solidFill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</a:t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5633295" y="1730849"/>
            <a:ext cx="852017" cy="852017"/>
          </a:xfrm>
          <a:prstGeom prst="ellipse">
            <a:avLst/>
          </a:prstGeom>
          <a:solidFill>
            <a:srgbClr val="87D398"/>
          </a:solidFill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</a:t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3391459" y="1730849"/>
            <a:ext cx="852017" cy="852017"/>
          </a:xfrm>
          <a:prstGeom prst="ellipse">
            <a:avLst/>
          </a:prstGeom>
          <a:solidFill>
            <a:srgbClr val="87D398"/>
          </a:solidFill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</a:t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11593279" y="6377238"/>
            <a:ext cx="278936" cy="278936"/>
          </a:xfrm>
          <a:prstGeom prst="ellipse">
            <a:avLst/>
          </a:prstGeom>
          <a:solidFill>
            <a:srgbClr val="114A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7" name="Google Shape;147;p14"/>
          <p:cNvSpPr txBox="1"/>
          <p:nvPr/>
        </p:nvSpPr>
        <p:spPr>
          <a:xfrm>
            <a:off x="797564" y="343254"/>
            <a:ext cx="10515600" cy="5678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TABLE </a:t>
            </a:r>
            <a:r>
              <a:rPr b="0" lang="en-US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/>
          <p:nvPr/>
        </p:nvSpPr>
        <p:spPr>
          <a:xfrm>
            <a:off x="11435149" y="6386830"/>
            <a:ext cx="278936" cy="278936"/>
          </a:xfrm>
          <a:prstGeom prst="ellipse">
            <a:avLst/>
          </a:prstGeom>
          <a:solidFill>
            <a:srgbClr val="114A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11435149" y="6408032"/>
            <a:ext cx="278936" cy="236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</a:rPr>
              <a:t>‹#›</a:t>
            </a:fld>
            <a:endParaRPr sz="1050">
              <a:solidFill>
                <a:schemeClr val="lt1"/>
              </a:solidFill>
            </a:endParaRPr>
          </a:p>
        </p:txBody>
      </p:sp>
      <p:grpSp>
        <p:nvGrpSpPr>
          <p:cNvPr id="155" name="Google Shape;155;p15"/>
          <p:cNvGrpSpPr/>
          <p:nvPr/>
        </p:nvGrpSpPr>
        <p:grpSpPr>
          <a:xfrm>
            <a:off x="667167" y="816048"/>
            <a:ext cx="3919176" cy="3497189"/>
            <a:chOff x="823807" y="751782"/>
            <a:chExt cx="3919176" cy="2851735"/>
          </a:xfrm>
        </p:grpSpPr>
        <p:sp>
          <p:nvSpPr>
            <p:cNvPr id="156" name="Google Shape;156;p15"/>
            <p:cNvSpPr/>
            <p:nvPr/>
          </p:nvSpPr>
          <p:spPr>
            <a:xfrm>
              <a:off x="823807" y="897781"/>
              <a:ext cx="3919176" cy="2705736"/>
            </a:xfrm>
            <a:prstGeom prst="rect">
              <a:avLst/>
            </a:prstGeom>
            <a:gradFill>
              <a:gsLst>
                <a:gs pos="0">
                  <a:srgbClr val="18926F"/>
                </a:gs>
                <a:gs pos="100000">
                  <a:srgbClr val="114A5E"/>
                </a:gs>
              </a:gsLst>
              <a:lin ang="5400000" scaled="0"/>
            </a:gradFill>
            <a:ln>
              <a:noFill/>
            </a:ln>
            <a:effectLst>
              <a:outerShdw blurRad="107950" algn="ctr" dir="5400000" dist="12700">
                <a:srgbClr val="000000"/>
              </a:outerShdw>
            </a:effectLst>
          </p:spPr>
          <p:txBody>
            <a:bodyPr anchorCtr="0" anchor="ctr" bIns="45700" lIns="180000" spcFirstLastPara="1" rIns="180000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998496" y="1027273"/>
              <a:ext cx="3565662" cy="2380435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581966" y="751782"/>
              <a:ext cx="2398722" cy="456779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PROBLEM STATEMENT</a:t>
              </a:r>
              <a:endParaRPr/>
            </a:p>
          </p:txBody>
        </p:sp>
        <p:sp>
          <p:nvSpPr>
            <p:cNvPr id="159" name="Google Shape;159;p15"/>
            <p:cNvSpPr txBox="1"/>
            <p:nvPr/>
          </p:nvSpPr>
          <p:spPr>
            <a:xfrm>
              <a:off x="1156560" y="1246287"/>
              <a:ext cx="3278174" cy="1669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segmentation 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 the process of separating customers into groups based on certain traits or spending behaviors.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i="1" lang="en-US" sz="14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Why is clustering needed?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It creates a </a:t>
              </a: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WIN-WIN 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situation for customers and stores.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Stores can identify the right customers for particular products, offers, and services– which is beneficial for customers. This translates into higher revenue and customer demand for stores.</a:t>
              </a:r>
              <a:endParaRPr/>
            </a:p>
          </p:txBody>
        </p:sp>
      </p:grpSp>
      <p:sp>
        <p:nvSpPr>
          <p:cNvPr id="160" name="Google Shape;160;p15"/>
          <p:cNvSpPr txBox="1"/>
          <p:nvPr/>
        </p:nvSpPr>
        <p:spPr>
          <a:xfrm>
            <a:off x="675378" y="155343"/>
            <a:ext cx="10515600" cy="5678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Quattrocento Sans"/>
              <a:buNone/>
            </a:pPr>
            <a:r>
              <a:rPr b="1" lang="en-US" sz="3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PROJECT </a:t>
            </a:r>
            <a:r>
              <a:rPr b="0" lang="en-US" sz="3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OVERVIEW</a:t>
            </a:r>
            <a:endParaRPr/>
          </a:p>
        </p:txBody>
      </p:sp>
      <p:cxnSp>
        <p:nvCxnSpPr>
          <p:cNvPr id="161" name="Google Shape;161;p15"/>
          <p:cNvCxnSpPr>
            <a:endCxn id="162" idx="2"/>
          </p:cNvCxnSpPr>
          <p:nvPr/>
        </p:nvCxnSpPr>
        <p:spPr>
          <a:xfrm rot="10800000">
            <a:off x="6996916" y="2007722"/>
            <a:ext cx="4347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15"/>
          <p:cNvCxnSpPr>
            <a:endCxn id="164" idx="2"/>
          </p:cNvCxnSpPr>
          <p:nvPr/>
        </p:nvCxnSpPr>
        <p:spPr>
          <a:xfrm flipH="1" rot="10800000">
            <a:off x="9592800" y="2013869"/>
            <a:ext cx="353400" cy="44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15"/>
          <p:cNvCxnSpPr>
            <a:endCxn id="166" idx="1"/>
          </p:cNvCxnSpPr>
          <p:nvPr/>
        </p:nvCxnSpPr>
        <p:spPr>
          <a:xfrm>
            <a:off x="10053344" y="3391509"/>
            <a:ext cx="32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15"/>
          <p:cNvCxnSpPr/>
          <p:nvPr/>
        </p:nvCxnSpPr>
        <p:spPr>
          <a:xfrm rot="10800000">
            <a:off x="6621051" y="3407694"/>
            <a:ext cx="27565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15"/>
          <p:cNvCxnSpPr>
            <a:endCxn id="169" idx="0"/>
          </p:cNvCxnSpPr>
          <p:nvPr/>
        </p:nvCxnSpPr>
        <p:spPr>
          <a:xfrm flipH="1">
            <a:off x="7151677" y="4529577"/>
            <a:ext cx="273600" cy="32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15"/>
          <p:cNvCxnSpPr>
            <a:endCxn id="171" idx="0"/>
          </p:cNvCxnSpPr>
          <p:nvPr/>
        </p:nvCxnSpPr>
        <p:spPr>
          <a:xfrm>
            <a:off x="9708761" y="4457977"/>
            <a:ext cx="279000" cy="33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2" name="Google Shape;172;p15"/>
          <p:cNvGrpSpPr/>
          <p:nvPr/>
        </p:nvGrpSpPr>
        <p:grpSpPr>
          <a:xfrm>
            <a:off x="665099" y="4492281"/>
            <a:ext cx="3919176" cy="2123175"/>
            <a:chOff x="956015" y="3800039"/>
            <a:chExt cx="3807642" cy="1862447"/>
          </a:xfrm>
        </p:grpSpPr>
        <p:sp>
          <p:nvSpPr>
            <p:cNvPr id="173" name="Google Shape;173;p15"/>
            <p:cNvSpPr/>
            <p:nvPr/>
          </p:nvSpPr>
          <p:spPr>
            <a:xfrm>
              <a:off x="956015" y="3975234"/>
              <a:ext cx="3807642" cy="1687252"/>
            </a:xfrm>
            <a:prstGeom prst="rect">
              <a:avLst/>
            </a:prstGeom>
            <a:gradFill>
              <a:gsLst>
                <a:gs pos="0">
                  <a:srgbClr val="18926F"/>
                </a:gs>
                <a:gs pos="100000">
                  <a:srgbClr val="114A5E"/>
                </a:gs>
              </a:gsLst>
              <a:lin ang="5400000" scaled="0"/>
            </a:gradFill>
            <a:ln>
              <a:noFill/>
            </a:ln>
            <a:effectLst>
              <a:outerShdw blurRad="107950" algn="ctr" dir="5400000" dist="12700">
                <a:srgbClr val="000000"/>
              </a:outerShdw>
            </a:effectLst>
          </p:spPr>
          <p:txBody>
            <a:bodyPr anchorCtr="0" anchor="ctr" bIns="45700" lIns="180000" spcFirstLastPara="1" rIns="180000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069493" y="4081622"/>
              <a:ext cx="3541187" cy="1388195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create Customer clusters to identify the different types of customers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This is achieved through unsupervised clustering algorithms in Machine Learning</a:t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1640725" y="3800039"/>
              <a:ext cx="2398722" cy="456779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PROJECT OBJECTIVE</a:t>
              </a:r>
              <a:endParaRPr/>
            </a:p>
          </p:txBody>
        </p:sp>
      </p:grpSp>
      <p:grpSp>
        <p:nvGrpSpPr>
          <p:cNvPr id="176" name="Google Shape;176;p15"/>
          <p:cNvGrpSpPr/>
          <p:nvPr/>
        </p:nvGrpSpPr>
        <p:grpSpPr>
          <a:xfrm>
            <a:off x="7119552" y="2311615"/>
            <a:ext cx="2716726" cy="2234769"/>
            <a:chOff x="7747314" y="2762455"/>
            <a:chExt cx="2398722" cy="1973180"/>
          </a:xfrm>
        </p:grpSpPr>
        <p:sp>
          <p:nvSpPr>
            <p:cNvPr id="177" name="Google Shape;177;p15"/>
            <p:cNvSpPr/>
            <p:nvPr/>
          </p:nvSpPr>
          <p:spPr>
            <a:xfrm>
              <a:off x="7950467" y="2762455"/>
              <a:ext cx="1973180" cy="197318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8" name="Google Shape;178;p15"/>
            <p:cNvGrpSpPr/>
            <p:nvPr/>
          </p:nvGrpSpPr>
          <p:grpSpPr>
            <a:xfrm>
              <a:off x="8156806" y="2962116"/>
              <a:ext cx="1546076" cy="1550807"/>
              <a:chOff x="8236623" y="2192758"/>
              <a:chExt cx="1825492" cy="1831078"/>
            </a:xfrm>
          </p:grpSpPr>
          <p:grpSp>
            <p:nvGrpSpPr>
              <p:cNvPr id="179" name="Google Shape;179;p15"/>
              <p:cNvGrpSpPr/>
              <p:nvPr/>
            </p:nvGrpSpPr>
            <p:grpSpPr>
              <a:xfrm>
                <a:off x="8462964" y="2419099"/>
                <a:ext cx="1412557" cy="1412557"/>
                <a:chOff x="8116454" y="3024137"/>
                <a:chExt cx="1412557" cy="1412557"/>
              </a:xfrm>
            </p:grpSpPr>
            <p:sp>
              <p:nvSpPr>
                <p:cNvPr id="180" name="Google Shape;180;p15"/>
                <p:cNvSpPr/>
                <p:nvPr/>
              </p:nvSpPr>
              <p:spPr>
                <a:xfrm>
                  <a:off x="8116454" y="3024137"/>
                  <a:ext cx="1412557" cy="1412557"/>
                </a:xfrm>
                <a:prstGeom prst="arc">
                  <a:avLst>
                    <a:gd fmla="val 16200000" name="adj1"/>
                    <a:gd fmla="val 33268" name="adj2"/>
                  </a:avLst>
                </a:prstGeom>
                <a:noFill/>
                <a:ln cap="flat" cmpd="sng" w="635000">
                  <a:solidFill>
                    <a:srgbClr val="18926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15"/>
                <p:cNvSpPr/>
                <p:nvPr/>
              </p:nvSpPr>
              <p:spPr>
                <a:xfrm>
                  <a:off x="8116454" y="3024137"/>
                  <a:ext cx="1412557" cy="1412557"/>
                </a:xfrm>
                <a:prstGeom prst="arc">
                  <a:avLst>
                    <a:gd fmla="val 21599999" name="adj1"/>
                    <a:gd fmla="val 5382105" name="adj2"/>
                  </a:avLst>
                </a:prstGeom>
                <a:noFill/>
                <a:ln cap="flat" cmpd="sng" w="635000">
                  <a:solidFill>
                    <a:srgbClr val="114A5E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15"/>
                <p:cNvSpPr/>
                <p:nvPr/>
              </p:nvSpPr>
              <p:spPr>
                <a:xfrm>
                  <a:off x="8116454" y="3024137"/>
                  <a:ext cx="1412557" cy="1412557"/>
                </a:xfrm>
                <a:prstGeom prst="arc">
                  <a:avLst>
                    <a:gd fmla="val 5399999" name="adj1"/>
                    <a:gd fmla="val 10786391" name="adj2"/>
                  </a:avLst>
                </a:prstGeom>
                <a:noFill/>
                <a:ln cap="flat" cmpd="sng" w="635000">
                  <a:solidFill>
                    <a:srgbClr val="18926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15"/>
                <p:cNvSpPr/>
                <p:nvPr/>
              </p:nvSpPr>
              <p:spPr>
                <a:xfrm>
                  <a:off x="8116454" y="3024137"/>
                  <a:ext cx="1412557" cy="1412557"/>
                </a:xfrm>
                <a:prstGeom prst="arc">
                  <a:avLst>
                    <a:gd fmla="val 10799999" name="adj1"/>
                    <a:gd fmla="val 16200052" name="adj2"/>
                  </a:avLst>
                </a:prstGeom>
                <a:noFill/>
                <a:ln cap="flat" cmpd="sng" w="635000">
                  <a:solidFill>
                    <a:srgbClr val="114A5E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4" name="Google Shape;184;p15"/>
              <p:cNvGrpSpPr/>
              <p:nvPr/>
            </p:nvGrpSpPr>
            <p:grpSpPr>
              <a:xfrm>
                <a:off x="8236623" y="2192758"/>
                <a:ext cx="452682" cy="452682"/>
                <a:chOff x="4426856" y="2203834"/>
                <a:chExt cx="580571" cy="580571"/>
              </a:xfrm>
            </p:grpSpPr>
            <p:sp>
              <p:nvSpPr>
                <p:cNvPr id="185" name="Google Shape;185;p15"/>
                <p:cNvSpPr/>
                <p:nvPr/>
              </p:nvSpPr>
              <p:spPr>
                <a:xfrm>
                  <a:off x="4426856" y="2203834"/>
                  <a:ext cx="580571" cy="580571"/>
                </a:xfrm>
                <a:prstGeom prst="ellipse">
                  <a:avLst/>
                </a:prstGeom>
                <a:solidFill>
                  <a:srgbClr val="18926F"/>
                </a:solidFill>
                <a:ln cap="flat" cmpd="sng" w="635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15"/>
                <p:cNvSpPr/>
                <p:nvPr/>
              </p:nvSpPr>
              <p:spPr>
                <a:xfrm>
                  <a:off x="4603387" y="2378793"/>
                  <a:ext cx="227508" cy="230653"/>
                </a:xfrm>
                <a:custGeom>
                  <a:rect b="b" l="l" r="r" t="t"/>
                  <a:pathLst>
                    <a:path extrusionOk="0" h="220" w="217">
                      <a:moveTo>
                        <a:pt x="217" y="0"/>
                      </a:moveTo>
                      <a:lnTo>
                        <a:pt x="61" y="220"/>
                      </a:lnTo>
                      <a:lnTo>
                        <a:pt x="0" y="157"/>
                      </a:lnTo>
                    </a:path>
                  </a:pathLst>
                </a:custGeom>
                <a:noFill/>
                <a:ln cap="rnd" cmpd="sng" w="158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7" name="Google Shape;187;p15"/>
              <p:cNvGrpSpPr/>
              <p:nvPr/>
            </p:nvGrpSpPr>
            <p:grpSpPr>
              <a:xfrm>
                <a:off x="8325319" y="3560769"/>
                <a:ext cx="452682" cy="452682"/>
                <a:chOff x="4426856" y="4743834"/>
                <a:chExt cx="580571" cy="580571"/>
              </a:xfrm>
            </p:grpSpPr>
            <p:sp>
              <p:nvSpPr>
                <p:cNvPr id="188" name="Google Shape;188;p15"/>
                <p:cNvSpPr/>
                <p:nvPr/>
              </p:nvSpPr>
              <p:spPr>
                <a:xfrm>
                  <a:off x="4426856" y="4743834"/>
                  <a:ext cx="580571" cy="580571"/>
                </a:xfrm>
                <a:prstGeom prst="ellipse">
                  <a:avLst/>
                </a:prstGeom>
                <a:solidFill>
                  <a:srgbClr val="114A5E"/>
                </a:solidFill>
                <a:ln cap="flat" cmpd="sng" w="635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15"/>
                <p:cNvSpPr/>
                <p:nvPr/>
              </p:nvSpPr>
              <p:spPr>
                <a:xfrm>
                  <a:off x="4603387" y="4918793"/>
                  <a:ext cx="227508" cy="230653"/>
                </a:xfrm>
                <a:custGeom>
                  <a:rect b="b" l="l" r="r" t="t"/>
                  <a:pathLst>
                    <a:path extrusionOk="0" h="220" w="217">
                      <a:moveTo>
                        <a:pt x="217" y="0"/>
                      </a:moveTo>
                      <a:lnTo>
                        <a:pt x="61" y="220"/>
                      </a:lnTo>
                      <a:lnTo>
                        <a:pt x="0" y="157"/>
                      </a:lnTo>
                    </a:path>
                  </a:pathLst>
                </a:custGeom>
                <a:noFill/>
                <a:ln cap="rnd" cmpd="sng" w="158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0" name="Google Shape;190;p15"/>
              <p:cNvGrpSpPr/>
              <p:nvPr/>
            </p:nvGrpSpPr>
            <p:grpSpPr>
              <a:xfrm>
                <a:off x="9609433" y="2192758"/>
                <a:ext cx="452682" cy="452682"/>
                <a:chOff x="7242628" y="2203834"/>
                <a:chExt cx="580571" cy="580571"/>
              </a:xfrm>
            </p:grpSpPr>
            <p:sp>
              <p:nvSpPr>
                <p:cNvPr id="191" name="Google Shape;191;p15"/>
                <p:cNvSpPr/>
                <p:nvPr/>
              </p:nvSpPr>
              <p:spPr>
                <a:xfrm>
                  <a:off x="7242628" y="2203834"/>
                  <a:ext cx="580571" cy="580571"/>
                </a:xfrm>
                <a:prstGeom prst="ellipse">
                  <a:avLst/>
                </a:prstGeom>
                <a:solidFill>
                  <a:srgbClr val="114A5E"/>
                </a:solidFill>
                <a:ln cap="flat" cmpd="sng" w="635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15"/>
                <p:cNvSpPr/>
                <p:nvPr/>
              </p:nvSpPr>
              <p:spPr>
                <a:xfrm>
                  <a:off x="7419159" y="2378793"/>
                  <a:ext cx="227508" cy="230653"/>
                </a:xfrm>
                <a:custGeom>
                  <a:rect b="b" l="l" r="r" t="t"/>
                  <a:pathLst>
                    <a:path extrusionOk="0" h="220" w="217">
                      <a:moveTo>
                        <a:pt x="217" y="0"/>
                      </a:moveTo>
                      <a:lnTo>
                        <a:pt x="61" y="220"/>
                      </a:lnTo>
                      <a:lnTo>
                        <a:pt x="0" y="157"/>
                      </a:lnTo>
                    </a:path>
                  </a:pathLst>
                </a:custGeom>
                <a:noFill/>
                <a:ln cap="rnd" cmpd="sng" w="158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3" name="Google Shape;193;p15"/>
              <p:cNvGrpSpPr/>
              <p:nvPr/>
            </p:nvGrpSpPr>
            <p:grpSpPr>
              <a:xfrm>
                <a:off x="9609433" y="3571154"/>
                <a:ext cx="452682" cy="452682"/>
                <a:chOff x="7242628" y="4743834"/>
                <a:chExt cx="580571" cy="580571"/>
              </a:xfrm>
            </p:grpSpPr>
            <p:sp>
              <p:nvSpPr>
                <p:cNvPr id="194" name="Google Shape;194;p15"/>
                <p:cNvSpPr/>
                <p:nvPr/>
              </p:nvSpPr>
              <p:spPr>
                <a:xfrm>
                  <a:off x="7242628" y="4743834"/>
                  <a:ext cx="580571" cy="580571"/>
                </a:xfrm>
                <a:prstGeom prst="ellipse">
                  <a:avLst/>
                </a:prstGeom>
                <a:solidFill>
                  <a:srgbClr val="18926F"/>
                </a:solidFill>
                <a:ln cap="flat" cmpd="sng" w="635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15"/>
                <p:cNvSpPr/>
                <p:nvPr/>
              </p:nvSpPr>
              <p:spPr>
                <a:xfrm>
                  <a:off x="7419159" y="4918793"/>
                  <a:ext cx="227508" cy="230653"/>
                </a:xfrm>
                <a:custGeom>
                  <a:rect b="b" l="l" r="r" t="t"/>
                  <a:pathLst>
                    <a:path extrusionOk="0" h="220" w="217">
                      <a:moveTo>
                        <a:pt x="217" y="0"/>
                      </a:moveTo>
                      <a:lnTo>
                        <a:pt x="61" y="220"/>
                      </a:lnTo>
                      <a:lnTo>
                        <a:pt x="0" y="157"/>
                      </a:lnTo>
                    </a:path>
                  </a:pathLst>
                </a:custGeom>
                <a:noFill/>
                <a:ln cap="rnd" cmpd="sng" w="158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96" name="Google Shape;196;p15"/>
            <p:cNvSpPr/>
            <p:nvPr/>
          </p:nvSpPr>
          <p:spPr>
            <a:xfrm>
              <a:off x="7747314" y="3520541"/>
              <a:ext cx="2398722" cy="456779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PROJECT GOALS</a:t>
              </a:r>
              <a:endParaRPr/>
            </a:p>
          </p:txBody>
        </p:sp>
      </p:grpSp>
      <p:sp>
        <p:nvSpPr>
          <p:cNvPr id="162" name="Google Shape;162;p15"/>
          <p:cNvSpPr/>
          <p:nvPr/>
        </p:nvSpPr>
        <p:spPr>
          <a:xfrm>
            <a:off x="6193392" y="1059358"/>
            <a:ext cx="1607049" cy="948364"/>
          </a:xfrm>
          <a:prstGeom prst="roundRect">
            <a:avLst>
              <a:gd fmla="val 16667" name="adj"/>
            </a:avLst>
          </a:prstGeom>
          <a:solidFill>
            <a:srgbClr val="125A6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Higher Customer Satisfaction &amp; brand loyalty</a:t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9142675" y="1163218"/>
            <a:ext cx="1607049" cy="850651"/>
          </a:xfrm>
          <a:prstGeom prst="roundRect">
            <a:avLst>
              <a:gd fmla="val 16667" name="adj"/>
            </a:avLst>
          </a:prstGeom>
          <a:solidFill>
            <a:srgbClr val="125A6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 &amp; Time  Efficiency</a:t>
            </a: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5005014" y="2947615"/>
            <a:ext cx="1607049" cy="835170"/>
          </a:xfrm>
          <a:prstGeom prst="roundRect">
            <a:avLst>
              <a:gd fmla="val 16667" name="adj"/>
            </a:avLst>
          </a:prstGeom>
          <a:solidFill>
            <a:srgbClr val="125A6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Effective Market Campaigning</a:t>
            </a: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6348153" y="4850277"/>
            <a:ext cx="1607049" cy="952308"/>
          </a:xfrm>
          <a:prstGeom prst="roundRect">
            <a:avLst>
              <a:gd fmla="val 16667" name="adj"/>
            </a:avLst>
          </a:prstGeom>
          <a:solidFill>
            <a:srgbClr val="125A6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Knowing customers better</a:t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9142675" y="4797277"/>
            <a:ext cx="1690172" cy="955362"/>
          </a:xfrm>
          <a:prstGeom prst="roundRect">
            <a:avLst>
              <a:gd fmla="val 16667" name="adj"/>
            </a:avLst>
          </a:prstGeom>
          <a:solidFill>
            <a:srgbClr val="125A6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Increase competitiveness  &amp; profit</a:t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10380344" y="2792236"/>
            <a:ext cx="1607049" cy="1198546"/>
          </a:xfrm>
          <a:prstGeom prst="roundRect">
            <a:avLst>
              <a:gd fmla="val 16667" name="adj"/>
            </a:avLst>
          </a:prstGeom>
          <a:solidFill>
            <a:srgbClr val="125A6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create &amp; provide market opportunities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idx="12" type="sldNum"/>
          </p:nvPr>
        </p:nvSpPr>
        <p:spPr>
          <a:xfrm>
            <a:off x="11210794" y="6356350"/>
            <a:ext cx="4305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4" name="Google Shape;204;p16"/>
          <p:cNvGrpSpPr/>
          <p:nvPr/>
        </p:nvGrpSpPr>
        <p:grpSpPr>
          <a:xfrm>
            <a:off x="3009482" y="1384801"/>
            <a:ext cx="6366723" cy="1009837"/>
            <a:chOff x="2252443" y="51671"/>
            <a:chExt cx="5275734" cy="720325"/>
          </a:xfrm>
        </p:grpSpPr>
        <p:sp>
          <p:nvSpPr>
            <p:cNvPr id="205" name="Google Shape;205;p16"/>
            <p:cNvSpPr/>
            <p:nvPr/>
          </p:nvSpPr>
          <p:spPr>
            <a:xfrm>
              <a:off x="2252443" y="51671"/>
              <a:ext cx="5275734" cy="720325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 cap="flat" cmpd="sng" w="28575">
              <a:solidFill>
                <a:srgbClr val="125A6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 rot="-5400000">
              <a:off x="2323314" y="190423"/>
              <a:ext cx="518045" cy="417636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125A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7" name="Google Shape;207;p16"/>
            <p:cNvGrpSpPr/>
            <p:nvPr/>
          </p:nvGrpSpPr>
          <p:grpSpPr>
            <a:xfrm>
              <a:off x="2958564" y="137675"/>
              <a:ext cx="4135485" cy="548861"/>
              <a:chOff x="3833118" y="2324861"/>
              <a:chExt cx="4135485" cy="548861"/>
            </a:xfrm>
          </p:grpSpPr>
          <p:sp>
            <p:nvSpPr>
              <p:cNvPr id="208" name="Google Shape;208;p16"/>
              <p:cNvSpPr txBox="1"/>
              <p:nvPr/>
            </p:nvSpPr>
            <p:spPr>
              <a:xfrm>
                <a:off x="3833118" y="2324861"/>
                <a:ext cx="2125358" cy="219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142B33"/>
                    </a:solidFill>
                    <a:latin typeface="Arial"/>
                    <a:ea typeface="Arial"/>
                    <a:cs typeface="Arial"/>
                    <a:sym typeface="Arial"/>
                  </a:rPr>
                  <a:t>Data Exploration &amp; Analysis</a:t>
                </a:r>
                <a:endParaRPr/>
              </a:p>
            </p:txBody>
          </p:sp>
          <p:sp>
            <p:nvSpPr>
              <p:cNvPr id="209" name="Google Shape;209;p16"/>
              <p:cNvSpPr txBox="1"/>
              <p:nvPr/>
            </p:nvSpPr>
            <p:spPr>
              <a:xfrm>
                <a:off x="3836009" y="2577344"/>
                <a:ext cx="4132594" cy="296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50">
                    <a:solidFill>
                      <a:srgbClr val="142B33"/>
                    </a:solidFill>
                    <a:latin typeface="Arial"/>
                    <a:ea typeface="Arial"/>
                    <a:cs typeface="Arial"/>
                    <a:sym typeface="Arial"/>
                  </a:rPr>
                  <a:t>Including profil</a:t>
                </a:r>
                <a:r>
                  <a:rPr lang="en-US" sz="1050">
                    <a:solidFill>
                      <a:srgbClr val="142B33"/>
                    </a:solidFill>
                    <a:latin typeface="Arial"/>
                    <a:ea typeface="Arial"/>
                    <a:cs typeface="Arial"/>
                    <a:sym typeface="Arial"/>
                  </a:rPr>
                  <a:t>e report generation, univariate and bivariate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rgbClr val="142B33"/>
                    </a:solidFill>
                    <a:latin typeface="Arial"/>
                    <a:ea typeface="Arial"/>
                    <a:cs typeface="Arial"/>
                    <a:sym typeface="Arial"/>
                  </a:rPr>
                  <a:t>analysis</a:t>
                </a:r>
                <a:endParaRPr/>
              </a:p>
            </p:txBody>
          </p:sp>
        </p:grpSp>
      </p:grpSp>
      <p:grpSp>
        <p:nvGrpSpPr>
          <p:cNvPr id="210" name="Google Shape;210;p16"/>
          <p:cNvGrpSpPr/>
          <p:nvPr/>
        </p:nvGrpSpPr>
        <p:grpSpPr>
          <a:xfrm>
            <a:off x="2172476" y="2535399"/>
            <a:ext cx="6366723" cy="1009837"/>
            <a:chOff x="1612086" y="784626"/>
            <a:chExt cx="6174809" cy="720325"/>
          </a:xfrm>
        </p:grpSpPr>
        <p:sp>
          <p:nvSpPr>
            <p:cNvPr id="211" name="Google Shape;211;p16"/>
            <p:cNvSpPr/>
            <p:nvPr/>
          </p:nvSpPr>
          <p:spPr>
            <a:xfrm>
              <a:off x="1612086" y="784626"/>
              <a:ext cx="6174809" cy="720325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 cap="flat" cmpd="sng" w="28575">
              <a:solidFill>
                <a:srgbClr val="18926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 rot="-5400000">
              <a:off x="1724167" y="907529"/>
              <a:ext cx="518045" cy="4888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18926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" name="Google Shape;213;p16"/>
            <p:cNvGrpSpPr/>
            <p:nvPr/>
          </p:nvGrpSpPr>
          <p:grpSpPr>
            <a:xfrm>
              <a:off x="2333313" y="888333"/>
              <a:ext cx="4954968" cy="440452"/>
              <a:chOff x="3948055" y="2340546"/>
              <a:chExt cx="4954968" cy="440452"/>
            </a:xfrm>
          </p:grpSpPr>
          <p:sp>
            <p:nvSpPr>
              <p:cNvPr id="214" name="Google Shape;214;p16"/>
              <p:cNvSpPr txBox="1"/>
              <p:nvPr/>
            </p:nvSpPr>
            <p:spPr>
              <a:xfrm>
                <a:off x="3948055" y="2340546"/>
                <a:ext cx="1866217" cy="219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142B33"/>
                    </a:solidFill>
                    <a:latin typeface="Arial"/>
                    <a:ea typeface="Arial"/>
                    <a:cs typeface="Arial"/>
                    <a:sym typeface="Arial"/>
                  </a:rPr>
                  <a:t>Data Preprocessing</a:t>
                </a:r>
                <a:endParaRPr/>
              </a:p>
            </p:txBody>
          </p:sp>
          <p:sp>
            <p:nvSpPr>
              <p:cNvPr id="215" name="Google Shape;215;p16"/>
              <p:cNvSpPr txBox="1"/>
              <p:nvPr/>
            </p:nvSpPr>
            <p:spPr>
              <a:xfrm>
                <a:off x="3955603" y="2599878"/>
                <a:ext cx="4947420" cy="181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50">
                    <a:solidFill>
                      <a:srgbClr val="142B33"/>
                    </a:solidFill>
                    <a:latin typeface="Arial"/>
                    <a:ea typeface="Arial"/>
                    <a:cs typeface="Arial"/>
                    <a:sym typeface="Arial"/>
                  </a:rPr>
                  <a:t>Missing Value Treatment, feature encoding, data scaling, correlation heatmap</a:t>
                </a:r>
                <a:endParaRPr sz="1050">
                  <a:solidFill>
                    <a:srgbClr val="142B3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6" name="Google Shape;216;p16"/>
          <p:cNvGrpSpPr/>
          <p:nvPr/>
        </p:nvGrpSpPr>
        <p:grpSpPr>
          <a:xfrm>
            <a:off x="1640803" y="3685999"/>
            <a:ext cx="7088561" cy="1009837"/>
            <a:chOff x="917505" y="1517581"/>
            <a:chExt cx="7088561" cy="720325"/>
          </a:xfrm>
        </p:grpSpPr>
        <p:sp>
          <p:nvSpPr>
            <p:cNvPr id="217" name="Google Shape;217;p16"/>
            <p:cNvSpPr/>
            <p:nvPr/>
          </p:nvSpPr>
          <p:spPr>
            <a:xfrm>
              <a:off x="917505" y="1517581"/>
              <a:ext cx="7088561" cy="720325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 cap="flat" cmpd="sng" w="28575">
              <a:solidFill>
                <a:srgbClr val="C5D9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 rot="-5400000">
              <a:off x="1036848" y="1617419"/>
              <a:ext cx="518045" cy="504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5D9B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9" name="Google Shape;219;p16"/>
            <p:cNvGrpSpPr/>
            <p:nvPr/>
          </p:nvGrpSpPr>
          <p:grpSpPr>
            <a:xfrm>
              <a:off x="1684808" y="1621752"/>
              <a:ext cx="4941029" cy="461339"/>
              <a:chOff x="4019056" y="2328742"/>
              <a:chExt cx="4941029" cy="461339"/>
            </a:xfrm>
          </p:grpSpPr>
          <p:sp>
            <p:nvSpPr>
              <p:cNvPr id="220" name="Google Shape;220;p16"/>
              <p:cNvSpPr txBox="1"/>
              <p:nvPr/>
            </p:nvSpPr>
            <p:spPr>
              <a:xfrm>
                <a:off x="4023793" y="2328742"/>
                <a:ext cx="4934364" cy="219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142B33"/>
                    </a:solidFill>
                    <a:latin typeface="Arial"/>
                    <a:ea typeface="Arial"/>
                    <a:cs typeface="Arial"/>
                    <a:sym typeface="Arial"/>
                  </a:rPr>
                  <a:t>Model Building – Single &amp; Multiple Features Considered</a:t>
                </a:r>
                <a:endParaRPr/>
              </a:p>
            </p:txBody>
          </p:sp>
          <p:sp>
            <p:nvSpPr>
              <p:cNvPr id="221" name="Google Shape;221;p16"/>
              <p:cNvSpPr txBox="1"/>
              <p:nvPr/>
            </p:nvSpPr>
            <p:spPr>
              <a:xfrm>
                <a:off x="4019056" y="2608961"/>
                <a:ext cx="4941029" cy="181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50">
                    <a:solidFill>
                      <a:srgbClr val="142B33"/>
                    </a:solidFill>
                    <a:latin typeface="Arial"/>
                    <a:ea typeface="Arial"/>
                    <a:cs typeface="Arial"/>
                    <a:sym typeface="Arial"/>
                  </a:rPr>
                  <a:t>Clustering algorithms used: KMeans, Hierarchical, DBSCAN Clustering</a:t>
                </a:r>
                <a:endParaRPr sz="1050">
                  <a:solidFill>
                    <a:srgbClr val="142B3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2" name="Google Shape;222;p16"/>
          <p:cNvGrpSpPr/>
          <p:nvPr/>
        </p:nvGrpSpPr>
        <p:grpSpPr>
          <a:xfrm>
            <a:off x="1061681" y="4836597"/>
            <a:ext cx="7864161" cy="1009837"/>
            <a:chOff x="303685" y="2250537"/>
            <a:chExt cx="7864161" cy="720325"/>
          </a:xfrm>
        </p:grpSpPr>
        <p:sp>
          <p:nvSpPr>
            <p:cNvPr id="223" name="Google Shape;223;p16"/>
            <p:cNvSpPr/>
            <p:nvPr/>
          </p:nvSpPr>
          <p:spPr>
            <a:xfrm>
              <a:off x="303685" y="2250537"/>
              <a:ext cx="7864161" cy="720325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 cap="flat" cmpd="sng" w="28575">
              <a:solidFill>
                <a:srgbClr val="F2E8D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 rot="-5400000">
              <a:off x="445903" y="2369524"/>
              <a:ext cx="518045" cy="504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2E8D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16"/>
            <p:cNvGrpSpPr/>
            <p:nvPr/>
          </p:nvGrpSpPr>
          <p:grpSpPr>
            <a:xfrm>
              <a:off x="1165282" y="2360318"/>
              <a:ext cx="6010535" cy="515919"/>
              <a:chOff x="4078517" y="2332168"/>
              <a:chExt cx="6010535" cy="515919"/>
            </a:xfrm>
          </p:grpSpPr>
          <p:sp>
            <p:nvSpPr>
              <p:cNvPr id="226" name="Google Shape;226;p16"/>
              <p:cNvSpPr txBox="1"/>
              <p:nvPr/>
            </p:nvSpPr>
            <p:spPr>
              <a:xfrm>
                <a:off x="4082999" y="2332168"/>
                <a:ext cx="2016642" cy="219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142B33"/>
                    </a:solidFill>
                    <a:latin typeface="Arial"/>
                    <a:ea typeface="Arial"/>
                    <a:cs typeface="Arial"/>
                    <a:sym typeface="Arial"/>
                  </a:rPr>
                  <a:t>Model Prediction App</a:t>
                </a:r>
                <a:endParaRPr/>
              </a:p>
            </p:txBody>
          </p:sp>
          <p:sp>
            <p:nvSpPr>
              <p:cNvPr id="227" name="Google Shape;227;p16"/>
              <p:cNvSpPr txBox="1"/>
              <p:nvPr/>
            </p:nvSpPr>
            <p:spPr>
              <a:xfrm>
                <a:off x="4078517" y="2551709"/>
                <a:ext cx="6010535" cy="296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50">
                    <a:solidFill>
                      <a:srgbClr val="142B33"/>
                    </a:solidFill>
                    <a:latin typeface="Arial"/>
                    <a:ea typeface="Arial"/>
                    <a:cs typeface="Arial"/>
                    <a:sym typeface="Arial"/>
                  </a:rPr>
                  <a:t>Predicting the segment a customer falls in, based on their customerID, age, gender, annual income (k$) and spending score.  </a:t>
                </a:r>
                <a:endParaRPr sz="1050">
                  <a:solidFill>
                    <a:srgbClr val="142B3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8" name="Google Shape;228;p16"/>
          <p:cNvSpPr txBox="1"/>
          <p:nvPr/>
        </p:nvSpPr>
        <p:spPr>
          <a:xfrm>
            <a:off x="695194" y="241576"/>
            <a:ext cx="10515600" cy="5678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Quattrocento Sans"/>
              <a:buNone/>
            </a:pPr>
            <a:r>
              <a:rPr b="1" lang="en-US" sz="3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SOLUTION </a:t>
            </a:r>
            <a:r>
              <a:rPr b="0" lang="en-US" sz="3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AGENDA</a:t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>
            <a:off x="7562821" y="1891396"/>
            <a:ext cx="4411792" cy="552478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p16"/>
          <p:cNvGrpSpPr/>
          <p:nvPr/>
        </p:nvGrpSpPr>
        <p:grpSpPr>
          <a:xfrm>
            <a:off x="8123901" y="694231"/>
            <a:ext cx="3294552" cy="1962542"/>
            <a:chOff x="8123901" y="694231"/>
            <a:chExt cx="3294552" cy="1962542"/>
          </a:xfrm>
        </p:grpSpPr>
        <p:sp>
          <p:nvSpPr>
            <p:cNvPr id="231" name="Google Shape;231;p16"/>
            <p:cNvSpPr/>
            <p:nvPr/>
          </p:nvSpPr>
          <p:spPr>
            <a:xfrm>
              <a:off x="8123901" y="694231"/>
              <a:ext cx="3294552" cy="1962542"/>
            </a:xfrm>
            <a:custGeom>
              <a:rect b="b" l="l" r="r" t="t"/>
              <a:pathLst>
                <a:path extrusionOk="0" h="13487" w="24864">
                  <a:moveTo>
                    <a:pt x="0" y="13487"/>
                  </a:moveTo>
                  <a:cubicBezTo>
                    <a:pt x="0" y="6039"/>
                    <a:pt x="6038" y="0"/>
                    <a:pt x="13485" y="0"/>
                  </a:cubicBezTo>
                  <a:cubicBezTo>
                    <a:pt x="18097" y="0"/>
                    <a:pt x="22389" y="2357"/>
                    <a:pt x="24864" y="6249"/>
                  </a:cubicBezTo>
                  <a:lnTo>
                    <a:pt x="13485" y="13487"/>
                  </a:lnTo>
                  <a:lnTo>
                    <a:pt x="0" y="13487"/>
                  </a:lnTo>
                  <a:close/>
                </a:path>
              </a:pathLst>
            </a:custGeom>
            <a:solidFill>
              <a:srgbClr val="125A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nalytics " id="232" name="Google Shape;232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61552" y="1316005"/>
              <a:ext cx="567834" cy="5678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3" name="Google Shape;233;p16"/>
          <p:cNvGrpSpPr/>
          <p:nvPr/>
        </p:nvGrpSpPr>
        <p:grpSpPr>
          <a:xfrm>
            <a:off x="9915491" y="1702104"/>
            <a:ext cx="2037490" cy="2784939"/>
            <a:chOff x="9915491" y="1702104"/>
            <a:chExt cx="2037490" cy="2784939"/>
          </a:xfrm>
        </p:grpSpPr>
        <p:sp>
          <p:nvSpPr>
            <p:cNvPr id="234" name="Google Shape;234;p16"/>
            <p:cNvSpPr/>
            <p:nvPr/>
          </p:nvSpPr>
          <p:spPr>
            <a:xfrm>
              <a:off x="9915491" y="1702104"/>
              <a:ext cx="2037490" cy="2784939"/>
            </a:xfrm>
            <a:custGeom>
              <a:rect b="b" l="l" r="r" t="t"/>
              <a:pathLst>
                <a:path extrusionOk="0" h="9572" w="7688">
                  <a:moveTo>
                    <a:pt x="5689" y="0"/>
                  </a:moveTo>
                  <a:cubicBezTo>
                    <a:pt x="7688" y="3143"/>
                    <a:pt x="6761" y="7311"/>
                    <a:pt x="3619" y="9310"/>
                  </a:cubicBezTo>
                  <a:cubicBezTo>
                    <a:pt x="3472" y="9403"/>
                    <a:pt x="3322" y="9490"/>
                    <a:pt x="3169" y="9572"/>
                  </a:cubicBezTo>
                  <a:lnTo>
                    <a:pt x="0" y="3619"/>
                  </a:lnTo>
                  <a:lnTo>
                    <a:pt x="5689" y="0"/>
                  </a:lnTo>
                  <a:close/>
                </a:path>
              </a:pathLst>
            </a:custGeom>
            <a:solidFill>
              <a:srgbClr val="18926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5" name="Google Shape;235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33942" y="2703830"/>
              <a:ext cx="600587" cy="6005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6" name="Google Shape;236;p16"/>
          <p:cNvGrpSpPr/>
          <p:nvPr/>
        </p:nvGrpSpPr>
        <p:grpSpPr>
          <a:xfrm>
            <a:off x="8123902" y="3624973"/>
            <a:ext cx="1800074" cy="1673305"/>
            <a:chOff x="8123902" y="3624973"/>
            <a:chExt cx="1800074" cy="1673305"/>
          </a:xfrm>
        </p:grpSpPr>
        <p:sp>
          <p:nvSpPr>
            <p:cNvPr id="237" name="Google Shape;237;p16"/>
            <p:cNvSpPr/>
            <p:nvPr/>
          </p:nvSpPr>
          <p:spPr>
            <a:xfrm>
              <a:off x="8123902" y="3624973"/>
              <a:ext cx="1800074" cy="1673305"/>
            </a:xfrm>
            <a:custGeom>
              <a:rect b="b" l="l" r="r" t="t"/>
              <a:pathLst>
                <a:path extrusionOk="0" h="5782" w="6743">
                  <a:moveTo>
                    <a:pt x="3272" y="5782"/>
                  </a:moveTo>
                  <a:cubicBezTo>
                    <a:pt x="1242" y="4563"/>
                    <a:pt x="0" y="2368"/>
                    <a:pt x="0" y="0"/>
                  </a:cubicBezTo>
                  <a:lnTo>
                    <a:pt x="6743" y="0"/>
                  </a:lnTo>
                  <a:lnTo>
                    <a:pt x="3272" y="5782"/>
                  </a:lnTo>
                  <a:close/>
                </a:path>
              </a:pathLst>
            </a:custGeom>
            <a:solidFill>
              <a:srgbClr val="F2E8D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hoice " id="238" name="Google Shape;238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188417">
              <a:off x="8478031" y="4080414"/>
              <a:ext cx="461164" cy="4611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" name="Google Shape;239;p16"/>
          <p:cNvGrpSpPr/>
          <p:nvPr/>
        </p:nvGrpSpPr>
        <p:grpSpPr>
          <a:xfrm>
            <a:off x="8973113" y="2983435"/>
            <a:ext cx="1787386" cy="2054558"/>
            <a:chOff x="8973113" y="2983435"/>
            <a:chExt cx="1787386" cy="2054558"/>
          </a:xfrm>
        </p:grpSpPr>
        <p:sp>
          <p:nvSpPr>
            <p:cNvPr id="240" name="Google Shape;240;p16"/>
            <p:cNvSpPr/>
            <p:nvPr/>
          </p:nvSpPr>
          <p:spPr>
            <a:xfrm>
              <a:off x="8973113" y="2983435"/>
              <a:ext cx="1787386" cy="2054558"/>
            </a:xfrm>
            <a:custGeom>
              <a:rect b="b" l="l" r="r" t="t"/>
              <a:pathLst>
                <a:path extrusionOk="0" h="7066" w="6640">
                  <a:moveTo>
                    <a:pt x="6640" y="5953"/>
                  </a:moveTo>
                  <a:cubicBezTo>
                    <a:pt x="4550" y="7066"/>
                    <a:pt x="2030" y="7001"/>
                    <a:pt x="0" y="5782"/>
                  </a:cubicBezTo>
                  <a:lnTo>
                    <a:pt x="3471" y="0"/>
                  </a:lnTo>
                  <a:lnTo>
                    <a:pt x="6640" y="5953"/>
                  </a:lnTo>
                  <a:close/>
                </a:path>
              </a:pathLst>
            </a:custGeom>
            <a:solidFill>
              <a:srgbClr val="C5D9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Grouping " id="241" name="Google Shape;241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575446" y="3664646"/>
              <a:ext cx="680090" cy="6800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/>
          <p:nvPr/>
        </p:nvSpPr>
        <p:spPr>
          <a:xfrm>
            <a:off x="11435149" y="6386830"/>
            <a:ext cx="278936" cy="278936"/>
          </a:xfrm>
          <a:prstGeom prst="ellipse">
            <a:avLst/>
          </a:prstGeom>
          <a:solidFill>
            <a:srgbClr val="114A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 txBox="1"/>
          <p:nvPr>
            <p:ph idx="12" type="sldNum"/>
          </p:nvPr>
        </p:nvSpPr>
        <p:spPr>
          <a:xfrm>
            <a:off x="11435149" y="6408032"/>
            <a:ext cx="278936" cy="236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</a:rPr>
              <a:t>‹#›</a:t>
            </a:fld>
            <a:endParaRPr sz="1050">
              <a:solidFill>
                <a:schemeClr val="lt1"/>
              </a:solidFill>
            </a:endParaRPr>
          </a:p>
        </p:txBody>
      </p:sp>
      <p:grpSp>
        <p:nvGrpSpPr>
          <p:cNvPr id="249" name="Google Shape;249;p17"/>
          <p:cNvGrpSpPr/>
          <p:nvPr/>
        </p:nvGrpSpPr>
        <p:grpSpPr>
          <a:xfrm>
            <a:off x="5918836" y="962934"/>
            <a:ext cx="3848962" cy="1035986"/>
            <a:chOff x="5333682" y="1256370"/>
            <a:chExt cx="3848962" cy="1035986"/>
          </a:xfrm>
        </p:grpSpPr>
        <p:grpSp>
          <p:nvGrpSpPr>
            <p:cNvPr id="250" name="Google Shape;250;p17"/>
            <p:cNvGrpSpPr/>
            <p:nvPr/>
          </p:nvGrpSpPr>
          <p:grpSpPr>
            <a:xfrm>
              <a:off x="5333682" y="1256370"/>
              <a:ext cx="3848962" cy="1035982"/>
              <a:chOff x="4367255" y="1219200"/>
              <a:chExt cx="5199489" cy="780795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4367255" y="1219200"/>
                <a:ext cx="5199489" cy="780795"/>
              </a:xfrm>
              <a:prstGeom prst="roundRect">
                <a:avLst>
                  <a:gd fmla="val 50000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7"/>
              <p:cNvSpPr txBox="1"/>
              <p:nvPr/>
            </p:nvSpPr>
            <p:spPr>
              <a:xfrm>
                <a:off x="4839499" y="1401470"/>
                <a:ext cx="3985867" cy="574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1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100">
                    <a:solidFill>
                      <a:schemeClr val="dk1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1. Age : Age of the customer</a:t>
                </a:r>
                <a:br>
                  <a:rPr i="0" lang="en-US" sz="1100">
                    <a:solidFill>
                      <a:schemeClr val="dk1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</a:br>
                <a:r>
                  <a:rPr i="0" lang="en-US" sz="1100">
                    <a:solidFill>
                      <a:schemeClr val="dk1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There is a high number of customers between the age of 25 to 40 years. This data is right skewed, implying a possibility of outliers</a:t>
                </a:r>
                <a:endParaRPr/>
              </a:p>
              <a:p>
                <a:pPr indent="0" lvl="0" marL="0" marR="0" rtl="1" algn="l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sp>
          <p:nvSpPr>
            <p:cNvPr id="253" name="Google Shape;253;p17"/>
            <p:cNvSpPr/>
            <p:nvPr/>
          </p:nvSpPr>
          <p:spPr>
            <a:xfrm rot="5400000">
              <a:off x="8422724" y="1547630"/>
              <a:ext cx="1035983" cy="45347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5D9BF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17"/>
          <p:cNvGrpSpPr/>
          <p:nvPr/>
        </p:nvGrpSpPr>
        <p:grpSpPr>
          <a:xfrm>
            <a:off x="5918836" y="2443715"/>
            <a:ext cx="3848963" cy="1035982"/>
            <a:chOff x="5333681" y="2548815"/>
            <a:chExt cx="3848963" cy="1035982"/>
          </a:xfrm>
        </p:grpSpPr>
        <p:grpSp>
          <p:nvGrpSpPr>
            <p:cNvPr id="255" name="Google Shape;255;p17"/>
            <p:cNvGrpSpPr/>
            <p:nvPr/>
          </p:nvGrpSpPr>
          <p:grpSpPr>
            <a:xfrm>
              <a:off x="5333681" y="2548815"/>
              <a:ext cx="3848963" cy="1035982"/>
              <a:chOff x="4367253" y="1219200"/>
              <a:chExt cx="5199490" cy="780795"/>
            </a:xfrm>
          </p:grpSpPr>
          <p:sp>
            <p:nvSpPr>
              <p:cNvPr id="256" name="Google Shape;256;p17"/>
              <p:cNvSpPr/>
              <p:nvPr/>
            </p:nvSpPr>
            <p:spPr>
              <a:xfrm>
                <a:off x="4367253" y="1219200"/>
                <a:ext cx="5199490" cy="780795"/>
              </a:xfrm>
              <a:prstGeom prst="roundRect">
                <a:avLst>
                  <a:gd fmla="val 50000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7"/>
              <p:cNvSpPr txBox="1"/>
              <p:nvPr/>
            </p:nvSpPr>
            <p:spPr>
              <a:xfrm>
                <a:off x="5042791" y="1317422"/>
                <a:ext cx="3720781" cy="553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100">
                    <a:solidFill>
                      <a:schemeClr val="dk1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2. Gender : Gender of the customer</a:t>
                </a:r>
                <a:br>
                  <a:rPr b="0" i="0" lang="en-US" sz="1100">
                    <a:solidFill>
                      <a:schemeClr val="dk1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</a:br>
                <a:r>
                  <a:rPr b="0" i="0" lang="en-US" sz="1100">
                    <a:solidFill>
                      <a:schemeClr val="dk1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More than half the customers are female.</a:t>
                </a:r>
                <a:endParaRPr/>
              </a:p>
            </p:txBody>
          </p:sp>
        </p:grpSp>
        <p:sp>
          <p:nvSpPr>
            <p:cNvPr id="258" name="Google Shape;258;p17"/>
            <p:cNvSpPr/>
            <p:nvPr/>
          </p:nvSpPr>
          <p:spPr>
            <a:xfrm rot="5400000">
              <a:off x="8429507" y="2844457"/>
              <a:ext cx="1022416" cy="45347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87D398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17"/>
          <p:cNvGrpSpPr/>
          <p:nvPr/>
        </p:nvGrpSpPr>
        <p:grpSpPr>
          <a:xfrm>
            <a:off x="5918836" y="3954843"/>
            <a:ext cx="3848964" cy="1035986"/>
            <a:chOff x="5333681" y="3841260"/>
            <a:chExt cx="3848964" cy="1035986"/>
          </a:xfrm>
        </p:grpSpPr>
        <p:grpSp>
          <p:nvGrpSpPr>
            <p:cNvPr id="260" name="Google Shape;260;p17"/>
            <p:cNvGrpSpPr/>
            <p:nvPr/>
          </p:nvGrpSpPr>
          <p:grpSpPr>
            <a:xfrm>
              <a:off x="5333681" y="3841260"/>
              <a:ext cx="3848964" cy="1035982"/>
              <a:chOff x="4367253" y="1219200"/>
              <a:chExt cx="5199491" cy="780795"/>
            </a:xfrm>
          </p:grpSpPr>
          <p:sp>
            <p:nvSpPr>
              <p:cNvPr id="261" name="Google Shape;261;p17"/>
              <p:cNvSpPr/>
              <p:nvPr/>
            </p:nvSpPr>
            <p:spPr>
              <a:xfrm>
                <a:off x="4367253" y="1219200"/>
                <a:ext cx="5199491" cy="780795"/>
              </a:xfrm>
              <a:prstGeom prst="roundRect">
                <a:avLst>
                  <a:gd fmla="val 50000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7"/>
              <p:cNvSpPr txBox="1"/>
              <p:nvPr/>
            </p:nvSpPr>
            <p:spPr>
              <a:xfrm>
                <a:off x="5016842" y="1276057"/>
                <a:ext cx="3700255" cy="667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100">
                    <a:solidFill>
                      <a:schemeClr val="dk1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3. Annual Income (k$) : Annual income of the customer (in thousands)</a:t>
                </a:r>
                <a:br>
                  <a:rPr b="0" i="0" lang="en-US" sz="1100">
                    <a:solidFill>
                      <a:schemeClr val="dk1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</a:br>
                <a:r>
                  <a:rPr b="0" i="0" lang="en-US" sz="1100">
                    <a:solidFill>
                      <a:schemeClr val="dk1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Ranges from $ 26k to 137k, with customers earning  $60k on average. There is one outlier in this feature.</a:t>
                </a:r>
                <a:endParaRPr/>
              </a:p>
            </p:txBody>
          </p:sp>
        </p:grpSp>
        <p:sp>
          <p:nvSpPr>
            <p:cNvPr id="263" name="Google Shape;263;p17"/>
            <p:cNvSpPr/>
            <p:nvPr/>
          </p:nvSpPr>
          <p:spPr>
            <a:xfrm rot="5400000">
              <a:off x="8422818" y="4132613"/>
              <a:ext cx="1035795" cy="45347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18926F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17"/>
          <p:cNvGrpSpPr/>
          <p:nvPr/>
        </p:nvGrpSpPr>
        <p:grpSpPr>
          <a:xfrm>
            <a:off x="5918836" y="5304191"/>
            <a:ext cx="3848965" cy="1361575"/>
            <a:chOff x="5333679" y="5048110"/>
            <a:chExt cx="3848965" cy="1361575"/>
          </a:xfrm>
        </p:grpSpPr>
        <p:grpSp>
          <p:nvGrpSpPr>
            <p:cNvPr id="265" name="Google Shape;265;p17"/>
            <p:cNvGrpSpPr/>
            <p:nvPr/>
          </p:nvGrpSpPr>
          <p:grpSpPr>
            <a:xfrm>
              <a:off x="5333679" y="5048110"/>
              <a:ext cx="3848965" cy="1361575"/>
              <a:chOff x="4186791" y="4757411"/>
              <a:chExt cx="5199493" cy="919419"/>
            </a:xfrm>
          </p:grpSpPr>
          <p:sp>
            <p:nvSpPr>
              <p:cNvPr id="266" name="Google Shape;266;p17"/>
              <p:cNvSpPr/>
              <p:nvPr/>
            </p:nvSpPr>
            <p:spPr>
              <a:xfrm>
                <a:off x="4186791" y="4815208"/>
                <a:ext cx="5199493" cy="780795"/>
              </a:xfrm>
              <a:prstGeom prst="roundRect">
                <a:avLst>
                  <a:gd fmla="val 50000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7"/>
              <p:cNvSpPr txBox="1"/>
              <p:nvPr/>
            </p:nvSpPr>
            <p:spPr>
              <a:xfrm>
                <a:off x="4823306" y="4757411"/>
                <a:ext cx="3798830" cy="919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100">
                    <a:solidFill>
                      <a:schemeClr val="dk1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4. Spending Score (1-100) :</a:t>
                </a:r>
                <a:r>
                  <a:rPr b="1" lang="en-US" sz="1100">
                    <a:solidFill>
                      <a:srgbClr val="BDC1C6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 </a:t>
                </a:r>
                <a:r>
                  <a:rPr b="1" lang="en-US" sz="1100">
                    <a:solidFill>
                      <a:schemeClr val="dk1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Score given to customers by mall authorities based on purchasing activities &amp; behavior</a:t>
                </a:r>
                <a:br>
                  <a:rPr b="0" i="0" lang="en-US" sz="1100">
                    <a:solidFill>
                      <a:schemeClr val="dk1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</a:br>
                <a:r>
                  <a:rPr b="0" i="0" lang="en-US" sz="1100">
                    <a:solidFill>
                      <a:schemeClr val="dk1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There is a higher number of customers who have a score between 30 to 70.</a:t>
                </a:r>
                <a:endParaRPr/>
              </a:p>
            </p:txBody>
          </p:sp>
        </p:grpSp>
        <p:sp>
          <p:nvSpPr>
            <p:cNvPr id="268" name="Google Shape;268;p17"/>
            <p:cNvSpPr/>
            <p:nvPr/>
          </p:nvSpPr>
          <p:spPr>
            <a:xfrm rot="5400000">
              <a:off x="8369359" y="5491899"/>
              <a:ext cx="1142713" cy="45347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114A5E"/>
            </a:solidFill>
            <a:ln>
              <a:noFill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69" name="Google Shape;269;p17"/>
          <p:cNvCxnSpPr/>
          <p:nvPr/>
        </p:nvCxnSpPr>
        <p:spPr>
          <a:xfrm>
            <a:off x="647700" y="4113916"/>
            <a:ext cx="353665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0" name="Google Shape;270;p17"/>
          <p:cNvSpPr txBox="1"/>
          <p:nvPr/>
        </p:nvSpPr>
        <p:spPr>
          <a:xfrm>
            <a:off x="747250" y="62076"/>
            <a:ext cx="10515600" cy="5678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Quattrocento Sans"/>
              <a:buNone/>
            </a:pPr>
            <a:r>
              <a:rPr b="1" lang="en-US" sz="3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EXPLORATORY </a:t>
            </a:r>
            <a:r>
              <a:rPr b="0" lang="en-US" sz="3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ANALYSIS</a:t>
            </a:r>
            <a:endParaRPr/>
          </a:p>
        </p:txBody>
      </p:sp>
      <p:grpSp>
        <p:nvGrpSpPr>
          <p:cNvPr id="271" name="Google Shape;271;p17"/>
          <p:cNvGrpSpPr/>
          <p:nvPr/>
        </p:nvGrpSpPr>
        <p:grpSpPr>
          <a:xfrm>
            <a:off x="49162" y="629910"/>
            <a:ext cx="5709381" cy="6166014"/>
            <a:chOff x="49162" y="629910"/>
            <a:chExt cx="5709381" cy="6166014"/>
          </a:xfrm>
        </p:grpSpPr>
        <p:sp>
          <p:nvSpPr>
            <p:cNvPr id="272" name="Google Shape;272;p17"/>
            <p:cNvSpPr/>
            <p:nvPr/>
          </p:nvSpPr>
          <p:spPr>
            <a:xfrm>
              <a:off x="49162" y="629910"/>
              <a:ext cx="5709381" cy="6166014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3" name="Google Shape;273;p17"/>
            <p:cNvPicPr preferRelativeResize="0"/>
            <p:nvPr/>
          </p:nvPicPr>
          <p:blipFill rotWithShape="1">
            <a:blip r:embed="rId3">
              <a:alphaModFix/>
            </a:blip>
            <a:srcRect b="0" l="1" r="2269" t="0"/>
            <a:stretch/>
          </p:blipFill>
          <p:spPr>
            <a:xfrm>
              <a:off x="3296370" y="723079"/>
              <a:ext cx="2116358" cy="1458087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  <p:pic>
          <p:nvPicPr>
            <p:cNvPr id="274" name="Google Shape;27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6893" y="2362571"/>
              <a:ext cx="2721496" cy="1458086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  <p:pic>
          <p:nvPicPr>
            <p:cNvPr id="275" name="Google Shape;275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04564" y="2372554"/>
              <a:ext cx="2435213" cy="1458086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  <p:pic>
          <p:nvPicPr>
            <p:cNvPr id="276" name="Google Shape;276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93861" y="728879"/>
              <a:ext cx="2780362" cy="1458086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  <p:pic>
          <p:nvPicPr>
            <p:cNvPr id="277" name="Google Shape;277;p17"/>
            <p:cNvPicPr preferRelativeResize="0"/>
            <p:nvPr/>
          </p:nvPicPr>
          <p:blipFill rotWithShape="1">
            <a:blip r:embed="rId7">
              <a:alphaModFix/>
            </a:blip>
            <a:srcRect b="0" l="5197" r="3798" t="10944"/>
            <a:stretch/>
          </p:blipFill>
          <p:spPr>
            <a:xfrm>
              <a:off x="193861" y="4014947"/>
              <a:ext cx="5345915" cy="2685405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</p:grpSp>
      <p:grpSp>
        <p:nvGrpSpPr>
          <p:cNvPr id="278" name="Google Shape;278;p17"/>
          <p:cNvGrpSpPr/>
          <p:nvPr/>
        </p:nvGrpSpPr>
        <p:grpSpPr>
          <a:xfrm>
            <a:off x="10040341" y="1110634"/>
            <a:ext cx="2435213" cy="4707932"/>
            <a:chOff x="10040341" y="1110634"/>
            <a:chExt cx="2435213" cy="4707932"/>
          </a:xfrm>
        </p:grpSpPr>
        <p:grpSp>
          <p:nvGrpSpPr>
            <p:cNvPr id="279" name="Google Shape;279;p17"/>
            <p:cNvGrpSpPr/>
            <p:nvPr/>
          </p:nvGrpSpPr>
          <p:grpSpPr>
            <a:xfrm>
              <a:off x="10040341" y="1110634"/>
              <a:ext cx="2435213" cy="4707932"/>
              <a:chOff x="10040341" y="1110634"/>
              <a:chExt cx="2435213" cy="4707932"/>
            </a:xfrm>
          </p:grpSpPr>
          <p:grpSp>
            <p:nvGrpSpPr>
              <p:cNvPr id="280" name="Google Shape;280;p17"/>
              <p:cNvGrpSpPr/>
              <p:nvPr/>
            </p:nvGrpSpPr>
            <p:grpSpPr>
              <a:xfrm>
                <a:off x="10040341" y="1110634"/>
                <a:ext cx="2435213" cy="4707932"/>
                <a:chOff x="10040341" y="1110634"/>
                <a:chExt cx="2435213" cy="4707932"/>
              </a:xfrm>
            </p:grpSpPr>
            <p:grpSp>
              <p:nvGrpSpPr>
                <p:cNvPr id="281" name="Google Shape;281;p17"/>
                <p:cNvGrpSpPr/>
                <p:nvPr/>
              </p:nvGrpSpPr>
              <p:grpSpPr>
                <a:xfrm>
                  <a:off x="10040341" y="1110634"/>
                  <a:ext cx="2435213" cy="4707932"/>
                  <a:chOff x="3526364" y="859367"/>
                  <a:chExt cx="2569635" cy="5139268"/>
                </a:xfrm>
              </p:grpSpPr>
              <p:sp>
                <p:nvSpPr>
                  <p:cNvPr id="282" name="Google Shape;282;p17"/>
                  <p:cNvSpPr/>
                  <p:nvPr/>
                </p:nvSpPr>
                <p:spPr>
                  <a:xfrm>
                    <a:off x="4278992" y="4791751"/>
                    <a:ext cx="1817007" cy="1206884"/>
                  </a:xfrm>
                  <a:custGeom>
                    <a:rect b="b" l="l" r="r" t="t"/>
                    <a:pathLst>
                      <a:path extrusionOk="0" h="1206884" w="1817007">
                        <a:moveTo>
                          <a:pt x="1816795" y="1206808"/>
                        </a:moveTo>
                        <a:cubicBezTo>
                          <a:pt x="1135291" y="1206808"/>
                          <a:pt x="481685" y="936079"/>
                          <a:pt x="-213" y="454181"/>
                        </a:cubicBezTo>
                        <a:lnTo>
                          <a:pt x="454044" y="-76"/>
                        </a:lnTo>
                        <a:cubicBezTo>
                          <a:pt x="815470" y="361350"/>
                          <a:pt x="1305665" y="564395"/>
                          <a:pt x="1816795" y="564395"/>
                        </a:cubicBezTo>
                        <a:close/>
                      </a:path>
                    </a:pathLst>
                  </a:custGeom>
                  <a:solidFill>
                    <a:srgbClr val="114A5E"/>
                  </a:solidFill>
                  <a:ln>
                    <a:noFill/>
                  </a:ln>
                  <a:effectLst>
                    <a:outerShdw blurRad="107950" algn="ctr" dir="5400000" dist="12700">
                      <a:srgbClr val="000000"/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3" name="Google Shape;283;p17"/>
                  <p:cNvSpPr/>
                  <p:nvPr/>
                </p:nvSpPr>
                <p:spPr>
                  <a:xfrm>
                    <a:off x="3526364" y="3429000"/>
                    <a:ext cx="1206884" cy="1816998"/>
                  </a:xfrm>
                  <a:custGeom>
                    <a:rect b="b" l="l" r="r" t="t"/>
                    <a:pathLst>
                      <a:path extrusionOk="0" h="1816998" w="1206884">
                        <a:moveTo>
                          <a:pt x="752415" y="1816922"/>
                        </a:moveTo>
                        <a:cubicBezTo>
                          <a:pt x="270516" y="1335024"/>
                          <a:pt x="-213" y="681428"/>
                          <a:pt x="-213" y="-76"/>
                        </a:cubicBezTo>
                        <a:lnTo>
                          <a:pt x="642201" y="-76"/>
                        </a:lnTo>
                        <a:cubicBezTo>
                          <a:pt x="642201" y="511054"/>
                          <a:pt x="845245" y="1001249"/>
                          <a:pt x="1206671" y="1362675"/>
                        </a:cubicBezTo>
                        <a:close/>
                      </a:path>
                    </a:pathLst>
                  </a:custGeom>
                  <a:solidFill>
                    <a:srgbClr val="18926F"/>
                  </a:solidFill>
                  <a:ln>
                    <a:noFill/>
                  </a:ln>
                  <a:effectLst>
                    <a:outerShdw blurRad="107950" algn="ctr" dir="5400000" dist="12700">
                      <a:srgbClr val="000000"/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7"/>
                  <p:cNvSpPr/>
                  <p:nvPr/>
                </p:nvSpPr>
                <p:spPr>
                  <a:xfrm>
                    <a:off x="3526364" y="1611992"/>
                    <a:ext cx="1206884" cy="1817007"/>
                  </a:xfrm>
                  <a:custGeom>
                    <a:rect b="b" l="l" r="r" t="t"/>
                    <a:pathLst>
                      <a:path extrusionOk="0" h="1817007" w="1206884">
                        <a:moveTo>
                          <a:pt x="-213" y="1816932"/>
                        </a:moveTo>
                        <a:cubicBezTo>
                          <a:pt x="-213" y="1135418"/>
                          <a:pt x="270516" y="481822"/>
                          <a:pt x="752415" y="-76"/>
                        </a:cubicBezTo>
                        <a:lnTo>
                          <a:pt x="1206671" y="454181"/>
                        </a:lnTo>
                        <a:cubicBezTo>
                          <a:pt x="845245" y="815597"/>
                          <a:pt x="642201" y="1305802"/>
                          <a:pt x="642201" y="1816932"/>
                        </a:cubicBezTo>
                        <a:close/>
                      </a:path>
                    </a:pathLst>
                  </a:custGeom>
                  <a:solidFill>
                    <a:srgbClr val="87D398"/>
                  </a:solidFill>
                  <a:ln>
                    <a:noFill/>
                  </a:ln>
                  <a:effectLst>
                    <a:outerShdw blurRad="107950" algn="ctr" dir="5400000" dist="12700">
                      <a:srgbClr val="000000"/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7"/>
                  <p:cNvSpPr/>
                  <p:nvPr/>
                </p:nvSpPr>
                <p:spPr>
                  <a:xfrm>
                    <a:off x="4278992" y="859367"/>
                    <a:ext cx="1817007" cy="1206881"/>
                  </a:xfrm>
                  <a:custGeom>
                    <a:rect b="b" l="l" r="r" t="t"/>
                    <a:pathLst>
                      <a:path extrusionOk="0" h="1206881" w="1817007">
                        <a:moveTo>
                          <a:pt x="-213" y="752549"/>
                        </a:moveTo>
                        <a:cubicBezTo>
                          <a:pt x="481695" y="270650"/>
                          <a:pt x="1135291" y="-76"/>
                          <a:pt x="1816795" y="-76"/>
                        </a:cubicBezTo>
                        <a:lnTo>
                          <a:pt x="1816795" y="642335"/>
                        </a:lnTo>
                        <a:cubicBezTo>
                          <a:pt x="1305665" y="642335"/>
                          <a:pt x="815470" y="845379"/>
                          <a:pt x="454044" y="1206805"/>
                        </a:cubicBezTo>
                        <a:close/>
                      </a:path>
                    </a:pathLst>
                  </a:custGeom>
                  <a:solidFill>
                    <a:srgbClr val="C5D9BF"/>
                  </a:solidFill>
                  <a:ln>
                    <a:noFill/>
                  </a:ln>
                  <a:effectLst>
                    <a:outerShdw blurRad="107950" algn="ctr" dir="5400000" dist="12700">
                      <a:srgbClr val="000000"/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6" name="Google Shape;286;p17"/>
                <p:cNvSpPr/>
                <p:nvPr/>
              </p:nvSpPr>
              <p:spPr>
                <a:xfrm>
                  <a:off x="10470067" y="1481088"/>
                  <a:ext cx="1750842" cy="3853958"/>
                </a:xfrm>
                <a:custGeom>
                  <a:rect b="b" l="l" r="r" t="t"/>
                  <a:pathLst>
                    <a:path extrusionOk="0" h="2983037" w="1478366">
                      <a:moveTo>
                        <a:pt x="1478366" y="0"/>
                      </a:moveTo>
                      <a:lnTo>
                        <a:pt x="1478366" y="2983037"/>
                      </a:lnTo>
                      <a:lnTo>
                        <a:pt x="1339648" y="2976032"/>
                      </a:lnTo>
                      <a:cubicBezTo>
                        <a:pt x="587188" y="2899616"/>
                        <a:pt x="0" y="2264139"/>
                        <a:pt x="0" y="1491518"/>
                      </a:cubicBezTo>
                      <a:cubicBezTo>
                        <a:pt x="0" y="718897"/>
                        <a:pt x="587188" y="83421"/>
                        <a:pt x="1339648" y="700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114A5E"/>
                    </a:gs>
                    <a:gs pos="100000">
                      <a:srgbClr val="18926F"/>
                    </a:gs>
                  </a:gsLst>
                  <a:lin ang="12000000" scaled="0"/>
                </a:gra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7" name="Google Shape;287;p17"/>
              <p:cNvSpPr txBox="1"/>
              <p:nvPr/>
            </p:nvSpPr>
            <p:spPr>
              <a:xfrm>
                <a:off x="10966993" y="1982483"/>
                <a:ext cx="1211112" cy="2669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05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200</a:t>
                </a:r>
                <a:r>
                  <a:rPr lang="en-US" sz="105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Records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5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05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5</a:t>
                </a:r>
                <a:r>
                  <a:rPr lang="en-US" sz="105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Features </a:t>
                </a:r>
                <a:endParaRPr sz="1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(1 categorical)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05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Important Feature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Spending Score (1-100)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05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Business Model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Clustering Algorithm</a:t>
                </a:r>
                <a:endParaRPr/>
              </a:p>
            </p:txBody>
          </p:sp>
        </p:grpSp>
        <p:cxnSp>
          <p:nvCxnSpPr>
            <p:cNvPr id="288" name="Google Shape;288;p17"/>
            <p:cNvCxnSpPr/>
            <p:nvPr/>
          </p:nvCxnSpPr>
          <p:spPr>
            <a:xfrm>
              <a:off x="11153162" y="2423531"/>
              <a:ext cx="838773" cy="0"/>
            </a:xfrm>
            <a:prstGeom prst="straightConnector1">
              <a:avLst/>
            </a:prstGeom>
            <a:noFill/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17"/>
            <p:cNvCxnSpPr/>
            <p:nvPr/>
          </p:nvCxnSpPr>
          <p:spPr>
            <a:xfrm>
              <a:off x="11153162" y="2874716"/>
              <a:ext cx="838773" cy="0"/>
            </a:xfrm>
            <a:prstGeom prst="straightConnector1">
              <a:avLst/>
            </a:prstGeom>
            <a:noFill/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17"/>
            <p:cNvCxnSpPr/>
            <p:nvPr/>
          </p:nvCxnSpPr>
          <p:spPr>
            <a:xfrm>
              <a:off x="11153162" y="3774142"/>
              <a:ext cx="838773" cy="0"/>
            </a:xfrm>
            <a:prstGeom prst="straightConnector1">
              <a:avLst/>
            </a:prstGeom>
            <a:noFill/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/>
          <p:nvPr/>
        </p:nvSpPr>
        <p:spPr>
          <a:xfrm>
            <a:off x="11435149" y="6386830"/>
            <a:ext cx="278936" cy="278936"/>
          </a:xfrm>
          <a:prstGeom prst="ellipse">
            <a:avLst/>
          </a:prstGeom>
          <a:solidFill>
            <a:srgbClr val="114A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8"/>
          <p:cNvSpPr txBox="1"/>
          <p:nvPr>
            <p:ph idx="12" type="sldNum"/>
          </p:nvPr>
        </p:nvSpPr>
        <p:spPr>
          <a:xfrm>
            <a:off x="11435149" y="6408032"/>
            <a:ext cx="278936" cy="236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</a:rPr>
              <a:t>‹#›</a:t>
            </a:fld>
            <a:endParaRPr sz="1050">
              <a:solidFill>
                <a:schemeClr val="lt1"/>
              </a:solidFill>
            </a:endParaRPr>
          </a:p>
        </p:txBody>
      </p:sp>
      <p:grpSp>
        <p:nvGrpSpPr>
          <p:cNvPr id="298" name="Google Shape;298;p18"/>
          <p:cNvGrpSpPr/>
          <p:nvPr/>
        </p:nvGrpSpPr>
        <p:grpSpPr>
          <a:xfrm>
            <a:off x="651714" y="1251858"/>
            <a:ext cx="10564394" cy="4944629"/>
            <a:chOff x="651714" y="1219200"/>
            <a:chExt cx="10564394" cy="4944629"/>
          </a:xfrm>
        </p:grpSpPr>
        <p:grpSp>
          <p:nvGrpSpPr>
            <p:cNvPr id="299" name="Google Shape;299;p18"/>
            <p:cNvGrpSpPr/>
            <p:nvPr/>
          </p:nvGrpSpPr>
          <p:grpSpPr>
            <a:xfrm>
              <a:off x="651714" y="2032799"/>
              <a:ext cx="2976037" cy="3372669"/>
              <a:chOff x="651714" y="2046508"/>
              <a:chExt cx="2976037" cy="3372669"/>
            </a:xfrm>
          </p:grpSpPr>
          <p:sp>
            <p:nvSpPr>
              <p:cNvPr id="300" name="Google Shape;300;p18"/>
              <p:cNvSpPr/>
              <p:nvPr/>
            </p:nvSpPr>
            <p:spPr>
              <a:xfrm>
                <a:off x="2011681" y="2046508"/>
                <a:ext cx="1616070" cy="3372669"/>
              </a:xfrm>
              <a:custGeom>
                <a:rect b="b" l="l" r="r" t="t"/>
                <a:pathLst>
                  <a:path extrusionOk="0" h="3372669" w="1511213">
                    <a:moveTo>
                      <a:pt x="0" y="0"/>
                    </a:moveTo>
                    <a:lnTo>
                      <a:pt x="156246" y="23845"/>
                    </a:lnTo>
                    <a:cubicBezTo>
                      <a:pt x="929524" y="182081"/>
                      <a:pt x="1511213" y="866277"/>
                      <a:pt x="1511213" y="1686334"/>
                    </a:cubicBezTo>
                    <a:cubicBezTo>
                      <a:pt x="1511213" y="2506391"/>
                      <a:pt x="929524" y="3190587"/>
                      <a:pt x="156246" y="3348823"/>
                    </a:cubicBezTo>
                    <a:lnTo>
                      <a:pt x="0" y="3372669"/>
                    </a:lnTo>
                  </a:path>
                </a:pathLst>
              </a:custGeom>
              <a:solidFill>
                <a:srgbClr val="F2E8D2"/>
              </a:solidFill>
              <a:ln>
                <a:noFill/>
              </a:ln>
              <a:effectLst>
                <a:outerShdw blurRad="50800" rotWithShape="0" algn="l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8"/>
              <p:cNvSpPr/>
              <p:nvPr/>
            </p:nvSpPr>
            <p:spPr>
              <a:xfrm>
                <a:off x="651714" y="2404071"/>
                <a:ext cx="2657544" cy="2657544"/>
              </a:xfrm>
              <a:prstGeom prst="ellipse">
                <a:avLst/>
              </a:prstGeom>
              <a:solidFill>
                <a:srgbClr val="3366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661874" y="2404071"/>
                <a:ext cx="2558143" cy="2558143"/>
              </a:xfrm>
              <a:prstGeom prst="ellipse">
                <a:avLst/>
              </a:prstGeom>
              <a:solidFill>
                <a:srgbClr val="C5D9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8"/>
              <p:cNvSpPr/>
              <p:nvPr/>
            </p:nvSpPr>
            <p:spPr>
              <a:xfrm>
                <a:off x="819442" y="2571799"/>
                <a:ext cx="2222687" cy="2222687"/>
              </a:xfrm>
              <a:prstGeom prst="ellipse">
                <a:avLst/>
              </a:prstGeom>
              <a:solidFill>
                <a:srgbClr val="F2F2F2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4" name="Google Shape;304;p18"/>
            <p:cNvSpPr txBox="1"/>
            <p:nvPr/>
          </p:nvSpPr>
          <p:spPr>
            <a:xfrm>
              <a:off x="7554125" y="1307333"/>
              <a:ext cx="3596160" cy="654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4A5E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rgbClr val="114A5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Will not overspend if income is low.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114A5E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rgbClr val="114A5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Persons with low annual income (k$) and la ow spending score.</a:t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4404836" y="1265735"/>
              <a:ext cx="2958490" cy="761522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8"/>
            <p:cNvSpPr txBox="1"/>
            <p:nvPr/>
          </p:nvSpPr>
          <p:spPr>
            <a:xfrm>
              <a:off x="5395532" y="1526408"/>
              <a:ext cx="1842280" cy="229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4A5E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rgbClr val="114A5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Sensible </a:t>
              </a:r>
              <a:r>
                <a:rPr lang="en-US" sz="2000">
                  <a:solidFill>
                    <a:srgbClr val="114A5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Customers</a:t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204733" y="1220016"/>
              <a:ext cx="48036" cy="45719"/>
            </a:xfrm>
            <a:prstGeom prst="triangle">
              <a:avLst>
                <a:gd fmla="val 0" name="adj"/>
              </a:avLst>
            </a:prstGeom>
            <a:solidFill>
              <a:srgbClr val="114A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4404836" y="2299878"/>
              <a:ext cx="2958490" cy="761522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8"/>
            <p:cNvSpPr txBox="1"/>
            <p:nvPr/>
          </p:nvSpPr>
          <p:spPr>
            <a:xfrm>
              <a:off x="5396362" y="2580714"/>
              <a:ext cx="1842280" cy="229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4A5E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rgbClr val="114A5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Careless </a:t>
              </a:r>
              <a:r>
                <a:rPr lang="en-US" sz="2000">
                  <a:solidFill>
                    <a:srgbClr val="114A5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Customers</a:t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204733" y="2254159"/>
              <a:ext cx="48036" cy="45719"/>
            </a:xfrm>
            <a:prstGeom prst="triangle">
              <a:avLst>
                <a:gd fmla="val 0" name="adj"/>
              </a:avLst>
            </a:prstGeom>
            <a:solidFill>
              <a:srgbClr val="114A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404836" y="3334021"/>
              <a:ext cx="2958490" cy="761522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8"/>
            <p:cNvSpPr txBox="1"/>
            <p:nvPr/>
          </p:nvSpPr>
          <p:spPr>
            <a:xfrm>
              <a:off x="5395532" y="3570203"/>
              <a:ext cx="1842280" cy="229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4A5E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rgbClr val="114A5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Parsimonious </a:t>
              </a:r>
              <a:r>
                <a:rPr lang="en-US" sz="2000">
                  <a:solidFill>
                    <a:srgbClr val="114A5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Customers</a:t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5204733" y="3288302"/>
              <a:ext cx="48036" cy="45719"/>
            </a:xfrm>
            <a:prstGeom prst="triangle">
              <a:avLst>
                <a:gd fmla="val 0" name="adj"/>
              </a:avLst>
            </a:prstGeom>
            <a:solidFill>
              <a:srgbClr val="114A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4404836" y="4368164"/>
              <a:ext cx="2958490" cy="761522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8"/>
            <p:cNvSpPr txBox="1"/>
            <p:nvPr/>
          </p:nvSpPr>
          <p:spPr>
            <a:xfrm>
              <a:off x="5395532" y="4634387"/>
              <a:ext cx="1842280" cy="229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4A5E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rgbClr val="114A5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Standard </a:t>
              </a:r>
              <a:r>
                <a:rPr lang="en-US" sz="2000">
                  <a:solidFill>
                    <a:srgbClr val="114A5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Customers</a:t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5204733" y="4322445"/>
              <a:ext cx="48036" cy="45719"/>
            </a:xfrm>
            <a:prstGeom prst="triangle">
              <a:avLst>
                <a:gd fmla="val 0" name="adj"/>
              </a:avLst>
            </a:prstGeom>
            <a:solidFill>
              <a:srgbClr val="114A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4404836" y="5402307"/>
              <a:ext cx="2958490" cy="761522"/>
            </a:xfrm>
            <a:prstGeom prst="rect">
              <a:avLst/>
            </a:prstGeom>
            <a:solidFill>
              <a:srgbClr val="F2F2F2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8"/>
            <p:cNvSpPr txBox="1"/>
            <p:nvPr/>
          </p:nvSpPr>
          <p:spPr>
            <a:xfrm>
              <a:off x="5395532" y="5651464"/>
              <a:ext cx="1842280" cy="229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4A5E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rgbClr val="114A5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Target </a:t>
              </a:r>
              <a:r>
                <a:rPr lang="en-US" sz="2000">
                  <a:solidFill>
                    <a:srgbClr val="114A5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Customers</a:t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5204733" y="5356588"/>
              <a:ext cx="48036" cy="45719"/>
            </a:xfrm>
            <a:prstGeom prst="triangle">
              <a:avLst>
                <a:gd fmla="val 0" name="adj"/>
              </a:avLst>
            </a:prstGeom>
            <a:solidFill>
              <a:srgbClr val="114A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0" name="Google Shape;320;p18"/>
            <p:cNvCxnSpPr>
              <a:endCxn id="305" idx="1"/>
            </p:cNvCxnSpPr>
            <p:nvPr/>
          </p:nvCxnSpPr>
          <p:spPr>
            <a:xfrm flipH="1" rot="10800000">
              <a:off x="2987936" y="1646496"/>
              <a:ext cx="1416900" cy="688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321" name="Google Shape;321;p18"/>
            <p:cNvCxnSpPr/>
            <p:nvPr/>
          </p:nvCxnSpPr>
          <p:spPr>
            <a:xfrm>
              <a:off x="3026357" y="5082625"/>
              <a:ext cx="1378479" cy="68131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322" name="Google Shape;322;p18"/>
            <p:cNvCxnSpPr>
              <a:endCxn id="314" idx="1"/>
            </p:cNvCxnSpPr>
            <p:nvPr/>
          </p:nvCxnSpPr>
          <p:spPr>
            <a:xfrm>
              <a:off x="3514736" y="4438125"/>
              <a:ext cx="890100" cy="31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323" name="Google Shape;323;p18"/>
            <p:cNvCxnSpPr/>
            <p:nvPr/>
          </p:nvCxnSpPr>
          <p:spPr>
            <a:xfrm flipH="1" rot="10800000">
              <a:off x="3514743" y="2674535"/>
              <a:ext cx="890093" cy="31089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324" name="Google Shape;324;p18"/>
            <p:cNvCxnSpPr>
              <a:stCxn id="300" idx="2"/>
              <a:endCxn id="311" idx="1"/>
            </p:cNvCxnSpPr>
            <p:nvPr/>
          </p:nvCxnSpPr>
          <p:spPr>
            <a:xfrm flipH="1" rot="10800000">
              <a:off x="3627836" y="3714782"/>
              <a:ext cx="777000" cy="4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325" name="Google Shape;325;p18"/>
            <p:cNvSpPr txBox="1"/>
            <p:nvPr/>
          </p:nvSpPr>
          <p:spPr>
            <a:xfrm>
              <a:off x="7581426" y="2344484"/>
              <a:ext cx="3634682" cy="654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4A5E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rgbClr val="114A5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Tends to overspend despite not having the income to support it 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114A5E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rgbClr val="114A5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Persons with low annual income (k$) and a high spending score.  </a:t>
              </a:r>
              <a:endParaRPr/>
            </a:p>
          </p:txBody>
        </p:sp>
        <p:sp>
          <p:nvSpPr>
            <p:cNvPr id="326" name="Google Shape;326;p18"/>
            <p:cNvSpPr txBox="1"/>
            <p:nvPr/>
          </p:nvSpPr>
          <p:spPr>
            <a:xfrm>
              <a:off x="7581426" y="3381635"/>
              <a:ext cx="3596160" cy="654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4A5E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rgbClr val="114A5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Will aim to spend the least at the mall despite having higher income.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114A5E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rgbClr val="114A5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Persons with high annual income (k$) and a low spending score.</a:t>
              </a:r>
              <a:endParaRPr/>
            </a:p>
          </p:txBody>
        </p:sp>
        <p:sp>
          <p:nvSpPr>
            <p:cNvPr id="327" name="Google Shape;327;p18"/>
            <p:cNvSpPr txBox="1"/>
            <p:nvPr/>
          </p:nvSpPr>
          <p:spPr>
            <a:xfrm>
              <a:off x="7581426" y="4418786"/>
              <a:ext cx="3596160" cy="654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4A5E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rgbClr val="114A5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Will not overspend or underspend.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114A5E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rgbClr val="114A5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Customers with an average income and average spending score. </a:t>
              </a:r>
              <a:endParaRPr/>
            </a:p>
          </p:txBody>
        </p:sp>
        <p:sp>
          <p:nvSpPr>
            <p:cNvPr id="328" name="Google Shape;328;p18"/>
            <p:cNvSpPr txBox="1"/>
            <p:nvPr/>
          </p:nvSpPr>
          <p:spPr>
            <a:xfrm>
              <a:off x="7581426" y="5455938"/>
              <a:ext cx="3596160" cy="654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4A5E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rgbClr val="114A5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customer has the income to support their heavy spending.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114A5E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rgbClr val="114A5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Customers with high income and high spending score</a:t>
              </a:r>
              <a:r>
                <a:rPr lang="en-US" sz="1400">
                  <a:solidFill>
                    <a:srgbClr val="114A5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.</a:t>
              </a:r>
              <a:endParaRPr/>
            </a:p>
          </p:txBody>
        </p:sp>
        <p:grpSp>
          <p:nvGrpSpPr>
            <p:cNvPr id="329" name="Google Shape;329;p18"/>
            <p:cNvGrpSpPr/>
            <p:nvPr/>
          </p:nvGrpSpPr>
          <p:grpSpPr>
            <a:xfrm>
              <a:off x="4721759" y="1396036"/>
              <a:ext cx="327027" cy="285248"/>
              <a:chOff x="4113213" y="3640138"/>
              <a:chExt cx="360363" cy="314325"/>
            </a:xfrm>
          </p:grpSpPr>
          <p:sp>
            <p:nvSpPr>
              <p:cNvPr id="330" name="Google Shape;330;p18"/>
              <p:cNvSpPr/>
              <p:nvPr/>
            </p:nvSpPr>
            <p:spPr>
              <a:xfrm>
                <a:off x="4113213" y="3640138"/>
                <a:ext cx="360363" cy="314325"/>
              </a:xfrm>
              <a:custGeom>
                <a:rect b="b" l="l" r="r" t="t"/>
                <a:pathLst>
                  <a:path extrusionOk="0" h="84" w="96">
                    <a:moveTo>
                      <a:pt x="94" y="84"/>
                    </a:moveTo>
                    <a:cubicBezTo>
                      <a:pt x="2" y="84"/>
                      <a:pt x="2" y="84"/>
                      <a:pt x="2" y="84"/>
                    </a:cubicBezTo>
                    <a:cubicBezTo>
                      <a:pt x="1" y="84"/>
                      <a:pt x="0" y="83"/>
                      <a:pt x="0" y="8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5" y="80"/>
                      <a:pt x="96" y="81"/>
                      <a:pt x="96" y="82"/>
                    </a:cubicBezTo>
                    <a:cubicBezTo>
                      <a:pt x="96" y="83"/>
                      <a:pt x="95" y="84"/>
                      <a:pt x="94" y="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4297363" y="3841750"/>
                <a:ext cx="63500" cy="68263"/>
              </a:xfrm>
              <a:custGeom>
                <a:rect b="b" l="l" r="r" t="t"/>
                <a:pathLst>
                  <a:path extrusionOk="0" h="18" w="17">
                    <a:moveTo>
                      <a:pt x="15" y="18"/>
                    </a:moveTo>
                    <a:cubicBezTo>
                      <a:pt x="8" y="18"/>
                      <a:pt x="2" y="13"/>
                      <a:pt x="1" y="7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11"/>
                      <a:pt x="10" y="14"/>
                      <a:pt x="15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7"/>
                      <a:pt x="16" y="18"/>
                      <a:pt x="15" y="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4149725" y="3729038"/>
                <a:ext cx="136525" cy="180975"/>
              </a:xfrm>
              <a:custGeom>
                <a:rect b="b" l="l" r="r" t="t"/>
                <a:pathLst>
                  <a:path extrusionOk="0" h="48" w="36">
                    <a:moveTo>
                      <a:pt x="2" y="48"/>
                    </a:moveTo>
                    <a:cubicBezTo>
                      <a:pt x="1" y="48"/>
                      <a:pt x="0" y="47"/>
                      <a:pt x="0" y="46"/>
                    </a:cubicBezTo>
                    <a:cubicBezTo>
                      <a:pt x="0" y="45"/>
                      <a:pt x="1" y="44"/>
                      <a:pt x="2" y="44"/>
                    </a:cubicBezTo>
                    <a:cubicBezTo>
                      <a:pt x="7" y="44"/>
                      <a:pt x="11" y="41"/>
                      <a:pt x="12" y="3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8" y="4"/>
                      <a:pt x="22" y="0"/>
                      <a:pt x="28" y="0"/>
                    </a:cubicBezTo>
                    <a:cubicBezTo>
                      <a:pt x="31" y="0"/>
                      <a:pt x="33" y="1"/>
                      <a:pt x="35" y="2"/>
                    </a:cubicBezTo>
                    <a:cubicBezTo>
                      <a:pt x="36" y="3"/>
                      <a:pt x="36" y="4"/>
                      <a:pt x="35" y="5"/>
                    </a:cubicBezTo>
                    <a:cubicBezTo>
                      <a:pt x="35" y="6"/>
                      <a:pt x="33" y="6"/>
                      <a:pt x="33" y="6"/>
                    </a:cubicBezTo>
                    <a:cubicBezTo>
                      <a:pt x="31" y="5"/>
                      <a:pt x="30" y="4"/>
                      <a:pt x="28" y="4"/>
                    </a:cubicBezTo>
                    <a:cubicBezTo>
                      <a:pt x="24" y="4"/>
                      <a:pt x="21" y="7"/>
                      <a:pt x="21" y="10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5" y="43"/>
                      <a:pt x="9" y="48"/>
                      <a:pt x="2" y="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4225925" y="3729038"/>
                <a:ext cx="209550" cy="180975"/>
              </a:xfrm>
              <a:custGeom>
                <a:rect b="b" l="l" r="r" t="t"/>
                <a:pathLst>
                  <a:path extrusionOk="0" h="48" w="56">
                    <a:moveTo>
                      <a:pt x="54" y="48"/>
                    </a:moveTo>
                    <a:cubicBezTo>
                      <a:pt x="47" y="48"/>
                      <a:pt x="41" y="43"/>
                      <a:pt x="40" y="37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7"/>
                      <a:pt x="32" y="4"/>
                      <a:pt x="28" y="4"/>
                    </a:cubicBezTo>
                    <a:cubicBezTo>
                      <a:pt x="24" y="4"/>
                      <a:pt x="21" y="7"/>
                      <a:pt x="21" y="10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5" y="43"/>
                      <a:pt x="9" y="48"/>
                      <a:pt x="2" y="48"/>
                    </a:cubicBezTo>
                    <a:cubicBezTo>
                      <a:pt x="1" y="48"/>
                      <a:pt x="0" y="47"/>
                      <a:pt x="0" y="46"/>
                    </a:cubicBezTo>
                    <a:cubicBezTo>
                      <a:pt x="0" y="45"/>
                      <a:pt x="1" y="44"/>
                      <a:pt x="2" y="44"/>
                    </a:cubicBezTo>
                    <a:cubicBezTo>
                      <a:pt x="7" y="44"/>
                      <a:pt x="11" y="41"/>
                      <a:pt x="12" y="3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8" y="4"/>
                      <a:pt x="22" y="0"/>
                      <a:pt x="28" y="0"/>
                    </a:cubicBezTo>
                    <a:cubicBezTo>
                      <a:pt x="34" y="0"/>
                      <a:pt x="38" y="4"/>
                      <a:pt x="39" y="10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45" y="41"/>
                      <a:pt x="49" y="44"/>
                      <a:pt x="54" y="44"/>
                    </a:cubicBezTo>
                    <a:cubicBezTo>
                      <a:pt x="55" y="44"/>
                      <a:pt x="56" y="45"/>
                      <a:pt x="56" y="46"/>
                    </a:cubicBezTo>
                    <a:cubicBezTo>
                      <a:pt x="56" y="47"/>
                      <a:pt x="55" y="48"/>
                      <a:pt x="54" y="4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4" name="Google Shape;334;p18"/>
            <p:cNvGrpSpPr/>
            <p:nvPr/>
          </p:nvGrpSpPr>
          <p:grpSpPr>
            <a:xfrm>
              <a:off x="4728962" y="2408569"/>
              <a:ext cx="312621" cy="328468"/>
              <a:chOff x="6276975" y="5051425"/>
              <a:chExt cx="344488" cy="361950"/>
            </a:xfrm>
          </p:grpSpPr>
          <p:sp>
            <p:nvSpPr>
              <p:cNvPr id="335" name="Google Shape;335;p18"/>
              <p:cNvSpPr/>
              <p:nvPr/>
            </p:nvSpPr>
            <p:spPr>
              <a:xfrm>
                <a:off x="6276975" y="5051425"/>
                <a:ext cx="344488" cy="60325"/>
              </a:xfrm>
              <a:custGeom>
                <a:rect b="b" l="l" r="r" t="t"/>
                <a:pathLst>
                  <a:path extrusionOk="0" h="16" w="92">
                    <a:moveTo>
                      <a:pt x="90" y="16"/>
                    </a:move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1" y="0"/>
                      <a:pt x="92" y="1"/>
                      <a:pt x="92" y="2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5"/>
                      <a:pt x="91" y="16"/>
                      <a:pt x="90" y="16"/>
                    </a:cubicBezTo>
                    <a:close/>
                    <a:moveTo>
                      <a:pt x="4" y="12"/>
                    </a:move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1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6276975" y="5307013"/>
                <a:ext cx="344488" cy="15875"/>
              </a:xfrm>
              <a:custGeom>
                <a:rect b="b" l="l" r="r" t="t"/>
                <a:pathLst>
                  <a:path extrusionOk="0" h="4" w="92">
                    <a:moveTo>
                      <a:pt x="90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1" y="0"/>
                      <a:pt x="92" y="1"/>
                      <a:pt x="92" y="2"/>
                    </a:cubicBezTo>
                    <a:cubicBezTo>
                      <a:pt x="92" y="3"/>
                      <a:pt x="91" y="4"/>
                      <a:pt x="90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6307138" y="5097463"/>
                <a:ext cx="284163" cy="225425"/>
              </a:xfrm>
              <a:custGeom>
                <a:rect b="b" l="l" r="r" t="t"/>
                <a:pathLst>
                  <a:path extrusionOk="0" h="60" w="76">
                    <a:moveTo>
                      <a:pt x="74" y="60"/>
                    </a:moveTo>
                    <a:cubicBezTo>
                      <a:pt x="2" y="60"/>
                      <a:pt x="2" y="60"/>
                      <a:pt x="2" y="60"/>
                    </a:cubicBezTo>
                    <a:cubicBezTo>
                      <a:pt x="1" y="60"/>
                      <a:pt x="0" y="59"/>
                      <a:pt x="0" y="5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5" y="0"/>
                      <a:pt x="76" y="1"/>
                      <a:pt x="76" y="2"/>
                    </a:cubicBezTo>
                    <a:cubicBezTo>
                      <a:pt x="76" y="58"/>
                      <a:pt x="76" y="58"/>
                      <a:pt x="76" y="58"/>
                    </a:cubicBezTo>
                    <a:cubicBezTo>
                      <a:pt x="76" y="59"/>
                      <a:pt x="75" y="60"/>
                      <a:pt x="74" y="60"/>
                    </a:cubicBezTo>
                    <a:close/>
                    <a:moveTo>
                      <a:pt x="4" y="56"/>
                    </a:moveTo>
                    <a:cubicBezTo>
                      <a:pt x="72" y="56"/>
                      <a:pt x="72" y="56"/>
                      <a:pt x="72" y="56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5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6442075" y="5314950"/>
                <a:ext cx="14288" cy="4603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6419850" y="5353050"/>
                <a:ext cx="58738" cy="60325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4" y="16"/>
                      <a:pt x="0" y="12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cubicBezTo>
                      <a:pt x="16" y="12"/>
                      <a:pt x="12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0"/>
                      <a:pt x="6" y="12"/>
                      <a:pt x="8" y="12"/>
                    </a:cubicBezTo>
                    <a:cubicBezTo>
                      <a:pt x="10" y="12"/>
                      <a:pt x="12" y="10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6359525" y="5141913"/>
                <a:ext cx="157163" cy="106363"/>
              </a:xfrm>
              <a:custGeom>
                <a:rect b="b" l="l" r="r" t="t"/>
                <a:pathLst>
                  <a:path extrusionOk="0" h="28" w="42">
                    <a:moveTo>
                      <a:pt x="40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1" y="28"/>
                      <a:pt x="10" y="27"/>
                      <a:pt x="10" y="26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4" y="1"/>
                      <a:pt x="14" y="2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1" y="8"/>
                      <a:pt x="42" y="9"/>
                      <a:pt x="42" y="10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2" y="27"/>
                      <a:pt x="41" y="28"/>
                      <a:pt x="40" y="28"/>
                    </a:cubicBezTo>
                    <a:close/>
                    <a:moveTo>
                      <a:pt x="14" y="24"/>
                    </a:moveTo>
                    <a:cubicBezTo>
                      <a:pt x="38" y="24"/>
                      <a:pt x="38" y="24"/>
                      <a:pt x="38" y="24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14" y="12"/>
                      <a:pt x="14" y="12"/>
                      <a:pt x="14" y="12"/>
                    </a:cubicBezTo>
                    <a:lnTo>
                      <a:pt x="14" y="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6403975" y="5254625"/>
                <a:ext cx="30163" cy="3016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6478588" y="5254625"/>
                <a:ext cx="30163" cy="3016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3" name="Google Shape;343;p18"/>
            <p:cNvSpPr/>
            <p:nvPr/>
          </p:nvSpPr>
          <p:spPr>
            <a:xfrm>
              <a:off x="4565812" y="1219200"/>
              <a:ext cx="638921" cy="638921"/>
            </a:xfrm>
            <a:prstGeom prst="rect">
              <a:avLst/>
            </a:prstGeom>
            <a:solidFill>
              <a:srgbClr val="125A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4" name="Google Shape;344;p18"/>
            <p:cNvGrpSpPr/>
            <p:nvPr/>
          </p:nvGrpSpPr>
          <p:grpSpPr>
            <a:xfrm>
              <a:off x="4728242" y="3449915"/>
              <a:ext cx="314061" cy="314062"/>
              <a:chOff x="5554663" y="723900"/>
              <a:chExt cx="346075" cy="346076"/>
            </a:xfrm>
          </p:grpSpPr>
          <p:sp>
            <p:nvSpPr>
              <p:cNvPr id="345" name="Google Shape;345;p18"/>
              <p:cNvSpPr/>
              <p:nvPr/>
            </p:nvSpPr>
            <p:spPr>
              <a:xfrm>
                <a:off x="5595938" y="765175"/>
                <a:ext cx="263525" cy="263525"/>
              </a:xfrm>
              <a:custGeom>
                <a:rect b="b" l="l" r="r" t="t"/>
                <a:pathLst>
                  <a:path extrusionOk="0" h="70" w="70">
                    <a:moveTo>
                      <a:pt x="35" y="70"/>
                    </a:moveTo>
                    <a:cubicBezTo>
                      <a:pt x="16" y="70"/>
                      <a:pt x="0" y="54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54" y="0"/>
                      <a:pt x="70" y="16"/>
                      <a:pt x="70" y="35"/>
                    </a:cubicBezTo>
                    <a:cubicBezTo>
                      <a:pt x="70" y="54"/>
                      <a:pt x="54" y="70"/>
                      <a:pt x="35" y="70"/>
                    </a:cubicBezTo>
                    <a:close/>
                    <a:moveTo>
                      <a:pt x="35" y="4"/>
                    </a:moveTo>
                    <a:cubicBezTo>
                      <a:pt x="18" y="4"/>
                      <a:pt x="4" y="18"/>
                      <a:pt x="4" y="35"/>
                    </a:cubicBezTo>
                    <a:cubicBezTo>
                      <a:pt x="4" y="52"/>
                      <a:pt x="18" y="66"/>
                      <a:pt x="35" y="66"/>
                    </a:cubicBezTo>
                    <a:cubicBezTo>
                      <a:pt x="52" y="66"/>
                      <a:pt x="66" y="52"/>
                      <a:pt x="66" y="35"/>
                    </a:cubicBezTo>
                    <a:cubicBezTo>
                      <a:pt x="66" y="18"/>
                      <a:pt x="52" y="4"/>
                      <a:pt x="35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5719763" y="723900"/>
                <a:ext cx="15875" cy="87313"/>
              </a:xfrm>
              <a:custGeom>
                <a:rect b="b" l="l" r="r" t="t"/>
                <a:pathLst>
                  <a:path extrusionOk="0" h="23" w="4">
                    <a:moveTo>
                      <a:pt x="2" y="23"/>
                    </a:moveTo>
                    <a:cubicBezTo>
                      <a:pt x="1" y="23"/>
                      <a:pt x="0" y="22"/>
                      <a:pt x="0" y="2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2"/>
                      <a:pt x="3" y="23"/>
                      <a:pt x="2" y="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5554663" y="889000"/>
                <a:ext cx="87313" cy="15875"/>
              </a:xfrm>
              <a:custGeom>
                <a:rect b="b" l="l" r="r" t="t"/>
                <a:pathLst>
                  <a:path extrusionOk="0" h="4" w="23">
                    <a:moveTo>
                      <a:pt x="2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3" y="3"/>
                      <a:pt x="22" y="4"/>
                      <a:pt x="21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5719763" y="982663"/>
                <a:ext cx="15875" cy="87313"/>
              </a:xfrm>
              <a:custGeom>
                <a:rect b="b" l="l" r="r" t="t"/>
                <a:pathLst>
                  <a:path extrusionOk="0" h="23" w="4">
                    <a:moveTo>
                      <a:pt x="2" y="23"/>
                    </a:moveTo>
                    <a:cubicBezTo>
                      <a:pt x="1" y="23"/>
                      <a:pt x="0" y="22"/>
                      <a:pt x="0" y="2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2"/>
                      <a:pt x="3" y="23"/>
                      <a:pt x="2" y="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5815013" y="889000"/>
                <a:ext cx="85725" cy="15875"/>
              </a:xfrm>
              <a:custGeom>
                <a:rect b="b" l="l" r="r" t="t"/>
                <a:pathLst>
                  <a:path extrusionOk="0" h="4" w="23">
                    <a:moveTo>
                      <a:pt x="2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3" y="3"/>
                      <a:pt x="22" y="4"/>
                      <a:pt x="21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5697538" y="844550"/>
                <a:ext cx="60325" cy="104775"/>
              </a:xfrm>
              <a:custGeom>
                <a:rect b="b" l="l" r="r" t="t"/>
                <a:pathLst>
                  <a:path extrusionOk="0" h="28" w="16">
                    <a:moveTo>
                      <a:pt x="8" y="28"/>
                    </a:moveTo>
                    <a:cubicBezTo>
                      <a:pt x="4" y="28"/>
                      <a:pt x="0" y="24"/>
                      <a:pt x="0" y="20"/>
                    </a:cubicBezTo>
                    <a:cubicBezTo>
                      <a:pt x="0" y="19"/>
                      <a:pt x="1" y="18"/>
                      <a:pt x="2" y="18"/>
                    </a:cubicBezTo>
                    <a:cubicBezTo>
                      <a:pt x="3" y="18"/>
                      <a:pt x="4" y="19"/>
                      <a:pt x="4" y="20"/>
                    </a:cubicBezTo>
                    <a:cubicBezTo>
                      <a:pt x="4" y="22"/>
                      <a:pt x="6" y="24"/>
                      <a:pt x="8" y="24"/>
                    </a:cubicBezTo>
                    <a:cubicBezTo>
                      <a:pt x="10" y="24"/>
                      <a:pt x="12" y="22"/>
                      <a:pt x="12" y="20"/>
                    </a:cubicBezTo>
                    <a:cubicBezTo>
                      <a:pt x="12" y="18"/>
                      <a:pt x="10" y="16"/>
                      <a:pt x="8" y="16"/>
                    </a:cubicBezTo>
                    <a:cubicBezTo>
                      <a:pt x="4" y="16"/>
                      <a:pt x="0" y="12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2" y="0"/>
                      <a:pt x="16" y="3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13" y="10"/>
                      <a:pt x="12" y="9"/>
                      <a:pt x="12" y="8"/>
                    </a:cubicBezTo>
                    <a:cubicBezTo>
                      <a:pt x="12" y="5"/>
                      <a:pt x="10" y="4"/>
                      <a:pt x="8" y="4"/>
                    </a:cubicBezTo>
                    <a:cubicBezTo>
                      <a:pt x="6" y="4"/>
                      <a:pt x="4" y="5"/>
                      <a:pt x="4" y="8"/>
                    </a:cubicBezTo>
                    <a:cubicBezTo>
                      <a:pt x="4" y="10"/>
                      <a:pt x="6" y="12"/>
                      <a:pt x="8" y="12"/>
                    </a:cubicBezTo>
                    <a:cubicBezTo>
                      <a:pt x="12" y="12"/>
                      <a:pt x="16" y="15"/>
                      <a:pt x="16" y="20"/>
                    </a:cubicBezTo>
                    <a:cubicBezTo>
                      <a:pt x="16" y="24"/>
                      <a:pt x="12" y="28"/>
                      <a:pt x="8" y="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5719763" y="828675"/>
                <a:ext cx="15875" cy="136525"/>
              </a:xfrm>
              <a:custGeom>
                <a:rect b="b" l="l" r="r" t="t"/>
                <a:pathLst>
                  <a:path extrusionOk="0" h="36" w="4">
                    <a:moveTo>
                      <a:pt x="2" y="36"/>
                    </a:moveTo>
                    <a:cubicBezTo>
                      <a:pt x="1" y="36"/>
                      <a:pt x="0" y="35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" y="35"/>
                      <a:pt x="3" y="36"/>
                      <a:pt x="2" y="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2" name="Google Shape;352;p18"/>
            <p:cNvGrpSpPr/>
            <p:nvPr/>
          </p:nvGrpSpPr>
          <p:grpSpPr>
            <a:xfrm>
              <a:off x="4729683" y="4477576"/>
              <a:ext cx="311179" cy="327027"/>
              <a:chOff x="7718425" y="1082675"/>
              <a:chExt cx="342900" cy="360363"/>
            </a:xfrm>
          </p:grpSpPr>
          <p:sp>
            <p:nvSpPr>
              <p:cNvPr id="353" name="Google Shape;353;p18"/>
              <p:cNvSpPr/>
              <p:nvPr/>
            </p:nvSpPr>
            <p:spPr>
              <a:xfrm>
                <a:off x="7718425" y="1203325"/>
                <a:ext cx="301625" cy="239713"/>
              </a:xfrm>
              <a:custGeom>
                <a:rect b="b" l="l" r="r" t="t"/>
                <a:pathLst>
                  <a:path extrusionOk="0" h="64" w="80">
                    <a:moveTo>
                      <a:pt x="78" y="64"/>
                    </a:moveTo>
                    <a:cubicBezTo>
                      <a:pt x="2" y="64"/>
                      <a:pt x="2" y="64"/>
                      <a:pt x="2" y="64"/>
                    </a:cubicBezTo>
                    <a:cubicBezTo>
                      <a:pt x="1" y="64"/>
                      <a:pt x="0" y="63"/>
                      <a:pt x="0" y="6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0"/>
                      <a:pt x="80" y="1"/>
                      <a:pt x="80" y="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3"/>
                      <a:pt x="79" y="64"/>
                      <a:pt x="78" y="64"/>
                    </a:cubicBezTo>
                    <a:close/>
                    <a:moveTo>
                      <a:pt x="4" y="60"/>
                    </a:moveTo>
                    <a:cubicBezTo>
                      <a:pt x="76" y="60"/>
                      <a:pt x="76" y="60"/>
                      <a:pt x="76" y="60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6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7794625" y="1082675"/>
                <a:ext cx="149225" cy="104775"/>
              </a:xfrm>
              <a:custGeom>
                <a:rect b="b" l="l" r="r" t="t"/>
                <a:pathLst>
                  <a:path extrusionOk="0" h="28" w="40">
                    <a:moveTo>
                      <a:pt x="38" y="28"/>
                    </a:moveTo>
                    <a:cubicBezTo>
                      <a:pt x="37" y="28"/>
                      <a:pt x="36" y="27"/>
                      <a:pt x="36" y="26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ubicBezTo>
                      <a:pt x="11" y="4"/>
                      <a:pt x="4" y="11"/>
                      <a:pt x="4" y="20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8"/>
                      <a:pt x="2" y="28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7"/>
                      <a:pt x="39" y="28"/>
                      <a:pt x="38" y="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7959725" y="1093788"/>
                <a:ext cx="101600" cy="101600"/>
              </a:xfrm>
              <a:custGeom>
                <a:rect b="b" l="l" r="r" t="t"/>
                <a:pathLst>
                  <a:path extrusionOk="0" h="27" w="27">
                    <a:moveTo>
                      <a:pt x="10" y="27"/>
                    </a:moveTo>
                    <a:cubicBezTo>
                      <a:pt x="2" y="27"/>
                      <a:pt x="2" y="27"/>
                      <a:pt x="2" y="27"/>
                    </a:cubicBezTo>
                    <a:cubicBezTo>
                      <a:pt x="1" y="27"/>
                      <a:pt x="0" y="26"/>
                      <a:pt x="0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5"/>
                      <a:pt x="1" y="15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1"/>
                      <a:pt x="18" y="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7" y="10"/>
                      <a:pt x="27" y="11"/>
                      <a:pt x="26" y="12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7"/>
                      <a:pt x="11" y="27"/>
                      <a:pt x="10" y="27"/>
                    </a:cubicBezTo>
                    <a:close/>
                    <a:moveTo>
                      <a:pt x="4" y="23"/>
                    </a:moveTo>
                    <a:cubicBezTo>
                      <a:pt x="10" y="23"/>
                      <a:pt x="10" y="23"/>
                      <a:pt x="10" y="23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4" y="17"/>
                      <a:pt x="4" y="17"/>
                      <a:pt x="4" y="17"/>
                    </a:cubicBezTo>
                    <a:lnTo>
                      <a:pt x="4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6" name="Google Shape;356;p18"/>
            <p:cNvGrpSpPr/>
            <p:nvPr/>
          </p:nvGrpSpPr>
          <p:grpSpPr>
            <a:xfrm>
              <a:off x="4789466" y="5531890"/>
              <a:ext cx="191606" cy="231945"/>
              <a:chOff x="2744788" y="1112838"/>
              <a:chExt cx="211138" cy="255588"/>
            </a:xfrm>
          </p:grpSpPr>
          <p:sp>
            <p:nvSpPr>
              <p:cNvPr id="357" name="Google Shape;357;p18"/>
              <p:cNvSpPr/>
              <p:nvPr/>
            </p:nvSpPr>
            <p:spPr>
              <a:xfrm>
                <a:off x="2744788" y="1112838"/>
                <a:ext cx="30163" cy="120650"/>
              </a:xfrm>
              <a:custGeom>
                <a:rect b="b" l="l" r="r" t="t"/>
                <a:pathLst>
                  <a:path extrusionOk="0" h="32" w="8">
                    <a:moveTo>
                      <a:pt x="2" y="32"/>
                    </a:moveTo>
                    <a:cubicBezTo>
                      <a:pt x="1" y="32"/>
                      <a:pt x="0" y="31"/>
                      <a:pt x="0" y="3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31"/>
                      <a:pt x="3" y="32"/>
                      <a:pt x="2" y="3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2843213" y="1112838"/>
                <a:ext cx="14288" cy="131763"/>
              </a:xfrm>
              <a:custGeom>
                <a:rect b="b" l="l" r="r" t="t"/>
                <a:pathLst>
                  <a:path extrusionOk="0" h="35" w="4">
                    <a:moveTo>
                      <a:pt x="2" y="35"/>
                    </a:moveTo>
                    <a:cubicBezTo>
                      <a:pt x="1" y="35"/>
                      <a:pt x="0" y="34"/>
                      <a:pt x="0" y="3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3" y="35"/>
                      <a:pt x="2" y="3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8"/>
              <p:cNvSpPr/>
              <p:nvPr/>
            </p:nvSpPr>
            <p:spPr>
              <a:xfrm>
                <a:off x="2925763" y="1112838"/>
                <a:ext cx="30163" cy="120650"/>
              </a:xfrm>
              <a:custGeom>
                <a:rect b="b" l="l" r="r" t="t"/>
                <a:pathLst>
                  <a:path extrusionOk="0" h="32" w="8">
                    <a:moveTo>
                      <a:pt x="6" y="32"/>
                    </a:moveTo>
                    <a:cubicBezTo>
                      <a:pt x="5" y="32"/>
                      <a:pt x="4" y="31"/>
                      <a:pt x="4" y="30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" y="0"/>
                      <a:pt x="4" y="0"/>
                      <a:pt x="4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1"/>
                      <a:pt x="7" y="32"/>
                      <a:pt x="6" y="3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8"/>
              <p:cNvSpPr/>
              <p:nvPr/>
            </p:nvSpPr>
            <p:spPr>
              <a:xfrm>
                <a:off x="2925763" y="1354138"/>
                <a:ext cx="14288" cy="1428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1" name="Google Shape;361;p18"/>
            <p:cNvSpPr/>
            <p:nvPr/>
          </p:nvSpPr>
          <p:spPr>
            <a:xfrm>
              <a:off x="4565812" y="2253343"/>
              <a:ext cx="638921" cy="638921"/>
            </a:xfrm>
            <a:prstGeom prst="rect">
              <a:avLst/>
            </a:prstGeom>
            <a:solidFill>
              <a:srgbClr val="125A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4565812" y="3287486"/>
              <a:ext cx="638921" cy="638921"/>
            </a:xfrm>
            <a:prstGeom prst="rect">
              <a:avLst/>
            </a:prstGeom>
            <a:solidFill>
              <a:srgbClr val="125A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4565812" y="4321629"/>
              <a:ext cx="638921" cy="638921"/>
            </a:xfrm>
            <a:prstGeom prst="rect">
              <a:avLst/>
            </a:prstGeom>
            <a:solidFill>
              <a:srgbClr val="125A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4575487" y="5362802"/>
              <a:ext cx="638921" cy="638921"/>
            </a:xfrm>
            <a:prstGeom prst="rect">
              <a:avLst/>
            </a:prstGeom>
            <a:solidFill>
              <a:srgbClr val="125A6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18"/>
          <p:cNvSpPr txBox="1"/>
          <p:nvPr/>
        </p:nvSpPr>
        <p:spPr>
          <a:xfrm>
            <a:off x="700508" y="147310"/>
            <a:ext cx="10515600" cy="5678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Quattrocento Sans"/>
              <a:buNone/>
            </a:pPr>
            <a:r>
              <a:rPr b="1" lang="en-US" sz="3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</a:t>
            </a:r>
            <a:r>
              <a:rPr b="0" lang="en-US" sz="3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SEGMENTATION</a:t>
            </a:r>
            <a:endParaRPr/>
          </a:p>
        </p:txBody>
      </p:sp>
      <p:pic>
        <p:nvPicPr>
          <p:cNvPr descr="Target Audience with solid fill" id="366" name="Google Shape;3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466" y="2523344"/>
            <a:ext cx="2306027" cy="2306027"/>
          </a:xfrm>
          <a:prstGeom prst="rect">
            <a:avLst/>
          </a:prstGeom>
          <a:noFill/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</p:pic>
      <p:pic>
        <p:nvPicPr>
          <p:cNvPr descr="Target with solid fill" id="367" name="Google Shape;36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7833" y="5478436"/>
            <a:ext cx="481946" cy="481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19"/>
          <p:cNvGrpSpPr/>
          <p:nvPr/>
        </p:nvGrpSpPr>
        <p:grpSpPr>
          <a:xfrm>
            <a:off x="8822257" y="4106151"/>
            <a:ext cx="2410843" cy="2278917"/>
            <a:chOff x="8762076" y="3609474"/>
            <a:chExt cx="2410843" cy="2278917"/>
          </a:xfrm>
        </p:grpSpPr>
        <p:sp>
          <p:nvSpPr>
            <p:cNvPr id="374" name="Google Shape;374;p19"/>
            <p:cNvSpPr/>
            <p:nvPr/>
          </p:nvSpPr>
          <p:spPr>
            <a:xfrm>
              <a:off x="8762076" y="3609474"/>
              <a:ext cx="2410843" cy="227891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9"/>
            <p:cNvSpPr txBox="1"/>
            <p:nvPr/>
          </p:nvSpPr>
          <p:spPr>
            <a:xfrm>
              <a:off x="8810058" y="4707188"/>
              <a:ext cx="2276173" cy="654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4A5E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rgbClr val="114A5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Connects highly-dense areas into clusters based on minimum samples and epsilon-neighborhood distance. Able to handle outliers (noise). </a:t>
              </a:r>
              <a:endParaRPr/>
            </a:p>
          </p:txBody>
        </p:sp>
        <p:grpSp>
          <p:nvGrpSpPr>
            <p:cNvPr id="376" name="Google Shape;376;p19"/>
            <p:cNvGrpSpPr/>
            <p:nvPr/>
          </p:nvGrpSpPr>
          <p:grpSpPr>
            <a:xfrm>
              <a:off x="9104230" y="5344059"/>
              <a:ext cx="1842280" cy="433137"/>
              <a:chOff x="9104230" y="5344059"/>
              <a:chExt cx="1842280" cy="433137"/>
            </a:xfrm>
          </p:grpSpPr>
          <p:sp>
            <p:nvSpPr>
              <p:cNvPr id="377" name="Google Shape;377;p19"/>
              <p:cNvSpPr/>
              <p:nvPr/>
            </p:nvSpPr>
            <p:spPr>
              <a:xfrm>
                <a:off x="9183160" y="5344059"/>
                <a:ext cx="1684421" cy="43313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18926F"/>
                  </a:gs>
                  <a:gs pos="100000">
                    <a:srgbClr val="114A5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9"/>
              <p:cNvSpPr txBox="1"/>
              <p:nvPr/>
            </p:nvSpPr>
            <p:spPr>
              <a:xfrm>
                <a:off x="9104230" y="5429055"/>
                <a:ext cx="1842280" cy="229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1" lang="en-US" sz="10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DBSCAN Clustering</a:t>
                </a:r>
                <a:endParaRPr/>
              </a:p>
            </p:txBody>
          </p:sp>
        </p:grpSp>
      </p:grpSp>
      <p:grpSp>
        <p:nvGrpSpPr>
          <p:cNvPr id="379" name="Google Shape;379;p19"/>
          <p:cNvGrpSpPr/>
          <p:nvPr/>
        </p:nvGrpSpPr>
        <p:grpSpPr>
          <a:xfrm>
            <a:off x="4821708" y="4141329"/>
            <a:ext cx="2410843" cy="2278917"/>
            <a:chOff x="4819465" y="4024144"/>
            <a:chExt cx="2410843" cy="2278917"/>
          </a:xfrm>
        </p:grpSpPr>
        <p:grpSp>
          <p:nvGrpSpPr>
            <p:cNvPr id="380" name="Google Shape;380;p19"/>
            <p:cNvGrpSpPr/>
            <p:nvPr/>
          </p:nvGrpSpPr>
          <p:grpSpPr>
            <a:xfrm>
              <a:off x="4819465" y="4024144"/>
              <a:ext cx="2410843" cy="2278917"/>
              <a:chOff x="4819465" y="4024144"/>
              <a:chExt cx="2410843" cy="2278917"/>
            </a:xfrm>
          </p:grpSpPr>
          <p:sp>
            <p:nvSpPr>
              <p:cNvPr id="381" name="Google Shape;381;p19"/>
              <p:cNvSpPr/>
              <p:nvPr/>
            </p:nvSpPr>
            <p:spPr>
              <a:xfrm>
                <a:off x="4819465" y="4024144"/>
                <a:ext cx="2410843" cy="227891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82" name="Google Shape;382;p19"/>
              <p:cNvGrpSpPr/>
              <p:nvPr/>
            </p:nvGrpSpPr>
            <p:grpSpPr>
              <a:xfrm>
                <a:off x="5144868" y="5721217"/>
                <a:ext cx="1842280" cy="433137"/>
                <a:chOff x="3823995" y="5573035"/>
                <a:chExt cx="1842280" cy="433137"/>
              </a:xfrm>
            </p:grpSpPr>
            <p:sp>
              <p:nvSpPr>
                <p:cNvPr id="383" name="Google Shape;383;p19"/>
                <p:cNvSpPr/>
                <p:nvPr/>
              </p:nvSpPr>
              <p:spPr>
                <a:xfrm>
                  <a:off x="3902924" y="5573035"/>
                  <a:ext cx="1684421" cy="43313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18926F"/>
                    </a:gs>
                    <a:gs pos="100000">
                      <a:srgbClr val="114A5E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384;p19"/>
                <p:cNvSpPr txBox="1"/>
                <p:nvPr/>
              </p:nvSpPr>
              <p:spPr>
                <a:xfrm>
                  <a:off x="3823995" y="5675066"/>
                  <a:ext cx="1842280" cy="2290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000"/>
                    <a:buFont typeface="Arial"/>
                    <a:buNone/>
                  </a:pPr>
                  <a:r>
                    <a:rPr b="1" lang="en-US" sz="10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Agglomerative Clustering</a:t>
                  </a:r>
                  <a:endParaRPr/>
                </a:p>
              </p:txBody>
            </p:sp>
          </p:grpSp>
        </p:grpSp>
        <p:sp>
          <p:nvSpPr>
            <p:cNvPr id="385" name="Google Shape;385;p19"/>
            <p:cNvSpPr txBox="1"/>
            <p:nvPr/>
          </p:nvSpPr>
          <p:spPr>
            <a:xfrm>
              <a:off x="4942733" y="4918631"/>
              <a:ext cx="2276173" cy="940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4A5E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rgbClr val="114A5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Diving data into clusters using down to top approach along with dendrogram graph.  </a:t>
              </a:r>
              <a:endParaRPr/>
            </a:p>
          </p:txBody>
        </p:sp>
      </p:grpSp>
      <p:grpSp>
        <p:nvGrpSpPr>
          <p:cNvPr id="386" name="Google Shape;386;p19"/>
          <p:cNvGrpSpPr/>
          <p:nvPr/>
        </p:nvGrpSpPr>
        <p:grpSpPr>
          <a:xfrm>
            <a:off x="856607" y="4102620"/>
            <a:ext cx="2410843" cy="2278917"/>
            <a:chOff x="725996" y="3609474"/>
            <a:chExt cx="2410843" cy="2278917"/>
          </a:xfrm>
        </p:grpSpPr>
        <p:grpSp>
          <p:nvGrpSpPr>
            <p:cNvPr id="387" name="Google Shape;387;p19"/>
            <p:cNvGrpSpPr/>
            <p:nvPr/>
          </p:nvGrpSpPr>
          <p:grpSpPr>
            <a:xfrm>
              <a:off x="725996" y="3609474"/>
              <a:ext cx="2410843" cy="2278917"/>
              <a:chOff x="725996" y="3609474"/>
              <a:chExt cx="2410843" cy="2278917"/>
            </a:xfrm>
          </p:grpSpPr>
          <p:sp>
            <p:nvSpPr>
              <p:cNvPr id="388" name="Google Shape;388;p19"/>
              <p:cNvSpPr/>
              <p:nvPr/>
            </p:nvSpPr>
            <p:spPr>
              <a:xfrm>
                <a:off x="725996" y="3609474"/>
                <a:ext cx="2410843" cy="227891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9"/>
              <p:cNvSpPr txBox="1"/>
              <p:nvPr/>
            </p:nvSpPr>
            <p:spPr>
              <a:xfrm>
                <a:off x="793331" y="4692513"/>
                <a:ext cx="2276173" cy="654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14A5E"/>
                  </a:buClr>
                  <a:buSzPts val="900"/>
                  <a:buFont typeface="Arial"/>
                  <a:buNone/>
                </a:pPr>
                <a:r>
                  <a:rPr lang="en-US" sz="900">
                    <a:solidFill>
                      <a:srgbClr val="114A5E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Partitioning data into non-hierarchical groups using centroid-based method.</a:t>
                </a:r>
                <a:endParaRPr/>
              </a:p>
            </p:txBody>
          </p:sp>
        </p:grpSp>
        <p:grpSp>
          <p:nvGrpSpPr>
            <p:cNvPr id="390" name="Google Shape;390;p19"/>
            <p:cNvGrpSpPr/>
            <p:nvPr/>
          </p:nvGrpSpPr>
          <p:grpSpPr>
            <a:xfrm>
              <a:off x="1085190" y="5346773"/>
              <a:ext cx="1842280" cy="433137"/>
              <a:chOff x="1083686" y="5337291"/>
              <a:chExt cx="1842280" cy="433137"/>
            </a:xfrm>
          </p:grpSpPr>
          <p:sp>
            <p:nvSpPr>
              <p:cNvPr id="391" name="Google Shape;391;p19"/>
              <p:cNvSpPr/>
              <p:nvPr/>
            </p:nvSpPr>
            <p:spPr>
              <a:xfrm>
                <a:off x="1168136" y="5337291"/>
                <a:ext cx="1684421" cy="43313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18926F"/>
                  </a:gs>
                  <a:gs pos="100000">
                    <a:srgbClr val="114A5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9"/>
              <p:cNvSpPr txBox="1"/>
              <p:nvPr/>
            </p:nvSpPr>
            <p:spPr>
              <a:xfrm>
                <a:off x="1083686" y="5418865"/>
                <a:ext cx="1842280" cy="229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1" lang="en-US" sz="10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KMeans Clustering</a:t>
                </a:r>
                <a:endParaRPr/>
              </a:p>
            </p:txBody>
          </p:sp>
        </p:grpSp>
      </p:grpSp>
      <p:sp>
        <p:nvSpPr>
          <p:cNvPr id="393" name="Google Shape;393;p19"/>
          <p:cNvSpPr/>
          <p:nvPr/>
        </p:nvSpPr>
        <p:spPr>
          <a:xfrm>
            <a:off x="11435149" y="6386830"/>
            <a:ext cx="278936" cy="278936"/>
          </a:xfrm>
          <a:prstGeom prst="ellipse">
            <a:avLst/>
          </a:prstGeom>
          <a:solidFill>
            <a:srgbClr val="114A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9"/>
          <p:cNvSpPr txBox="1"/>
          <p:nvPr>
            <p:ph idx="12" type="sldNum"/>
          </p:nvPr>
        </p:nvSpPr>
        <p:spPr>
          <a:xfrm>
            <a:off x="11435149" y="6408032"/>
            <a:ext cx="278936" cy="236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</a:rPr>
              <a:t>‹#›</a:t>
            </a:fld>
            <a:endParaRPr sz="1050">
              <a:solidFill>
                <a:schemeClr val="lt1"/>
              </a:solidFill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4137530" y="840163"/>
            <a:ext cx="3888000" cy="4320000"/>
          </a:xfrm>
          <a:custGeom>
            <a:rect b="b" l="l" r="r" t="t"/>
            <a:pathLst>
              <a:path extrusionOk="0" h="3148263" w="2567434">
                <a:moveTo>
                  <a:pt x="0" y="0"/>
                </a:moveTo>
                <a:lnTo>
                  <a:pt x="2567434" y="0"/>
                </a:lnTo>
                <a:lnTo>
                  <a:pt x="2567434" y="3148263"/>
                </a:lnTo>
                <a:lnTo>
                  <a:pt x="1518333" y="3148263"/>
                </a:lnTo>
                <a:lnTo>
                  <a:pt x="1283717" y="2919663"/>
                </a:lnTo>
                <a:lnTo>
                  <a:pt x="1049101" y="3148263"/>
                </a:lnTo>
                <a:lnTo>
                  <a:pt x="0" y="3148263"/>
                </a:lnTo>
                <a:close/>
              </a:path>
            </a:pathLst>
          </a:custGeom>
          <a:gradFill>
            <a:gsLst>
              <a:gs pos="0">
                <a:srgbClr val="18926F"/>
              </a:gs>
              <a:gs pos="100000">
                <a:srgbClr val="114A5E"/>
              </a:gs>
            </a:gsLst>
            <a:lin ang="5400000" scaled="0"/>
          </a:gradFill>
          <a:ln cap="flat" cmpd="sng" w="762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9"/>
          <p:cNvSpPr/>
          <p:nvPr/>
        </p:nvSpPr>
        <p:spPr>
          <a:xfrm>
            <a:off x="8157032" y="847407"/>
            <a:ext cx="3888000" cy="4320000"/>
          </a:xfrm>
          <a:custGeom>
            <a:rect b="b" l="l" r="r" t="t"/>
            <a:pathLst>
              <a:path extrusionOk="0" h="3148263" w="2567434">
                <a:moveTo>
                  <a:pt x="0" y="0"/>
                </a:moveTo>
                <a:lnTo>
                  <a:pt x="2567434" y="0"/>
                </a:lnTo>
                <a:lnTo>
                  <a:pt x="2567434" y="3148263"/>
                </a:lnTo>
                <a:lnTo>
                  <a:pt x="1518333" y="3148263"/>
                </a:lnTo>
                <a:lnTo>
                  <a:pt x="1283717" y="2919663"/>
                </a:lnTo>
                <a:lnTo>
                  <a:pt x="1049101" y="3148263"/>
                </a:lnTo>
                <a:lnTo>
                  <a:pt x="0" y="3148263"/>
                </a:lnTo>
                <a:close/>
              </a:path>
            </a:pathLst>
          </a:custGeom>
          <a:gradFill>
            <a:gsLst>
              <a:gs pos="0">
                <a:srgbClr val="18926F"/>
              </a:gs>
              <a:gs pos="100000">
                <a:srgbClr val="114A5E"/>
              </a:gs>
            </a:gsLst>
            <a:lin ang="5400000" scaled="0"/>
          </a:gradFill>
          <a:ln cap="flat" cmpd="sng" w="762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9"/>
          <p:cNvSpPr txBox="1"/>
          <p:nvPr/>
        </p:nvSpPr>
        <p:spPr>
          <a:xfrm>
            <a:off x="9685866" y="228600"/>
            <a:ext cx="1460546" cy="3317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 columns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(Entire dataset fit for clustering)</a:t>
            </a:r>
            <a:endParaRPr/>
          </a:p>
        </p:txBody>
      </p:sp>
      <p:sp>
        <p:nvSpPr>
          <p:cNvPr id="398" name="Google Shape;398;p19"/>
          <p:cNvSpPr txBox="1"/>
          <p:nvPr/>
        </p:nvSpPr>
        <p:spPr>
          <a:xfrm>
            <a:off x="917871" y="135253"/>
            <a:ext cx="10515600" cy="5678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Quattrocento Sans"/>
              <a:buNone/>
            </a:pPr>
            <a:r>
              <a:rPr b="1" lang="en-US" sz="3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CLUSTERING TECHNIQUES </a:t>
            </a:r>
            <a:r>
              <a:rPr b="0" lang="en-US" sz="3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USED</a:t>
            </a:r>
            <a:endParaRPr/>
          </a:p>
        </p:txBody>
      </p:sp>
      <p:pic>
        <p:nvPicPr>
          <p:cNvPr id="399" name="Google Shape;3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6472" y="960788"/>
            <a:ext cx="3267229" cy="16200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400" name="Google Shape;40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367" y="953697"/>
            <a:ext cx="3267229" cy="16200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401" name="Google Shape;40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8668" y="2716671"/>
            <a:ext cx="1816921" cy="194027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402" name="Google Shape;40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03545" y="2751849"/>
            <a:ext cx="1838871" cy="197118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403" name="Google Shape;403;p19"/>
          <p:cNvSpPr/>
          <p:nvPr/>
        </p:nvSpPr>
        <p:spPr>
          <a:xfrm>
            <a:off x="2581855" y="6518951"/>
            <a:ext cx="7152450" cy="26512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DBSCAN can detect outliers, it leads to messy and improper clustering. Thus it is not a good model to forecast sales.</a:t>
            </a:r>
            <a:endParaRPr/>
          </a:p>
        </p:txBody>
      </p:sp>
      <p:sp>
        <p:nvSpPr>
          <p:cNvPr id="404" name="Google Shape;404;p19"/>
          <p:cNvSpPr/>
          <p:nvPr/>
        </p:nvSpPr>
        <p:spPr>
          <a:xfrm>
            <a:off x="118028" y="847407"/>
            <a:ext cx="3888000" cy="4320000"/>
          </a:xfrm>
          <a:custGeom>
            <a:rect b="b" l="l" r="r" t="t"/>
            <a:pathLst>
              <a:path extrusionOk="0" h="3148263" w="2567434">
                <a:moveTo>
                  <a:pt x="0" y="0"/>
                </a:moveTo>
                <a:lnTo>
                  <a:pt x="2567434" y="0"/>
                </a:lnTo>
                <a:lnTo>
                  <a:pt x="2567434" y="3148263"/>
                </a:lnTo>
                <a:lnTo>
                  <a:pt x="1518333" y="3148263"/>
                </a:lnTo>
                <a:lnTo>
                  <a:pt x="1283717" y="2919663"/>
                </a:lnTo>
                <a:lnTo>
                  <a:pt x="1049101" y="3148263"/>
                </a:lnTo>
                <a:lnTo>
                  <a:pt x="0" y="3148263"/>
                </a:lnTo>
                <a:close/>
              </a:path>
            </a:pathLst>
          </a:custGeom>
          <a:gradFill>
            <a:gsLst>
              <a:gs pos="0">
                <a:srgbClr val="18926F"/>
              </a:gs>
              <a:gs pos="100000">
                <a:srgbClr val="114A5E"/>
              </a:gs>
            </a:gsLst>
            <a:lin ang="5400000" scaled="0"/>
          </a:gradFill>
          <a:ln cap="flat" cmpd="sng" w="762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938" y="993226"/>
            <a:ext cx="3022005" cy="16200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406" name="Google Shape;406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73959" y="2757596"/>
            <a:ext cx="1912013" cy="17914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407" name="Google Shape;407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0947" y="2757596"/>
            <a:ext cx="1645414" cy="1773153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408" name="Google Shape;408;p19"/>
          <p:cNvSpPr/>
          <p:nvPr/>
        </p:nvSpPr>
        <p:spPr>
          <a:xfrm>
            <a:off x="2581855" y="4716941"/>
            <a:ext cx="1300294" cy="3132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Silhouette Score = 0.43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0"/>
          <p:cNvGrpSpPr/>
          <p:nvPr/>
        </p:nvGrpSpPr>
        <p:grpSpPr>
          <a:xfrm>
            <a:off x="7043577" y="3557814"/>
            <a:ext cx="2410843" cy="2278917"/>
            <a:chOff x="4819465" y="4024144"/>
            <a:chExt cx="2410843" cy="2278917"/>
          </a:xfrm>
        </p:grpSpPr>
        <p:grpSp>
          <p:nvGrpSpPr>
            <p:cNvPr id="415" name="Google Shape;415;p20"/>
            <p:cNvGrpSpPr/>
            <p:nvPr/>
          </p:nvGrpSpPr>
          <p:grpSpPr>
            <a:xfrm>
              <a:off x="4819465" y="4024144"/>
              <a:ext cx="2410843" cy="2278917"/>
              <a:chOff x="4819465" y="4024144"/>
              <a:chExt cx="2410843" cy="2278917"/>
            </a:xfrm>
          </p:grpSpPr>
          <p:sp>
            <p:nvSpPr>
              <p:cNvPr id="416" name="Google Shape;416;p20"/>
              <p:cNvSpPr/>
              <p:nvPr/>
            </p:nvSpPr>
            <p:spPr>
              <a:xfrm>
                <a:off x="4819465" y="4024144"/>
                <a:ext cx="2410843" cy="227891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17" name="Google Shape;417;p20"/>
              <p:cNvGrpSpPr/>
              <p:nvPr/>
            </p:nvGrpSpPr>
            <p:grpSpPr>
              <a:xfrm>
                <a:off x="5159679" y="5721217"/>
                <a:ext cx="1842280" cy="433137"/>
                <a:chOff x="3838806" y="5573035"/>
                <a:chExt cx="1842280" cy="433137"/>
              </a:xfrm>
            </p:grpSpPr>
            <p:sp>
              <p:nvSpPr>
                <p:cNvPr id="418" name="Google Shape;418;p20"/>
                <p:cNvSpPr/>
                <p:nvPr/>
              </p:nvSpPr>
              <p:spPr>
                <a:xfrm>
                  <a:off x="3902924" y="5573035"/>
                  <a:ext cx="1684421" cy="43313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18926F"/>
                    </a:gs>
                    <a:gs pos="100000">
                      <a:srgbClr val="114A5E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20"/>
                <p:cNvSpPr txBox="1"/>
                <p:nvPr/>
              </p:nvSpPr>
              <p:spPr>
                <a:xfrm>
                  <a:off x="3838806" y="5631350"/>
                  <a:ext cx="1842280" cy="2290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000"/>
                    <a:buFont typeface="Arial"/>
                    <a:buNone/>
                  </a:pPr>
                  <a:r>
                    <a:rPr b="1" lang="en-US" sz="10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Agglomerative Clustering</a:t>
                  </a:r>
                  <a:endParaRPr/>
                </a:p>
              </p:txBody>
            </p:sp>
          </p:grpSp>
        </p:grpSp>
        <p:sp>
          <p:nvSpPr>
            <p:cNvPr id="420" name="Google Shape;420;p20"/>
            <p:cNvSpPr txBox="1"/>
            <p:nvPr/>
          </p:nvSpPr>
          <p:spPr>
            <a:xfrm>
              <a:off x="4942733" y="4918631"/>
              <a:ext cx="2276173" cy="940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t/>
              </a:r>
              <a:endParaRPr sz="900">
                <a:solidFill>
                  <a:srgbClr val="114A5E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21" name="Google Shape;421;p20"/>
          <p:cNvGrpSpPr/>
          <p:nvPr/>
        </p:nvGrpSpPr>
        <p:grpSpPr>
          <a:xfrm>
            <a:off x="1954377" y="3557814"/>
            <a:ext cx="2410843" cy="2278917"/>
            <a:chOff x="725996" y="3609474"/>
            <a:chExt cx="2410843" cy="2278917"/>
          </a:xfrm>
        </p:grpSpPr>
        <p:sp>
          <p:nvSpPr>
            <p:cNvPr id="422" name="Google Shape;422;p20"/>
            <p:cNvSpPr/>
            <p:nvPr/>
          </p:nvSpPr>
          <p:spPr>
            <a:xfrm>
              <a:off x="725996" y="3609474"/>
              <a:ext cx="2410843" cy="227891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3" name="Google Shape;423;p20"/>
            <p:cNvGrpSpPr/>
            <p:nvPr/>
          </p:nvGrpSpPr>
          <p:grpSpPr>
            <a:xfrm>
              <a:off x="1042586" y="5302548"/>
              <a:ext cx="1842280" cy="433137"/>
              <a:chOff x="1041082" y="5293066"/>
              <a:chExt cx="1842280" cy="433137"/>
            </a:xfrm>
          </p:grpSpPr>
          <p:sp>
            <p:nvSpPr>
              <p:cNvPr id="424" name="Google Shape;424;p20"/>
              <p:cNvSpPr/>
              <p:nvPr/>
            </p:nvSpPr>
            <p:spPr>
              <a:xfrm>
                <a:off x="1120012" y="5293066"/>
                <a:ext cx="1684421" cy="43313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18926F"/>
                  </a:gs>
                  <a:gs pos="100000">
                    <a:srgbClr val="114A5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20"/>
              <p:cNvSpPr txBox="1"/>
              <p:nvPr/>
            </p:nvSpPr>
            <p:spPr>
              <a:xfrm>
                <a:off x="1041082" y="5357352"/>
                <a:ext cx="1842280" cy="229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b="1" lang="en-US" sz="10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Kmeans Clustering</a:t>
                </a:r>
                <a:endParaRPr/>
              </a:p>
            </p:txBody>
          </p:sp>
        </p:grpSp>
      </p:grpSp>
      <p:sp>
        <p:nvSpPr>
          <p:cNvPr id="426" name="Google Shape;426;p20"/>
          <p:cNvSpPr/>
          <p:nvPr/>
        </p:nvSpPr>
        <p:spPr>
          <a:xfrm>
            <a:off x="11435149" y="6386830"/>
            <a:ext cx="278936" cy="278936"/>
          </a:xfrm>
          <a:prstGeom prst="ellipse">
            <a:avLst/>
          </a:prstGeom>
          <a:solidFill>
            <a:srgbClr val="114A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0"/>
          <p:cNvSpPr txBox="1"/>
          <p:nvPr>
            <p:ph idx="12" type="sldNum"/>
          </p:nvPr>
        </p:nvSpPr>
        <p:spPr>
          <a:xfrm>
            <a:off x="11435149" y="6408032"/>
            <a:ext cx="278936" cy="236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</a:rPr>
              <a:t>‹#›</a:t>
            </a:fld>
            <a:endParaRPr sz="1050">
              <a:solidFill>
                <a:schemeClr val="lt1"/>
              </a:solidFill>
            </a:endParaRPr>
          </a:p>
        </p:txBody>
      </p:sp>
      <p:sp>
        <p:nvSpPr>
          <p:cNvPr id="428" name="Google Shape;428;p20"/>
          <p:cNvSpPr/>
          <p:nvPr/>
        </p:nvSpPr>
        <p:spPr>
          <a:xfrm>
            <a:off x="6304996" y="814265"/>
            <a:ext cx="3888000" cy="4320000"/>
          </a:xfrm>
          <a:custGeom>
            <a:rect b="b" l="l" r="r" t="t"/>
            <a:pathLst>
              <a:path extrusionOk="0" h="3148263" w="2567434">
                <a:moveTo>
                  <a:pt x="0" y="0"/>
                </a:moveTo>
                <a:lnTo>
                  <a:pt x="2567434" y="0"/>
                </a:lnTo>
                <a:lnTo>
                  <a:pt x="2567434" y="3148263"/>
                </a:lnTo>
                <a:lnTo>
                  <a:pt x="1518333" y="3148263"/>
                </a:lnTo>
                <a:lnTo>
                  <a:pt x="1283717" y="2919663"/>
                </a:lnTo>
                <a:lnTo>
                  <a:pt x="1049101" y="3148263"/>
                </a:lnTo>
                <a:lnTo>
                  <a:pt x="0" y="3148263"/>
                </a:lnTo>
                <a:close/>
              </a:path>
            </a:pathLst>
          </a:custGeom>
          <a:gradFill>
            <a:gsLst>
              <a:gs pos="0">
                <a:srgbClr val="18926F"/>
              </a:gs>
              <a:gs pos="100000">
                <a:srgbClr val="114A5E"/>
              </a:gs>
            </a:gsLst>
            <a:lin ang="5400000" scaled="0"/>
          </a:gradFill>
          <a:ln cap="flat" cmpd="sng" w="762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0"/>
          <p:cNvSpPr/>
          <p:nvPr/>
        </p:nvSpPr>
        <p:spPr>
          <a:xfrm>
            <a:off x="1215801" y="784661"/>
            <a:ext cx="3888000" cy="4320000"/>
          </a:xfrm>
          <a:custGeom>
            <a:rect b="b" l="l" r="r" t="t"/>
            <a:pathLst>
              <a:path extrusionOk="0" h="3148263" w="2567434">
                <a:moveTo>
                  <a:pt x="0" y="0"/>
                </a:moveTo>
                <a:lnTo>
                  <a:pt x="2567434" y="0"/>
                </a:lnTo>
                <a:lnTo>
                  <a:pt x="2567434" y="3148263"/>
                </a:lnTo>
                <a:lnTo>
                  <a:pt x="1518333" y="3148263"/>
                </a:lnTo>
                <a:lnTo>
                  <a:pt x="1283717" y="2919663"/>
                </a:lnTo>
                <a:lnTo>
                  <a:pt x="1049101" y="3148263"/>
                </a:lnTo>
                <a:lnTo>
                  <a:pt x="0" y="3148263"/>
                </a:lnTo>
                <a:close/>
              </a:path>
            </a:pathLst>
          </a:custGeom>
          <a:gradFill>
            <a:gsLst>
              <a:gs pos="0">
                <a:srgbClr val="18926F"/>
              </a:gs>
              <a:gs pos="100000">
                <a:srgbClr val="114A5E"/>
              </a:gs>
            </a:gsLst>
            <a:lin ang="5400000" scaled="0"/>
          </a:gradFill>
          <a:ln cap="flat" cmpd="sng" w="762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0"/>
          <p:cNvSpPr txBox="1"/>
          <p:nvPr/>
        </p:nvSpPr>
        <p:spPr>
          <a:xfrm>
            <a:off x="9728200" y="245702"/>
            <a:ext cx="1101248" cy="314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Specific columns fit for clustering</a:t>
            </a:r>
            <a:endParaRPr/>
          </a:p>
        </p:txBody>
      </p:sp>
      <p:sp>
        <p:nvSpPr>
          <p:cNvPr id="431" name="Google Shape;431;p20"/>
          <p:cNvSpPr txBox="1"/>
          <p:nvPr/>
        </p:nvSpPr>
        <p:spPr>
          <a:xfrm>
            <a:off x="917871" y="135253"/>
            <a:ext cx="10515600" cy="5678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Quattrocento Sans"/>
              <a:buNone/>
            </a:pPr>
            <a:r>
              <a:rPr b="1" lang="en-US" sz="3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CLUSTERING TECHNIQUES </a:t>
            </a:r>
            <a:r>
              <a:rPr b="0" lang="en-US" sz="3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USED</a:t>
            </a:r>
            <a:endParaRPr/>
          </a:p>
        </p:txBody>
      </p:sp>
      <p:pic>
        <p:nvPicPr>
          <p:cNvPr id="432" name="Google Shape;432;p20"/>
          <p:cNvPicPr preferRelativeResize="0"/>
          <p:nvPr/>
        </p:nvPicPr>
        <p:blipFill rotWithShape="1">
          <a:blip r:embed="rId3">
            <a:alphaModFix/>
          </a:blip>
          <a:srcRect b="12585" l="17595" r="18463" t="20995"/>
          <a:stretch/>
        </p:blipFill>
        <p:spPr>
          <a:xfrm>
            <a:off x="1298012" y="1856824"/>
            <a:ext cx="3723575" cy="2175674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433" name="Google Shape;433;p20"/>
          <p:cNvPicPr preferRelativeResize="0"/>
          <p:nvPr/>
        </p:nvPicPr>
        <p:blipFill rotWithShape="1">
          <a:blip r:embed="rId4">
            <a:alphaModFix/>
          </a:blip>
          <a:srcRect b="8170" l="16203" r="12268" t="18125"/>
          <a:stretch/>
        </p:blipFill>
        <p:spPr>
          <a:xfrm>
            <a:off x="6403327" y="1856824"/>
            <a:ext cx="3691337" cy="213954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434" name="Google Shape;434;p20"/>
          <p:cNvSpPr/>
          <p:nvPr/>
        </p:nvSpPr>
        <p:spPr>
          <a:xfrm>
            <a:off x="1954377" y="5983839"/>
            <a:ext cx="7961467" cy="78793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terms of CustomerID, Kmeans has better clusters.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terms of annual income, both algorithms can detect the clusters fairly well.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will use the Kmeans model to make predictions of the segment a customer belongs to.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"/>
          <p:cNvSpPr/>
          <p:nvPr/>
        </p:nvSpPr>
        <p:spPr>
          <a:xfrm>
            <a:off x="11435149" y="6386830"/>
            <a:ext cx="278936" cy="278936"/>
          </a:xfrm>
          <a:prstGeom prst="ellipse">
            <a:avLst/>
          </a:prstGeom>
          <a:solidFill>
            <a:srgbClr val="114A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1"/>
          <p:cNvSpPr txBox="1"/>
          <p:nvPr>
            <p:ph idx="12" type="sldNum"/>
          </p:nvPr>
        </p:nvSpPr>
        <p:spPr>
          <a:xfrm>
            <a:off x="11435149" y="6408032"/>
            <a:ext cx="278936" cy="236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</a:rPr>
              <a:t>‹#›</a:t>
            </a:fld>
            <a:endParaRPr sz="1050">
              <a:solidFill>
                <a:schemeClr val="lt1"/>
              </a:solidFill>
            </a:endParaRPr>
          </a:p>
        </p:txBody>
      </p:sp>
      <p:sp>
        <p:nvSpPr>
          <p:cNvPr id="442" name="Google Shape;442;p21"/>
          <p:cNvSpPr/>
          <p:nvPr/>
        </p:nvSpPr>
        <p:spPr>
          <a:xfrm>
            <a:off x="9614144" y="983084"/>
            <a:ext cx="1723901" cy="562298"/>
          </a:xfrm>
          <a:prstGeom prst="rect">
            <a:avLst/>
          </a:prstGeom>
          <a:solidFill>
            <a:srgbClr val="114A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it works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" name="Google Shape;443;p21"/>
          <p:cNvPicPr preferRelativeResize="0"/>
          <p:nvPr/>
        </p:nvPicPr>
        <p:blipFill rotWithShape="1">
          <a:blip r:embed="rId3">
            <a:alphaModFix/>
          </a:blip>
          <a:srcRect b="0" l="0" r="0" t="10502"/>
          <a:stretch/>
        </p:blipFill>
        <p:spPr>
          <a:xfrm>
            <a:off x="466858" y="1724653"/>
            <a:ext cx="7944009" cy="415026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444" name="Google Shape;444;p21"/>
          <p:cNvSpPr txBox="1"/>
          <p:nvPr/>
        </p:nvSpPr>
        <p:spPr>
          <a:xfrm>
            <a:off x="917871" y="135253"/>
            <a:ext cx="10515600" cy="5678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Quattrocento Sans"/>
              <a:buNone/>
            </a:pPr>
            <a:r>
              <a:rPr b="1" lang="en-US" sz="3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SEGMENTATION </a:t>
            </a:r>
            <a:r>
              <a:rPr b="0" lang="en-US" sz="36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APP</a:t>
            </a:r>
            <a:endParaRPr/>
          </a:p>
        </p:txBody>
      </p:sp>
      <p:sp>
        <p:nvSpPr>
          <p:cNvPr id="445" name="Google Shape;445;p21"/>
          <p:cNvSpPr/>
          <p:nvPr/>
        </p:nvSpPr>
        <p:spPr>
          <a:xfrm>
            <a:off x="8686800" y="1724654"/>
            <a:ext cx="3268539" cy="4150262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automated Customer segmenting process uses KMeans clustering.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can enter details of the customer such as: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ID (1-200)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Gender(Male=1,Female=0)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(18 to 70 years)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 Income ($26k -$137k)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Spending Score (1-100)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this, the algorithm returns the personalized segment report for that customer.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