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oumo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oumo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CASE STUDY"/>
          <p:cNvSpPr txBox="1"/>
          <p:nvPr>
            <p:ph type="ctrTitle"/>
          </p:nvPr>
        </p:nvSpPr>
        <p:spPr>
          <a:prstGeom prst="rect">
            <a:avLst/>
          </a:prstGeom>
        </p:spPr>
        <p:txBody>
          <a:bodyPr/>
          <a:lstStyle/>
          <a:p>
            <a:pPr/>
            <a:r>
              <a:t>                CASE STUDY </a:t>
            </a:r>
          </a:p>
        </p:txBody>
      </p:sp>
      <p:sp>
        <p:nvSpPr>
          <p:cNvPr id="152" name="How Does a Bike-Share Navigate Speedy Success?"/>
          <p:cNvSpPr txBox="1"/>
          <p:nvPr>
            <p:ph type="subTitle" sz="quarter" idx="1"/>
          </p:nvPr>
        </p:nvSpPr>
        <p:spPr>
          <a:prstGeom prst="rect">
            <a:avLst/>
          </a:prstGeom>
        </p:spPr>
        <p:txBody>
          <a:bodyPr/>
          <a:lstStyle>
            <a:lvl1pPr defTabSz="457200">
              <a:spcBef>
                <a:spcPts val="1200"/>
              </a:spcBef>
              <a:defRPr sz="4633">
                <a:latin typeface="Times Roman"/>
                <a:ea typeface="Times Roman"/>
                <a:cs typeface="Times Roman"/>
                <a:sym typeface="Times Roman"/>
              </a:defRPr>
            </a:lvl1pPr>
          </a:lstStyle>
          <a:p>
            <a:pPr/>
            <a:r>
              <a:t>                            How Does a Bike-Share Navigate Speedy Success?</a:t>
            </a:r>
            <a:endParaRPr b="0"/>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In this case study, I am assuming the position of ‘Jr. Data Analyst’ at Cyclistic, a bike-share company based in Chicago. Cyclistic offers over 6000 bikes at 800+ docking stations spread around Chicago. At the moment they offer classic bikes and electric"/>
          <p:cNvSpPr txBox="1"/>
          <p:nvPr>
            <p:ph type="body" idx="1"/>
          </p:nvPr>
        </p:nvSpPr>
        <p:spPr>
          <a:prstGeom prst="rect">
            <a:avLst/>
          </a:prstGeom>
        </p:spPr>
        <p:txBody>
          <a:bodyPr/>
          <a:lstStyle/>
          <a:p>
            <a:pPr marL="508000" indent="-508000" defTabSz="457200">
              <a:lnSpc>
                <a:spcPct val="100000"/>
              </a:lnSpc>
              <a:spcBef>
                <a:spcPts val="0"/>
              </a:spcBef>
              <a:defRPr sz="4000">
                <a:solidFill>
                  <a:srgbClr val="242424"/>
                </a:solidFill>
                <a:latin typeface="Helvetica"/>
                <a:ea typeface="Helvetica"/>
                <a:cs typeface="Helvetica"/>
                <a:sym typeface="Helvetica"/>
              </a:defRPr>
            </a:pPr>
            <a:r>
              <a:t>In this case study, I am assuming the position of ‘Jr. Data Analyst’ at Cyclistic, a bike-share company based in Chicago. Cyclistic offers over 6000 bikes at 800+ docking stations spread around Chicago. At the moment they offer classic bikes and electric bikes for use and they have two customer segments: </a:t>
            </a:r>
            <a:r>
              <a:rPr b="1"/>
              <a:t>Casuals and Members</a:t>
            </a:r>
            <a:r>
              <a:t>.</a:t>
            </a:r>
          </a:p>
          <a:p>
            <a:pPr marL="508000" indent="-508000" defTabSz="457200">
              <a:lnSpc>
                <a:spcPct val="100000"/>
              </a:lnSpc>
              <a:spcBef>
                <a:spcPts val="0"/>
              </a:spcBef>
              <a:defRPr sz="4000">
                <a:solidFill>
                  <a:srgbClr val="242424"/>
                </a:solidFill>
                <a:latin typeface="Helvetica"/>
                <a:ea typeface="Helvetica"/>
                <a:cs typeface="Helvetica"/>
                <a:sym typeface="Helvetica"/>
              </a:defRPr>
            </a:pPr>
            <a:r>
              <a:t>The finance department at Cyclistic has determined that Members are the more profitable customer segment and have tasked the marketing department with creating a campaign aimed at converting Casuals to Annual Members. To help them complete this business task, the marketing team has assigned me with answering the following question </a:t>
            </a:r>
            <a:r>
              <a:rPr b="1"/>
              <a:t>“How do annual members and casual riders use Cyclistic bikes differently?”</a:t>
            </a:r>
          </a:p>
          <a:p>
            <a:pPr marL="508000" indent="-508000" defTabSz="457200">
              <a:lnSpc>
                <a:spcPct val="100000"/>
              </a:lnSpc>
              <a:spcBef>
                <a:spcPts val="0"/>
              </a:spcBef>
              <a:defRPr sz="4000">
                <a:solidFill>
                  <a:srgbClr val="242424"/>
                </a:solidFill>
                <a:latin typeface="Helvetica"/>
                <a:ea typeface="Helvetica"/>
                <a:cs typeface="Helvetica"/>
                <a:sym typeface="Helvetica"/>
              </a:defRPr>
            </a:pPr>
          </a:p>
          <a:p>
            <a:pPr marL="508000" indent="-508000" defTabSz="457200">
              <a:lnSpc>
                <a:spcPct val="100000"/>
              </a:lnSpc>
              <a:spcBef>
                <a:spcPts val="0"/>
              </a:spcBef>
              <a:defRPr sz="4000">
                <a:solidFill>
                  <a:srgbClr val="242424"/>
                </a:solidFill>
                <a:latin typeface="Helvetica"/>
                <a:ea typeface="Helvetica"/>
                <a:cs typeface="Helvetica"/>
                <a:sym typeface="Helvetica"/>
              </a:defRPr>
            </a:pPr>
            <a:r>
              <a:t>To answer this question I will be analyzing historical Cyclistic bike trip data for all 12 months in 2021</a:t>
            </a:r>
          </a:p>
        </p:txBody>
      </p:sp>
      <p:sp>
        <p:nvSpPr>
          <p:cNvPr id="155" name="Problem Statement"/>
          <p:cNvSpPr txBox="1"/>
          <p:nvPr>
            <p:ph type="title" idx="4294967295"/>
          </p:nvPr>
        </p:nvSpPr>
        <p:spPr>
          <a:xfrm>
            <a:off x="1206500" y="1079500"/>
            <a:ext cx="21971000" cy="1435100"/>
          </a:xfrm>
          <a:prstGeom prst="rect">
            <a:avLst/>
          </a:prstGeom>
        </p:spPr>
        <p:txBody>
          <a:bodyPr/>
          <a:lstStyle/>
          <a:p>
            <a:pPr/>
            <a:r>
              <a:t>                    Problem Statement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MY APPROACH"/>
          <p:cNvSpPr txBox="1"/>
          <p:nvPr>
            <p:ph type="title"/>
          </p:nvPr>
        </p:nvSpPr>
        <p:spPr>
          <a:prstGeom prst="rect">
            <a:avLst/>
          </a:prstGeom>
        </p:spPr>
        <p:txBody>
          <a:bodyPr/>
          <a:lstStyle/>
          <a:p>
            <a:pPr/>
            <a:r>
              <a:t>                      MY APPROACH </a:t>
            </a:r>
          </a:p>
        </p:txBody>
      </p:sp>
      <p:sp>
        <p:nvSpPr>
          <p:cNvPr id="158" name="To combine the data for 12 months I used SQL on Google’s BigQuery platform, by using the concept of nested query and UNION ALL clause.…"/>
          <p:cNvSpPr txBox="1"/>
          <p:nvPr>
            <p:ph type="body" idx="1"/>
          </p:nvPr>
        </p:nvSpPr>
        <p:spPr>
          <a:prstGeom prst="rect">
            <a:avLst/>
          </a:prstGeom>
        </p:spPr>
        <p:txBody>
          <a:bodyPr/>
          <a:lstStyle/>
          <a:p>
            <a:pPr/>
            <a:r>
              <a:t>To combine the data for 12 months I used SQL on Google’s BigQuery platform, by using the concept of nested query and UNION ALL clause.</a:t>
            </a:r>
          </a:p>
          <a:p>
            <a:pPr/>
            <a:r>
              <a:t>The primary key here is ride_id.</a:t>
            </a:r>
          </a:p>
          <a:p>
            <a:pPr/>
            <a:r>
              <a:t>For cleaning the data I majorly removed trips where end or start station was null.</a:t>
            </a:r>
          </a:p>
          <a:p>
            <a:pPr/>
            <a:r>
              <a:t>Removed cells having latitude or longitude as null.</a:t>
            </a:r>
          </a:p>
          <a:p>
            <a:pPr/>
            <a:r>
              <a:t>Removed leading and trailing spaces by using TRIM.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Now, before analysing the data in Tableau I calculated certain terms such as :…"/>
          <p:cNvSpPr txBox="1"/>
          <p:nvPr>
            <p:ph type="body" idx="1"/>
          </p:nvPr>
        </p:nvSpPr>
        <p:spPr>
          <a:xfrm>
            <a:off x="1206499" y="1547070"/>
            <a:ext cx="22514640" cy="10924770"/>
          </a:xfrm>
          <a:prstGeom prst="rect">
            <a:avLst/>
          </a:prstGeom>
        </p:spPr>
        <p:txBody>
          <a:bodyPr/>
          <a:lstStyle/>
          <a:p>
            <a:pPr/>
            <a:r>
              <a:t>Now, before analysing the data in </a:t>
            </a:r>
            <a:r>
              <a:rPr b="1"/>
              <a:t>Tableau</a:t>
            </a:r>
            <a:r>
              <a:t> I calculated certain terms such as :</a:t>
            </a:r>
          </a:p>
          <a:p>
            <a:pPr marL="889000" indent="-889000">
              <a:buSzPct val="100000"/>
              <a:buAutoNum type="arabicPeriod" startAt="1"/>
            </a:pPr>
            <a:r>
              <a:t>Type of ride</a:t>
            </a:r>
          </a:p>
          <a:p>
            <a:pPr marL="889000" indent="-889000">
              <a:buSzPct val="100000"/>
              <a:buAutoNum type="arabicPeriod" startAt="1"/>
            </a:pPr>
            <a:r>
              <a:t>Rides per month</a:t>
            </a:r>
          </a:p>
          <a:p>
            <a:pPr marL="889000" indent="-889000">
              <a:buSzPct val="100000"/>
              <a:buAutoNum type="arabicPeriod" startAt="1"/>
            </a:pPr>
            <a:r>
              <a:t>Rides per day</a:t>
            </a:r>
          </a:p>
          <a:p>
            <a:pPr marL="889000" indent="-889000">
              <a:buSzPct val="100000"/>
              <a:buAutoNum type="arabicPeriod" startAt="1"/>
            </a:pPr>
            <a:r>
              <a:t>Rides per hour</a:t>
            </a:r>
          </a:p>
          <a:p>
            <a:pPr marL="889000" indent="-889000">
              <a:buSzPct val="100000"/>
              <a:buAutoNum type="arabicPeriod" startAt="1"/>
            </a:pPr>
            <a:r>
              <a:t>Average length of ride per day …. and other parameters.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2" name="Screenshot 2023-08-09 at 3.16.48 PM.png" descr="Screenshot 2023-08-09 at 3.16.48 PM.png"/>
          <p:cNvPicPr>
            <a:picLocks noChangeAspect="1"/>
          </p:cNvPicPr>
          <p:nvPr/>
        </p:nvPicPr>
        <p:blipFill>
          <a:blip r:embed="rId2">
            <a:extLst/>
          </a:blip>
          <a:stretch>
            <a:fillRect/>
          </a:stretch>
        </p:blipFill>
        <p:spPr>
          <a:xfrm>
            <a:off x="2147614" y="2190861"/>
            <a:ext cx="20419958" cy="778002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4" name="Screenshot 2023-08-09 at 3.15.25 PM.png" descr="Screenshot 2023-08-09 at 3.15.25 PM.png"/>
          <p:cNvPicPr>
            <a:picLocks noChangeAspect="1"/>
          </p:cNvPicPr>
          <p:nvPr/>
        </p:nvPicPr>
        <p:blipFill>
          <a:blip r:embed="rId2">
            <a:extLst/>
          </a:blip>
          <a:stretch>
            <a:fillRect/>
          </a:stretch>
        </p:blipFill>
        <p:spPr>
          <a:xfrm>
            <a:off x="1527588" y="2009339"/>
            <a:ext cx="21328824" cy="7984749"/>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6" name="Screenshot 2023-08-09 at 3.16.23 PM.png" descr="Screenshot 2023-08-09 at 3.16.23 PM.png"/>
          <p:cNvPicPr>
            <a:picLocks noChangeAspect="1"/>
          </p:cNvPicPr>
          <p:nvPr/>
        </p:nvPicPr>
        <p:blipFill>
          <a:blip r:embed="rId2">
            <a:extLst/>
          </a:blip>
          <a:stretch>
            <a:fillRect/>
          </a:stretch>
        </p:blipFill>
        <p:spPr>
          <a:xfrm>
            <a:off x="1593146" y="2355035"/>
            <a:ext cx="20555610" cy="7948169"/>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INFERENCES"/>
          <p:cNvSpPr txBox="1"/>
          <p:nvPr>
            <p:ph type="title"/>
          </p:nvPr>
        </p:nvSpPr>
        <p:spPr>
          <a:prstGeom prst="rect">
            <a:avLst/>
          </a:prstGeom>
        </p:spPr>
        <p:txBody>
          <a:bodyPr/>
          <a:lstStyle/>
          <a:p>
            <a:pPr/>
            <a:r>
              <a:t>                         </a:t>
            </a:r>
            <a:r>
              <a:rPr spc="-150" sz="7500"/>
              <a:t>INFERENCES</a:t>
            </a:r>
          </a:p>
        </p:txBody>
      </p:sp>
      <p:sp>
        <p:nvSpPr>
          <p:cNvPr id="169" name="Casual Member Trends:…"/>
          <p:cNvSpPr txBox="1"/>
          <p:nvPr>
            <p:ph type="body" idx="1"/>
          </p:nvPr>
        </p:nvSpPr>
        <p:spPr>
          <a:xfrm>
            <a:off x="1467164" y="3750871"/>
            <a:ext cx="21971001" cy="8256012"/>
          </a:xfrm>
          <a:prstGeom prst="rect">
            <a:avLst/>
          </a:prstGeom>
        </p:spPr>
        <p:txBody>
          <a:bodyPr/>
          <a:lstStyle/>
          <a:p>
            <a:pPr marL="0" indent="0" defTabSz="265175">
              <a:lnSpc>
                <a:spcPct val="100000"/>
              </a:lnSpc>
              <a:spcBef>
                <a:spcPts val="1100"/>
              </a:spcBef>
              <a:buSzTx/>
              <a:buNone/>
              <a:defRPr b="1" sz="2784">
                <a:solidFill>
                  <a:srgbClr val="111827"/>
                </a:solidFill>
                <a:latin typeface="Helvetica"/>
                <a:ea typeface="Helvetica"/>
                <a:cs typeface="Helvetica"/>
                <a:sym typeface="Helvetica"/>
              </a:defRPr>
            </a:pPr>
            <a:r>
              <a:t>Casual Member Trends:</a:t>
            </a:r>
            <a:endParaRPr b="0">
              <a:solidFill>
                <a:srgbClr val="374151"/>
              </a:solidFill>
            </a:endParaRPr>
          </a:p>
          <a:p>
            <a:pPr marL="265175" indent="-184149" defTabSz="265175">
              <a:lnSpc>
                <a:spcPct val="100000"/>
              </a:lnSpc>
              <a:spcBef>
                <a:spcPts val="0"/>
              </a:spcBef>
              <a:buClr>
                <a:srgbClr val="374151"/>
              </a:buClr>
              <a:buFont typeface="Helvetica"/>
              <a:defRPr sz="2784">
                <a:solidFill>
                  <a:srgbClr val="374151"/>
                </a:solidFill>
                <a:latin typeface="Helvetica"/>
                <a:ea typeface="Helvetica"/>
                <a:cs typeface="Helvetica"/>
                <a:sym typeface="Helvetica"/>
              </a:defRPr>
            </a:pPr>
            <a:r>
              <a:t>Prefer riding bikes from late spring to the end of summer.</a:t>
            </a:r>
          </a:p>
          <a:p>
            <a:pPr marL="265175" indent="-184149" defTabSz="265175">
              <a:lnSpc>
                <a:spcPct val="100000"/>
              </a:lnSpc>
              <a:spcBef>
                <a:spcPts val="0"/>
              </a:spcBef>
              <a:buClr>
                <a:srgbClr val="374151"/>
              </a:buClr>
              <a:buFont typeface="Helvetica"/>
              <a:defRPr sz="2784">
                <a:solidFill>
                  <a:srgbClr val="374151"/>
                </a:solidFill>
                <a:latin typeface="Helvetica"/>
                <a:ea typeface="Helvetica"/>
                <a:cs typeface="Helvetica"/>
                <a:sym typeface="Helvetica"/>
              </a:defRPr>
            </a:pPr>
            <a:r>
              <a:t>Avoid biking during winter months (Jan/Feb) due to weather conditions.</a:t>
            </a:r>
          </a:p>
          <a:p>
            <a:pPr marL="0" indent="0" defTabSz="265175">
              <a:lnSpc>
                <a:spcPct val="100000"/>
              </a:lnSpc>
              <a:spcBef>
                <a:spcPts val="1100"/>
              </a:spcBef>
              <a:buSzTx/>
              <a:buNone/>
              <a:defRPr b="1" sz="2784">
                <a:solidFill>
                  <a:srgbClr val="111827"/>
                </a:solidFill>
                <a:latin typeface="Helvetica"/>
                <a:ea typeface="Helvetica"/>
                <a:cs typeface="Helvetica"/>
                <a:sym typeface="Helvetica"/>
              </a:defRPr>
            </a:pPr>
            <a:r>
              <a:t>Annual Member Trends:</a:t>
            </a:r>
            <a:endParaRPr b="0">
              <a:solidFill>
                <a:srgbClr val="374151"/>
              </a:solidFill>
            </a:endParaRPr>
          </a:p>
          <a:p>
            <a:pPr marL="265175" indent="-184149" defTabSz="265175">
              <a:lnSpc>
                <a:spcPct val="100000"/>
              </a:lnSpc>
              <a:spcBef>
                <a:spcPts val="0"/>
              </a:spcBef>
              <a:buClr>
                <a:srgbClr val="374151"/>
              </a:buClr>
              <a:buFont typeface="Helvetica"/>
              <a:defRPr sz="2784">
                <a:solidFill>
                  <a:srgbClr val="374151"/>
                </a:solidFill>
                <a:latin typeface="Helvetica"/>
                <a:ea typeface="Helvetica"/>
                <a:cs typeface="Helvetica"/>
                <a:sym typeface="Helvetica"/>
              </a:defRPr>
            </a:pPr>
            <a:r>
              <a:t>Favor spring/summer months for riding, with consistent ridership throughout the year.</a:t>
            </a:r>
          </a:p>
          <a:p>
            <a:pPr marL="265175" indent="-184149" defTabSz="265175">
              <a:lnSpc>
                <a:spcPct val="100000"/>
              </a:lnSpc>
              <a:spcBef>
                <a:spcPts val="0"/>
              </a:spcBef>
              <a:buClr>
                <a:srgbClr val="374151"/>
              </a:buClr>
              <a:buFont typeface="Helvetica"/>
              <a:defRPr sz="2784">
                <a:solidFill>
                  <a:srgbClr val="374151"/>
                </a:solidFill>
                <a:latin typeface="Helvetica"/>
                <a:ea typeface="Helvetica"/>
                <a:cs typeface="Helvetica"/>
                <a:sym typeface="Helvetica"/>
              </a:defRPr>
            </a:pPr>
            <a:r>
              <a:t>Peak ridership between 6am-8am and 4pm-6pm, dropping after 7pm.</a:t>
            </a:r>
          </a:p>
          <a:p>
            <a:pPr marL="0" indent="0" defTabSz="265175">
              <a:lnSpc>
                <a:spcPct val="100000"/>
              </a:lnSpc>
              <a:spcBef>
                <a:spcPts val="1100"/>
              </a:spcBef>
              <a:buSzTx/>
              <a:buNone/>
              <a:defRPr b="1" sz="2784">
                <a:solidFill>
                  <a:srgbClr val="111827"/>
                </a:solidFill>
                <a:latin typeface="Helvetica"/>
                <a:ea typeface="Helvetica"/>
                <a:cs typeface="Helvetica"/>
                <a:sym typeface="Helvetica"/>
              </a:defRPr>
            </a:pPr>
            <a:r>
              <a:t>Annual Members' Usage Patterns:</a:t>
            </a:r>
            <a:endParaRPr b="0">
              <a:solidFill>
                <a:srgbClr val="374151"/>
              </a:solidFill>
            </a:endParaRPr>
          </a:p>
          <a:p>
            <a:pPr marL="265175" indent="-184149" defTabSz="265175">
              <a:lnSpc>
                <a:spcPct val="100000"/>
              </a:lnSpc>
              <a:spcBef>
                <a:spcPts val="0"/>
              </a:spcBef>
              <a:buClr>
                <a:srgbClr val="374151"/>
              </a:buClr>
              <a:buFont typeface="Helvetica"/>
              <a:defRPr sz="2784">
                <a:solidFill>
                  <a:srgbClr val="374151"/>
                </a:solidFill>
                <a:latin typeface="Helvetica"/>
                <a:ea typeface="Helvetica"/>
                <a:cs typeface="Helvetica"/>
                <a:sym typeface="Helvetica"/>
              </a:defRPr>
            </a:pPr>
            <a:r>
              <a:t>Peak ridership during typical work commute hours (8am/5pm).</a:t>
            </a:r>
          </a:p>
          <a:p>
            <a:pPr marL="265175" indent="-184149" defTabSz="265175">
              <a:lnSpc>
                <a:spcPct val="100000"/>
              </a:lnSpc>
              <a:spcBef>
                <a:spcPts val="0"/>
              </a:spcBef>
              <a:buClr>
                <a:srgbClr val="374151"/>
              </a:buClr>
              <a:buFont typeface="Helvetica"/>
              <a:defRPr sz="2784">
                <a:solidFill>
                  <a:srgbClr val="374151"/>
                </a:solidFill>
                <a:latin typeface="Helvetica"/>
                <a:ea typeface="Helvetica"/>
                <a:cs typeface="Helvetica"/>
                <a:sym typeface="Helvetica"/>
              </a:defRPr>
            </a:pPr>
            <a:r>
              <a:t>Sustained ridership levels outside work hours suggest commuting use.</a:t>
            </a:r>
          </a:p>
          <a:p>
            <a:pPr marL="265175" indent="-184149" defTabSz="265175">
              <a:lnSpc>
                <a:spcPct val="100000"/>
              </a:lnSpc>
              <a:spcBef>
                <a:spcPts val="0"/>
              </a:spcBef>
              <a:buClr>
                <a:srgbClr val="374151"/>
              </a:buClr>
              <a:buFont typeface="Helvetica"/>
              <a:defRPr sz="2784">
                <a:solidFill>
                  <a:srgbClr val="374151"/>
                </a:solidFill>
                <a:latin typeface="Helvetica"/>
                <a:ea typeface="Helvetica"/>
                <a:cs typeface="Helvetica"/>
                <a:sym typeface="Helvetica"/>
              </a:defRPr>
            </a:pPr>
            <a:r>
              <a:t>Less pronounced drop in winter months compared to casual members.</a:t>
            </a:r>
          </a:p>
          <a:p>
            <a:pPr marL="0" indent="0" defTabSz="265175">
              <a:lnSpc>
                <a:spcPct val="100000"/>
              </a:lnSpc>
              <a:spcBef>
                <a:spcPts val="1100"/>
              </a:spcBef>
              <a:buSzTx/>
              <a:buNone/>
              <a:defRPr b="1" sz="2784">
                <a:solidFill>
                  <a:srgbClr val="111827"/>
                </a:solidFill>
                <a:latin typeface="Helvetica"/>
                <a:ea typeface="Helvetica"/>
                <a:cs typeface="Helvetica"/>
                <a:sym typeface="Helvetica"/>
              </a:defRPr>
            </a:pPr>
            <a:r>
              <a:t>Casual Members' Usage Patterns:</a:t>
            </a:r>
            <a:endParaRPr b="0">
              <a:solidFill>
                <a:srgbClr val="374151"/>
              </a:solidFill>
            </a:endParaRPr>
          </a:p>
          <a:p>
            <a:pPr marL="265175" indent="-184149" defTabSz="265175">
              <a:lnSpc>
                <a:spcPct val="100000"/>
              </a:lnSpc>
              <a:spcBef>
                <a:spcPts val="0"/>
              </a:spcBef>
              <a:buClr>
                <a:srgbClr val="374151"/>
              </a:buClr>
              <a:buFont typeface="Helvetica"/>
              <a:defRPr sz="2784">
                <a:solidFill>
                  <a:srgbClr val="374151"/>
                </a:solidFill>
                <a:latin typeface="Helvetica"/>
                <a:ea typeface="Helvetica"/>
                <a:cs typeface="Helvetica"/>
                <a:sym typeface="Helvetica"/>
              </a:defRPr>
            </a:pPr>
            <a:r>
              <a:t>Even ridership distribution during the day, no sharp spikes.</a:t>
            </a:r>
          </a:p>
          <a:p>
            <a:pPr marL="265175" indent="-184149" defTabSz="265175">
              <a:lnSpc>
                <a:spcPct val="100000"/>
              </a:lnSpc>
              <a:spcBef>
                <a:spcPts val="0"/>
              </a:spcBef>
              <a:buClr>
                <a:srgbClr val="374151"/>
              </a:buClr>
              <a:buFont typeface="Helvetica"/>
              <a:defRPr sz="2784">
                <a:solidFill>
                  <a:srgbClr val="374151"/>
                </a:solidFill>
                <a:latin typeface="Helvetica"/>
                <a:ea typeface="Helvetica"/>
                <a:cs typeface="Helvetica"/>
                <a:sym typeface="Helvetica"/>
              </a:defRPr>
            </a:pPr>
            <a:r>
              <a:t>Hypothesis: Casual members likely use bikes for leisure rather than commuting.</a:t>
            </a:r>
          </a:p>
          <a:p>
            <a:pPr marL="0" indent="0" defTabSz="265175">
              <a:lnSpc>
                <a:spcPct val="100000"/>
              </a:lnSpc>
              <a:spcBef>
                <a:spcPts val="1100"/>
              </a:spcBef>
              <a:buSzTx/>
              <a:buNone/>
              <a:defRPr b="1" sz="2784">
                <a:solidFill>
                  <a:srgbClr val="111827"/>
                </a:solidFill>
                <a:latin typeface="Helvetica"/>
                <a:ea typeface="Helvetica"/>
                <a:cs typeface="Helvetica"/>
                <a:sym typeface="Helvetica"/>
              </a:defRPr>
            </a:pPr>
            <a:r>
              <a:t>Weekday vs. Weekend Comparison:</a:t>
            </a:r>
            <a:endParaRPr b="0">
              <a:solidFill>
                <a:srgbClr val="374151"/>
              </a:solidFill>
            </a:endParaRPr>
          </a:p>
          <a:p>
            <a:pPr marL="265175" indent="-184149" defTabSz="265175">
              <a:lnSpc>
                <a:spcPct val="100000"/>
              </a:lnSpc>
              <a:spcBef>
                <a:spcPts val="0"/>
              </a:spcBef>
              <a:buClr>
                <a:srgbClr val="374151"/>
              </a:buClr>
              <a:buFont typeface="Helvetica"/>
              <a:defRPr sz="2784">
                <a:solidFill>
                  <a:srgbClr val="374151"/>
                </a:solidFill>
                <a:latin typeface="Helvetica"/>
                <a:ea typeface="Helvetica"/>
                <a:cs typeface="Helvetica"/>
                <a:sym typeface="Helvetica"/>
              </a:defRPr>
            </a:pPr>
            <a:r>
              <a:t>Annual member ridership remains steady over the workweek and drops slightly on weekends.</a:t>
            </a:r>
          </a:p>
          <a:p>
            <a:pPr marL="265175" indent="-184149" defTabSz="265175">
              <a:lnSpc>
                <a:spcPct val="100000"/>
              </a:lnSpc>
              <a:spcBef>
                <a:spcPts val="0"/>
              </a:spcBef>
              <a:buClr>
                <a:srgbClr val="374151"/>
              </a:buClr>
              <a:buFont typeface="Helvetica"/>
              <a:defRPr sz="2784">
                <a:solidFill>
                  <a:srgbClr val="374151"/>
                </a:solidFill>
                <a:latin typeface="Helvetica"/>
                <a:ea typeface="Helvetica"/>
                <a:cs typeface="Helvetica"/>
                <a:sym typeface="Helvetica"/>
              </a:defRPr>
            </a:pPr>
            <a:r>
              <a:t>Casual ridership is lower during the week and significantly rises during the weekend.</a:t>
            </a:r>
          </a:p>
          <a:p>
            <a:pPr marL="0" indent="0" algn="ctr" defTabSz="265175">
              <a:lnSpc>
                <a:spcPct val="100000"/>
              </a:lnSpc>
              <a:spcBef>
                <a:spcPts val="0"/>
              </a:spcBef>
              <a:buSzTx/>
              <a:buNone/>
              <a:defRPr sz="1856">
                <a:solidFill>
                  <a:srgbClr val="ACACBE"/>
                </a:solidFill>
                <a:latin typeface="Helvetica"/>
                <a:ea typeface="Helvetica"/>
                <a:cs typeface="Helvetica"/>
                <a:sym typeface="Helvetica"/>
              </a:defRPr>
            </a:pPr>
          </a:p>
          <a:p>
            <a:pPr marL="0" indent="0" defTabSz="265175">
              <a:lnSpc>
                <a:spcPct val="100000"/>
              </a:lnSpc>
              <a:spcBef>
                <a:spcPts val="0"/>
              </a:spcBef>
              <a:buSzTx/>
              <a:buNone/>
              <a:defRPr sz="1856">
                <a:latin typeface="Helvetica"/>
                <a:ea typeface="Helvetica"/>
                <a:cs typeface="Helvetica"/>
                <a:sym typeface="Helvetica"/>
              </a:defRPr>
            </a:pPr>
          </a:p>
          <a:p>
            <a:pPr marL="0" indent="0" defTabSz="265175">
              <a:lnSpc>
                <a:spcPct val="100000"/>
              </a:lnSpc>
              <a:spcBef>
                <a:spcPts val="0"/>
              </a:spcBef>
              <a:buSzTx/>
              <a:buNone/>
              <a:defRPr sz="928">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Conclusion"/>
          <p:cNvSpPr txBox="1"/>
          <p:nvPr>
            <p:ph type="title"/>
          </p:nvPr>
        </p:nvSpPr>
        <p:spPr>
          <a:prstGeom prst="rect">
            <a:avLst/>
          </a:prstGeom>
        </p:spPr>
        <p:txBody>
          <a:bodyPr/>
          <a:lstStyle/>
          <a:p>
            <a:pPr/>
            <a:r>
              <a:t>                           Conclusion</a:t>
            </a:r>
          </a:p>
        </p:txBody>
      </p:sp>
      <p:sp>
        <p:nvSpPr>
          <p:cNvPr id="172" name="In summary, casual members tend to enjoy seasonal rides from late spring to summer, while annual members show consistent commuting patterns, riding during peak hours and even in colder months, indicating utilitarian usage. These insights can guide target"/>
          <p:cNvSpPr txBox="1"/>
          <p:nvPr>
            <p:ph type="body" idx="1"/>
          </p:nvPr>
        </p:nvSpPr>
        <p:spPr>
          <a:prstGeom prst="rect">
            <a:avLst/>
          </a:prstGeom>
        </p:spPr>
        <p:txBody>
          <a:bodyPr/>
          <a:lstStyle/>
          <a:p>
            <a:pPr marL="0" indent="0" defTabSz="457200">
              <a:lnSpc>
                <a:spcPct val="100000"/>
              </a:lnSpc>
              <a:spcBef>
                <a:spcPts val="0"/>
              </a:spcBef>
              <a:buSzTx/>
              <a:buNone/>
              <a:defRPr sz="3500">
                <a:solidFill>
                  <a:srgbClr val="374151"/>
                </a:solidFill>
                <a:latin typeface="Helvetica"/>
                <a:ea typeface="Helvetica"/>
                <a:cs typeface="Helvetica"/>
                <a:sym typeface="Helvetica"/>
              </a:defRPr>
            </a:pPr>
            <a:r>
              <a:t>In summary, casual members tend to enjoy seasonal rides from late spring to summer, while annual members show consistent commuting patterns, riding during peak hours and even in colder months, indicating utilitarian usage. These insights can guide targeted strategies for enhancing user experiences and services.</a:t>
            </a:r>
          </a:p>
          <a:p>
            <a:pPr marL="0" indent="0" defTabSz="457200">
              <a:lnSpc>
                <a:spcPct val="100000"/>
              </a:lnSpc>
              <a:spcBef>
                <a:spcPts val="0"/>
              </a:spcBef>
              <a:buSzTx/>
              <a:buNone/>
              <a:defRPr sz="3500">
                <a:solidFill>
                  <a:srgbClr val="374151"/>
                </a:solidFill>
                <a:latin typeface="Helvetica"/>
                <a:ea typeface="Helvetica"/>
                <a:cs typeface="Helvetica"/>
                <a:sym typeface="Helvetica"/>
              </a:defRPr>
            </a:pPr>
          </a:p>
          <a:p>
            <a:pPr marL="0" indent="0" defTabSz="457200">
              <a:lnSpc>
                <a:spcPct val="100000"/>
              </a:lnSpc>
              <a:spcBef>
                <a:spcPts val="0"/>
              </a:spcBef>
              <a:buSzTx/>
              <a:buNone/>
              <a:defRPr b="1" sz="3500">
                <a:solidFill>
                  <a:srgbClr val="374151"/>
                </a:solidFill>
                <a:latin typeface="Helvetica"/>
                <a:ea typeface="Helvetica"/>
                <a:cs typeface="Helvetica"/>
                <a:sym typeface="Helvetica"/>
              </a:defRPr>
            </a:pPr>
          </a:p>
          <a:p>
            <a:pPr marL="0" indent="0" defTabSz="457200">
              <a:lnSpc>
                <a:spcPct val="100000"/>
              </a:lnSpc>
              <a:spcBef>
                <a:spcPts val="0"/>
              </a:spcBef>
              <a:buSzTx/>
              <a:buNone/>
              <a:defRPr b="1" sz="3500">
                <a:solidFill>
                  <a:srgbClr val="374151"/>
                </a:solidFill>
                <a:latin typeface="Helvetica"/>
                <a:ea typeface="Helvetica"/>
                <a:cs typeface="Helvetica"/>
                <a:sym typeface="Helvetica"/>
              </a:defRPr>
            </a:pPr>
            <a:r>
              <a:t>SKILLS USED IN SOLVING THE PROBLEM :</a:t>
            </a:r>
          </a:p>
          <a:p>
            <a:pPr marL="444500" indent="-444500" defTabSz="457200">
              <a:lnSpc>
                <a:spcPct val="100000"/>
              </a:lnSpc>
              <a:spcBef>
                <a:spcPts val="0"/>
              </a:spcBef>
              <a:defRPr sz="3500">
                <a:solidFill>
                  <a:srgbClr val="374151"/>
                </a:solidFill>
                <a:latin typeface="Helvetica"/>
                <a:ea typeface="Helvetica"/>
                <a:cs typeface="Helvetica"/>
                <a:sym typeface="Helvetica"/>
              </a:defRPr>
            </a:pPr>
            <a:r>
              <a:t>Structured query language</a:t>
            </a:r>
          </a:p>
          <a:p>
            <a:pPr marL="444500" indent="-444500" defTabSz="457200">
              <a:lnSpc>
                <a:spcPct val="100000"/>
              </a:lnSpc>
              <a:spcBef>
                <a:spcPts val="0"/>
              </a:spcBef>
              <a:defRPr sz="3500">
                <a:solidFill>
                  <a:srgbClr val="374151"/>
                </a:solidFill>
                <a:latin typeface="Helvetica"/>
                <a:ea typeface="Helvetica"/>
                <a:cs typeface="Helvetica"/>
                <a:sym typeface="Helvetica"/>
              </a:defRPr>
            </a:pPr>
            <a:r>
              <a:t>Tableau</a:t>
            </a:r>
          </a:p>
          <a:p>
            <a:pPr marL="444500" indent="-444500" defTabSz="457200">
              <a:lnSpc>
                <a:spcPct val="100000"/>
              </a:lnSpc>
              <a:spcBef>
                <a:spcPts val="0"/>
              </a:spcBef>
              <a:defRPr sz="3500">
                <a:solidFill>
                  <a:srgbClr val="374151"/>
                </a:solidFill>
                <a:latin typeface="Helvetica"/>
                <a:ea typeface="Helvetica"/>
                <a:cs typeface="Helvetica"/>
                <a:sym typeface="Helvetica"/>
              </a:defRPr>
            </a:pPr>
            <a:r>
              <a:t>Excel/google sheets</a:t>
            </a:r>
          </a:p>
          <a:p>
            <a:pPr marL="444500" indent="-444500" defTabSz="457200">
              <a:lnSpc>
                <a:spcPct val="100000"/>
              </a:lnSpc>
              <a:spcBef>
                <a:spcPts val="0"/>
              </a:spcBef>
              <a:defRPr sz="3500">
                <a:solidFill>
                  <a:srgbClr val="374151"/>
                </a:solidFill>
                <a:latin typeface="Helvetica"/>
                <a:ea typeface="Helvetica"/>
                <a:cs typeface="Helvetica"/>
                <a:sym typeface="Helvetica"/>
              </a:defRPr>
            </a:pPr>
            <a:r>
              <a:t>Keynote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