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0" r:id="rId18"/>
    <p:sldId id="279" r:id="rId19"/>
    <p:sldId id="282" r:id="rId20"/>
    <p:sldId id="283" r:id="rId21"/>
    <p:sldId id="284" r:id="rId22"/>
    <p:sldId id="285" r:id="rId23"/>
    <p:sldId id="286" r:id="rId24"/>
    <p:sldId id="288" r:id="rId25"/>
    <p:sldId id="287" r:id="rId26"/>
    <p:sldId id="289" r:id="rId27"/>
    <p:sldId id="290" r:id="rId28"/>
    <p:sldId id="271" r:id="rId29"/>
    <p:sldId id="277" r:id="rId30"/>
    <p:sldId id="274" r:id="rId31"/>
    <p:sldId id="275" r:id="rId32"/>
    <p:sldId id="276" r:id="rId33"/>
    <p:sldId id="278" r:id="rId34"/>
    <p:sldId id="272" r:id="rId35"/>
    <p:sldId id="273"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7A3B62-EDB8-48D2-B2A8-9A0DF3B47924}">
  <a:tblStyle styleId="{B57A3B62-EDB8-48D2-B2A8-9A0DF3B47924}"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679141-6CB0-4A6B-B907-CFF1FDFC184F}"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380" y="1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515925"/>
            <a:ext cx="7401000" cy="8754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00000"/>
              <a:buNone/>
            </a:pPr>
            <a:r>
              <a:rPr lang="en"/>
              <a:t>     OBE Implementation</a:t>
            </a:r>
            <a:endParaRPr/>
          </a:p>
        </p:txBody>
      </p:sp>
      <p:sp>
        <p:nvSpPr>
          <p:cNvPr id="56" name="Google Shape;56;p13"/>
          <p:cNvSpPr txBox="1">
            <a:spLocks noGrp="1"/>
          </p:cNvSpPr>
          <p:nvPr>
            <p:ph type="subTitle" idx="1"/>
          </p:nvPr>
        </p:nvSpPr>
        <p:spPr>
          <a:xfrm>
            <a:off x="155350" y="1432650"/>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t>Module-5: Department</a:t>
            </a:r>
          </a:p>
          <a:p>
            <a:pPr marL="0" lvl="0" indent="0" algn="ctr" rtl="0">
              <a:lnSpc>
                <a:spcPct val="100000"/>
              </a:lnSpc>
              <a:spcBef>
                <a:spcPts val="0"/>
              </a:spcBef>
              <a:spcAft>
                <a:spcPts val="0"/>
              </a:spcAft>
              <a:buSzPts val="2800"/>
              <a:buNone/>
            </a:pPr>
            <a:endParaRPr lang="en" dirty="0"/>
          </a:p>
          <a:p>
            <a:pPr marL="0" lvl="0" indent="0" algn="ctr" rtl="0">
              <a:lnSpc>
                <a:spcPct val="100000"/>
              </a:lnSpc>
              <a:spcBef>
                <a:spcPts val="0"/>
              </a:spcBef>
              <a:spcAft>
                <a:spcPts val="0"/>
              </a:spcAft>
              <a:buSzPts val="2800"/>
              <a:buNone/>
            </a:pPr>
            <a:endParaRPr dirty="0"/>
          </a:p>
        </p:txBody>
      </p:sp>
      <p:sp>
        <p:nvSpPr>
          <p:cNvPr id="57" name="Google Shape;57;p13"/>
          <p:cNvSpPr txBox="1"/>
          <p:nvPr/>
        </p:nvSpPr>
        <p:spPr>
          <a:xfrm>
            <a:off x="876349" y="2209874"/>
            <a:ext cx="5765455" cy="5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Submitted By  </a:t>
            </a:r>
            <a:r>
              <a:rPr lang="en" sz="1800" dirty="0">
                <a:solidFill>
                  <a:schemeClr val="dk2"/>
                </a:solidFill>
              </a:rPr>
              <a:t>:                    TEAM ARKA      </a:t>
            </a: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3"/>
          <p:cNvSpPr txBox="1"/>
          <p:nvPr/>
        </p:nvSpPr>
        <p:spPr>
          <a:xfrm>
            <a:off x="2792640" y="2459808"/>
            <a:ext cx="6590100" cy="24182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lang="en"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ch.Harini(AP23110011191)</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G.Hema Sri(AP23110011197)</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K.Rishita(AP23110011202)</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SK.Shabana Sultana(AP23110011204)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Kalyan Ram(AP23110011184)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Eswar(AP23110011187)</a:t>
            </a:r>
            <a:endParaRPr sz="1800" dirty="0">
              <a:solidFill>
                <a:schemeClr val="dk2"/>
              </a:solidFill>
            </a:endParaRPr>
          </a:p>
          <a:p>
            <a:pPr>
              <a:buClr>
                <a:schemeClr val="dk1"/>
              </a:buClr>
              <a:buSzPts val="1100"/>
            </a:pPr>
            <a:r>
              <a:rPr lang="en-US" sz="1800" dirty="0">
                <a:solidFill>
                  <a:schemeClr val="dk2"/>
                </a:solidFill>
              </a:rPr>
              <a:t>CSE</a:t>
            </a:r>
            <a:r>
              <a:rPr lang="en-US" sz="1800" b="0" i="0" u="none" strike="noStrike" cap="none" dirty="0">
                <a:solidFill>
                  <a:schemeClr val="dk2"/>
                </a:solidFill>
                <a:latin typeface="Arial"/>
                <a:ea typeface="Arial"/>
                <a:cs typeface="Arial"/>
                <a:sym typeface="Arial"/>
              </a:rPr>
              <a:t> | 3rd Semester | Regulation</a:t>
            </a: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Comparison of Sorting Algorithm</a:t>
            </a:r>
            <a:endParaRPr dirty="0"/>
          </a:p>
        </p:txBody>
      </p:sp>
      <p:sp>
        <p:nvSpPr>
          <p:cNvPr id="3" name="Text Placeholder 2">
            <a:extLst>
              <a:ext uri="{FF2B5EF4-FFF2-40B4-BE49-F238E27FC236}">
                <a16:creationId xmlns:a16="http://schemas.microsoft.com/office/drawing/2014/main" id="{879F8342-256B-48D7-3157-AE3C1D54884B}"/>
              </a:ext>
            </a:extLst>
          </p:cNvPr>
          <p:cNvSpPr>
            <a:spLocks noGrp="1"/>
          </p:cNvSpPr>
          <p:nvPr>
            <p:ph type="body" idx="1"/>
          </p:nvPr>
        </p:nvSpPr>
        <p:spPr>
          <a:xfrm>
            <a:off x="311700" y="964018"/>
            <a:ext cx="8520600" cy="4104167"/>
          </a:xfrm>
        </p:spPr>
        <p:txBody>
          <a:bodyPr>
            <a:normAutofit fontScale="92500" lnSpcReduction="10000"/>
          </a:bodyPr>
          <a:lstStyle/>
          <a:p>
            <a:pPr marL="131445" lvl="0" indent="0" algn="l" rtl="0">
              <a:lnSpc>
                <a:spcPct val="115000"/>
              </a:lnSpc>
              <a:spcBef>
                <a:spcPts val="0"/>
              </a:spcBef>
              <a:spcAft>
                <a:spcPts val="0"/>
              </a:spcAft>
              <a:buSzPct val="100000"/>
              <a:buNone/>
            </a:pPr>
            <a:r>
              <a:rPr lang="en-US" sz="1800" dirty="0">
                <a:solidFill>
                  <a:schemeClr val="dk1"/>
                </a:solidFill>
              </a:rPr>
              <a:t>Sorting Algorithm Name: Insertion Sort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chemeClr val="dk1"/>
                </a:solidFill>
              </a:rPr>
              <a:t>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500" dirty="0">
                <a:solidFill>
                  <a:schemeClr val="dk1"/>
                </a:solidFill>
              </a:rPr>
              <a:t>Step 1:Initialize Outer Loop:</a:t>
            </a:r>
          </a:p>
          <a:p>
            <a:pPr marL="0" marR="0" lvl="0" indent="0" algn="l" defTabSz="914400" rtl="0" eaLnBrk="0" fontAlgn="base" latinLnBrk="0" hangingPunct="0">
              <a:lnSpc>
                <a:spcPct val="100000"/>
              </a:lnSpc>
              <a:spcBef>
                <a:spcPct val="0"/>
              </a:spcBef>
              <a:spcAft>
                <a:spcPct val="0"/>
              </a:spcAft>
              <a:buClrTx/>
              <a:buSzTx/>
              <a:buNone/>
              <a:tabLst/>
            </a:pPr>
            <a:r>
              <a:rPr lang="en-US" altLang="en-US" sz="1500" dirty="0">
                <a:solidFill>
                  <a:schemeClr val="dk1"/>
                </a:solidFill>
              </a:rPr>
              <a:t>        For each </a:t>
            </a:r>
            <a:r>
              <a:rPr lang="en-US" altLang="en-US" sz="1500" dirty="0" err="1">
                <a:solidFill>
                  <a:schemeClr val="dk1"/>
                </a:solidFill>
              </a:rPr>
              <a:t>i</a:t>
            </a:r>
            <a:r>
              <a:rPr lang="en-US" altLang="en-US" sz="1500" dirty="0">
                <a:solidFill>
                  <a:schemeClr val="dk1"/>
                </a:solidFill>
              </a:rPr>
              <a:t> from 0 to </a:t>
            </a:r>
            <a:r>
              <a:rPr lang="en-US" altLang="en-US" sz="1500" dirty="0" err="1">
                <a:solidFill>
                  <a:schemeClr val="dk1"/>
                </a:solidFill>
              </a:rPr>
              <a:t>department_count</a:t>
            </a:r>
            <a:r>
              <a:rPr lang="en-US" altLang="en-US" sz="1500" dirty="0">
                <a:solidFill>
                  <a:schemeClr val="dk1"/>
                </a:solidFill>
              </a:rPr>
              <a:t> - 2, do the following:</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2: Set Minimum Index:</a:t>
            </a:r>
          </a:p>
          <a:p>
            <a:pPr marL="0" indent="0" eaLnBrk="0" fontAlgn="base" hangingPunct="0">
              <a:lnSpc>
                <a:spcPct val="100000"/>
              </a:lnSpc>
              <a:spcBef>
                <a:spcPct val="0"/>
              </a:spcBef>
              <a:spcAft>
                <a:spcPct val="0"/>
              </a:spcAft>
              <a:buClrTx/>
              <a:buSzTx/>
              <a:buNone/>
            </a:pPr>
            <a:r>
              <a:rPr lang="en-US" altLang="en-US" sz="1500" dirty="0">
                <a:solidFill>
                  <a:schemeClr val="dk1"/>
                </a:solidFill>
              </a:rPr>
              <a:t>       Set </a:t>
            </a:r>
            <a:r>
              <a:rPr lang="en-US" altLang="en-US" sz="1500" dirty="0" err="1">
                <a:solidFill>
                  <a:schemeClr val="dk1"/>
                </a:solidFill>
              </a:rPr>
              <a:t>min_index</a:t>
            </a:r>
            <a:r>
              <a:rPr lang="en-US" altLang="en-US" sz="1500" dirty="0">
                <a:solidFill>
                  <a:schemeClr val="dk1"/>
                </a:solidFill>
              </a:rPr>
              <a:t> to </a:t>
            </a:r>
            <a:r>
              <a:rPr lang="en-US" altLang="en-US" sz="1500" dirty="0" err="1">
                <a:solidFill>
                  <a:schemeClr val="dk1"/>
                </a:solidFill>
              </a:rPr>
              <a:t>i</a:t>
            </a:r>
            <a:r>
              <a:rPr lang="en-US" altLang="en-US" sz="1500" dirty="0">
                <a:solidFill>
                  <a:schemeClr val="dk1"/>
                </a:solidFill>
              </a:rPr>
              <a:t> (assuming the current position has the smallest </a:t>
            </a:r>
          </a:p>
          <a:p>
            <a:pPr marL="0" indent="0" eaLnBrk="0" fontAlgn="base" hangingPunct="0">
              <a:lnSpc>
                <a:spcPct val="100000"/>
              </a:lnSpc>
              <a:spcBef>
                <a:spcPct val="0"/>
              </a:spcBef>
              <a:spcAft>
                <a:spcPct val="0"/>
              </a:spcAft>
              <a:buClrTx/>
              <a:buSzTx/>
              <a:buNone/>
            </a:pPr>
            <a:r>
              <a:rPr lang="en-US" altLang="en-US" sz="1500" dirty="0">
                <a:solidFill>
                  <a:schemeClr val="dk1"/>
                </a:solidFill>
              </a:rPr>
              <a:t>        </a:t>
            </a:r>
            <a:r>
              <a:rPr lang="en-US" altLang="en-US" sz="1500" dirty="0" err="1">
                <a:solidFill>
                  <a:schemeClr val="dk1"/>
                </a:solidFill>
              </a:rPr>
              <a:t>dept_code</a:t>
            </a:r>
            <a:r>
              <a:rPr lang="en-US" altLang="en-US" sz="1500" dirty="0">
                <a:solidFill>
                  <a:schemeClr val="dk1"/>
                </a:solidFill>
              </a:rPr>
              <a:t>  initially).</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3:  Inner Loop to Find Minimum:</a:t>
            </a:r>
          </a:p>
          <a:p>
            <a:pPr marL="0" indent="0" eaLnBrk="0" fontAlgn="base" hangingPunct="0">
              <a:lnSpc>
                <a:spcPct val="100000"/>
              </a:lnSpc>
              <a:spcBef>
                <a:spcPct val="0"/>
              </a:spcBef>
              <a:spcAft>
                <a:spcPct val="0"/>
              </a:spcAft>
              <a:buClrTx/>
              <a:buSzTx/>
              <a:buNone/>
            </a:pPr>
            <a:r>
              <a:rPr lang="en-US" altLang="en-US" sz="1500" dirty="0">
                <a:solidFill>
                  <a:schemeClr val="dk1"/>
                </a:solidFill>
              </a:rPr>
              <a:t>           For each j from </a:t>
            </a:r>
            <a:r>
              <a:rPr lang="en-US" altLang="en-US" sz="1500" dirty="0" err="1">
                <a:solidFill>
                  <a:schemeClr val="dk1"/>
                </a:solidFill>
              </a:rPr>
              <a:t>i</a:t>
            </a:r>
            <a:r>
              <a:rPr lang="en-US" altLang="en-US" sz="1500" dirty="0">
                <a:solidFill>
                  <a:schemeClr val="dk1"/>
                </a:solidFill>
              </a:rPr>
              <a:t> + 1 to </a:t>
            </a:r>
            <a:r>
              <a:rPr lang="en-US" altLang="en-US" sz="1500" dirty="0" err="1">
                <a:solidFill>
                  <a:schemeClr val="dk1"/>
                </a:solidFill>
              </a:rPr>
              <a:t>department_count</a:t>
            </a:r>
            <a:r>
              <a:rPr lang="en-US" altLang="en-US" sz="1500" dirty="0">
                <a:solidFill>
                  <a:schemeClr val="dk1"/>
                </a:solidFill>
              </a:rPr>
              <a:t> - 1:</a:t>
            </a:r>
          </a:p>
          <a:p>
            <a:pPr marL="0" indent="0" eaLnBrk="0" fontAlgn="base" hangingPunct="0">
              <a:lnSpc>
                <a:spcPct val="100000"/>
              </a:lnSpc>
              <a:spcBef>
                <a:spcPct val="0"/>
              </a:spcBef>
              <a:spcAft>
                <a:spcPct val="0"/>
              </a:spcAft>
              <a:buClrTx/>
              <a:buSzTx/>
              <a:buNone/>
            </a:pPr>
            <a:r>
              <a:rPr lang="en-US" altLang="en-US" sz="1500" dirty="0">
                <a:solidFill>
                  <a:schemeClr val="dk1"/>
                </a:solidFill>
              </a:rPr>
              <a:t>           If departments[j].</a:t>
            </a:r>
            <a:r>
              <a:rPr lang="en-US" altLang="en-US" sz="1500" dirty="0" err="1">
                <a:solidFill>
                  <a:schemeClr val="dk1"/>
                </a:solidFill>
              </a:rPr>
              <a:t>dept_code</a:t>
            </a:r>
            <a:r>
              <a:rPr lang="en-US" altLang="en-US" sz="1500" dirty="0">
                <a:solidFill>
                  <a:schemeClr val="dk1"/>
                </a:solidFill>
              </a:rPr>
              <a:t> is less than departments</a:t>
            </a:r>
          </a:p>
          <a:p>
            <a:pPr marL="0" indent="0" eaLnBrk="0" fontAlgn="base" hangingPunct="0">
              <a:lnSpc>
                <a:spcPct val="100000"/>
              </a:lnSpc>
              <a:spcBef>
                <a:spcPct val="0"/>
              </a:spcBef>
              <a:spcAft>
                <a:spcPct val="0"/>
              </a:spcAft>
              <a:buClrTx/>
              <a:buSzTx/>
              <a:buNone/>
            </a:pPr>
            <a:r>
              <a:rPr lang="en-US" altLang="en-US" sz="1500" dirty="0">
                <a:solidFill>
                  <a:schemeClr val="dk1"/>
                </a:solidFill>
              </a:rPr>
              <a:t>           [</a:t>
            </a:r>
            <a:r>
              <a:rPr lang="en-US" altLang="en-US" sz="1500" dirty="0" err="1">
                <a:solidFill>
                  <a:schemeClr val="dk1"/>
                </a:solidFill>
              </a:rPr>
              <a:t>min_index</a:t>
            </a:r>
            <a:r>
              <a:rPr lang="en-US" altLang="en-US" sz="1500" dirty="0">
                <a:solidFill>
                  <a:schemeClr val="dk1"/>
                </a:solidFill>
              </a:rPr>
              <a:t>].</a:t>
            </a:r>
            <a:r>
              <a:rPr lang="en-US" altLang="en-US" sz="1500" dirty="0" err="1">
                <a:solidFill>
                  <a:schemeClr val="dk1"/>
                </a:solidFill>
              </a:rPr>
              <a:t>dept_code</a:t>
            </a:r>
            <a:r>
              <a:rPr lang="en-US" altLang="en-US" sz="1500" dirty="0">
                <a:solidFill>
                  <a:schemeClr val="dk1"/>
                </a:solidFill>
              </a:rPr>
              <a:t>,  update </a:t>
            </a:r>
            <a:r>
              <a:rPr lang="en-US" altLang="en-US" sz="1500" dirty="0" err="1">
                <a:solidFill>
                  <a:schemeClr val="dk1"/>
                </a:solidFill>
              </a:rPr>
              <a:t>min_index</a:t>
            </a:r>
            <a:r>
              <a:rPr lang="en-US" altLang="en-US" sz="1500" dirty="0">
                <a:solidFill>
                  <a:schemeClr val="dk1"/>
                </a:solidFill>
              </a:rPr>
              <a:t> to j (indicating a new minimum).</a:t>
            </a:r>
          </a:p>
          <a:p>
            <a:pPr marL="0" indent="0" eaLnBrk="0" fontAlgn="base" hangingPunct="0">
              <a:lnSpc>
                <a:spcPct val="100000"/>
              </a:lnSpc>
              <a:spcBef>
                <a:spcPct val="0"/>
              </a:spcBef>
              <a:spcAft>
                <a:spcPct val="0"/>
              </a:spcAft>
              <a:buClrTx/>
              <a:buSzTx/>
              <a:buNone/>
            </a:pPr>
            <a:r>
              <a:rPr lang="en-US" altLang="en-US" sz="1500" dirty="0">
                <a:solidFill>
                  <a:schemeClr val="dk1"/>
                </a:solidFill>
              </a:rPr>
              <a:t>  Step 4:  Swap if Necessary:</a:t>
            </a:r>
          </a:p>
          <a:p>
            <a:pPr marL="0" indent="0" eaLnBrk="0" fontAlgn="base" hangingPunct="0">
              <a:lnSpc>
                <a:spcPct val="100000"/>
              </a:lnSpc>
              <a:spcBef>
                <a:spcPct val="0"/>
              </a:spcBef>
              <a:spcAft>
                <a:spcPct val="0"/>
              </a:spcAft>
              <a:buClrTx/>
              <a:buSzTx/>
              <a:buNone/>
            </a:pPr>
            <a:r>
              <a:rPr lang="en-US" altLang="en-US" sz="1500" dirty="0">
                <a:solidFill>
                  <a:schemeClr val="dk1"/>
                </a:solidFill>
              </a:rPr>
              <a:t>           If </a:t>
            </a:r>
            <a:r>
              <a:rPr lang="en-US" altLang="en-US" sz="1500" dirty="0" err="1">
                <a:solidFill>
                  <a:schemeClr val="dk1"/>
                </a:solidFill>
              </a:rPr>
              <a:t>min_index</a:t>
            </a:r>
            <a:r>
              <a:rPr lang="en-US" altLang="en-US" sz="1500" dirty="0">
                <a:solidFill>
                  <a:schemeClr val="dk1"/>
                </a:solidFill>
              </a:rPr>
              <a:t> is not equal to </a:t>
            </a:r>
            <a:r>
              <a:rPr lang="en-US" altLang="en-US" sz="1500" dirty="0" err="1">
                <a:solidFill>
                  <a:schemeClr val="dk1"/>
                </a:solidFill>
              </a:rPr>
              <a:t>i</a:t>
            </a:r>
            <a:r>
              <a:rPr lang="en-US" altLang="en-US" sz="1500" dirty="0">
                <a:solidFill>
                  <a:schemeClr val="dk1"/>
                </a:solidFill>
              </a:rPr>
              <a:t>, swap departments[</a:t>
            </a:r>
            <a:r>
              <a:rPr lang="en-US" altLang="en-US" sz="1500" dirty="0" err="1">
                <a:solidFill>
                  <a:schemeClr val="dk1"/>
                </a:solidFill>
              </a:rPr>
              <a:t>i</a:t>
            </a:r>
            <a:r>
              <a:rPr lang="en-US" altLang="en-US" sz="1500" dirty="0">
                <a:solidFill>
                  <a:schemeClr val="dk1"/>
                </a:solidFill>
              </a:rPr>
              <a:t>] and </a:t>
            </a:r>
          </a:p>
          <a:p>
            <a:pPr marL="0" indent="0" eaLnBrk="0" fontAlgn="base" hangingPunct="0">
              <a:lnSpc>
                <a:spcPct val="100000"/>
              </a:lnSpc>
              <a:spcBef>
                <a:spcPct val="0"/>
              </a:spcBef>
              <a:spcAft>
                <a:spcPct val="0"/>
              </a:spcAft>
              <a:buClrTx/>
              <a:buSzTx/>
              <a:buNone/>
            </a:pPr>
            <a:r>
              <a:rPr lang="en-US" altLang="en-US" sz="1500" dirty="0">
                <a:solidFill>
                  <a:schemeClr val="dk1"/>
                </a:solidFill>
              </a:rPr>
              <a:t>           departments[</a:t>
            </a:r>
            <a:r>
              <a:rPr lang="en-US" altLang="en-US" sz="1500" dirty="0" err="1">
                <a:solidFill>
                  <a:schemeClr val="dk1"/>
                </a:solidFill>
              </a:rPr>
              <a:t>min_index</a:t>
            </a:r>
            <a:r>
              <a:rPr lang="en-US" altLang="en-US" sz="1500" dirty="0">
                <a:solidFill>
                  <a:schemeClr val="dk1"/>
                </a:solidFill>
              </a:rPr>
              <a:t>]  to place the minimum element in its sorted position.</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Step 5:  Repeat:</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Repeat steps 2 to 4 for each </a:t>
            </a:r>
            <a:r>
              <a:rPr lang="en-US" altLang="en-US" sz="1500" dirty="0" err="1">
                <a:solidFill>
                  <a:schemeClr val="dk1"/>
                </a:solidFill>
              </a:rPr>
              <a:t>i</a:t>
            </a:r>
            <a:r>
              <a:rPr lang="en-US" altLang="en-US" sz="1500" dirty="0">
                <a:solidFill>
                  <a:schemeClr val="dk1"/>
                </a:solidFill>
              </a:rPr>
              <a:t> until </a:t>
            </a:r>
            <a:r>
              <a:rPr lang="en-US" altLang="en-US" sz="1500" dirty="0" err="1">
                <a:solidFill>
                  <a:schemeClr val="dk1"/>
                </a:solidFill>
              </a:rPr>
              <a:t>department_count</a:t>
            </a:r>
            <a:r>
              <a:rPr lang="en-US" altLang="en-US" sz="1500" dirty="0">
                <a:solidFill>
                  <a:schemeClr val="dk1"/>
                </a:solidFill>
              </a:rPr>
              <a:t> - 2.</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Step 6:  Result:</a:t>
            </a:r>
          </a:p>
          <a:p>
            <a:pPr marL="0" lvl="0" indent="0" defTabSz="914400" eaLnBrk="0" fontAlgn="base" latinLnBrk="0" hangingPunct="0">
              <a:lnSpc>
                <a:spcPct val="100000"/>
              </a:lnSpc>
              <a:spcBef>
                <a:spcPct val="0"/>
              </a:spcBef>
              <a:spcAft>
                <a:spcPct val="0"/>
              </a:spcAft>
              <a:buClrTx/>
              <a:buSzTx/>
              <a:buNone/>
              <a:tabLst/>
            </a:pPr>
            <a:r>
              <a:rPr lang="en-US" altLang="en-US" sz="1500" dirty="0">
                <a:solidFill>
                  <a:schemeClr val="dk1"/>
                </a:solidFill>
              </a:rPr>
              <a:t>         The departments array is now sorted by </a:t>
            </a:r>
            <a:r>
              <a:rPr lang="en-US" altLang="en-US" sz="1500" dirty="0" err="1">
                <a:solidFill>
                  <a:schemeClr val="dk1"/>
                </a:solidFill>
              </a:rPr>
              <a:t>dept_code</a:t>
            </a:r>
            <a:r>
              <a:rPr lang="en-US" altLang="en-US" sz="1500" dirty="0">
                <a:solidFill>
                  <a:schemeClr val="dk1"/>
                </a:solidFill>
              </a:rPr>
              <a:t> in ascending order.</a:t>
            </a:r>
          </a:p>
          <a:p>
            <a:pPr marL="0" indent="0" eaLnBrk="0" fontAlgn="base" hangingPunct="0">
              <a:lnSpc>
                <a:spcPct val="100000"/>
              </a:lnSpc>
              <a:spcBef>
                <a:spcPct val="0"/>
              </a:spcBef>
              <a:spcAft>
                <a:spcPct val="0"/>
              </a:spcAft>
              <a:buClrTx/>
              <a:buSzTx/>
              <a:buNone/>
            </a:pPr>
            <a:endParaRPr lang="en-US" altLang="en-US" sz="1500" dirty="0">
              <a:solidFill>
                <a:schemeClr val="dk1"/>
              </a:solidFill>
            </a:endParaRPr>
          </a:p>
          <a:p>
            <a:pPr marL="0" indent="0" eaLnBrk="0" fontAlgn="base" hangingPunct="0">
              <a:lnSpc>
                <a:spcPct val="100000"/>
              </a:lnSpc>
              <a:spcBef>
                <a:spcPct val="0"/>
              </a:spcBef>
              <a:spcAft>
                <a:spcPct val="0"/>
              </a:spcAft>
              <a:buClrTx/>
              <a:buSzTx/>
              <a:buNone/>
            </a:pPr>
            <a:endParaRPr lang="en-US" dirty="0">
              <a:solidFill>
                <a:schemeClr val="dk1"/>
              </a:solidFill>
            </a:endParaRPr>
          </a:p>
          <a:p>
            <a:pPr marL="131445" lvl="0" indent="0" algn="l" rtl="0">
              <a:lnSpc>
                <a:spcPct val="115000"/>
              </a:lnSpc>
              <a:spcBef>
                <a:spcPts val="0"/>
              </a:spcBef>
              <a:spcAft>
                <a:spcPts val="0"/>
              </a:spcAft>
              <a:buSzPct val="100000"/>
              <a:buNone/>
            </a:pPr>
            <a:endParaRPr lang="en-US" sz="1800" dirty="0">
              <a:solidFill>
                <a:schemeClr val="dk1"/>
              </a:solidFill>
            </a:endParaRPr>
          </a:p>
          <a:p>
            <a:pPr marL="11430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 : Time Complexity of Sorting Algorithm</a:t>
            </a:r>
            <a:endParaRPr dirty="0"/>
          </a:p>
        </p:txBody>
      </p:sp>
      <p:graphicFrame>
        <p:nvGraphicFramePr>
          <p:cNvPr id="6" name="Table 5">
            <a:extLst>
              <a:ext uri="{FF2B5EF4-FFF2-40B4-BE49-F238E27FC236}">
                <a16:creationId xmlns:a16="http://schemas.microsoft.com/office/drawing/2014/main" id="{D5D521C1-5F75-3C98-7316-74C079B7A30B}"/>
              </a:ext>
            </a:extLst>
          </p:cNvPr>
          <p:cNvGraphicFramePr>
            <a:graphicFrameLocks noGrp="1"/>
          </p:cNvGraphicFramePr>
          <p:nvPr>
            <p:extLst>
              <p:ext uri="{D42A27DB-BD31-4B8C-83A1-F6EECF244321}">
                <p14:modId xmlns:p14="http://schemas.microsoft.com/office/powerpoint/2010/main" val="3611983388"/>
              </p:ext>
            </p:extLst>
          </p:nvPr>
        </p:nvGraphicFramePr>
        <p:xfrm>
          <a:off x="581585" y="1284344"/>
          <a:ext cx="7350644" cy="2337513"/>
        </p:xfrm>
        <a:graphic>
          <a:graphicData uri="http://schemas.openxmlformats.org/drawingml/2006/table">
            <a:tbl>
              <a:tblPr firstRow="1" bandRow="1">
                <a:tableStyleId>{B57A3B62-EDB8-48D2-B2A8-9A0DF3B47924}</a:tableStyleId>
              </a:tblPr>
              <a:tblGrid>
                <a:gridCol w="1837661">
                  <a:extLst>
                    <a:ext uri="{9D8B030D-6E8A-4147-A177-3AD203B41FA5}">
                      <a16:colId xmlns:a16="http://schemas.microsoft.com/office/drawing/2014/main" val="2099689219"/>
                    </a:ext>
                  </a:extLst>
                </a:gridCol>
                <a:gridCol w="1837661">
                  <a:extLst>
                    <a:ext uri="{9D8B030D-6E8A-4147-A177-3AD203B41FA5}">
                      <a16:colId xmlns:a16="http://schemas.microsoft.com/office/drawing/2014/main" val="3621719519"/>
                    </a:ext>
                  </a:extLst>
                </a:gridCol>
                <a:gridCol w="1837661">
                  <a:extLst>
                    <a:ext uri="{9D8B030D-6E8A-4147-A177-3AD203B41FA5}">
                      <a16:colId xmlns:a16="http://schemas.microsoft.com/office/drawing/2014/main" val="3914921872"/>
                    </a:ext>
                  </a:extLst>
                </a:gridCol>
                <a:gridCol w="1837661">
                  <a:extLst>
                    <a:ext uri="{9D8B030D-6E8A-4147-A177-3AD203B41FA5}">
                      <a16:colId xmlns:a16="http://schemas.microsoft.com/office/drawing/2014/main" val="4284606988"/>
                    </a:ext>
                  </a:extLst>
                </a:gridCol>
              </a:tblGrid>
              <a:tr h="843518">
                <a:tc>
                  <a:txBody>
                    <a:bodyPr/>
                    <a:lstStyle/>
                    <a:p>
                      <a:pPr algn="ctr"/>
                      <a:endParaRPr lang="en-US" sz="1600" b="1" dirty="0"/>
                    </a:p>
                    <a:p>
                      <a:pPr algn="ctr"/>
                      <a:r>
                        <a:rPr lang="en-US" sz="1600" b="1" dirty="0"/>
                        <a:t>Algorithm Name</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Compared Algorithm</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extLst>
                  <a:ext uri="{0D108BD9-81ED-4DB2-BD59-A6C34878D82A}">
                    <a16:rowId xmlns:a16="http://schemas.microsoft.com/office/drawing/2014/main" val="1189071085"/>
                  </a:ext>
                </a:extLst>
              </a:tr>
              <a:tr h="1493995">
                <a:tc>
                  <a:txBody>
                    <a:bodyPr/>
                    <a:lstStyle/>
                    <a:p>
                      <a:r>
                        <a:rPr lang="en-US" dirty="0"/>
                        <a:t>    </a:t>
                      </a:r>
                    </a:p>
                    <a:p>
                      <a:r>
                        <a:rPr lang="en-US" dirty="0"/>
                        <a:t> </a:t>
                      </a:r>
                    </a:p>
                    <a:p>
                      <a:r>
                        <a:rPr lang="en-US" dirty="0"/>
                        <a:t>     Insertion Sort</a:t>
                      </a:r>
                    </a:p>
                  </a:txBody>
                  <a:tcPr/>
                </a:tc>
                <a:tc>
                  <a:txBody>
                    <a:bodyPr/>
                    <a:lstStyle/>
                    <a:p>
                      <a:endParaRPr lang="en-US" dirty="0"/>
                    </a:p>
                    <a:p>
                      <a:r>
                        <a:rPr lang="en-US" dirty="0"/>
                        <a:t>Best Case : O(n)</a:t>
                      </a:r>
                    </a:p>
                    <a:p>
                      <a:r>
                        <a:rPr lang="en-US" dirty="0"/>
                        <a:t>Average Case : O(n^2)</a:t>
                      </a:r>
                    </a:p>
                    <a:p>
                      <a:r>
                        <a:rPr lang="en-US" dirty="0"/>
                        <a:t>Worst Case : O(n^2)</a:t>
                      </a:r>
                    </a:p>
                  </a:txBody>
                  <a:tcPr/>
                </a:tc>
                <a:tc>
                  <a:txBody>
                    <a:bodyPr/>
                    <a:lstStyle/>
                    <a:p>
                      <a:r>
                        <a:rPr lang="en-US" dirty="0"/>
                        <a:t>  </a:t>
                      </a:r>
                    </a:p>
                    <a:p>
                      <a:endParaRPr lang="en-US" dirty="0"/>
                    </a:p>
                    <a:p>
                      <a:r>
                        <a:rPr lang="en-US" dirty="0"/>
                        <a:t>     Selection Sort</a:t>
                      </a:r>
                    </a:p>
                  </a:txBody>
                  <a:tcPr/>
                </a:tc>
                <a:tc>
                  <a:txBody>
                    <a:bodyPr/>
                    <a:lstStyle/>
                    <a:p>
                      <a:endParaRPr lang="en-US" dirty="0"/>
                    </a:p>
                    <a:p>
                      <a:r>
                        <a:rPr lang="en-US" dirty="0"/>
                        <a:t>Best Case : O(n^2)</a:t>
                      </a:r>
                    </a:p>
                    <a:p>
                      <a:r>
                        <a:rPr lang="en-US" dirty="0"/>
                        <a:t>Average Case : O(n^2)</a:t>
                      </a:r>
                    </a:p>
                    <a:p>
                      <a:r>
                        <a:rPr lang="en-US" dirty="0"/>
                        <a:t>Worst Case : O(n^2)</a:t>
                      </a:r>
                    </a:p>
                  </a:txBody>
                  <a:tcPr/>
                </a:tc>
                <a:extLst>
                  <a:ext uri="{0D108BD9-81ED-4DB2-BD59-A6C34878D82A}">
                    <a16:rowId xmlns:a16="http://schemas.microsoft.com/office/drawing/2014/main" val="136588219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eaLnBrk="0" fontAlgn="base" hangingPunct="0">
              <a:lnSpc>
                <a:spcPct val="90000"/>
              </a:lnSpc>
              <a:spcBef>
                <a:spcPct val="0"/>
              </a:spcBef>
              <a:spcAft>
                <a:spcPct val="0"/>
              </a:spcAft>
              <a:buClrTx/>
              <a:buSzTx/>
              <a:buNone/>
            </a:pPr>
            <a:r>
              <a:rPr lang="en" sz="1600" b="1" dirty="0">
                <a:solidFill>
                  <a:schemeClr val="dk1"/>
                </a:solidFill>
              </a:rPr>
              <a:t>Algorithm Name: Linear Search</a:t>
            </a:r>
            <a:endParaRPr sz="1600" b="1" dirty="0">
              <a:solidFill>
                <a:schemeClr val="dk1"/>
              </a:solidFill>
            </a:endParaRPr>
          </a:p>
          <a:p>
            <a:pPr marL="0" lvl="0" indent="0" eaLnBrk="0" fontAlgn="base" hangingPunct="0">
              <a:lnSpc>
                <a:spcPct val="90000"/>
              </a:lnSpc>
              <a:spcBef>
                <a:spcPct val="0"/>
              </a:spcBef>
              <a:spcAft>
                <a:spcPct val="0"/>
              </a:spcAft>
              <a:buClrTx/>
              <a:buSzTx/>
              <a:buNone/>
            </a:pPr>
            <a:endParaRPr lang="en" sz="1600" b="1" dirty="0">
              <a:solidFill>
                <a:schemeClr val="dk1"/>
              </a:solidFill>
            </a:endParaRPr>
          </a:p>
          <a:p>
            <a:pPr marL="0" lvl="0" indent="0" eaLnBrk="0" fontAlgn="base" hangingPunct="0">
              <a:lnSpc>
                <a:spcPct val="90000"/>
              </a:lnSpc>
              <a:spcBef>
                <a:spcPct val="0"/>
              </a:spcBef>
              <a:spcAft>
                <a:spcPct val="0"/>
              </a:spcAft>
              <a:buClrTx/>
              <a:buSzTx/>
              <a:buNone/>
            </a:pPr>
            <a:r>
              <a:rPr lang="en" sz="1600" b="1" dirty="0">
                <a:solidFill>
                  <a:schemeClr val="dk1"/>
                </a:solidFill>
              </a:rPr>
              <a:t>Algorithm:</a:t>
            </a:r>
          </a:p>
          <a:p>
            <a:pPr marL="0" lvl="0" indent="0" defTabSz="914400" eaLnBrk="0" fontAlgn="base" latinLnBrk="0" hangingPunct="0">
              <a:lnSpc>
                <a:spcPct val="90000"/>
              </a:lnSpc>
              <a:spcBef>
                <a:spcPct val="0"/>
              </a:spcBef>
              <a:spcAft>
                <a:spcPct val="0"/>
              </a:spcAft>
              <a:buClrTx/>
              <a:buSzTx/>
              <a:buNone/>
              <a:tabLst/>
            </a:pPr>
            <a:endParaRPr lang="en-US" altLang="en-US" sz="1400" dirty="0">
              <a:solidFill>
                <a:schemeClr val="dk1"/>
              </a:solidFill>
            </a:endParaRP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Step 1: For each department in the departments array:</a:t>
            </a: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If </a:t>
            </a:r>
            <a:r>
              <a:rPr lang="en-US" altLang="en-US" sz="1400" dirty="0" err="1">
                <a:solidFill>
                  <a:schemeClr val="dk1"/>
                </a:solidFill>
              </a:rPr>
              <a:t>department.dept_code</a:t>
            </a:r>
            <a:r>
              <a:rPr lang="en-US" altLang="en-US" sz="1400" dirty="0">
                <a:solidFill>
                  <a:schemeClr val="dk1"/>
                </a:solidFill>
              </a:rPr>
              <a:t> matches </a:t>
            </a:r>
            <a:r>
              <a:rPr lang="en-US" altLang="en-US" sz="1400" dirty="0" err="1">
                <a:solidFill>
                  <a:schemeClr val="dk1"/>
                </a:solidFill>
              </a:rPr>
              <a:t>search_code</a:t>
            </a:r>
            <a:r>
              <a:rPr lang="en-US" altLang="en-US" sz="1400" dirty="0">
                <a:solidFill>
                  <a:schemeClr val="dk1"/>
                </a:solidFill>
              </a:rPr>
              <a:t>:</a:t>
            </a:r>
          </a:p>
          <a:p>
            <a:pPr marL="0" indent="0" eaLnBrk="0" fontAlgn="base" hangingPunct="0">
              <a:lnSpc>
                <a:spcPct val="90000"/>
              </a:lnSpc>
              <a:spcBef>
                <a:spcPct val="0"/>
              </a:spcBef>
              <a:spcAft>
                <a:spcPct val="0"/>
              </a:spcAft>
              <a:buClrTx/>
              <a:buSzTx/>
              <a:buNone/>
            </a:pPr>
            <a:r>
              <a:rPr lang="en-US" altLang="en-US" dirty="0">
                <a:solidFill>
                  <a:schemeClr val="dk1"/>
                </a:solidFill>
              </a:rPr>
              <a:t>            </a:t>
            </a:r>
            <a:r>
              <a:rPr lang="en-US" altLang="en-US" sz="1400" dirty="0">
                <a:solidFill>
                  <a:schemeClr val="dk1"/>
                </a:solidFill>
              </a:rPr>
              <a:t>Print the department details.</a:t>
            </a:r>
          </a:p>
          <a:p>
            <a:pPr marL="0" lvl="1" indent="0" defTabSz="914400" eaLnBrk="0" fontAlgn="base" latinLnBrk="0" hangingPunct="0">
              <a:lnSpc>
                <a:spcPct val="90000"/>
              </a:lnSpc>
              <a:spcBef>
                <a:spcPct val="0"/>
              </a:spcBef>
              <a:spcAft>
                <a:spcPct val="0"/>
              </a:spcAft>
              <a:buClrTx/>
              <a:buSzTx/>
              <a:buNone/>
              <a:tabLst/>
            </a:pPr>
            <a:r>
              <a:rPr lang="en-US" altLang="en-US" dirty="0">
                <a:solidFill>
                  <a:schemeClr val="dk1"/>
                </a:solidFill>
              </a:rPr>
              <a:t>               Return "Department Found."</a:t>
            </a:r>
          </a:p>
          <a:p>
            <a:pPr marL="0" lvl="0" indent="0" defTabSz="914400" eaLnBrk="0" fontAlgn="base" latinLnBrk="0" hangingPunct="0">
              <a:lnSpc>
                <a:spcPct val="90000"/>
              </a:lnSpc>
              <a:spcBef>
                <a:spcPct val="0"/>
              </a:spcBef>
              <a:spcAft>
                <a:spcPct val="0"/>
              </a:spcAft>
              <a:buClrTx/>
              <a:buSzTx/>
              <a:buNone/>
              <a:tabLst/>
            </a:pPr>
            <a:endParaRPr lang="en-US" altLang="en-US" sz="1400" dirty="0">
              <a:solidFill>
                <a:schemeClr val="dk1"/>
              </a:solidFill>
            </a:endParaRP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Step 2:  If the end of the departments array is reached without finding a match:</a:t>
            </a:r>
          </a:p>
          <a:p>
            <a:pPr marL="0" lvl="0" indent="0" defTabSz="914400" eaLnBrk="0" fontAlgn="base" latinLnBrk="0" hangingPunct="0">
              <a:lnSpc>
                <a:spcPct val="90000"/>
              </a:lnSpc>
              <a:spcBef>
                <a:spcPct val="0"/>
              </a:spcBef>
              <a:spcAft>
                <a:spcPct val="0"/>
              </a:spcAft>
              <a:buClrTx/>
              <a:buSzTx/>
              <a:buNone/>
              <a:tabLst/>
            </a:pPr>
            <a:r>
              <a:rPr lang="en-US" altLang="en-US" sz="1400" dirty="0">
                <a:solidFill>
                  <a:schemeClr val="dk1"/>
                </a:solidFill>
              </a:rPr>
              <a:t>               Print "Department not found."</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205375" y="16512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Comparison of Searching Algorithm</a:t>
            </a:r>
            <a:endParaRPr dirty="0"/>
          </a:p>
        </p:txBody>
      </p:sp>
      <p:sp>
        <p:nvSpPr>
          <p:cNvPr id="133" name="Google Shape;133;p25"/>
          <p:cNvSpPr txBox="1">
            <a:spLocks noGrp="1"/>
          </p:cNvSpPr>
          <p:nvPr>
            <p:ph type="body" idx="1"/>
          </p:nvPr>
        </p:nvSpPr>
        <p:spPr>
          <a:xfrm>
            <a:off x="205375" y="811451"/>
            <a:ext cx="8520600" cy="3902316"/>
          </a:xfrm>
          <a:prstGeom prst="rect">
            <a:avLst/>
          </a:prstGeom>
          <a:noFill/>
          <a:ln>
            <a:noFill/>
          </a:ln>
        </p:spPr>
        <p:txBody>
          <a:bodyPr spcFirstLastPara="1" wrap="square" lIns="91425" tIns="91425" rIns="91425" bIns="91425" anchor="t" anchorCtr="0">
            <a:normAutofit fontScale="92500" lnSpcReduction="20000"/>
          </a:bodyPr>
          <a:lstStyle/>
          <a:p>
            <a:pPr marL="0" lvl="0" indent="0" eaLnBrk="0" fontAlgn="base" hangingPunct="0">
              <a:lnSpc>
                <a:spcPct val="90000"/>
              </a:lnSpc>
              <a:spcBef>
                <a:spcPct val="0"/>
              </a:spcBef>
              <a:spcAft>
                <a:spcPct val="0"/>
              </a:spcAft>
              <a:buClrTx/>
              <a:buSzTx/>
              <a:buNone/>
            </a:pPr>
            <a:r>
              <a:rPr lang="en-US" sz="1800" b="1" dirty="0">
                <a:solidFill>
                  <a:schemeClr val="dk1"/>
                </a:solidFill>
              </a:rPr>
              <a:t>Algorithm Name: Binary Search</a:t>
            </a: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0" lvl="0" indent="0" eaLnBrk="0" fontAlgn="base" hangingPunct="0">
              <a:lnSpc>
                <a:spcPct val="90000"/>
              </a:lnSpc>
              <a:spcBef>
                <a:spcPct val="0"/>
              </a:spcBef>
              <a:spcAft>
                <a:spcPct val="0"/>
              </a:spcAft>
              <a:buClrTx/>
              <a:buSzTx/>
              <a:buNone/>
            </a:pPr>
            <a:r>
              <a:rPr lang="en-US" sz="1800" b="1" dirty="0">
                <a:solidFill>
                  <a:schemeClr val="dk1"/>
                </a:solidFill>
              </a:rPr>
              <a:t>Algorithm:</a:t>
            </a: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Step 1: Initialize left to 0 and right to </a:t>
            </a:r>
            <a:r>
              <a:rPr kumimoji="0" lang="en-US" altLang="en-US" b="0" i="0" u="none" strike="noStrike" cap="none" normalizeH="0" baseline="0" dirty="0" err="1">
                <a:ln>
                  <a:noFill/>
                </a:ln>
                <a:solidFill>
                  <a:schemeClr val="tx1"/>
                </a:solidFill>
                <a:effectLst/>
                <a:latin typeface="Arial" panose="020B0604020202020204" pitchFamily="34" charset="0"/>
              </a:rPr>
              <a:t>department_count</a:t>
            </a:r>
            <a:r>
              <a:rPr kumimoji="0" lang="en-US" altLang="en-US" b="0" i="0" u="none" strike="noStrike" cap="none" normalizeH="0" baseline="0" dirty="0">
                <a:ln>
                  <a:noFill/>
                </a:ln>
                <a:solidFill>
                  <a:schemeClr val="tx1"/>
                </a:solidFill>
                <a:effectLst/>
                <a:latin typeface="Arial" panose="020B0604020202020204" pitchFamily="34" charset="0"/>
              </a:rPr>
              <a:t> - 1. </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Step 2. While left is less than or equal to right: </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             a. Set middle to (left + right) / 2.</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b. </a:t>
            </a:r>
            <a:r>
              <a:rPr kumimoji="0" lang="en-US" altLang="en-US" b="0" i="0" u="none" strike="noStrike" cap="none" normalizeH="0" baseline="0" dirty="0">
                <a:ln>
                  <a:noFill/>
                </a:ln>
                <a:solidFill>
                  <a:schemeClr val="tx1"/>
                </a:solidFill>
                <a:effectLst/>
                <a:latin typeface="Arial" panose="020B0604020202020204" pitchFamily="34" charset="0"/>
              </a:rPr>
              <a:t>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matches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Print the department details.</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Return "Department Found."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c. 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is less than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 Set left to middle + 1.</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d. Else (if departments[middle].</a:t>
            </a:r>
            <a:r>
              <a:rPr kumimoji="0" lang="en-US" altLang="en-US" b="0" i="0" u="none" strike="noStrike" cap="none" normalizeH="0" baseline="0" dirty="0" err="1">
                <a:ln>
                  <a:noFill/>
                </a:ln>
                <a:solidFill>
                  <a:schemeClr val="tx1"/>
                </a:solidFill>
                <a:effectLst/>
                <a:latin typeface="Arial" panose="020B0604020202020204" pitchFamily="34" charset="0"/>
              </a:rPr>
              <a:t>dept_code</a:t>
            </a:r>
            <a:r>
              <a:rPr kumimoji="0" lang="en-US" altLang="en-US" b="0" i="0" u="none" strike="noStrike" cap="none" normalizeH="0" baseline="0" dirty="0">
                <a:ln>
                  <a:noFill/>
                </a:ln>
                <a:solidFill>
                  <a:schemeClr val="tx1"/>
                </a:solidFill>
                <a:effectLst/>
                <a:latin typeface="Arial" panose="020B0604020202020204" pitchFamily="34" charset="0"/>
              </a:rPr>
              <a:t> is greater than </a:t>
            </a:r>
            <a:r>
              <a:rPr kumimoji="0" lang="en-US" altLang="en-US" b="0" i="0" u="none" strike="noStrike" cap="none" normalizeH="0" baseline="0" dirty="0" err="1">
                <a:ln>
                  <a:noFill/>
                </a:ln>
                <a:solidFill>
                  <a:schemeClr val="tx1"/>
                </a:solidFill>
                <a:effectLst/>
                <a:latin typeface="Arial" panose="020B0604020202020204" pitchFamily="34" charset="0"/>
              </a:rPr>
              <a:t>search_code</a:t>
            </a:r>
            <a:r>
              <a:rPr kumimoji="0" lang="en-US" altLang="en-US" b="0" i="0" u="none" strike="noStrike" cap="none" normalizeH="0" baseline="0" dirty="0">
                <a:ln>
                  <a:noFill/>
                </a:ln>
                <a:solidFill>
                  <a:schemeClr val="tx1"/>
                </a:solidFill>
                <a:effectLst/>
                <a:latin typeface="Arial" panose="020B0604020202020204" pitchFamily="34" charset="0"/>
              </a:rPr>
              <a:t>):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Set right to middle - 1. </a:t>
            </a:r>
          </a:p>
          <a:p>
            <a:pPr marL="0" lvl="0" indent="0" eaLnBrk="0" fontAlgn="base" hangingPunct="0">
              <a:lnSpc>
                <a:spcPct val="110000"/>
              </a:lnSpc>
              <a:spcBef>
                <a:spcPct val="0"/>
              </a:spcBef>
              <a:spcAft>
                <a:spcPct val="0"/>
              </a:spcAft>
              <a:buClrTx/>
              <a:buSzTx/>
              <a:buNone/>
            </a:pPr>
            <a:r>
              <a:rPr lang="en-US" altLang="en-US" dirty="0">
                <a:solidFill>
                  <a:schemeClr val="tx1"/>
                </a:solidFill>
                <a:latin typeface="Arial" panose="020B0604020202020204" pitchFamily="34" charset="0"/>
              </a:rPr>
              <a:t>Step </a:t>
            </a:r>
            <a:r>
              <a:rPr kumimoji="0" lang="en-US" altLang="en-US" b="0" i="0" u="none" strike="noStrike" cap="none" normalizeH="0" baseline="0" dirty="0">
                <a:ln>
                  <a:noFill/>
                </a:ln>
                <a:solidFill>
                  <a:schemeClr val="tx1"/>
                </a:solidFill>
                <a:effectLst/>
                <a:latin typeface="Arial" panose="020B0604020202020204" pitchFamily="34" charset="0"/>
              </a:rPr>
              <a:t>3. If no match is found after exiting the loop:</a:t>
            </a:r>
          </a:p>
          <a:p>
            <a:pPr marL="0" lvl="0" indent="0" eaLnBrk="0" fontAlgn="base" hangingPunct="0">
              <a:lnSpc>
                <a:spcPct val="11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rPr>
              <a:t>                - Print "Department not found."</a:t>
            </a:r>
            <a:endParaRPr lang="en-US" b="1" dirty="0">
              <a:solidFill>
                <a:schemeClr val="dk1"/>
              </a:solidFill>
            </a:endParaRPr>
          </a:p>
          <a:p>
            <a:pPr marL="0" lvl="0" indent="0" eaLnBrk="0" fontAlgn="base" hangingPunct="0">
              <a:lnSpc>
                <a:spcPct val="90000"/>
              </a:lnSpc>
              <a:spcBef>
                <a:spcPct val="0"/>
              </a:spcBef>
              <a:spcAft>
                <a:spcPct val="0"/>
              </a:spcAft>
              <a:buClrTx/>
              <a:buSzTx/>
              <a:buNone/>
            </a:pPr>
            <a:endParaRPr lang="en-US" sz="1800" b="1" dirty="0">
              <a:solidFill>
                <a:schemeClr val="dk1"/>
              </a:solidFill>
            </a:endParaRP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Time Complexity of Searching Algorithm</a:t>
            </a:r>
            <a:endParaRPr dirty="0"/>
          </a:p>
        </p:txBody>
      </p:sp>
      <p:graphicFrame>
        <p:nvGraphicFramePr>
          <p:cNvPr id="2" name="Table 1">
            <a:extLst>
              <a:ext uri="{FF2B5EF4-FFF2-40B4-BE49-F238E27FC236}">
                <a16:creationId xmlns:a16="http://schemas.microsoft.com/office/drawing/2014/main" id="{CC3A7477-325C-7EFD-ADE2-E6A788FECB38}"/>
              </a:ext>
            </a:extLst>
          </p:cNvPr>
          <p:cNvGraphicFramePr>
            <a:graphicFrameLocks noGrp="1"/>
          </p:cNvGraphicFramePr>
          <p:nvPr>
            <p:extLst>
              <p:ext uri="{D42A27DB-BD31-4B8C-83A1-F6EECF244321}">
                <p14:modId xmlns:p14="http://schemas.microsoft.com/office/powerpoint/2010/main" val="4213062413"/>
              </p:ext>
            </p:extLst>
          </p:nvPr>
        </p:nvGraphicFramePr>
        <p:xfrm>
          <a:off x="871870" y="1226287"/>
          <a:ext cx="7350644" cy="2337513"/>
        </p:xfrm>
        <a:graphic>
          <a:graphicData uri="http://schemas.openxmlformats.org/drawingml/2006/table">
            <a:tbl>
              <a:tblPr firstRow="1" bandRow="1">
                <a:tableStyleId>{B57A3B62-EDB8-48D2-B2A8-9A0DF3B47924}</a:tableStyleId>
              </a:tblPr>
              <a:tblGrid>
                <a:gridCol w="1837661">
                  <a:extLst>
                    <a:ext uri="{9D8B030D-6E8A-4147-A177-3AD203B41FA5}">
                      <a16:colId xmlns:a16="http://schemas.microsoft.com/office/drawing/2014/main" val="2099689219"/>
                    </a:ext>
                  </a:extLst>
                </a:gridCol>
                <a:gridCol w="1837661">
                  <a:extLst>
                    <a:ext uri="{9D8B030D-6E8A-4147-A177-3AD203B41FA5}">
                      <a16:colId xmlns:a16="http://schemas.microsoft.com/office/drawing/2014/main" val="3621719519"/>
                    </a:ext>
                  </a:extLst>
                </a:gridCol>
                <a:gridCol w="1837661">
                  <a:extLst>
                    <a:ext uri="{9D8B030D-6E8A-4147-A177-3AD203B41FA5}">
                      <a16:colId xmlns:a16="http://schemas.microsoft.com/office/drawing/2014/main" val="3914921872"/>
                    </a:ext>
                  </a:extLst>
                </a:gridCol>
                <a:gridCol w="1837661">
                  <a:extLst>
                    <a:ext uri="{9D8B030D-6E8A-4147-A177-3AD203B41FA5}">
                      <a16:colId xmlns:a16="http://schemas.microsoft.com/office/drawing/2014/main" val="4284606988"/>
                    </a:ext>
                  </a:extLst>
                </a:gridCol>
              </a:tblGrid>
              <a:tr h="843518">
                <a:tc>
                  <a:txBody>
                    <a:bodyPr/>
                    <a:lstStyle/>
                    <a:p>
                      <a:pPr algn="ctr"/>
                      <a:endParaRPr lang="en-US" sz="1600" b="1" dirty="0"/>
                    </a:p>
                    <a:p>
                      <a:pPr algn="ctr"/>
                      <a:r>
                        <a:rPr lang="en-US" sz="1600" b="1" dirty="0"/>
                        <a:t>Algorithm Name</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tc>
                  <a:txBody>
                    <a:bodyPr/>
                    <a:lstStyle/>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Compared Algorithm</a:t>
                      </a:r>
                    </a:p>
                  </a:txBody>
                  <a:tcPr/>
                </a:tc>
                <a:tc>
                  <a:txBody>
                    <a:bodyPr/>
                    <a:lstStyle/>
                    <a:p>
                      <a:pPr marR="0" algn="ctr" rtl="0">
                        <a:lnSpc>
                          <a:spcPct val="100000"/>
                        </a:lnSpc>
                        <a:spcBef>
                          <a:spcPts val="0"/>
                        </a:spcBef>
                        <a:spcAft>
                          <a:spcPts val="0"/>
                        </a:spcAft>
                        <a:buClr>
                          <a:srgbClr val="000000"/>
                        </a:buClr>
                        <a:buFont typeface="Arial"/>
                      </a:pPr>
                      <a:endParaRPr lang="en-US" sz="1600" b="1" i="0" u="none" strike="noStrike" cap="none" dirty="0">
                        <a:solidFill>
                          <a:srgbClr val="000000"/>
                        </a:solidFill>
                        <a:latin typeface="Arial"/>
                        <a:cs typeface="Arial"/>
                        <a:sym typeface="Arial"/>
                      </a:endParaRPr>
                    </a:p>
                    <a:p>
                      <a:pPr marR="0" algn="ctr" rtl="0">
                        <a:lnSpc>
                          <a:spcPct val="100000"/>
                        </a:lnSpc>
                        <a:spcBef>
                          <a:spcPts val="0"/>
                        </a:spcBef>
                        <a:spcAft>
                          <a:spcPts val="0"/>
                        </a:spcAft>
                        <a:buClr>
                          <a:srgbClr val="000000"/>
                        </a:buClr>
                        <a:buFont typeface="Arial"/>
                      </a:pPr>
                      <a:r>
                        <a:rPr lang="en-US" sz="1600" b="1" i="0" u="none" strike="noStrike" cap="none" dirty="0">
                          <a:solidFill>
                            <a:srgbClr val="000000"/>
                          </a:solidFill>
                          <a:latin typeface="Arial"/>
                          <a:cs typeface="Arial"/>
                          <a:sym typeface="Arial"/>
                        </a:rPr>
                        <a:t>Time Complexity</a:t>
                      </a:r>
                    </a:p>
                  </a:txBody>
                  <a:tcPr/>
                </a:tc>
                <a:extLst>
                  <a:ext uri="{0D108BD9-81ED-4DB2-BD59-A6C34878D82A}">
                    <a16:rowId xmlns:a16="http://schemas.microsoft.com/office/drawing/2014/main" val="1189071085"/>
                  </a:ext>
                </a:extLst>
              </a:tr>
              <a:tr h="1493995">
                <a:tc>
                  <a:txBody>
                    <a:bodyPr/>
                    <a:lstStyle/>
                    <a:p>
                      <a:r>
                        <a:rPr lang="en-US" dirty="0"/>
                        <a:t>    </a:t>
                      </a:r>
                    </a:p>
                    <a:p>
                      <a:r>
                        <a:rPr lang="en-US" dirty="0"/>
                        <a:t> </a:t>
                      </a:r>
                    </a:p>
                    <a:p>
                      <a:r>
                        <a:rPr lang="en-US" dirty="0"/>
                        <a:t>     Linear Search</a:t>
                      </a:r>
                    </a:p>
                  </a:txBody>
                  <a:tcPr/>
                </a:tc>
                <a:tc>
                  <a:txBody>
                    <a:bodyPr/>
                    <a:lstStyle/>
                    <a:p>
                      <a:endParaRPr lang="en-US" dirty="0"/>
                    </a:p>
                    <a:p>
                      <a:r>
                        <a:rPr lang="en-US" dirty="0"/>
                        <a:t>Best Case : O(1)</a:t>
                      </a:r>
                    </a:p>
                    <a:p>
                      <a:r>
                        <a:rPr lang="en-US" dirty="0"/>
                        <a:t>Average Case : O(n)</a:t>
                      </a:r>
                    </a:p>
                    <a:p>
                      <a:r>
                        <a:rPr lang="en-US" dirty="0"/>
                        <a:t>Worst Case : O(n)</a:t>
                      </a:r>
                    </a:p>
                  </a:txBody>
                  <a:tcPr/>
                </a:tc>
                <a:tc>
                  <a:txBody>
                    <a:bodyPr/>
                    <a:lstStyle/>
                    <a:p>
                      <a:r>
                        <a:rPr lang="en-US" dirty="0"/>
                        <a:t>  </a:t>
                      </a:r>
                    </a:p>
                    <a:p>
                      <a:endParaRPr lang="en-US" dirty="0"/>
                    </a:p>
                    <a:p>
                      <a:r>
                        <a:rPr lang="en-US" dirty="0"/>
                        <a:t>     Binary Search</a:t>
                      </a:r>
                    </a:p>
                  </a:txBody>
                  <a:tcPr/>
                </a:tc>
                <a:tc>
                  <a:txBody>
                    <a:bodyPr/>
                    <a:lstStyle/>
                    <a:p>
                      <a:endParaRPr lang="en-US" dirty="0"/>
                    </a:p>
                    <a:p>
                      <a:r>
                        <a:rPr lang="en-US" dirty="0"/>
                        <a:t>Best Case : O(1)</a:t>
                      </a:r>
                    </a:p>
                    <a:p>
                      <a:r>
                        <a:rPr lang="en-US" dirty="0"/>
                        <a:t>Average Case : O(log n)</a:t>
                      </a:r>
                    </a:p>
                    <a:p>
                      <a:r>
                        <a:rPr lang="en-US" dirty="0"/>
                        <a:t>Worst Case : </a:t>
                      </a:r>
                    </a:p>
                    <a:p>
                      <a:r>
                        <a:rPr lang="en-US" dirty="0"/>
                        <a:t>O(log n)</a:t>
                      </a:r>
                    </a:p>
                  </a:txBody>
                  <a:tcPr/>
                </a:tc>
                <a:extLst>
                  <a:ext uri="{0D108BD9-81ED-4DB2-BD59-A6C34878D82A}">
                    <a16:rowId xmlns:a16="http://schemas.microsoft.com/office/drawing/2014/main" val="136588219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202843" y="67654"/>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Source Code</a:t>
            </a:r>
            <a:endParaRPr dirty="0"/>
          </a:p>
        </p:txBody>
      </p:sp>
      <p:sp>
        <p:nvSpPr>
          <p:cNvPr id="146" name="Google Shape;146;p27"/>
          <p:cNvSpPr txBox="1">
            <a:spLocks noGrp="1"/>
          </p:cNvSpPr>
          <p:nvPr>
            <p:ph type="body" idx="1"/>
          </p:nvPr>
        </p:nvSpPr>
        <p:spPr>
          <a:xfrm>
            <a:off x="0" y="640354"/>
            <a:ext cx="8302171" cy="4503146"/>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20000"/>
              </a:lnSpc>
              <a:spcBef>
                <a:spcPts val="0"/>
              </a:spcBef>
              <a:spcAft>
                <a:spcPts val="1200"/>
              </a:spcAft>
              <a:buSzPts val="1800"/>
              <a:buNone/>
            </a:pPr>
            <a:r>
              <a:rPr lang="en-US" sz="4000" dirty="0"/>
              <a:t>#include &lt;</a:t>
            </a:r>
            <a:r>
              <a:rPr lang="en-US" sz="4000" dirty="0" err="1"/>
              <a:t>stdio.h</a:t>
            </a:r>
            <a:r>
              <a:rPr lang="en-US" sz="4000" dirty="0"/>
              <a:t>&gt;</a:t>
            </a:r>
          </a:p>
          <a:p>
            <a:pPr marL="0" lvl="0" indent="0" algn="l" rtl="0">
              <a:lnSpc>
                <a:spcPct val="20000"/>
              </a:lnSpc>
              <a:spcBef>
                <a:spcPts val="0"/>
              </a:spcBef>
              <a:spcAft>
                <a:spcPts val="1200"/>
              </a:spcAft>
              <a:buSzPts val="1800"/>
              <a:buNone/>
            </a:pPr>
            <a:r>
              <a:rPr lang="en-US" sz="4000" dirty="0"/>
              <a:t>#include &lt;</a:t>
            </a:r>
            <a:r>
              <a:rPr lang="en-US" sz="4000" dirty="0" err="1"/>
              <a:t>stdlib.h</a:t>
            </a:r>
            <a:r>
              <a:rPr lang="en-US" sz="4000" dirty="0"/>
              <a:t>&gt;</a:t>
            </a:r>
          </a:p>
          <a:p>
            <a:pPr marL="0" lvl="0" indent="0" algn="l" rtl="0">
              <a:lnSpc>
                <a:spcPct val="20000"/>
              </a:lnSpc>
              <a:spcBef>
                <a:spcPts val="0"/>
              </a:spcBef>
              <a:spcAft>
                <a:spcPts val="1200"/>
              </a:spcAft>
              <a:buSzPts val="1800"/>
              <a:buNone/>
            </a:pPr>
            <a:r>
              <a:rPr lang="en-US" sz="4000" dirty="0"/>
              <a:t>#include &lt;</a:t>
            </a:r>
            <a:r>
              <a:rPr lang="en-US" sz="4000" dirty="0" err="1"/>
              <a:t>string.h</a:t>
            </a:r>
            <a:r>
              <a:rPr lang="en-US" sz="4000" dirty="0"/>
              <a:t>&gt;</a:t>
            </a:r>
          </a:p>
          <a:p>
            <a:pPr marL="0" lvl="0" indent="0" algn="l" rtl="0">
              <a:lnSpc>
                <a:spcPct val="20000"/>
              </a:lnSpc>
              <a:spcBef>
                <a:spcPts val="0"/>
              </a:spcBef>
              <a:spcAft>
                <a:spcPts val="1200"/>
              </a:spcAft>
              <a:buSzPts val="1800"/>
              <a:buNone/>
            </a:pPr>
            <a:r>
              <a:rPr lang="en-US" sz="4000" dirty="0"/>
              <a:t>#define MAX 100</a:t>
            </a:r>
          </a:p>
          <a:p>
            <a:pPr marL="0" lvl="0" indent="0" algn="l" rtl="0">
              <a:lnSpc>
                <a:spcPct val="20000"/>
              </a:lnSpc>
              <a:spcBef>
                <a:spcPts val="0"/>
              </a:spcBef>
              <a:spcAft>
                <a:spcPts val="1200"/>
              </a:spcAft>
              <a:buSzPts val="1800"/>
              <a:buNone/>
            </a:pPr>
            <a:r>
              <a:rPr lang="en-US" sz="4000" dirty="0"/>
              <a:t>typedef struct {</a:t>
            </a:r>
          </a:p>
          <a:p>
            <a:pPr marL="0" lvl="0" indent="0" algn="l" rtl="0">
              <a:lnSpc>
                <a:spcPct val="20000"/>
              </a:lnSpc>
              <a:spcBef>
                <a:spcPts val="0"/>
              </a:spcBef>
              <a:spcAft>
                <a:spcPts val="1200"/>
              </a:spcAft>
              <a:buSzPts val="1800"/>
              <a:buNone/>
            </a:pPr>
            <a:r>
              <a:rPr lang="en-US" sz="4000" dirty="0"/>
              <a:t>    int id;</a:t>
            </a:r>
          </a:p>
          <a:p>
            <a:pPr marL="0" lvl="0" indent="0" algn="l" rtl="0">
              <a:lnSpc>
                <a:spcPct val="20000"/>
              </a:lnSpc>
              <a:spcBef>
                <a:spcPts val="0"/>
              </a:spcBef>
              <a:spcAft>
                <a:spcPts val="1200"/>
              </a:spcAft>
              <a:buSzPts val="1800"/>
              <a:buNone/>
            </a:pPr>
            <a:r>
              <a:rPr lang="en-US" sz="4000" dirty="0"/>
              <a:t>    int </a:t>
            </a:r>
            <a:r>
              <a:rPr lang="en-US" sz="4000" dirty="0" err="1"/>
              <a:t>school_id</a:t>
            </a:r>
            <a:r>
              <a:rPr lang="en-US" sz="4000" dirty="0"/>
              <a:t>;</a:t>
            </a:r>
          </a:p>
          <a:p>
            <a:pPr marL="0" lvl="0" indent="0" algn="l" rtl="0">
              <a:lnSpc>
                <a:spcPct val="20000"/>
              </a:lnSpc>
              <a:spcBef>
                <a:spcPts val="0"/>
              </a:spcBef>
              <a:spcAft>
                <a:spcPts val="1200"/>
              </a:spcAft>
              <a:buSzPts val="1800"/>
              <a:buNone/>
            </a:pPr>
            <a:r>
              <a:rPr lang="en-US" sz="4000" dirty="0"/>
              <a:t>    char </a:t>
            </a:r>
            <a:r>
              <a:rPr lang="en-US" sz="4000" dirty="0" err="1"/>
              <a:t>dept_code</a:t>
            </a:r>
            <a:r>
              <a:rPr lang="en-US" sz="4000" dirty="0"/>
              <a:t>[10];</a:t>
            </a:r>
          </a:p>
          <a:p>
            <a:pPr marL="0" lvl="0" indent="0" algn="l" rtl="0">
              <a:lnSpc>
                <a:spcPct val="20000"/>
              </a:lnSpc>
              <a:spcBef>
                <a:spcPts val="0"/>
              </a:spcBef>
              <a:spcAft>
                <a:spcPts val="1200"/>
              </a:spcAft>
              <a:buSzPts val="1800"/>
              <a:buNone/>
            </a:pPr>
            <a:r>
              <a:rPr lang="en-US" sz="4000" dirty="0"/>
              <a:t>    char </a:t>
            </a:r>
            <a:r>
              <a:rPr lang="en-US" sz="4000" dirty="0" err="1"/>
              <a:t>dept_name</a:t>
            </a:r>
            <a:r>
              <a:rPr lang="en-US" sz="4000" dirty="0"/>
              <a:t>[50];</a:t>
            </a:r>
          </a:p>
          <a:p>
            <a:pPr marL="0" lvl="0" indent="0" algn="l" rtl="0">
              <a:lnSpc>
                <a:spcPct val="20000"/>
              </a:lnSpc>
              <a:spcBef>
                <a:spcPts val="0"/>
              </a:spcBef>
              <a:spcAft>
                <a:spcPts val="1200"/>
              </a:spcAft>
              <a:buSzPts val="1800"/>
              <a:buNone/>
            </a:pPr>
            <a:r>
              <a:rPr lang="en-US" sz="4000" dirty="0"/>
              <a:t>    char </a:t>
            </a:r>
            <a:r>
              <a:rPr lang="en-US" sz="4000" dirty="0" err="1"/>
              <a:t>dept_location</a:t>
            </a:r>
            <a:r>
              <a:rPr lang="en-US" sz="4000" dirty="0"/>
              <a:t>[50];</a:t>
            </a:r>
          </a:p>
          <a:p>
            <a:pPr marL="0" lvl="0" indent="0" algn="l" rtl="0">
              <a:lnSpc>
                <a:spcPct val="20000"/>
              </a:lnSpc>
              <a:spcBef>
                <a:spcPts val="0"/>
              </a:spcBef>
              <a:spcAft>
                <a:spcPts val="1200"/>
              </a:spcAft>
              <a:buSzPts val="1800"/>
              <a:buNone/>
            </a:pPr>
            <a:r>
              <a:rPr lang="en-US" sz="4000" dirty="0"/>
              <a:t>    char </a:t>
            </a:r>
            <a:r>
              <a:rPr lang="en-US" sz="4000" dirty="0" err="1"/>
              <a:t>dept_email</a:t>
            </a:r>
            <a:r>
              <a:rPr lang="en-US" sz="4000" dirty="0"/>
              <a:t>[50];</a:t>
            </a:r>
          </a:p>
          <a:p>
            <a:pPr marL="0" lvl="0" indent="0" algn="l" rtl="0">
              <a:lnSpc>
                <a:spcPct val="20000"/>
              </a:lnSpc>
              <a:spcBef>
                <a:spcPts val="0"/>
              </a:spcBef>
              <a:spcAft>
                <a:spcPts val="1200"/>
              </a:spcAft>
              <a:buSzPts val="1800"/>
              <a:buNone/>
            </a:pPr>
            <a:r>
              <a:rPr lang="en-US" sz="4000" dirty="0"/>
              <a:t>} Department;</a:t>
            </a:r>
          </a:p>
          <a:p>
            <a:pPr marL="0" lvl="0" indent="0" algn="l" rtl="0">
              <a:lnSpc>
                <a:spcPct val="20000"/>
              </a:lnSpc>
              <a:spcBef>
                <a:spcPts val="0"/>
              </a:spcBef>
              <a:spcAft>
                <a:spcPts val="1200"/>
              </a:spcAft>
              <a:buSzPts val="1800"/>
              <a:buNone/>
            </a:pPr>
            <a:r>
              <a:rPr lang="en-US" sz="4000" dirty="0"/>
              <a:t>Department departments[MAX];</a:t>
            </a:r>
          </a:p>
          <a:p>
            <a:pPr marL="0" lvl="0" indent="0" algn="l" rtl="0">
              <a:lnSpc>
                <a:spcPct val="20000"/>
              </a:lnSpc>
              <a:spcBef>
                <a:spcPts val="0"/>
              </a:spcBef>
              <a:spcAft>
                <a:spcPts val="1200"/>
              </a:spcAft>
              <a:buSzPts val="1800"/>
              <a:buNone/>
            </a:pPr>
            <a:r>
              <a:rPr lang="en-US" sz="4000" dirty="0"/>
              <a:t>int </a:t>
            </a:r>
            <a:r>
              <a:rPr lang="en-US" sz="4000" dirty="0" err="1"/>
              <a:t>department_count</a:t>
            </a:r>
            <a:r>
              <a:rPr lang="en-US" sz="4000" dirty="0"/>
              <a:t> = 0;</a:t>
            </a:r>
          </a:p>
          <a:p>
            <a:pPr marL="0" lvl="0" indent="0" algn="l" rtl="0">
              <a:lnSpc>
                <a:spcPct val="20000"/>
              </a:lnSpc>
              <a:spcBef>
                <a:spcPts val="0"/>
              </a:spcBef>
              <a:spcAft>
                <a:spcPts val="1200"/>
              </a:spcAft>
              <a:buSzPts val="1800"/>
              <a:buNone/>
            </a:pPr>
            <a:r>
              <a:rPr lang="en-US" sz="4000" dirty="0"/>
              <a:t>const char* FILE_NAME = "department_data.txt";</a:t>
            </a:r>
          </a:p>
          <a:p>
            <a:pPr marL="0" lvl="0" indent="0" algn="l" rtl="0">
              <a:lnSpc>
                <a:spcPct val="20000"/>
              </a:lnSpc>
              <a:spcBef>
                <a:spcPts val="0"/>
              </a:spcBef>
              <a:spcAft>
                <a:spcPts val="1200"/>
              </a:spcAft>
              <a:buSzPts val="1800"/>
              <a:buNone/>
            </a:pPr>
            <a:r>
              <a:rPr lang="en-US" sz="4000" dirty="0"/>
              <a:t>// Function declarations</a:t>
            </a:r>
          </a:p>
          <a:p>
            <a:pPr marL="0" lvl="0" indent="0" algn="l" rtl="0">
              <a:lnSpc>
                <a:spcPct val="20000"/>
              </a:lnSpc>
              <a:spcBef>
                <a:spcPts val="0"/>
              </a:spcBef>
              <a:spcAft>
                <a:spcPts val="1200"/>
              </a:spcAft>
              <a:buSzPts val="1800"/>
              <a:buNone/>
            </a:pPr>
            <a:r>
              <a:rPr lang="en-US" sz="4000" dirty="0"/>
              <a:t>void </a:t>
            </a:r>
            <a:r>
              <a:rPr lang="en-US" sz="4000" dirty="0" err="1"/>
              <a:t>arka_department_create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arka_department_update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arka_department_retrieve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arka_department_delete</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arka_department_storing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arka_department_insertion_sorting</a:t>
            </a:r>
            <a:r>
              <a:rPr lang="en-US" sz="4000" dirty="0"/>
              <a:t>(int </a:t>
            </a:r>
            <a:r>
              <a:rPr lang="en-US" sz="4000" dirty="0" err="1"/>
              <a:t>sort_option</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arka_department_linear_searching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arka_department_Compare_Search_algorithm_linear</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arka_department_Compare_Sorting_algorithm_insertion</a:t>
            </a:r>
            <a:r>
              <a:rPr lang="en-US" sz="4000" dirty="0"/>
              <a:t>(int </a:t>
            </a:r>
            <a:r>
              <a:rPr lang="en-US" sz="4000" dirty="0" err="1"/>
              <a:t>sort_option</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arka_department_complexity_searching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arka_department_complexity_sorting</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arka_department_linear_search_details</a:t>
            </a:r>
            <a:r>
              <a:rPr lang="en-US" sz="4000" dirty="0"/>
              <a:t>();</a:t>
            </a:r>
          </a:p>
          <a:p>
            <a:pPr marL="0" lvl="0" indent="0" algn="l" rtl="0">
              <a:lnSpc>
                <a:spcPct val="20000"/>
              </a:lnSpc>
              <a:spcBef>
                <a:spcPts val="0"/>
              </a:spcBef>
              <a:spcAft>
                <a:spcPts val="1200"/>
              </a:spcAft>
              <a:buSzPts val="1800"/>
              <a:buNone/>
            </a:pPr>
            <a:r>
              <a:rPr lang="en-US" sz="4000" dirty="0"/>
              <a:t>void </a:t>
            </a:r>
            <a:r>
              <a:rPr lang="en-US" sz="4000" dirty="0" err="1"/>
              <a:t>arka_department_insertion_sorting_details</a:t>
            </a:r>
            <a:r>
              <a:rPr lang="en-US" sz="4000" dirty="0"/>
              <a:t>();</a:t>
            </a:r>
          </a:p>
          <a:p>
            <a:pPr marL="0" lvl="0" indent="0" algn="l" rtl="0">
              <a:lnSpc>
                <a:spcPct val="115000"/>
              </a:lnSpc>
              <a:spcBef>
                <a:spcPts val="0"/>
              </a:spcBef>
              <a:spcAft>
                <a:spcPts val="1200"/>
              </a:spcAft>
              <a:buSzPts val="1800"/>
              <a:buNone/>
            </a:pPr>
            <a:endParaRPr lang="en-US" sz="2000" dirty="0"/>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008365-1656-456F-D14C-98E856798AA1}"/>
              </a:ext>
            </a:extLst>
          </p:cNvPr>
          <p:cNvSpPr>
            <a:spLocks noGrp="1"/>
          </p:cNvSpPr>
          <p:nvPr>
            <p:ph type="body" idx="1"/>
          </p:nvPr>
        </p:nvSpPr>
        <p:spPr>
          <a:xfrm>
            <a:off x="101600" y="0"/>
            <a:ext cx="9042400" cy="5143499"/>
          </a:xfrm>
        </p:spPr>
        <p:txBody>
          <a:bodyPr>
            <a:normAutofit fontScale="62500" lnSpcReduction="20000"/>
          </a:bodyPr>
          <a:lstStyle/>
          <a:p>
            <a:pPr marL="114300" indent="0">
              <a:buNone/>
            </a:pPr>
            <a:r>
              <a:rPr lang="en-US" dirty="0"/>
              <a:t>void </a:t>
            </a:r>
            <a:r>
              <a:rPr lang="en-US" dirty="0" err="1"/>
              <a:t>load_from_file</a:t>
            </a:r>
            <a:r>
              <a:rPr lang="en-US" dirty="0"/>
              <a:t>() {</a:t>
            </a:r>
          </a:p>
          <a:p>
            <a:pPr marL="114300" indent="0">
              <a:buNone/>
            </a:pPr>
            <a:r>
              <a:rPr lang="en-US" dirty="0"/>
              <a:t>    FILE *file = </a:t>
            </a:r>
            <a:r>
              <a:rPr lang="en-US" dirty="0" err="1"/>
              <a:t>fopen</a:t>
            </a:r>
            <a:r>
              <a:rPr lang="en-US" dirty="0"/>
              <a:t>(FILE_NAME, "r");</a:t>
            </a:r>
          </a:p>
          <a:p>
            <a:pPr marL="114300" indent="0">
              <a:buNone/>
            </a:pPr>
            <a:r>
              <a:rPr lang="en-US" dirty="0"/>
              <a:t>    if (file == NULL) {</a:t>
            </a:r>
          </a:p>
          <a:p>
            <a:pPr marL="114300" indent="0">
              <a:buNone/>
            </a:pPr>
            <a:r>
              <a:rPr lang="en-US" dirty="0"/>
              <a:t>        return; // No file exists yet, no data to load</a:t>
            </a:r>
          </a:p>
          <a:p>
            <a:pPr marL="114300" indent="0">
              <a:buNone/>
            </a:pPr>
            <a:r>
              <a:rPr lang="en-US" dirty="0"/>
              <a:t>    }</a:t>
            </a:r>
          </a:p>
          <a:p>
            <a:pPr marL="114300" indent="0">
              <a:buNone/>
            </a:pPr>
            <a:endParaRPr lang="en-US" dirty="0"/>
          </a:p>
          <a:p>
            <a:pPr marL="114300" indent="0">
              <a:buNone/>
            </a:pPr>
            <a:r>
              <a:rPr lang="en-US" dirty="0"/>
              <a:t>    </a:t>
            </a:r>
            <a:r>
              <a:rPr lang="en-US" dirty="0" err="1"/>
              <a:t>department_count</a:t>
            </a:r>
            <a:r>
              <a:rPr lang="en-US" dirty="0"/>
              <a:t> = 0;</a:t>
            </a:r>
          </a:p>
          <a:p>
            <a:pPr marL="114300" indent="0">
              <a:buNone/>
            </a:pPr>
            <a:r>
              <a:rPr lang="en-US" dirty="0"/>
              <a:t>    while (</a:t>
            </a:r>
            <a:r>
              <a:rPr lang="en-US" dirty="0" err="1"/>
              <a:t>fscanf</a:t>
            </a:r>
            <a:r>
              <a:rPr lang="en-US" dirty="0"/>
              <a:t>(file, "%d %d %s %s %s %s\n", </a:t>
            </a:r>
          </a:p>
          <a:p>
            <a:pPr marL="114300" indent="0">
              <a:buNone/>
            </a:pPr>
            <a:r>
              <a:rPr lang="en-US" dirty="0"/>
              <a:t>                  &amp;departments[</a:t>
            </a:r>
            <a:r>
              <a:rPr lang="en-US" dirty="0" err="1"/>
              <a:t>department_count</a:t>
            </a:r>
            <a:r>
              <a:rPr lang="en-US" dirty="0"/>
              <a:t>].id,</a:t>
            </a:r>
          </a:p>
          <a:p>
            <a:pPr marL="114300" indent="0">
              <a:buNone/>
            </a:pPr>
            <a:r>
              <a:rPr lang="en-US" dirty="0"/>
              <a:t>                  &amp;departments[</a:t>
            </a:r>
            <a:r>
              <a:rPr lang="en-US" dirty="0" err="1"/>
              <a:t>department_count</a:t>
            </a:r>
            <a:r>
              <a:rPr lang="en-US" dirty="0"/>
              <a:t>].</a:t>
            </a:r>
            <a:r>
              <a:rPr lang="en-US" dirty="0" err="1"/>
              <a:t>school_id</a:t>
            </a:r>
            <a:r>
              <a:rPr lang="en-US" dirty="0"/>
              <a:t>,</a:t>
            </a:r>
          </a:p>
          <a:p>
            <a:pPr marL="114300" indent="0">
              <a:buNone/>
            </a:pPr>
            <a:r>
              <a:rPr lang="en-US" dirty="0"/>
              <a:t>                  departments[</a:t>
            </a:r>
            <a:r>
              <a:rPr lang="en-US" dirty="0" err="1"/>
              <a:t>department_count</a:t>
            </a:r>
            <a:r>
              <a:rPr lang="en-US" dirty="0"/>
              <a:t>].</a:t>
            </a:r>
            <a:r>
              <a:rPr lang="en-US" dirty="0" err="1"/>
              <a:t>dept_code</a:t>
            </a:r>
            <a:r>
              <a:rPr lang="en-US" dirty="0"/>
              <a:t>,</a:t>
            </a:r>
          </a:p>
          <a:p>
            <a:pPr marL="114300" indent="0">
              <a:buNone/>
            </a:pPr>
            <a:r>
              <a:rPr lang="en-US" dirty="0"/>
              <a:t>                  departments[</a:t>
            </a:r>
            <a:r>
              <a:rPr lang="en-US" dirty="0" err="1"/>
              <a:t>department_count</a:t>
            </a:r>
            <a:r>
              <a:rPr lang="en-US" dirty="0"/>
              <a:t>].</a:t>
            </a:r>
            <a:r>
              <a:rPr lang="en-US" dirty="0" err="1"/>
              <a:t>dept_name</a:t>
            </a:r>
            <a:r>
              <a:rPr lang="en-US" dirty="0"/>
              <a:t>,</a:t>
            </a:r>
          </a:p>
          <a:p>
            <a:pPr marL="114300" indent="0">
              <a:buNone/>
            </a:pPr>
            <a:r>
              <a:rPr lang="en-US" dirty="0"/>
              <a:t>                  departments[</a:t>
            </a:r>
            <a:r>
              <a:rPr lang="en-US" dirty="0" err="1"/>
              <a:t>department_count</a:t>
            </a:r>
            <a:r>
              <a:rPr lang="en-US" dirty="0"/>
              <a:t>].</a:t>
            </a:r>
            <a:r>
              <a:rPr lang="en-US" dirty="0" err="1"/>
              <a:t>dept_location</a:t>
            </a:r>
            <a:r>
              <a:rPr lang="en-US" dirty="0"/>
              <a:t>,</a:t>
            </a:r>
          </a:p>
          <a:p>
            <a:pPr marL="114300" indent="0">
              <a:buNone/>
            </a:pPr>
            <a:r>
              <a:rPr lang="en-US" dirty="0"/>
              <a:t>                  departments[</a:t>
            </a:r>
            <a:r>
              <a:rPr lang="en-US" dirty="0" err="1"/>
              <a:t>department_count</a:t>
            </a:r>
            <a:r>
              <a:rPr lang="en-US" dirty="0"/>
              <a:t>].</a:t>
            </a:r>
            <a:r>
              <a:rPr lang="en-US" dirty="0" err="1"/>
              <a:t>dept_email</a:t>
            </a:r>
            <a:r>
              <a:rPr lang="en-US" dirty="0"/>
              <a:t>) != EOF) {</a:t>
            </a:r>
          </a:p>
          <a:p>
            <a:pPr marL="114300" indent="0">
              <a:buNone/>
            </a:pPr>
            <a:r>
              <a:rPr lang="en-US" dirty="0"/>
              <a:t>        </a:t>
            </a:r>
            <a:r>
              <a:rPr lang="en-US" dirty="0" err="1"/>
              <a:t>department_count</a:t>
            </a:r>
            <a:r>
              <a:rPr lang="en-US" dirty="0"/>
              <a:t>++;</a:t>
            </a:r>
          </a:p>
          <a:p>
            <a:pPr marL="114300" indent="0">
              <a:buNone/>
            </a:pPr>
            <a:r>
              <a:rPr lang="en-US" dirty="0"/>
              <a:t>    }</a:t>
            </a:r>
          </a:p>
          <a:p>
            <a:pPr marL="114300" indent="0">
              <a:buNone/>
            </a:pPr>
            <a:r>
              <a:rPr lang="en-US" dirty="0"/>
              <a:t>    </a:t>
            </a:r>
            <a:r>
              <a:rPr lang="en-US" dirty="0" err="1"/>
              <a:t>fclose</a:t>
            </a:r>
            <a:r>
              <a:rPr lang="en-US" dirty="0"/>
              <a:t>(file);</a:t>
            </a:r>
          </a:p>
          <a:p>
            <a:pPr marL="114300" indent="0">
              <a:buNone/>
            </a:pPr>
            <a:r>
              <a:rPr lang="en-US" dirty="0"/>
              <a:t>}</a:t>
            </a:r>
          </a:p>
          <a:p>
            <a:pPr marL="114300" indent="0">
              <a:buNone/>
            </a:pPr>
            <a:r>
              <a:rPr lang="en-US" dirty="0"/>
              <a:t>void </a:t>
            </a:r>
            <a:r>
              <a:rPr lang="en-US" dirty="0" err="1"/>
              <a:t>arka_department_storing</a:t>
            </a:r>
            <a:r>
              <a:rPr lang="en-US" dirty="0"/>
              <a:t>() {</a:t>
            </a:r>
          </a:p>
          <a:p>
            <a:pPr marL="114300" indent="0">
              <a:buNone/>
            </a:pPr>
            <a:r>
              <a:rPr lang="en-US" dirty="0"/>
              <a:t>    FILE *file = </a:t>
            </a:r>
            <a:r>
              <a:rPr lang="en-US" dirty="0" err="1"/>
              <a:t>fopen</a:t>
            </a:r>
            <a:r>
              <a:rPr lang="en-US" dirty="0"/>
              <a:t>(FILE_NAME, "w");</a:t>
            </a:r>
          </a:p>
          <a:p>
            <a:pPr marL="114300" indent="0">
              <a:buNone/>
            </a:pPr>
            <a:r>
              <a:rPr lang="en-US" dirty="0"/>
              <a:t>    if (file == NULL) {</a:t>
            </a:r>
          </a:p>
          <a:p>
            <a:pPr marL="114300" indent="0">
              <a:buNone/>
            </a:pPr>
            <a:r>
              <a:rPr lang="en-US" dirty="0"/>
              <a:t>        </a:t>
            </a:r>
            <a:r>
              <a:rPr lang="en-US" dirty="0" err="1"/>
              <a:t>printf</a:t>
            </a:r>
            <a:r>
              <a:rPr lang="en-US" dirty="0"/>
              <a:t>("Error opening file for writing!\n");</a:t>
            </a:r>
          </a:p>
          <a:p>
            <a:pPr marL="114300" indent="0">
              <a:buNone/>
            </a:pPr>
            <a:r>
              <a:rPr lang="en-US" dirty="0"/>
              <a:t>        return;</a:t>
            </a:r>
          </a:p>
          <a:p>
            <a:pPr marL="114300" indent="0">
              <a:buNone/>
            </a:pPr>
            <a:r>
              <a:rPr lang="en-US" dirty="0"/>
              <a:t>    }</a:t>
            </a:r>
          </a:p>
          <a:p>
            <a:pPr marL="114300" indent="0">
              <a:buNone/>
            </a:pPr>
            <a:r>
              <a:rPr lang="en-US" dirty="0"/>
              <a:t>    for (int </a:t>
            </a:r>
            <a:r>
              <a:rPr lang="en-US" dirty="0" err="1"/>
              <a:t>i</a:t>
            </a:r>
            <a:r>
              <a:rPr lang="en-US" dirty="0"/>
              <a:t> = 0; </a:t>
            </a:r>
            <a:r>
              <a:rPr lang="en-US" dirty="0" err="1"/>
              <a:t>i</a:t>
            </a:r>
            <a:r>
              <a:rPr lang="en-US" dirty="0"/>
              <a:t> &lt; </a:t>
            </a:r>
            <a:r>
              <a:rPr lang="en-US" dirty="0" err="1"/>
              <a:t>department_count</a:t>
            </a:r>
            <a:r>
              <a:rPr lang="en-US" dirty="0"/>
              <a:t>; </a:t>
            </a:r>
            <a:r>
              <a:rPr lang="en-US" dirty="0" err="1"/>
              <a:t>i</a:t>
            </a:r>
            <a:r>
              <a:rPr lang="en-US" dirty="0"/>
              <a:t>++) {</a:t>
            </a:r>
          </a:p>
          <a:p>
            <a:pPr marL="114300" indent="0">
              <a:buNone/>
            </a:pPr>
            <a:r>
              <a:rPr lang="en-US" dirty="0"/>
              <a:t>        </a:t>
            </a:r>
            <a:r>
              <a:rPr lang="en-US" dirty="0" err="1"/>
              <a:t>fprintf</a:t>
            </a:r>
            <a:r>
              <a:rPr lang="en-US" dirty="0"/>
              <a:t>(file, "%d %d %s %s %s %s\n", departments[</a:t>
            </a:r>
            <a:r>
              <a:rPr lang="en-US" dirty="0" err="1"/>
              <a:t>i</a:t>
            </a:r>
            <a:r>
              <a:rPr lang="en-US" dirty="0"/>
              <a:t>].id, departments[</a:t>
            </a:r>
            <a:r>
              <a:rPr lang="en-US" dirty="0" err="1"/>
              <a:t>i</a:t>
            </a:r>
            <a:r>
              <a:rPr lang="en-US" dirty="0"/>
              <a:t>].</a:t>
            </a:r>
            <a:r>
              <a:rPr lang="en-US" dirty="0" err="1"/>
              <a:t>school_id</a:t>
            </a:r>
            <a:r>
              <a:rPr lang="en-US" dirty="0"/>
              <a:t>,</a:t>
            </a:r>
          </a:p>
          <a:p>
            <a:pPr marL="114300" indent="0">
              <a:buNone/>
            </a:pPr>
            <a:r>
              <a:rPr lang="en-US" dirty="0"/>
              <a:t>                departments[</a:t>
            </a:r>
            <a:r>
              <a:rPr lang="en-US" dirty="0" err="1"/>
              <a:t>i</a:t>
            </a:r>
            <a:r>
              <a:rPr lang="en-US" dirty="0"/>
              <a:t>].</a:t>
            </a:r>
            <a:r>
              <a:rPr lang="en-US" dirty="0" err="1"/>
              <a:t>dept_code</a:t>
            </a:r>
            <a:r>
              <a:rPr lang="en-US" dirty="0"/>
              <a:t>, departments[</a:t>
            </a:r>
            <a:r>
              <a:rPr lang="en-US" dirty="0" err="1"/>
              <a:t>i</a:t>
            </a:r>
            <a:r>
              <a:rPr lang="en-US" dirty="0"/>
              <a:t>].</a:t>
            </a:r>
            <a:r>
              <a:rPr lang="en-US" dirty="0" err="1"/>
              <a:t>dept_name</a:t>
            </a:r>
            <a:r>
              <a:rPr lang="en-US" dirty="0"/>
              <a:t>,</a:t>
            </a:r>
          </a:p>
          <a:p>
            <a:pPr marL="114300" indent="0">
              <a:buNone/>
            </a:pPr>
            <a:r>
              <a:rPr lang="en-US" dirty="0"/>
              <a:t>                departments[</a:t>
            </a:r>
            <a:r>
              <a:rPr lang="en-US" dirty="0" err="1"/>
              <a:t>i</a:t>
            </a:r>
            <a:r>
              <a:rPr lang="en-US" dirty="0"/>
              <a:t>].</a:t>
            </a:r>
            <a:r>
              <a:rPr lang="en-US" dirty="0" err="1"/>
              <a:t>dept_location</a:t>
            </a:r>
            <a:r>
              <a:rPr lang="en-US" dirty="0"/>
              <a:t>, departments[</a:t>
            </a:r>
            <a:r>
              <a:rPr lang="en-US" dirty="0" err="1"/>
              <a:t>i</a:t>
            </a:r>
            <a:r>
              <a:rPr lang="en-US" dirty="0"/>
              <a:t>].</a:t>
            </a:r>
            <a:r>
              <a:rPr lang="en-US" dirty="0" err="1"/>
              <a:t>dept_email</a:t>
            </a:r>
            <a:r>
              <a:rPr lang="en-US" dirty="0"/>
              <a:t>);</a:t>
            </a:r>
          </a:p>
          <a:p>
            <a:pPr marL="114300" indent="0">
              <a:buNone/>
            </a:pPr>
            <a:r>
              <a:rPr lang="en-US" dirty="0"/>
              <a:t>    }</a:t>
            </a:r>
          </a:p>
          <a:p>
            <a:pPr marL="114300" indent="0">
              <a:buNone/>
            </a:pPr>
            <a:r>
              <a:rPr lang="en-US" dirty="0"/>
              <a:t>    </a:t>
            </a:r>
            <a:r>
              <a:rPr lang="en-US" dirty="0" err="1"/>
              <a:t>fclose</a:t>
            </a:r>
            <a:r>
              <a:rPr lang="en-US" dirty="0"/>
              <a:t>(file);</a:t>
            </a:r>
          </a:p>
          <a:p>
            <a:pPr marL="114300" indent="0">
              <a:buNone/>
            </a:pPr>
            <a:r>
              <a:rPr lang="en-US" dirty="0"/>
              <a:t>}</a:t>
            </a:r>
          </a:p>
        </p:txBody>
      </p:sp>
    </p:spTree>
    <p:extLst>
      <p:ext uri="{BB962C8B-B14F-4D97-AF65-F5344CB8AC3E}">
        <p14:creationId xmlns:p14="http://schemas.microsoft.com/office/powerpoint/2010/main" val="46148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5DED12-8DDC-8EC3-D2B5-59DC0E3F326E}"/>
              </a:ext>
            </a:extLst>
          </p:cNvPr>
          <p:cNvSpPr>
            <a:spLocks noGrp="1"/>
          </p:cNvSpPr>
          <p:nvPr>
            <p:ph type="body" idx="1"/>
          </p:nvPr>
        </p:nvSpPr>
        <p:spPr>
          <a:xfrm>
            <a:off x="0" y="0"/>
            <a:ext cx="9144000" cy="5143500"/>
          </a:xfrm>
        </p:spPr>
        <p:txBody>
          <a:bodyPr>
            <a:noAutofit/>
          </a:bodyPr>
          <a:lstStyle/>
          <a:p>
            <a:pPr marL="114300" indent="0">
              <a:buNone/>
            </a:pPr>
            <a:r>
              <a:rPr lang="en-US" sz="1000" dirty="0"/>
              <a:t>void </a:t>
            </a:r>
            <a:r>
              <a:rPr lang="en-US" sz="1000" dirty="0" err="1"/>
              <a:t>arka_department_create</a:t>
            </a:r>
            <a:r>
              <a:rPr lang="en-US" sz="1000" dirty="0"/>
              <a:t>() {</a:t>
            </a:r>
          </a:p>
          <a:p>
            <a:pPr marL="114300" indent="0">
              <a:buNone/>
            </a:pPr>
            <a:r>
              <a:rPr lang="en-US" sz="1000" dirty="0"/>
              <a:t>    if (</a:t>
            </a:r>
            <a:r>
              <a:rPr lang="en-US" sz="1000" dirty="0" err="1"/>
              <a:t>department_count</a:t>
            </a:r>
            <a:r>
              <a:rPr lang="en-US" sz="1000" dirty="0"/>
              <a:t> &gt;= MAX) {</a:t>
            </a:r>
          </a:p>
          <a:p>
            <a:pPr marL="114300" indent="0">
              <a:buNone/>
            </a:pPr>
            <a:r>
              <a:rPr lang="en-US" sz="1000" dirty="0"/>
              <a:t>        </a:t>
            </a:r>
            <a:r>
              <a:rPr lang="en-US" sz="1000" dirty="0" err="1"/>
              <a:t>printf</a:t>
            </a:r>
            <a:r>
              <a:rPr lang="en-US" sz="1000" dirty="0"/>
              <a:t>("Department list is full!\n");</a:t>
            </a:r>
          </a:p>
          <a:p>
            <a:pPr marL="114300" indent="0">
              <a:buNone/>
            </a:pPr>
            <a:r>
              <a:rPr lang="en-US" sz="1000" dirty="0"/>
              <a:t>        return;</a:t>
            </a:r>
          </a:p>
          <a:p>
            <a:pPr marL="114300" indent="0">
              <a:buNone/>
            </a:pPr>
            <a:r>
              <a:rPr lang="en-US" sz="1000" dirty="0"/>
              <a:t>    }</a:t>
            </a:r>
          </a:p>
          <a:p>
            <a:pPr marL="114300" indent="0">
              <a:buNone/>
            </a:pPr>
            <a:r>
              <a:rPr lang="en-US" sz="1000" dirty="0"/>
              <a:t>    Department d;</a:t>
            </a:r>
          </a:p>
          <a:p>
            <a:pPr marL="114300" indent="0">
              <a:buNone/>
            </a:pPr>
            <a:r>
              <a:rPr lang="en-US" sz="1000" dirty="0"/>
              <a:t>    </a:t>
            </a:r>
            <a:r>
              <a:rPr lang="en-US" sz="1000" dirty="0" err="1"/>
              <a:t>printf</a:t>
            </a:r>
            <a:r>
              <a:rPr lang="en-US" sz="1000" dirty="0"/>
              <a:t>("Enter Department ID: ");</a:t>
            </a:r>
          </a:p>
          <a:p>
            <a:pPr marL="114300" indent="0">
              <a:buNone/>
            </a:pPr>
            <a:r>
              <a:rPr lang="en-US" sz="1000" dirty="0"/>
              <a:t>    </a:t>
            </a:r>
            <a:r>
              <a:rPr lang="en-US" sz="1000" dirty="0" err="1"/>
              <a:t>scanf</a:t>
            </a:r>
            <a:r>
              <a:rPr lang="en-US" sz="1000" dirty="0"/>
              <a:t>("%d", &amp;d.id);</a:t>
            </a:r>
          </a:p>
          <a:p>
            <a:pPr marL="114300" indent="0">
              <a:buNone/>
            </a:pPr>
            <a:r>
              <a:rPr lang="en-US" sz="1000" dirty="0"/>
              <a:t>    </a:t>
            </a:r>
            <a:r>
              <a:rPr lang="en-US" sz="1000" dirty="0" err="1"/>
              <a:t>printf</a:t>
            </a:r>
            <a:r>
              <a:rPr lang="en-US" sz="1000" dirty="0"/>
              <a:t>("Enter School ID: ");</a:t>
            </a:r>
          </a:p>
          <a:p>
            <a:pPr marL="114300" indent="0">
              <a:buNone/>
            </a:pPr>
            <a:r>
              <a:rPr lang="en-US" sz="1000" dirty="0"/>
              <a:t>    </a:t>
            </a:r>
            <a:r>
              <a:rPr lang="en-US" sz="1000" dirty="0" err="1"/>
              <a:t>scanf</a:t>
            </a:r>
            <a:r>
              <a:rPr lang="en-US" sz="1000" dirty="0"/>
              <a:t>("%d", &amp;</a:t>
            </a:r>
            <a:r>
              <a:rPr lang="en-US" sz="1000" dirty="0" err="1"/>
              <a:t>d.school_id</a:t>
            </a:r>
            <a:r>
              <a:rPr lang="en-US" sz="1000" dirty="0"/>
              <a:t>);</a:t>
            </a:r>
          </a:p>
          <a:p>
            <a:pPr marL="114300" indent="0">
              <a:buNone/>
            </a:pPr>
            <a:r>
              <a:rPr lang="en-US" sz="1000" dirty="0"/>
              <a:t>    </a:t>
            </a:r>
            <a:r>
              <a:rPr lang="en-US" sz="1000" dirty="0" err="1"/>
              <a:t>printf</a:t>
            </a:r>
            <a:r>
              <a:rPr lang="en-US" sz="1000" dirty="0"/>
              <a:t>("Enter Department Code: ");</a:t>
            </a:r>
          </a:p>
          <a:p>
            <a:pPr marL="114300" indent="0">
              <a:buNone/>
            </a:pPr>
            <a:r>
              <a:rPr lang="en-US" sz="1000" dirty="0"/>
              <a:t>    </a:t>
            </a:r>
            <a:r>
              <a:rPr lang="en-US" sz="1000" dirty="0" err="1"/>
              <a:t>scanf</a:t>
            </a:r>
            <a:r>
              <a:rPr lang="en-US" sz="1000" dirty="0"/>
              <a:t>("%s", </a:t>
            </a:r>
            <a:r>
              <a:rPr lang="en-US" sz="1000" dirty="0" err="1"/>
              <a:t>d.dept_code</a:t>
            </a:r>
            <a:r>
              <a:rPr lang="en-US" sz="1000" dirty="0"/>
              <a:t>);</a:t>
            </a:r>
          </a:p>
          <a:p>
            <a:pPr marL="114300" indent="0">
              <a:buNone/>
            </a:pPr>
            <a:r>
              <a:rPr lang="en-US" sz="1000" dirty="0"/>
              <a:t>    </a:t>
            </a:r>
            <a:r>
              <a:rPr lang="en-US" sz="1000" dirty="0" err="1"/>
              <a:t>printf</a:t>
            </a:r>
            <a:r>
              <a:rPr lang="en-US" sz="1000" dirty="0"/>
              <a:t>("Enter Department Name: ");</a:t>
            </a:r>
          </a:p>
          <a:p>
            <a:pPr marL="114300" indent="0">
              <a:buNone/>
            </a:pPr>
            <a:r>
              <a:rPr lang="en-US" sz="1000" dirty="0"/>
              <a:t>    </a:t>
            </a:r>
            <a:r>
              <a:rPr lang="en-US" sz="1000" dirty="0" err="1"/>
              <a:t>scanf</a:t>
            </a:r>
            <a:r>
              <a:rPr lang="en-US" sz="1000" dirty="0"/>
              <a:t>("%s", </a:t>
            </a:r>
            <a:r>
              <a:rPr lang="en-US" sz="1000" dirty="0" err="1"/>
              <a:t>d.dept_name</a:t>
            </a:r>
            <a:r>
              <a:rPr lang="en-US" sz="1000" dirty="0"/>
              <a:t>);</a:t>
            </a:r>
          </a:p>
          <a:p>
            <a:pPr marL="114300" indent="0">
              <a:buNone/>
            </a:pPr>
            <a:r>
              <a:rPr lang="en-US" sz="1000" dirty="0"/>
              <a:t>    </a:t>
            </a:r>
            <a:r>
              <a:rPr lang="en-US" sz="1000" dirty="0" err="1"/>
              <a:t>printf</a:t>
            </a:r>
            <a:r>
              <a:rPr lang="en-US" sz="1000" dirty="0"/>
              <a:t>("Enter Department Location: ");</a:t>
            </a:r>
          </a:p>
          <a:p>
            <a:pPr marL="114300" indent="0">
              <a:buNone/>
            </a:pPr>
            <a:r>
              <a:rPr lang="en-US" sz="1000" dirty="0"/>
              <a:t>    </a:t>
            </a:r>
            <a:r>
              <a:rPr lang="en-US" sz="1000" dirty="0" err="1"/>
              <a:t>scanf</a:t>
            </a:r>
            <a:r>
              <a:rPr lang="en-US" sz="1000" dirty="0"/>
              <a:t>("%s", </a:t>
            </a:r>
            <a:r>
              <a:rPr lang="en-US" sz="1000" dirty="0" err="1"/>
              <a:t>d.dept_location</a:t>
            </a:r>
            <a:r>
              <a:rPr lang="en-US" sz="1000" dirty="0"/>
              <a:t>);</a:t>
            </a:r>
          </a:p>
          <a:p>
            <a:pPr marL="114300" indent="0">
              <a:buNone/>
            </a:pPr>
            <a:r>
              <a:rPr lang="en-US" sz="1000" dirty="0"/>
              <a:t>    </a:t>
            </a:r>
            <a:r>
              <a:rPr lang="en-US" sz="1000" dirty="0" err="1"/>
              <a:t>printf</a:t>
            </a:r>
            <a:r>
              <a:rPr lang="en-US" sz="1000" dirty="0"/>
              <a:t>("Enter Department Email: ");</a:t>
            </a:r>
          </a:p>
          <a:p>
            <a:pPr marL="114300" indent="0">
              <a:buNone/>
            </a:pPr>
            <a:r>
              <a:rPr lang="en-US" sz="1000" dirty="0"/>
              <a:t>    </a:t>
            </a:r>
            <a:r>
              <a:rPr lang="en-US" sz="1000" dirty="0" err="1"/>
              <a:t>scanf</a:t>
            </a:r>
            <a:r>
              <a:rPr lang="en-US" sz="1000" dirty="0"/>
              <a:t>("%s", </a:t>
            </a:r>
            <a:r>
              <a:rPr lang="en-US" sz="1000" dirty="0" err="1"/>
              <a:t>d.dept_email</a:t>
            </a:r>
            <a:r>
              <a:rPr lang="en-US" sz="1000" dirty="0"/>
              <a:t>);</a:t>
            </a:r>
          </a:p>
          <a:p>
            <a:pPr marL="114300" indent="0">
              <a:buNone/>
            </a:pPr>
            <a:endParaRPr lang="en-US" sz="1000" dirty="0"/>
          </a:p>
          <a:p>
            <a:pPr marL="114300" indent="0">
              <a:buNone/>
            </a:pPr>
            <a:r>
              <a:rPr lang="en-US" sz="1000" dirty="0"/>
              <a:t>    departments[</a:t>
            </a:r>
            <a:r>
              <a:rPr lang="en-US" sz="1000" dirty="0" err="1"/>
              <a:t>department_count</a:t>
            </a:r>
            <a:r>
              <a:rPr lang="en-US" sz="1000" dirty="0"/>
              <a:t>++] = d;</a:t>
            </a:r>
          </a:p>
          <a:p>
            <a:pPr marL="114300" indent="0">
              <a:buNone/>
            </a:pPr>
            <a:r>
              <a:rPr lang="en-US" sz="1000" dirty="0"/>
              <a:t>    </a:t>
            </a:r>
            <a:r>
              <a:rPr lang="en-US" sz="1000" dirty="0" err="1"/>
              <a:t>arka_department_storing</a:t>
            </a:r>
            <a:r>
              <a:rPr lang="en-US" sz="1000" dirty="0"/>
              <a:t>();</a:t>
            </a:r>
          </a:p>
          <a:p>
            <a:pPr marL="114300" indent="0">
              <a:buNone/>
            </a:pPr>
            <a:r>
              <a:rPr lang="en-US" sz="1000" dirty="0"/>
              <a:t>    </a:t>
            </a:r>
            <a:r>
              <a:rPr lang="en-US" sz="1000" dirty="0" err="1"/>
              <a:t>printf</a:t>
            </a:r>
            <a:r>
              <a:rPr lang="en-US" sz="1000" dirty="0"/>
              <a:t>("Department created successfully!\n");</a:t>
            </a:r>
          </a:p>
          <a:p>
            <a:pPr marL="114300" indent="0">
              <a:buNone/>
            </a:pPr>
            <a:r>
              <a:rPr lang="en-US" sz="1000" dirty="0"/>
              <a:t>}</a:t>
            </a:r>
          </a:p>
          <a:p>
            <a:pPr marL="114300" indent="0">
              <a:buNone/>
            </a:pPr>
            <a:r>
              <a:rPr lang="en-US" sz="1000" dirty="0"/>
              <a:t>void arka_department_update() {</a:t>
            </a:r>
          </a:p>
          <a:p>
            <a:pPr marL="114300" indent="0">
              <a:buNone/>
            </a:pPr>
            <a:r>
              <a:rPr lang="en-US" sz="1000" dirty="0"/>
              <a:t>    int id;</a:t>
            </a:r>
          </a:p>
          <a:p>
            <a:pPr marL="114300" indent="0">
              <a:buNone/>
            </a:pPr>
            <a:r>
              <a:rPr lang="en-US" sz="1000" dirty="0"/>
              <a:t>    </a:t>
            </a:r>
            <a:r>
              <a:rPr lang="en-US" sz="1000" dirty="0" err="1"/>
              <a:t>printf</a:t>
            </a:r>
            <a:r>
              <a:rPr lang="en-US" sz="1000" dirty="0"/>
              <a:t>("Enter Department ID to update: ");</a:t>
            </a:r>
          </a:p>
          <a:p>
            <a:pPr marL="114300" indent="0">
              <a:buNone/>
            </a:pPr>
            <a:r>
              <a:rPr lang="en-US" sz="1000" dirty="0"/>
              <a:t>    </a:t>
            </a:r>
            <a:r>
              <a:rPr lang="en-US" sz="1000" dirty="0" err="1"/>
              <a:t>scanf</a:t>
            </a:r>
            <a:r>
              <a:rPr lang="en-US" sz="1000" dirty="0"/>
              <a:t>("%d", &amp;id);</a:t>
            </a:r>
          </a:p>
        </p:txBody>
      </p:sp>
    </p:spTree>
    <p:extLst>
      <p:ext uri="{BB962C8B-B14F-4D97-AF65-F5344CB8AC3E}">
        <p14:creationId xmlns:p14="http://schemas.microsoft.com/office/powerpoint/2010/main" val="18948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6D9123-9512-5584-177D-AA2F36104C69}"/>
              </a:ext>
            </a:extLst>
          </p:cNvPr>
          <p:cNvSpPr>
            <a:spLocks noGrp="1"/>
          </p:cNvSpPr>
          <p:nvPr>
            <p:ph type="body" idx="1"/>
          </p:nvPr>
        </p:nvSpPr>
        <p:spPr>
          <a:xfrm>
            <a:off x="0" y="0"/>
            <a:ext cx="9144000" cy="5143500"/>
          </a:xfrm>
        </p:spPr>
        <p:txBody>
          <a:bodyPr>
            <a:normAutofit fontScale="25000" lnSpcReduction="20000"/>
          </a:bodyPr>
          <a:lstStyle/>
          <a:p>
            <a:pPr marL="114300" indent="0">
              <a:buNone/>
            </a:pPr>
            <a:endParaRPr lang="en-US" sz="2500" dirty="0"/>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(departments[</a:t>
            </a:r>
            <a:r>
              <a:rPr lang="en-US" sz="4000" dirty="0" err="1"/>
              <a:t>i</a:t>
            </a:r>
            <a:r>
              <a:rPr lang="en-US" sz="4000" dirty="0"/>
              <a:t>].id == id) {</a:t>
            </a:r>
          </a:p>
          <a:p>
            <a:pPr marL="114300" indent="0">
              <a:buNone/>
            </a:pPr>
            <a:r>
              <a:rPr lang="en-US" sz="4000" dirty="0"/>
              <a:t>            </a:t>
            </a:r>
            <a:r>
              <a:rPr lang="en-US" sz="4000" dirty="0" err="1"/>
              <a:t>printf</a:t>
            </a:r>
            <a:r>
              <a:rPr lang="en-US" sz="4000" dirty="0"/>
              <a:t>("Enter new School ID: ");</a:t>
            </a:r>
          </a:p>
          <a:p>
            <a:pPr marL="114300" indent="0">
              <a:buNone/>
            </a:pPr>
            <a:r>
              <a:rPr lang="en-US" sz="4000" dirty="0"/>
              <a:t>            </a:t>
            </a:r>
            <a:r>
              <a:rPr lang="en-US" sz="4000" dirty="0" err="1"/>
              <a:t>scanf</a:t>
            </a:r>
            <a:r>
              <a:rPr lang="en-US" sz="4000" dirty="0"/>
              <a:t>("%d", &amp;departments[</a:t>
            </a:r>
            <a:r>
              <a:rPr lang="en-US" sz="4000" dirty="0" err="1"/>
              <a:t>i</a:t>
            </a:r>
            <a:r>
              <a:rPr lang="en-US" sz="4000" dirty="0"/>
              <a:t>].</a:t>
            </a:r>
            <a:r>
              <a:rPr lang="en-US" sz="4000" dirty="0" err="1"/>
              <a:t>school_id</a:t>
            </a:r>
            <a:r>
              <a:rPr lang="en-US" sz="4000" dirty="0"/>
              <a:t>);</a:t>
            </a:r>
          </a:p>
          <a:p>
            <a:pPr marL="114300" indent="0">
              <a:buNone/>
            </a:pPr>
            <a:r>
              <a:rPr lang="en-US" sz="4000" dirty="0"/>
              <a:t>            </a:t>
            </a:r>
            <a:r>
              <a:rPr lang="en-US" sz="4000" dirty="0" err="1"/>
              <a:t>printf</a:t>
            </a:r>
            <a:r>
              <a:rPr lang="en-US" sz="4000" dirty="0"/>
              <a:t>("Enter new Department Code: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dept_code</a:t>
            </a:r>
            <a:r>
              <a:rPr lang="en-US" sz="4000" dirty="0"/>
              <a:t>);</a:t>
            </a:r>
          </a:p>
          <a:p>
            <a:pPr marL="114300" indent="0">
              <a:buNone/>
            </a:pPr>
            <a:r>
              <a:rPr lang="en-US" sz="4000" dirty="0"/>
              <a:t>            </a:t>
            </a:r>
            <a:r>
              <a:rPr lang="en-US" sz="4000" dirty="0" err="1"/>
              <a:t>printf</a:t>
            </a:r>
            <a:r>
              <a:rPr lang="en-US" sz="4000" dirty="0"/>
              <a:t>("Enter new Department Name: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dept_name</a:t>
            </a:r>
            <a:r>
              <a:rPr lang="en-US" sz="4000" dirty="0"/>
              <a:t>);</a:t>
            </a:r>
          </a:p>
          <a:p>
            <a:pPr marL="114300" indent="0">
              <a:buNone/>
            </a:pPr>
            <a:r>
              <a:rPr lang="en-US" sz="4000" dirty="0"/>
              <a:t>            </a:t>
            </a:r>
            <a:r>
              <a:rPr lang="en-US" sz="4000" dirty="0" err="1"/>
              <a:t>printf</a:t>
            </a:r>
            <a:r>
              <a:rPr lang="en-US" sz="4000" dirty="0"/>
              <a:t>("Enter new Department Location: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dept_location</a:t>
            </a:r>
            <a:r>
              <a:rPr lang="en-US" sz="4000" dirty="0"/>
              <a:t>);</a:t>
            </a:r>
          </a:p>
          <a:p>
            <a:pPr marL="114300" indent="0">
              <a:buNone/>
            </a:pPr>
            <a:r>
              <a:rPr lang="en-US" sz="4000" dirty="0"/>
              <a:t>            </a:t>
            </a:r>
            <a:r>
              <a:rPr lang="en-US" sz="4000" dirty="0" err="1"/>
              <a:t>printf</a:t>
            </a:r>
            <a:r>
              <a:rPr lang="en-US" sz="4000" dirty="0"/>
              <a:t>("Enter new Department Email: ");</a:t>
            </a:r>
          </a:p>
          <a:p>
            <a:pPr marL="114300" indent="0">
              <a:buNone/>
            </a:pPr>
            <a:r>
              <a:rPr lang="en-US" sz="4000" dirty="0"/>
              <a:t>            </a:t>
            </a:r>
            <a:r>
              <a:rPr lang="en-US" sz="4000" dirty="0" err="1"/>
              <a:t>scanf</a:t>
            </a:r>
            <a:r>
              <a:rPr lang="en-US" sz="4000" dirty="0"/>
              <a:t>("%s", departments[</a:t>
            </a:r>
            <a:r>
              <a:rPr lang="en-US" sz="4000" dirty="0" err="1"/>
              <a:t>i</a:t>
            </a:r>
            <a:r>
              <a:rPr lang="en-US" sz="4000" dirty="0"/>
              <a:t>].</a:t>
            </a:r>
            <a:r>
              <a:rPr lang="en-US" sz="4000" dirty="0" err="1"/>
              <a:t>dept_email</a:t>
            </a:r>
            <a:r>
              <a:rPr lang="en-US" sz="4000" dirty="0"/>
              <a:t>);</a:t>
            </a:r>
          </a:p>
          <a:p>
            <a:pPr marL="114300" indent="0">
              <a:buNone/>
            </a:pPr>
            <a:endParaRPr lang="en-US" sz="4000" dirty="0"/>
          </a:p>
          <a:p>
            <a:pPr marL="114300" indent="0">
              <a:buNone/>
            </a:pPr>
            <a:r>
              <a:rPr lang="en-US" sz="4000" dirty="0"/>
              <a:t>            </a:t>
            </a:r>
            <a:r>
              <a:rPr lang="en-US" sz="4000" dirty="0" err="1"/>
              <a:t>arka_department_storing</a:t>
            </a:r>
            <a:r>
              <a:rPr lang="en-US" sz="4000" dirty="0"/>
              <a:t>();</a:t>
            </a:r>
          </a:p>
          <a:p>
            <a:pPr marL="114300" indent="0">
              <a:buNone/>
            </a:pPr>
            <a:r>
              <a:rPr lang="en-US" sz="4000" dirty="0"/>
              <a:t>            </a:t>
            </a:r>
            <a:r>
              <a:rPr lang="en-US" sz="4000" dirty="0" err="1"/>
              <a:t>printf</a:t>
            </a:r>
            <a:r>
              <a:rPr lang="en-US" sz="4000" dirty="0"/>
              <a:t>("Department updated successfully!\n");</a:t>
            </a:r>
          </a:p>
          <a:p>
            <a:pPr marL="114300" indent="0">
              <a:buNone/>
            </a:pPr>
            <a:r>
              <a:rPr lang="en-US" sz="4000" dirty="0"/>
              <a:t>            return;</a:t>
            </a:r>
          </a:p>
          <a:p>
            <a:pPr marL="114300" indent="0">
              <a:buNone/>
            </a:pPr>
            <a:r>
              <a:rPr lang="en-US" sz="4000" dirty="0"/>
              <a:t>        }</a:t>
            </a:r>
          </a:p>
          <a:p>
            <a:pPr marL="114300" indent="0">
              <a:buNone/>
            </a:pPr>
            <a:r>
              <a:rPr lang="en-US" sz="4000" dirty="0"/>
              <a:t>    }</a:t>
            </a:r>
          </a:p>
          <a:p>
            <a:pPr marL="114300" indent="0">
              <a:buNone/>
            </a:pPr>
            <a:r>
              <a:rPr lang="en-US" sz="4000" dirty="0"/>
              <a:t>    </a:t>
            </a:r>
            <a:r>
              <a:rPr lang="en-US" sz="4000" dirty="0" err="1"/>
              <a:t>printf</a:t>
            </a:r>
            <a:r>
              <a:rPr lang="en-US" sz="4000" dirty="0"/>
              <a:t>("Department with ID %d not found.\n", id);</a:t>
            </a:r>
          </a:p>
          <a:p>
            <a:pPr marL="114300" indent="0">
              <a:buNone/>
            </a:pPr>
            <a:r>
              <a:rPr lang="en-US" sz="4000" dirty="0"/>
              <a:t>}</a:t>
            </a:r>
          </a:p>
          <a:p>
            <a:pPr marL="114300" indent="0">
              <a:buNone/>
            </a:pPr>
            <a:r>
              <a:rPr lang="en-US" sz="4000" dirty="0"/>
              <a:t>void </a:t>
            </a:r>
            <a:r>
              <a:rPr lang="en-US" sz="4000" dirty="0" err="1"/>
              <a:t>arka_department_retrieve</a:t>
            </a:r>
            <a:r>
              <a:rPr lang="en-US" sz="4000" dirty="0"/>
              <a:t>() {</a:t>
            </a:r>
          </a:p>
          <a:p>
            <a:pPr marL="114300" indent="0">
              <a:buNone/>
            </a:pPr>
            <a:r>
              <a:rPr lang="en-US" sz="4000" dirty="0"/>
              <a:t>    </a:t>
            </a:r>
            <a:r>
              <a:rPr lang="en-US" sz="4000" dirty="0" err="1"/>
              <a:t>printf</a:t>
            </a:r>
            <a:r>
              <a:rPr lang="en-US" sz="4000" dirty="0"/>
              <a:t>("\</a:t>
            </a:r>
            <a:r>
              <a:rPr lang="en-US" sz="4000" dirty="0" err="1"/>
              <a:t>nList</a:t>
            </a:r>
            <a:r>
              <a:rPr lang="en-US" sz="4000" dirty="0"/>
              <a:t> of Departments:\n");</a:t>
            </a:r>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a:t>
            </a:r>
            <a:r>
              <a:rPr lang="en-US" sz="4000" dirty="0" err="1"/>
              <a:t>printf</a:t>
            </a:r>
            <a:r>
              <a:rPr lang="en-US" sz="4000" dirty="0"/>
              <a:t>("ID: %d\</a:t>
            </a:r>
            <a:r>
              <a:rPr lang="en-US" sz="4000" dirty="0" err="1"/>
              <a:t>nSchool</a:t>
            </a:r>
            <a:r>
              <a:rPr lang="en-US" sz="4000" dirty="0"/>
              <a:t> ID: %d\</a:t>
            </a:r>
            <a:r>
              <a:rPr lang="en-US" sz="4000" dirty="0" err="1"/>
              <a:t>nCode</a:t>
            </a:r>
            <a:r>
              <a:rPr lang="en-US" sz="4000" dirty="0"/>
              <a:t>: %s\</a:t>
            </a:r>
            <a:r>
              <a:rPr lang="en-US" sz="4000" dirty="0" err="1"/>
              <a:t>nName</a:t>
            </a:r>
            <a:r>
              <a:rPr lang="en-US" sz="4000" dirty="0"/>
              <a:t>: %s\</a:t>
            </a:r>
            <a:r>
              <a:rPr lang="en-US" sz="4000" dirty="0" err="1"/>
              <a:t>nLocation</a:t>
            </a:r>
            <a:r>
              <a:rPr lang="en-US" sz="4000" dirty="0"/>
              <a:t>: %s\</a:t>
            </a:r>
            <a:r>
              <a:rPr lang="en-US" sz="4000" dirty="0" err="1"/>
              <a:t>nEmail</a:t>
            </a:r>
            <a:r>
              <a:rPr lang="en-US" sz="4000" dirty="0"/>
              <a:t>: %s\n\n",</a:t>
            </a:r>
          </a:p>
          <a:p>
            <a:pPr marL="114300" indent="0">
              <a:buNone/>
            </a:pPr>
            <a:r>
              <a:rPr lang="en-US" sz="4000" dirty="0"/>
              <a:t>               departments[</a:t>
            </a:r>
            <a:r>
              <a:rPr lang="en-US" sz="4000" dirty="0" err="1"/>
              <a:t>i</a:t>
            </a:r>
            <a:r>
              <a:rPr lang="en-US" sz="4000" dirty="0"/>
              <a:t>].id, departments[</a:t>
            </a:r>
            <a:r>
              <a:rPr lang="en-US" sz="4000" dirty="0" err="1"/>
              <a:t>i</a:t>
            </a:r>
            <a:r>
              <a:rPr lang="en-US" sz="4000" dirty="0"/>
              <a:t>].</a:t>
            </a:r>
            <a:r>
              <a:rPr lang="en-US" sz="4000" dirty="0" err="1"/>
              <a:t>school_id</a:t>
            </a:r>
            <a:r>
              <a:rPr lang="en-US" sz="4000" dirty="0"/>
              <a:t>,</a:t>
            </a:r>
          </a:p>
          <a:p>
            <a:pPr marL="114300" indent="0">
              <a:buNone/>
            </a:pPr>
            <a:r>
              <a:rPr lang="en-US" sz="4000" dirty="0"/>
              <a:t>               departments[</a:t>
            </a:r>
            <a:r>
              <a:rPr lang="en-US" sz="4000" dirty="0" err="1"/>
              <a:t>i</a:t>
            </a:r>
            <a:r>
              <a:rPr lang="en-US" sz="4000" dirty="0"/>
              <a:t>].</a:t>
            </a:r>
            <a:r>
              <a:rPr lang="en-US" sz="4000" dirty="0" err="1"/>
              <a:t>dept_code</a:t>
            </a:r>
            <a:r>
              <a:rPr lang="en-US" sz="4000" dirty="0"/>
              <a:t>, departments[</a:t>
            </a:r>
            <a:r>
              <a:rPr lang="en-US" sz="4000" dirty="0" err="1"/>
              <a:t>i</a:t>
            </a:r>
            <a:r>
              <a:rPr lang="en-US" sz="4000" dirty="0"/>
              <a:t>].</a:t>
            </a:r>
            <a:r>
              <a:rPr lang="en-US" sz="4000" dirty="0" err="1"/>
              <a:t>dept_name</a:t>
            </a:r>
            <a:r>
              <a:rPr lang="en-US" sz="4000" dirty="0"/>
              <a:t>,</a:t>
            </a:r>
          </a:p>
          <a:p>
            <a:pPr marL="114300" indent="0">
              <a:buNone/>
            </a:pPr>
            <a:r>
              <a:rPr lang="en-US" sz="4000" dirty="0"/>
              <a:t>               departments[</a:t>
            </a:r>
            <a:r>
              <a:rPr lang="en-US" sz="4000" dirty="0" err="1"/>
              <a:t>i</a:t>
            </a:r>
            <a:r>
              <a:rPr lang="en-US" sz="4000" dirty="0"/>
              <a:t>].</a:t>
            </a:r>
            <a:r>
              <a:rPr lang="en-US" sz="4000" dirty="0" err="1"/>
              <a:t>dept_location</a:t>
            </a:r>
            <a:r>
              <a:rPr lang="en-US" sz="4000" dirty="0"/>
              <a:t>, departments[</a:t>
            </a:r>
            <a:r>
              <a:rPr lang="en-US" sz="4000" dirty="0" err="1"/>
              <a:t>i</a:t>
            </a:r>
            <a:r>
              <a:rPr lang="en-US" sz="4000" dirty="0"/>
              <a:t>].</a:t>
            </a:r>
            <a:r>
              <a:rPr lang="en-US" sz="4000" dirty="0" err="1"/>
              <a:t>dept_email</a:t>
            </a:r>
            <a:r>
              <a:rPr lang="en-US" sz="4000" dirty="0"/>
              <a:t>);</a:t>
            </a:r>
          </a:p>
          <a:p>
            <a:pPr marL="114300" indent="0">
              <a:buNone/>
            </a:pPr>
            <a:r>
              <a:rPr lang="en-US" sz="4000" dirty="0"/>
              <a:t>    }</a:t>
            </a:r>
          </a:p>
          <a:p>
            <a:pPr marL="114300" indent="0">
              <a:buNone/>
            </a:pPr>
            <a:r>
              <a:rPr lang="en-US" sz="4000" dirty="0"/>
              <a:t>}</a:t>
            </a:r>
          </a:p>
          <a:p>
            <a:pPr marL="114300" indent="0">
              <a:buNone/>
            </a:pPr>
            <a:endParaRPr lang="en-US" sz="4000" dirty="0"/>
          </a:p>
          <a:p>
            <a:pPr marL="114300" indent="0">
              <a:buNone/>
            </a:pPr>
            <a:r>
              <a:rPr lang="en-US" sz="4000" dirty="0"/>
              <a:t>void arka_department_delete() {</a:t>
            </a:r>
          </a:p>
          <a:p>
            <a:pPr marL="114300" indent="0">
              <a:buNone/>
            </a:pPr>
            <a:r>
              <a:rPr lang="en-US" sz="4000" dirty="0"/>
              <a:t>    int id;</a:t>
            </a:r>
          </a:p>
          <a:p>
            <a:pPr marL="114300" indent="0">
              <a:buNone/>
            </a:pPr>
            <a:r>
              <a:rPr lang="en-US" sz="4000" dirty="0"/>
              <a:t>    </a:t>
            </a:r>
            <a:r>
              <a:rPr lang="en-US" sz="4000" dirty="0" err="1"/>
              <a:t>printf</a:t>
            </a:r>
            <a:r>
              <a:rPr lang="en-US" sz="4000" dirty="0"/>
              <a:t>("Enter Department ID to delete: ");</a:t>
            </a:r>
          </a:p>
          <a:p>
            <a:pPr marL="114300" indent="0">
              <a:buNone/>
            </a:pPr>
            <a:r>
              <a:rPr lang="en-US" sz="4000" dirty="0"/>
              <a:t>    </a:t>
            </a:r>
            <a:r>
              <a:rPr lang="en-US" sz="4000" dirty="0" err="1"/>
              <a:t>scanf</a:t>
            </a:r>
            <a:r>
              <a:rPr lang="en-US" sz="4000" dirty="0"/>
              <a:t>("%d", &amp;id);</a:t>
            </a:r>
          </a:p>
          <a:p>
            <a:pPr marL="114300" indent="0">
              <a:buNone/>
            </a:pPr>
            <a:endParaRPr lang="en-US" sz="4000" dirty="0"/>
          </a:p>
          <a:p>
            <a:pPr marL="114300" indent="0">
              <a:buNone/>
            </a:pPr>
            <a:endParaRPr lang="en-US" dirty="0"/>
          </a:p>
        </p:txBody>
      </p:sp>
    </p:spTree>
    <p:extLst>
      <p:ext uri="{BB962C8B-B14F-4D97-AF65-F5344CB8AC3E}">
        <p14:creationId xmlns:p14="http://schemas.microsoft.com/office/powerpoint/2010/main" val="95293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1A0DB-94C5-DDE1-FC3A-56E55ED177D4}"/>
              </a:ext>
            </a:extLst>
          </p:cNvPr>
          <p:cNvSpPr>
            <a:spLocks noGrp="1"/>
          </p:cNvSpPr>
          <p:nvPr>
            <p:ph type="body" idx="1"/>
          </p:nvPr>
        </p:nvSpPr>
        <p:spPr>
          <a:xfrm>
            <a:off x="-1" y="0"/>
            <a:ext cx="9144001" cy="5143500"/>
          </a:xfrm>
        </p:spPr>
        <p:txBody>
          <a:bodyPr>
            <a:normAutofit fontScale="25000" lnSpcReduction="20000"/>
          </a:bodyPr>
          <a:lstStyle/>
          <a:p>
            <a:pPr marL="114300" indent="0">
              <a:buNone/>
            </a:pPr>
            <a:r>
              <a:rPr lang="en-US" sz="4400" dirty="0"/>
              <a:t> </a:t>
            </a:r>
            <a:r>
              <a:rPr lang="en-US" sz="4000" dirty="0"/>
              <a:t>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(departments[</a:t>
            </a:r>
            <a:r>
              <a:rPr lang="en-US" sz="4000" dirty="0" err="1"/>
              <a:t>i</a:t>
            </a:r>
            <a:r>
              <a:rPr lang="en-US" sz="4000" dirty="0"/>
              <a:t>].id == id) {</a:t>
            </a:r>
          </a:p>
          <a:p>
            <a:pPr marL="114300" indent="0">
              <a:buNone/>
            </a:pPr>
            <a:r>
              <a:rPr lang="en-US" sz="4000" dirty="0"/>
              <a:t>            for (int j = </a:t>
            </a:r>
            <a:r>
              <a:rPr lang="en-US" sz="4000" dirty="0" err="1"/>
              <a:t>i</a:t>
            </a:r>
            <a:r>
              <a:rPr lang="en-US" sz="4000" dirty="0"/>
              <a:t>; j &lt; </a:t>
            </a:r>
            <a:r>
              <a:rPr lang="en-US" sz="4000" dirty="0" err="1"/>
              <a:t>department_count</a:t>
            </a:r>
            <a:r>
              <a:rPr lang="en-US" sz="4000" dirty="0"/>
              <a:t> - 1; </a:t>
            </a:r>
            <a:r>
              <a:rPr lang="en-US" sz="4000" dirty="0" err="1"/>
              <a:t>j++</a:t>
            </a:r>
            <a:r>
              <a:rPr lang="en-US" sz="4000" dirty="0"/>
              <a:t>) {</a:t>
            </a:r>
          </a:p>
          <a:p>
            <a:pPr marL="114300" indent="0">
              <a:buNone/>
            </a:pPr>
            <a:r>
              <a:rPr lang="en-US" sz="4000" dirty="0"/>
              <a:t>                departments[j] = departments[j + 1];</a:t>
            </a:r>
          </a:p>
          <a:p>
            <a:pPr marL="114300" indent="0">
              <a:buNone/>
            </a:pPr>
            <a:r>
              <a:rPr lang="en-US" sz="4000" dirty="0"/>
              <a:t>            }</a:t>
            </a:r>
          </a:p>
          <a:p>
            <a:pPr marL="114300" indent="0">
              <a:buNone/>
            </a:pPr>
            <a:r>
              <a:rPr lang="en-US" sz="4000" dirty="0"/>
              <a:t>            </a:t>
            </a:r>
            <a:r>
              <a:rPr lang="en-US" sz="4000" dirty="0" err="1"/>
              <a:t>department_count</a:t>
            </a:r>
            <a:r>
              <a:rPr lang="en-US" sz="4000" dirty="0"/>
              <a:t>--;</a:t>
            </a:r>
          </a:p>
          <a:p>
            <a:pPr marL="114300" indent="0">
              <a:buNone/>
            </a:pPr>
            <a:r>
              <a:rPr lang="en-US" sz="4000" dirty="0"/>
              <a:t>            </a:t>
            </a:r>
            <a:r>
              <a:rPr lang="en-US" sz="4000" dirty="0" err="1"/>
              <a:t>arka_department_storing</a:t>
            </a:r>
            <a:r>
              <a:rPr lang="en-US" sz="4000" dirty="0"/>
              <a:t>();</a:t>
            </a:r>
          </a:p>
          <a:p>
            <a:pPr marL="114300" indent="0">
              <a:buNone/>
            </a:pPr>
            <a:r>
              <a:rPr lang="en-US" sz="4000" dirty="0"/>
              <a:t>            </a:t>
            </a:r>
            <a:r>
              <a:rPr lang="en-US" sz="4000" dirty="0" err="1"/>
              <a:t>printf</a:t>
            </a:r>
            <a:r>
              <a:rPr lang="en-US" sz="4000" dirty="0"/>
              <a:t>("Department deleted successfully!\n");</a:t>
            </a:r>
          </a:p>
          <a:p>
            <a:pPr marL="114300" indent="0">
              <a:buNone/>
            </a:pPr>
            <a:r>
              <a:rPr lang="en-US" sz="4000" dirty="0"/>
              <a:t>            return;</a:t>
            </a:r>
          </a:p>
          <a:p>
            <a:pPr marL="114300" indent="0">
              <a:buNone/>
            </a:pPr>
            <a:r>
              <a:rPr lang="en-US" sz="4000" dirty="0"/>
              <a:t>        }</a:t>
            </a:r>
          </a:p>
          <a:p>
            <a:pPr marL="114300" indent="0">
              <a:buNone/>
            </a:pPr>
            <a:r>
              <a:rPr lang="en-US" sz="4000" dirty="0"/>
              <a:t>    }</a:t>
            </a:r>
          </a:p>
          <a:p>
            <a:pPr marL="114300" indent="0">
              <a:buNone/>
            </a:pPr>
            <a:r>
              <a:rPr lang="en-US" sz="4000" dirty="0"/>
              <a:t>    </a:t>
            </a:r>
            <a:r>
              <a:rPr lang="en-US" sz="4000" dirty="0" err="1"/>
              <a:t>printf</a:t>
            </a:r>
            <a:r>
              <a:rPr lang="en-US" sz="4000" dirty="0"/>
              <a:t>("Department with ID %d not found.\n", id);</a:t>
            </a:r>
          </a:p>
          <a:p>
            <a:pPr marL="114300" indent="0">
              <a:buNone/>
            </a:pPr>
            <a:r>
              <a:rPr lang="en-US" sz="4000" dirty="0"/>
              <a:t>}</a:t>
            </a:r>
          </a:p>
          <a:p>
            <a:pPr marL="114300" indent="0">
              <a:buNone/>
            </a:pPr>
            <a:r>
              <a:rPr lang="en-US" sz="4000" dirty="0"/>
              <a:t>void </a:t>
            </a:r>
            <a:r>
              <a:rPr lang="en-US" sz="4000" dirty="0" err="1"/>
              <a:t>arka_department_linear_searching</a:t>
            </a:r>
            <a:r>
              <a:rPr lang="en-US" sz="4000" dirty="0"/>
              <a:t>() {</a:t>
            </a:r>
          </a:p>
          <a:p>
            <a:pPr marL="114300" indent="0">
              <a:buNone/>
            </a:pPr>
            <a:r>
              <a:rPr lang="en-US" sz="4000" dirty="0"/>
              <a:t>    int option;</a:t>
            </a:r>
          </a:p>
          <a:p>
            <a:pPr marL="114300" indent="0">
              <a:buNone/>
            </a:pPr>
            <a:r>
              <a:rPr lang="en-US" sz="4000" dirty="0"/>
              <a:t>    char </a:t>
            </a:r>
            <a:r>
              <a:rPr lang="en-US" sz="4000" dirty="0" err="1"/>
              <a:t>search_term</a:t>
            </a:r>
            <a:r>
              <a:rPr lang="en-US" sz="4000" dirty="0"/>
              <a:t>[50];</a:t>
            </a:r>
          </a:p>
          <a:p>
            <a:pPr marL="114300" indent="0">
              <a:buNone/>
            </a:pPr>
            <a:endParaRPr lang="en-US" sz="4000" dirty="0"/>
          </a:p>
          <a:p>
            <a:pPr marL="114300" indent="0">
              <a:buNone/>
            </a:pPr>
            <a:r>
              <a:rPr lang="en-US" sz="4000" dirty="0"/>
              <a:t>    </a:t>
            </a:r>
            <a:r>
              <a:rPr lang="en-US" sz="4000" dirty="0" err="1"/>
              <a:t>printf</a:t>
            </a:r>
            <a:r>
              <a:rPr lang="en-US" sz="4000" dirty="0"/>
              <a:t>("Search by:\n1. Department Code\n2. Department Name\</a:t>
            </a:r>
            <a:r>
              <a:rPr lang="en-US" sz="4000" dirty="0" err="1"/>
              <a:t>nEnter</a:t>
            </a:r>
            <a:r>
              <a:rPr lang="en-US" sz="4000" dirty="0"/>
              <a:t> choice: ");</a:t>
            </a:r>
          </a:p>
          <a:p>
            <a:pPr marL="114300" indent="0">
              <a:buNone/>
            </a:pPr>
            <a:r>
              <a:rPr lang="en-US" sz="4000" dirty="0"/>
              <a:t>    </a:t>
            </a:r>
            <a:r>
              <a:rPr lang="en-US" sz="4000" dirty="0" err="1"/>
              <a:t>scanf</a:t>
            </a:r>
            <a:r>
              <a:rPr lang="en-US" sz="4000" dirty="0"/>
              <a:t>("%d", &amp;option);</a:t>
            </a:r>
          </a:p>
          <a:p>
            <a:pPr marL="114300" indent="0">
              <a:buNone/>
            </a:pPr>
            <a:endParaRPr lang="en-US" sz="4000" dirty="0"/>
          </a:p>
          <a:p>
            <a:pPr marL="114300" indent="0">
              <a:buNone/>
            </a:pPr>
            <a:r>
              <a:rPr lang="en-US" sz="4000" dirty="0"/>
              <a:t>    switch (option) {</a:t>
            </a:r>
          </a:p>
          <a:p>
            <a:pPr marL="114300" indent="0">
              <a:buNone/>
            </a:pPr>
            <a:r>
              <a:rPr lang="en-US" sz="4000" dirty="0"/>
              <a:t>        case 1:</a:t>
            </a:r>
          </a:p>
          <a:p>
            <a:pPr marL="114300" indent="0">
              <a:buNone/>
            </a:pPr>
            <a:r>
              <a:rPr lang="en-US" sz="4000" dirty="0"/>
              <a:t>            </a:t>
            </a:r>
            <a:r>
              <a:rPr lang="en-US" sz="4000" dirty="0" err="1"/>
              <a:t>printf</a:t>
            </a:r>
            <a:r>
              <a:rPr lang="en-US" sz="4000" dirty="0"/>
              <a:t>("Enter Department Code to search: ");</a:t>
            </a:r>
          </a:p>
          <a:p>
            <a:pPr marL="114300" indent="0">
              <a:buNone/>
            </a:pPr>
            <a:r>
              <a:rPr lang="en-US" sz="4000" dirty="0"/>
              <a:t>            </a:t>
            </a:r>
            <a:r>
              <a:rPr lang="en-US" sz="4000" dirty="0" err="1"/>
              <a:t>scanf</a:t>
            </a:r>
            <a:r>
              <a:rPr lang="en-US" sz="4000" dirty="0"/>
              <a:t>("%s", </a:t>
            </a:r>
            <a:r>
              <a:rPr lang="en-US" sz="4000" dirty="0" err="1"/>
              <a:t>search_term</a:t>
            </a:r>
            <a:r>
              <a:rPr lang="en-US" sz="4000" dirty="0"/>
              <a:t>);</a:t>
            </a:r>
          </a:p>
          <a:p>
            <a:pPr marL="114300" indent="0">
              <a:buNone/>
            </a:pPr>
            <a:r>
              <a:rPr lang="en-US" sz="4000" dirty="0"/>
              <a:t>            for (int </a:t>
            </a:r>
            <a:r>
              <a:rPr lang="en-US" sz="4000" dirty="0" err="1"/>
              <a:t>i</a:t>
            </a:r>
            <a:r>
              <a:rPr lang="en-US" sz="4000" dirty="0"/>
              <a:t> = 0; </a:t>
            </a:r>
            <a:r>
              <a:rPr lang="en-US" sz="4000" dirty="0" err="1"/>
              <a:t>i</a:t>
            </a:r>
            <a:r>
              <a:rPr lang="en-US" sz="4000" dirty="0"/>
              <a:t> &lt; </a:t>
            </a:r>
            <a:r>
              <a:rPr lang="en-US" sz="4000" dirty="0" err="1"/>
              <a:t>department_count</a:t>
            </a:r>
            <a:r>
              <a:rPr lang="en-US" sz="4000" dirty="0"/>
              <a:t>; </a:t>
            </a:r>
            <a:r>
              <a:rPr lang="en-US" sz="4000" dirty="0" err="1"/>
              <a:t>i</a:t>
            </a:r>
            <a:r>
              <a:rPr lang="en-US" sz="4000" dirty="0"/>
              <a:t>++) {</a:t>
            </a:r>
          </a:p>
          <a:p>
            <a:pPr marL="114300" indent="0">
              <a:buNone/>
            </a:pPr>
            <a:r>
              <a:rPr lang="en-US" sz="4000" dirty="0"/>
              <a:t>                if (</a:t>
            </a:r>
            <a:r>
              <a:rPr lang="en-US" sz="4000" dirty="0" err="1"/>
              <a:t>strcmp</a:t>
            </a:r>
            <a:r>
              <a:rPr lang="en-US" sz="4000" dirty="0"/>
              <a:t>(departments[</a:t>
            </a:r>
            <a:r>
              <a:rPr lang="en-US" sz="4000" dirty="0" err="1"/>
              <a:t>i</a:t>
            </a:r>
            <a:r>
              <a:rPr lang="en-US" sz="4000" dirty="0"/>
              <a:t>].</a:t>
            </a:r>
            <a:r>
              <a:rPr lang="en-US" sz="4000" dirty="0" err="1"/>
              <a:t>dept_code</a:t>
            </a:r>
            <a:r>
              <a:rPr lang="en-US" sz="4000" dirty="0"/>
              <a:t>, </a:t>
            </a:r>
            <a:r>
              <a:rPr lang="en-US" sz="4000" dirty="0" err="1"/>
              <a:t>search_term</a:t>
            </a:r>
            <a:r>
              <a:rPr lang="en-US" sz="4000" dirty="0"/>
              <a:t>) == 0) {</a:t>
            </a:r>
          </a:p>
          <a:p>
            <a:pPr marL="114300" indent="0">
              <a:buNone/>
            </a:pPr>
            <a:r>
              <a:rPr lang="en-US" sz="4000" dirty="0"/>
              <a:t>                    </a:t>
            </a:r>
            <a:r>
              <a:rPr lang="en-US" sz="4000" dirty="0" err="1"/>
              <a:t>printf</a:t>
            </a:r>
            <a:r>
              <a:rPr lang="en-US" sz="4000" dirty="0"/>
              <a:t>("\</a:t>
            </a:r>
            <a:r>
              <a:rPr lang="en-US" sz="4000" dirty="0" err="1"/>
              <a:t>nDepartment</a:t>
            </a:r>
            <a:r>
              <a:rPr lang="en-US" sz="4000" dirty="0"/>
              <a:t> Found:\n");</a:t>
            </a:r>
          </a:p>
          <a:p>
            <a:pPr marL="114300" indent="0">
              <a:buNone/>
            </a:pPr>
            <a:r>
              <a:rPr lang="en-US" sz="4000" dirty="0"/>
              <a:t>                    </a:t>
            </a:r>
            <a:r>
              <a:rPr lang="en-US" sz="4000" dirty="0" err="1"/>
              <a:t>printf</a:t>
            </a:r>
            <a:r>
              <a:rPr lang="en-US" sz="4000" dirty="0"/>
              <a:t>("ID: %d\n", departments[</a:t>
            </a:r>
            <a:r>
              <a:rPr lang="en-US" sz="4000" dirty="0" err="1"/>
              <a:t>i</a:t>
            </a:r>
            <a:r>
              <a:rPr lang="en-US" sz="4000" dirty="0"/>
              <a:t>].id);</a:t>
            </a:r>
          </a:p>
          <a:p>
            <a:pPr marL="114300" indent="0">
              <a:buNone/>
            </a:pPr>
            <a:r>
              <a:rPr lang="en-US" sz="4000" dirty="0"/>
              <a:t>                    </a:t>
            </a:r>
            <a:r>
              <a:rPr lang="en-US" sz="4000" dirty="0" err="1"/>
              <a:t>printf</a:t>
            </a:r>
            <a:r>
              <a:rPr lang="en-US" sz="4000" dirty="0"/>
              <a:t>("School ID: %d\n", departments[</a:t>
            </a:r>
            <a:r>
              <a:rPr lang="en-US" sz="4000" dirty="0" err="1"/>
              <a:t>i</a:t>
            </a:r>
            <a:r>
              <a:rPr lang="en-US" sz="4000" dirty="0"/>
              <a:t>].</a:t>
            </a:r>
            <a:r>
              <a:rPr lang="en-US" sz="4000" dirty="0" err="1"/>
              <a:t>school_id</a:t>
            </a:r>
            <a:r>
              <a:rPr lang="en-US" sz="4000" dirty="0"/>
              <a:t>);</a:t>
            </a:r>
          </a:p>
          <a:p>
            <a:pPr marL="114300" indent="0">
              <a:buNone/>
            </a:pPr>
            <a:r>
              <a:rPr lang="en-US" sz="4000" dirty="0"/>
              <a:t>                    </a:t>
            </a:r>
            <a:r>
              <a:rPr lang="en-US" sz="4000" dirty="0" err="1"/>
              <a:t>printf</a:t>
            </a:r>
            <a:r>
              <a:rPr lang="en-US" sz="4000" dirty="0"/>
              <a:t>("Code: %s\n", departments[</a:t>
            </a:r>
            <a:r>
              <a:rPr lang="en-US" sz="4000" dirty="0" err="1"/>
              <a:t>i</a:t>
            </a:r>
            <a:r>
              <a:rPr lang="en-US" sz="4000" dirty="0"/>
              <a:t>].</a:t>
            </a:r>
            <a:r>
              <a:rPr lang="en-US" sz="4000" dirty="0" err="1"/>
              <a:t>dept_code</a:t>
            </a:r>
            <a:r>
              <a:rPr lang="en-US" sz="4000" dirty="0"/>
              <a:t>);</a:t>
            </a:r>
          </a:p>
          <a:p>
            <a:pPr marL="114300" indent="0">
              <a:buNone/>
            </a:pPr>
            <a:r>
              <a:rPr lang="en-US" sz="4000" dirty="0"/>
              <a:t>                    </a:t>
            </a:r>
            <a:r>
              <a:rPr lang="en-US" sz="4000" dirty="0" err="1"/>
              <a:t>printf</a:t>
            </a:r>
            <a:r>
              <a:rPr lang="en-US" sz="4000" dirty="0"/>
              <a:t>("Name: %s\n", departments[</a:t>
            </a:r>
            <a:r>
              <a:rPr lang="en-US" sz="4000" dirty="0" err="1"/>
              <a:t>i</a:t>
            </a:r>
            <a:r>
              <a:rPr lang="en-US" sz="4000" dirty="0"/>
              <a:t>].</a:t>
            </a:r>
            <a:r>
              <a:rPr lang="en-US" sz="4000" dirty="0" err="1"/>
              <a:t>dept_name</a:t>
            </a:r>
            <a:r>
              <a:rPr lang="en-US" sz="4000" dirty="0"/>
              <a:t>);</a:t>
            </a:r>
          </a:p>
          <a:p>
            <a:pPr marL="114300" indent="0">
              <a:buNone/>
            </a:pPr>
            <a:r>
              <a:rPr lang="en-US" sz="4000" dirty="0"/>
              <a:t>                    </a:t>
            </a:r>
            <a:r>
              <a:rPr lang="en-US" sz="4000" dirty="0" err="1"/>
              <a:t>printf</a:t>
            </a:r>
            <a:r>
              <a:rPr lang="en-US" sz="4000" dirty="0"/>
              <a:t>("Location: %s\n", departments[</a:t>
            </a:r>
            <a:r>
              <a:rPr lang="en-US" sz="4000" dirty="0" err="1"/>
              <a:t>i</a:t>
            </a:r>
            <a:r>
              <a:rPr lang="en-US" sz="4000" dirty="0"/>
              <a:t>].</a:t>
            </a:r>
            <a:r>
              <a:rPr lang="en-US" sz="4000" dirty="0" err="1"/>
              <a:t>dept_location</a:t>
            </a:r>
            <a:r>
              <a:rPr lang="en-US" sz="4000" dirty="0"/>
              <a:t>);</a:t>
            </a:r>
          </a:p>
          <a:p>
            <a:pPr marL="114300" indent="0">
              <a:buNone/>
            </a:pPr>
            <a:r>
              <a:rPr lang="en-US" sz="4000" dirty="0"/>
              <a:t>                    </a:t>
            </a:r>
            <a:r>
              <a:rPr lang="en-US" sz="4000" dirty="0" err="1"/>
              <a:t>printf</a:t>
            </a:r>
            <a:r>
              <a:rPr lang="en-US" sz="4000" dirty="0"/>
              <a:t>("Email: %s\n\n", departments[</a:t>
            </a:r>
            <a:r>
              <a:rPr lang="en-US" sz="4000" dirty="0" err="1"/>
              <a:t>i</a:t>
            </a:r>
            <a:r>
              <a:rPr lang="en-US" sz="4000" dirty="0"/>
              <a:t>].</a:t>
            </a:r>
            <a:r>
              <a:rPr lang="en-US" sz="4000" dirty="0" err="1"/>
              <a:t>dept_email</a:t>
            </a:r>
            <a:r>
              <a:rPr lang="en-US" sz="4000" dirty="0"/>
              <a:t>);</a:t>
            </a:r>
          </a:p>
          <a:p>
            <a:pPr marL="114300" indent="0">
              <a:buNone/>
            </a:pPr>
            <a:r>
              <a:rPr lang="en-US" sz="4000" dirty="0"/>
              <a:t>                    return;</a:t>
            </a:r>
          </a:p>
          <a:p>
            <a:pPr marL="114300" indent="0">
              <a:buNone/>
            </a:pPr>
            <a:r>
              <a:rPr lang="en-US" sz="4000" dirty="0"/>
              <a:t>                }</a:t>
            </a:r>
          </a:p>
          <a:p>
            <a:pPr marL="114300" indent="0">
              <a:buNone/>
            </a:pPr>
            <a:endParaRPr lang="en-US" sz="1000" dirty="0"/>
          </a:p>
        </p:txBody>
      </p:sp>
    </p:spTree>
    <p:extLst>
      <p:ext uri="{BB962C8B-B14F-4D97-AF65-F5344CB8AC3E}">
        <p14:creationId xmlns:p14="http://schemas.microsoft.com/office/powerpoint/2010/main" val="36669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Our Department Management System is a C program designed to manage departmental data within an educational institution. It allows users to create, view, update, delete, and search department records, with data stored in a file for persistence. The program supports sorting by department code, name, or email, using insertion and selection sort algorithms, and provides both linear and binary search functionalities. A menu-driven interface makes it easy to perform these operations, showcasing essential concepts in file handling and algorithm comparisons.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E69EA-7BC9-97FF-5B8C-35CF6D13927C}"/>
              </a:ext>
            </a:extLst>
          </p:cNvPr>
          <p:cNvSpPr>
            <a:spLocks noGrp="1"/>
          </p:cNvSpPr>
          <p:nvPr>
            <p:ph type="body" idx="1"/>
          </p:nvPr>
        </p:nvSpPr>
        <p:spPr>
          <a:xfrm>
            <a:off x="0" y="0"/>
            <a:ext cx="9144000" cy="5143500"/>
          </a:xfrm>
        </p:spPr>
        <p:txBody>
          <a:bodyPr>
            <a:normAutofit/>
          </a:bodyPr>
          <a:lstStyle/>
          <a:p>
            <a:pPr marL="114300" indent="0">
              <a:buNone/>
            </a:pPr>
            <a:r>
              <a:rPr lang="en-US" sz="1000" dirty="0"/>
              <a:t> }</a:t>
            </a:r>
          </a:p>
          <a:p>
            <a:pPr marL="114300" indent="0">
              <a:buNone/>
            </a:pPr>
            <a:r>
              <a:rPr lang="en-US" sz="1000" dirty="0"/>
              <a:t>            </a:t>
            </a:r>
            <a:r>
              <a:rPr lang="en-US" sz="1000" dirty="0" err="1"/>
              <a:t>printf</a:t>
            </a:r>
            <a:r>
              <a:rPr lang="en-US" sz="1000" dirty="0"/>
              <a:t>("Department with code '%s' not found.\n", </a:t>
            </a:r>
            <a:r>
              <a:rPr lang="en-US" sz="1000" dirty="0" err="1"/>
              <a:t>search_term</a:t>
            </a:r>
            <a:r>
              <a:rPr lang="en-US" sz="1000" dirty="0"/>
              <a:t>);</a:t>
            </a:r>
          </a:p>
          <a:p>
            <a:pPr marL="114300" indent="0">
              <a:buNone/>
            </a:pPr>
            <a:r>
              <a:rPr lang="en-US" sz="1000" dirty="0"/>
              <a:t>            break;</a:t>
            </a:r>
          </a:p>
          <a:p>
            <a:pPr marL="114300" indent="0">
              <a:buNone/>
            </a:pPr>
            <a:endParaRPr lang="en-US" sz="1000" dirty="0"/>
          </a:p>
          <a:p>
            <a:pPr marL="114300" indent="0">
              <a:buNone/>
            </a:pPr>
            <a:r>
              <a:rPr lang="en-US" sz="1000" dirty="0"/>
              <a:t>        case 2:</a:t>
            </a:r>
          </a:p>
          <a:p>
            <a:pPr marL="114300" indent="0">
              <a:buNone/>
            </a:pPr>
            <a:r>
              <a:rPr lang="en-US" sz="1000" dirty="0"/>
              <a:t>            </a:t>
            </a:r>
            <a:r>
              <a:rPr lang="en-US" sz="1000" dirty="0" err="1"/>
              <a:t>printf</a:t>
            </a:r>
            <a:r>
              <a:rPr lang="en-US" sz="1000" dirty="0"/>
              <a:t>("Enter Department Name to search: ");</a:t>
            </a:r>
          </a:p>
          <a:p>
            <a:pPr marL="114300" indent="0">
              <a:buNone/>
            </a:pPr>
            <a:r>
              <a:rPr lang="en-US" sz="1000" dirty="0"/>
              <a:t>            </a:t>
            </a:r>
            <a:r>
              <a:rPr lang="en-US" sz="1000" dirty="0" err="1"/>
              <a:t>scanf</a:t>
            </a:r>
            <a:r>
              <a:rPr lang="en-US" sz="1000" dirty="0"/>
              <a:t>("%s", </a:t>
            </a:r>
            <a:r>
              <a:rPr lang="en-US" sz="1000" dirty="0" err="1"/>
              <a:t>search_term</a:t>
            </a:r>
            <a:r>
              <a:rPr lang="en-US" sz="1000" dirty="0"/>
              <a:t>);</a:t>
            </a:r>
          </a:p>
          <a:p>
            <a:pPr marL="114300" indent="0">
              <a:buNone/>
            </a:pPr>
            <a:r>
              <a:rPr lang="en-US" sz="1000" dirty="0"/>
              <a:t>            for (int </a:t>
            </a:r>
            <a:r>
              <a:rPr lang="en-US" sz="1000" dirty="0" err="1"/>
              <a:t>i</a:t>
            </a:r>
            <a:r>
              <a:rPr lang="en-US" sz="1000" dirty="0"/>
              <a:t> = 0; </a:t>
            </a:r>
            <a:r>
              <a:rPr lang="en-US" sz="1000" dirty="0" err="1"/>
              <a:t>i</a:t>
            </a:r>
            <a:r>
              <a:rPr lang="en-US" sz="1000" dirty="0"/>
              <a:t> &lt; </a:t>
            </a:r>
            <a:r>
              <a:rPr lang="en-US" sz="1000" dirty="0" err="1"/>
              <a:t>department_count</a:t>
            </a:r>
            <a:r>
              <a:rPr lang="en-US" sz="1000" dirty="0"/>
              <a:t>; </a:t>
            </a:r>
            <a:r>
              <a:rPr lang="en-US" sz="1000" dirty="0" err="1"/>
              <a:t>i</a:t>
            </a:r>
            <a:r>
              <a:rPr lang="en-US" sz="1000" dirty="0"/>
              <a:t>++) {</a:t>
            </a:r>
          </a:p>
          <a:p>
            <a:pPr marL="114300" indent="0">
              <a:buNone/>
            </a:pPr>
            <a:r>
              <a:rPr lang="en-US" sz="1000" dirty="0"/>
              <a:t>                if (</a:t>
            </a:r>
            <a:r>
              <a:rPr lang="en-US" sz="1000" dirty="0" err="1"/>
              <a:t>strcmp</a:t>
            </a:r>
            <a:r>
              <a:rPr lang="en-US" sz="1000" dirty="0"/>
              <a:t>(departments[</a:t>
            </a:r>
            <a:r>
              <a:rPr lang="en-US" sz="1000" dirty="0" err="1"/>
              <a:t>i</a:t>
            </a:r>
            <a:r>
              <a:rPr lang="en-US" sz="1000" dirty="0"/>
              <a:t>].</a:t>
            </a:r>
            <a:r>
              <a:rPr lang="en-US" sz="1000" dirty="0" err="1"/>
              <a:t>dept_name</a:t>
            </a:r>
            <a:r>
              <a:rPr lang="en-US" sz="1000" dirty="0"/>
              <a:t>, </a:t>
            </a:r>
            <a:r>
              <a:rPr lang="en-US" sz="1000" dirty="0" err="1"/>
              <a:t>search_term</a:t>
            </a:r>
            <a:r>
              <a:rPr lang="en-US" sz="1000" dirty="0"/>
              <a:t>) == 0) {</a:t>
            </a:r>
          </a:p>
          <a:p>
            <a:pPr marL="114300" indent="0">
              <a:buNone/>
            </a:pPr>
            <a:r>
              <a:rPr lang="en-US" sz="1000" dirty="0"/>
              <a:t>                    </a:t>
            </a:r>
            <a:r>
              <a:rPr lang="en-US" sz="1000" dirty="0" err="1"/>
              <a:t>printf</a:t>
            </a:r>
            <a:r>
              <a:rPr lang="en-US" sz="1000" dirty="0"/>
              <a:t>("\</a:t>
            </a:r>
            <a:r>
              <a:rPr lang="en-US" sz="1000" dirty="0" err="1"/>
              <a:t>nDepartment</a:t>
            </a:r>
            <a:r>
              <a:rPr lang="en-US" sz="1000" dirty="0"/>
              <a:t> Found:\n");</a:t>
            </a:r>
          </a:p>
          <a:p>
            <a:pPr marL="114300" indent="0">
              <a:buNone/>
            </a:pPr>
            <a:r>
              <a:rPr lang="en-US" sz="1000" dirty="0"/>
              <a:t>                    </a:t>
            </a:r>
            <a:r>
              <a:rPr lang="en-US" sz="1000" dirty="0" err="1"/>
              <a:t>printf</a:t>
            </a:r>
            <a:r>
              <a:rPr lang="en-US" sz="1000" dirty="0"/>
              <a:t>("ID: %d\n", departments[</a:t>
            </a:r>
            <a:r>
              <a:rPr lang="en-US" sz="1000" dirty="0" err="1"/>
              <a:t>i</a:t>
            </a:r>
            <a:r>
              <a:rPr lang="en-US" sz="1000" dirty="0"/>
              <a:t>].id);</a:t>
            </a:r>
          </a:p>
          <a:p>
            <a:pPr marL="114300" indent="0">
              <a:buNone/>
            </a:pPr>
            <a:r>
              <a:rPr lang="en-US" sz="1000" dirty="0"/>
              <a:t>                    </a:t>
            </a:r>
            <a:r>
              <a:rPr lang="en-US" sz="1000" dirty="0" err="1"/>
              <a:t>printf</a:t>
            </a:r>
            <a:r>
              <a:rPr lang="en-US" sz="1000" dirty="0"/>
              <a:t>("School ID: %d\n", departments[</a:t>
            </a:r>
            <a:r>
              <a:rPr lang="en-US" sz="1000" dirty="0" err="1"/>
              <a:t>i</a:t>
            </a:r>
            <a:r>
              <a:rPr lang="en-US" sz="1000" dirty="0"/>
              <a:t>].</a:t>
            </a:r>
            <a:r>
              <a:rPr lang="en-US" sz="1000" dirty="0" err="1"/>
              <a:t>school_id</a:t>
            </a:r>
            <a:r>
              <a:rPr lang="en-US" sz="1000" dirty="0"/>
              <a:t>);</a:t>
            </a:r>
          </a:p>
          <a:p>
            <a:pPr marL="114300" indent="0">
              <a:buNone/>
            </a:pPr>
            <a:r>
              <a:rPr lang="en-US" sz="1000" dirty="0"/>
              <a:t>                    </a:t>
            </a:r>
            <a:r>
              <a:rPr lang="en-US" sz="1000" dirty="0" err="1"/>
              <a:t>printf</a:t>
            </a:r>
            <a:r>
              <a:rPr lang="en-US" sz="1000" dirty="0"/>
              <a:t>("Code: %s\n", departments[</a:t>
            </a:r>
            <a:r>
              <a:rPr lang="en-US" sz="1000" dirty="0" err="1"/>
              <a:t>i</a:t>
            </a:r>
            <a:r>
              <a:rPr lang="en-US" sz="1000" dirty="0"/>
              <a:t>].</a:t>
            </a:r>
            <a:r>
              <a:rPr lang="en-US" sz="1000" dirty="0" err="1"/>
              <a:t>dept_code</a:t>
            </a:r>
            <a:r>
              <a:rPr lang="en-US" sz="1000" dirty="0"/>
              <a:t>);</a:t>
            </a:r>
          </a:p>
          <a:p>
            <a:pPr marL="114300" indent="0">
              <a:buNone/>
            </a:pPr>
            <a:r>
              <a:rPr lang="en-US" sz="1000" dirty="0"/>
              <a:t>                    </a:t>
            </a:r>
            <a:r>
              <a:rPr lang="en-US" sz="1000" dirty="0" err="1"/>
              <a:t>printf</a:t>
            </a:r>
            <a:r>
              <a:rPr lang="en-US" sz="1000" dirty="0"/>
              <a:t>("Name: %s\n", departments[</a:t>
            </a:r>
            <a:r>
              <a:rPr lang="en-US" sz="1000" dirty="0" err="1"/>
              <a:t>i</a:t>
            </a:r>
            <a:r>
              <a:rPr lang="en-US" sz="1000" dirty="0"/>
              <a:t>].</a:t>
            </a:r>
            <a:r>
              <a:rPr lang="en-US" sz="1000" dirty="0" err="1"/>
              <a:t>dept_name</a:t>
            </a:r>
            <a:r>
              <a:rPr lang="en-US" sz="1000" dirty="0"/>
              <a:t>);</a:t>
            </a:r>
          </a:p>
          <a:p>
            <a:pPr marL="114300" indent="0">
              <a:buNone/>
            </a:pPr>
            <a:r>
              <a:rPr lang="en-US" sz="1000" dirty="0"/>
              <a:t>                    </a:t>
            </a:r>
            <a:r>
              <a:rPr lang="en-US" sz="1000" dirty="0" err="1"/>
              <a:t>printf</a:t>
            </a:r>
            <a:r>
              <a:rPr lang="en-US" sz="1000" dirty="0"/>
              <a:t>("Location: %s\n", departments[</a:t>
            </a:r>
            <a:r>
              <a:rPr lang="en-US" sz="1000" dirty="0" err="1"/>
              <a:t>i</a:t>
            </a:r>
            <a:r>
              <a:rPr lang="en-US" sz="1000" dirty="0"/>
              <a:t>].</a:t>
            </a:r>
            <a:r>
              <a:rPr lang="en-US" sz="1000" dirty="0" err="1"/>
              <a:t>dept_location</a:t>
            </a:r>
            <a:r>
              <a:rPr lang="en-US" sz="1000" dirty="0"/>
              <a:t>);</a:t>
            </a:r>
          </a:p>
          <a:p>
            <a:pPr marL="114300" indent="0">
              <a:buNone/>
            </a:pPr>
            <a:r>
              <a:rPr lang="en-US" sz="1000" dirty="0"/>
              <a:t>                    </a:t>
            </a:r>
            <a:r>
              <a:rPr lang="en-US" sz="1000" dirty="0" err="1"/>
              <a:t>printf</a:t>
            </a:r>
            <a:r>
              <a:rPr lang="en-US" sz="1000" dirty="0"/>
              <a:t>("Email: %s\n\n", departments[</a:t>
            </a:r>
            <a:r>
              <a:rPr lang="en-US" sz="1000" dirty="0" err="1"/>
              <a:t>i</a:t>
            </a:r>
            <a:r>
              <a:rPr lang="en-US" sz="1000" dirty="0"/>
              <a:t>].</a:t>
            </a:r>
            <a:r>
              <a:rPr lang="en-US" sz="1000" dirty="0" err="1"/>
              <a:t>dept_email</a:t>
            </a:r>
            <a:r>
              <a:rPr lang="en-US" sz="1000" dirty="0"/>
              <a:t>);</a:t>
            </a:r>
          </a:p>
          <a:p>
            <a:pPr marL="114300" indent="0">
              <a:buNone/>
            </a:pPr>
            <a:r>
              <a:rPr lang="en-US" sz="1000" dirty="0"/>
              <a:t>                    return;</a:t>
            </a:r>
          </a:p>
          <a:p>
            <a:pPr marL="114300" indent="0">
              <a:buNone/>
            </a:pPr>
            <a:r>
              <a:rPr lang="en-US" sz="1000" dirty="0"/>
              <a:t>                }</a:t>
            </a:r>
          </a:p>
          <a:p>
            <a:pPr marL="114300" indent="0">
              <a:buNone/>
            </a:pPr>
            <a:r>
              <a:rPr lang="en-US" sz="1000" dirty="0"/>
              <a:t>            }</a:t>
            </a:r>
          </a:p>
          <a:p>
            <a:pPr marL="114300" indent="0">
              <a:buNone/>
            </a:pPr>
            <a:r>
              <a:rPr lang="en-US" sz="1000" dirty="0"/>
              <a:t>            </a:t>
            </a:r>
            <a:r>
              <a:rPr lang="en-US" sz="1000" dirty="0" err="1"/>
              <a:t>printf</a:t>
            </a:r>
            <a:r>
              <a:rPr lang="en-US" sz="1000" dirty="0"/>
              <a:t>("Department with name '%s' not found.\n", </a:t>
            </a:r>
            <a:r>
              <a:rPr lang="en-US" sz="1000" dirty="0" err="1"/>
              <a:t>search_term</a:t>
            </a:r>
            <a:r>
              <a:rPr lang="en-US" sz="1000" dirty="0"/>
              <a:t>);</a:t>
            </a:r>
          </a:p>
          <a:p>
            <a:pPr marL="114300" indent="0">
              <a:buNone/>
            </a:pPr>
            <a:r>
              <a:rPr lang="en-US" sz="1000" dirty="0"/>
              <a:t>            break;</a:t>
            </a:r>
          </a:p>
          <a:p>
            <a:pPr marL="114300" indent="0">
              <a:buNone/>
            </a:pPr>
            <a:endParaRPr lang="en-US" sz="1000" dirty="0"/>
          </a:p>
          <a:p>
            <a:pPr marL="114300" indent="0">
              <a:buNone/>
            </a:pPr>
            <a:r>
              <a:rPr lang="en-US" sz="1000" dirty="0"/>
              <a:t>        default:</a:t>
            </a:r>
          </a:p>
          <a:p>
            <a:pPr marL="114300" indent="0">
              <a:buNone/>
            </a:pPr>
            <a:r>
              <a:rPr lang="en-US" sz="1000" dirty="0"/>
              <a:t>            </a:t>
            </a:r>
            <a:r>
              <a:rPr lang="en-US" sz="1000" dirty="0" err="1"/>
              <a:t>printf</a:t>
            </a:r>
            <a:r>
              <a:rPr lang="en-US" sz="1000" dirty="0"/>
              <a:t>("Invalid search option!\n");</a:t>
            </a:r>
          </a:p>
          <a:p>
            <a:pPr marL="114300" indent="0">
              <a:buNone/>
            </a:pPr>
            <a:r>
              <a:rPr lang="en-US" sz="1000" dirty="0"/>
              <a:t>    }</a:t>
            </a:r>
          </a:p>
          <a:p>
            <a:pPr marL="114300" indent="0">
              <a:buNone/>
            </a:pPr>
            <a:r>
              <a:rPr lang="en-US" sz="1000" dirty="0"/>
              <a:t>}</a:t>
            </a:r>
          </a:p>
        </p:txBody>
      </p:sp>
    </p:spTree>
    <p:extLst>
      <p:ext uri="{BB962C8B-B14F-4D97-AF65-F5344CB8AC3E}">
        <p14:creationId xmlns:p14="http://schemas.microsoft.com/office/powerpoint/2010/main" val="1957979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CEF516-5E95-8790-3011-D382EA971286}"/>
              </a:ext>
            </a:extLst>
          </p:cNvPr>
          <p:cNvSpPr>
            <a:spLocks noGrp="1"/>
          </p:cNvSpPr>
          <p:nvPr>
            <p:ph type="body" idx="1"/>
          </p:nvPr>
        </p:nvSpPr>
        <p:spPr>
          <a:xfrm>
            <a:off x="0" y="72570"/>
            <a:ext cx="9144000" cy="5070929"/>
          </a:xfrm>
        </p:spPr>
        <p:txBody>
          <a:bodyPr>
            <a:normAutofit lnSpcReduction="10000"/>
          </a:bodyPr>
          <a:lstStyle/>
          <a:p>
            <a:pPr marL="114300" indent="0">
              <a:buNone/>
            </a:pPr>
            <a:r>
              <a:rPr lang="en-US" sz="1000" dirty="0"/>
              <a:t>void </a:t>
            </a:r>
            <a:r>
              <a:rPr lang="en-US" sz="1000" dirty="0" err="1"/>
              <a:t>arka_department_insertion_sorting</a:t>
            </a:r>
            <a:r>
              <a:rPr lang="en-US" sz="1000" dirty="0"/>
              <a:t>(int </a:t>
            </a:r>
            <a:r>
              <a:rPr lang="en-US" sz="1000" dirty="0" err="1"/>
              <a:t>sort_option</a:t>
            </a:r>
            <a:r>
              <a:rPr lang="en-US" sz="1000" dirty="0"/>
              <a:t>) {</a:t>
            </a:r>
          </a:p>
          <a:p>
            <a:pPr marL="114300" indent="0">
              <a:buNone/>
            </a:pPr>
            <a:r>
              <a:rPr lang="en-US" sz="1000" dirty="0"/>
              <a:t>    for (int </a:t>
            </a:r>
            <a:r>
              <a:rPr lang="en-US" sz="1000" dirty="0" err="1"/>
              <a:t>i</a:t>
            </a:r>
            <a:r>
              <a:rPr lang="en-US" sz="1000" dirty="0"/>
              <a:t> = 1; </a:t>
            </a:r>
            <a:r>
              <a:rPr lang="en-US" sz="1000" dirty="0" err="1"/>
              <a:t>i</a:t>
            </a:r>
            <a:r>
              <a:rPr lang="en-US" sz="1000" dirty="0"/>
              <a:t> &lt; </a:t>
            </a:r>
            <a:r>
              <a:rPr lang="en-US" sz="1000" dirty="0" err="1"/>
              <a:t>department_count</a:t>
            </a:r>
            <a:r>
              <a:rPr lang="en-US" sz="1000" dirty="0"/>
              <a:t>; </a:t>
            </a:r>
            <a:r>
              <a:rPr lang="en-US" sz="1000" dirty="0" err="1"/>
              <a:t>i</a:t>
            </a:r>
            <a:r>
              <a:rPr lang="en-US" sz="1000" dirty="0"/>
              <a:t>++) {</a:t>
            </a:r>
          </a:p>
          <a:p>
            <a:pPr marL="114300" indent="0">
              <a:buNone/>
            </a:pPr>
            <a:r>
              <a:rPr lang="en-US" sz="1000" dirty="0"/>
              <a:t>        Department key = departments[</a:t>
            </a:r>
            <a:r>
              <a:rPr lang="en-US" sz="1000" dirty="0" err="1"/>
              <a:t>i</a:t>
            </a:r>
            <a:r>
              <a:rPr lang="en-US" sz="1000" dirty="0"/>
              <a:t>];</a:t>
            </a:r>
          </a:p>
          <a:p>
            <a:pPr marL="114300" indent="0">
              <a:buNone/>
            </a:pPr>
            <a:r>
              <a:rPr lang="en-US" sz="1000" dirty="0"/>
              <a:t>        int j = </a:t>
            </a:r>
            <a:r>
              <a:rPr lang="en-US" sz="1000" dirty="0" err="1"/>
              <a:t>i</a:t>
            </a:r>
            <a:r>
              <a:rPr lang="en-US" sz="1000" dirty="0"/>
              <a:t> - 1;</a:t>
            </a:r>
          </a:p>
          <a:p>
            <a:pPr marL="114300" indent="0">
              <a:buNone/>
            </a:pPr>
            <a:endParaRPr lang="en-US" sz="1000" dirty="0"/>
          </a:p>
          <a:p>
            <a:pPr marL="114300" indent="0">
              <a:buNone/>
            </a:pPr>
            <a:r>
              <a:rPr lang="en-US" sz="1000" dirty="0"/>
              <a:t>        while (j &gt;= 0) {</a:t>
            </a:r>
          </a:p>
          <a:p>
            <a:pPr marL="114300" indent="0">
              <a:buNone/>
            </a:pPr>
            <a:r>
              <a:rPr lang="en-US" sz="1000" dirty="0"/>
              <a:t>            int compare = 0;</a:t>
            </a:r>
          </a:p>
          <a:p>
            <a:pPr marL="114300" indent="0">
              <a:buNone/>
            </a:pPr>
            <a:r>
              <a:rPr lang="en-US" sz="1000" dirty="0"/>
              <a:t>            switch (</a:t>
            </a:r>
            <a:r>
              <a:rPr lang="en-US" sz="1000" dirty="0" err="1"/>
              <a:t>sort_option</a:t>
            </a:r>
            <a:r>
              <a:rPr lang="en-US" sz="1000" dirty="0"/>
              <a:t>) {</a:t>
            </a:r>
          </a:p>
          <a:p>
            <a:pPr marL="114300" indent="0">
              <a:buNone/>
            </a:pPr>
            <a:r>
              <a:rPr lang="en-US" sz="1000" dirty="0"/>
              <a:t>                case 1:</a:t>
            </a:r>
          </a:p>
          <a:p>
            <a:pPr marL="114300" indent="0">
              <a:buNone/>
            </a:pPr>
            <a:r>
              <a:rPr lang="en-US" sz="1000" dirty="0"/>
              <a:t>                    compare = </a:t>
            </a:r>
            <a:r>
              <a:rPr lang="en-US" sz="1000" dirty="0" err="1"/>
              <a:t>strcmp</a:t>
            </a:r>
            <a:r>
              <a:rPr lang="en-US" sz="1000" dirty="0"/>
              <a:t>(departments[j].</a:t>
            </a:r>
            <a:r>
              <a:rPr lang="en-US" sz="1000" dirty="0" err="1"/>
              <a:t>dept_code</a:t>
            </a:r>
            <a:r>
              <a:rPr lang="en-US" sz="1000" dirty="0"/>
              <a:t>, </a:t>
            </a:r>
            <a:r>
              <a:rPr lang="en-US" sz="1000" dirty="0" err="1"/>
              <a:t>key.dept_code</a:t>
            </a:r>
            <a:r>
              <a:rPr lang="en-US" sz="1000" dirty="0"/>
              <a:t>);</a:t>
            </a:r>
          </a:p>
          <a:p>
            <a:pPr marL="114300" indent="0">
              <a:buNone/>
            </a:pPr>
            <a:r>
              <a:rPr lang="en-US" sz="1000" dirty="0"/>
              <a:t>                    break;</a:t>
            </a:r>
          </a:p>
          <a:p>
            <a:pPr marL="114300" indent="0">
              <a:buNone/>
            </a:pPr>
            <a:r>
              <a:rPr lang="en-US" sz="1000" dirty="0"/>
              <a:t>                case 2: </a:t>
            </a:r>
          </a:p>
          <a:p>
            <a:pPr marL="114300" indent="0">
              <a:buNone/>
            </a:pPr>
            <a:r>
              <a:rPr lang="en-US" sz="1000" dirty="0"/>
              <a:t>                    compare = </a:t>
            </a:r>
            <a:r>
              <a:rPr lang="en-US" sz="1000" dirty="0" err="1"/>
              <a:t>strcmp</a:t>
            </a:r>
            <a:r>
              <a:rPr lang="en-US" sz="1000" dirty="0"/>
              <a:t>(departments[j].</a:t>
            </a:r>
            <a:r>
              <a:rPr lang="en-US" sz="1000" dirty="0" err="1"/>
              <a:t>dept_name</a:t>
            </a:r>
            <a:r>
              <a:rPr lang="en-US" sz="1000" dirty="0"/>
              <a:t>, </a:t>
            </a:r>
            <a:r>
              <a:rPr lang="en-US" sz="1000" dirty="0" err="1"/>
              <a:t>key.dept_name</a:t>
            </a:r>
            <a:r>
              <a:rPr lang="en-US" sz="1000" dirty="0"/>
              <a:t>);</a:t>
            </a:r>
          </a:p>
          <a:p>
            <a:pPr marL="114300" indent="0">
              <a:buNone/>
            </a:pPr>
            <a:r>
              <a:rPr lang="en-US" sz="1000" dirty="0"/>
              <a:t>                    break;</a:t>
            </a:r>
          </a:p>
          <a:p>
            <a:pPr marL="114300" indent="0">
              <a:buNone/>
            </a:pPr>
            <a:r>
              <a:rPr lang="en-US" sz="1000" dirty="0"/>
              <a:t>                case 3: </a:t>
            </a:r>
          </a:p>
          <a:p>
            <a:pPr marL="114300" indent="0">
              <a:buNone/>
            </a:pPr>
            <a:r>
              <a:rPr lang="en-US" sz="1000" dirty="0"/>
              <a:t>                    compare = </a:t>
            </a:r>
            <a:r>
              <a:rPr lang="en-US" sz="1000" dirty="0" err="1"/>
              <a:t>strcmp</a:t>
            </a:r>
            <a:r>
              <a:rPr lang="en-US" sz="1000" dirty="0"/>
              <a:t>(departments[j].</a:t>
            </a:r>
            <a:r>
              <a:rPr lang="en-US" sz="1000" dirty="0" err="1"/>
              <a:t>dept_email</a:t>
            </a:r>
            <a:r>
              <a:rPr lang="en-US" sz="1000" dirty="0"/>
              <a:t>, </a:t>
            </a:r>
            <a:r>
              <a:rPr lang="en-US" sz="1000" dirty="0" err="1"/>
              <a:t>key.dept_email</a:t>
            </a:r>
            <a:r>
              <a:rPr lang="en-US" sz="1000" dirty="0"/>
              <a:t>);</a:t>
            </a:r>
          </a:p>
          <a:p>
            <a:pPr marL="114300" indent="0">
              <a:buNone/>
            </a:pPr>
            <a:r>
              <a:rPr lang="en-US" sz="1000" dirty="0"/>
              <a:t>                    break;</a:t>
            </a:r>
          </a:p>
          <a:p>
            <a:pPr marL="114300" indent="0">
              <a:buNone/>
            </a:pPr>
            <a:r>
              <a:rPr lang="en-US" sz="1000" dirty="0"/>
              <a:t>            }</a:t>
            </a:r>
          </a:p>
          <a:p>
            <a:pPr marL="114300" indent="0">
              <a:buNone/>
            </a:pPr>
            <a:endParaRPr lang="en-US" sz="1000" dirty="0"/>
          </a:p>
          <a:p>
            <a:pPr marL="114300" indent="0">
              <a:buNone/>
            </a:pPr>
            <a:r>
              <a:rPr lang="en-US" sz="1000" dirty="0"/>
              <a:t>            if (compare &gt; 0) {</a:t>
            </a:r>
          </a:p>
          <a:p>
            <a:pPr marL="114300" indent="0">
              <a:buNone/>
            </a:pPr>
            <a:r>
              <a:rPr lang="en-US" sz="1000" dirty="0"/>
              <a:t>                departments[j + 1] = departments[j];</a:t>
            </a:r>
          </a:p>
          <a:p>
            <a:pPr marL="114300" indent="0">
              <a:buNone/>
            </a:pPr>
            <a:r>
              <a:rPr lang="en-US" sz="1000" dirty="0"/>
              <a:t>                j--;</a:t>
            </a:r>
          </a:p>
          <a:p>
            <a:pPr marL="114300" indent="0">
              <a:buNone/>
            </a:pPr>
            <a:r>
              <a:rPr lang="en-US" sz="1000" dirty="0"/>
              <a:t>            } else {</a:t>
            </a:r>
          </a:p>
          <a:p>
            <a:pPr marL="114300" indent="0">
              <a:buNone/>
            </a:pPr>
            <a:r>
              <a:rPr lang="en-US" sz="1000" dirty="0"/>
              <a:t>                break;</a:t>
            </a:r>
          </a:p>
          <a:p>
            <a:pPr marL="114300" indent="0">
              <a:buNone/>
            </a:pPr>
            <a:r>
              <a:rPr lang="en-US" sz="1000" dirty="0"/>
              <a:t>            }</a:t>
            </a:r>
          </a:p>
          <a:p>
            <a:pPr marL="114300" indent="0">
              <a:buNone/>
            </a:pPr>
            <a:r>
              <a:rPr lang="en-US" sz="1000" dirty="0"/>
              <a:t>        }</a:t>
            </a:r>
          </a:p>
          <a:p>
            <a:pPr marL="114300" indent="0">
              <a:buNone/>
            </a:pPr>
            <a:r>
              <a:rPr lang="en-US" sz="1000" dirty="0"/>
              <a:t>        departments[j + 1] = key;</a:t>
            </a:r>
          </a:p>
          <a:p>
            <a:pPr marL="114300" indent="0">
              <a:buNone/>
            </a:pPr>
            <a:r>
              <a:rPr lang="en-US" sz="1000" dirty="0"/>
              <a:t>    }</a:t>
            </a:r>
          </a:p>
          <a:p>
            <a:pPr marL="114300" indent="0">
              <a:buNone/>
            </a:pPr>
            <a:endParaRPr lang="en-US" sz="600" dirty="0"/>
          </a:p>
        </p:txBody>
      </p:sp>
    </p:spTree>
    <p:extLst>
      <p:ext uri="{BB962C8B-B14F-4D97-AF65-F5344CB8AC3E}">
        <p14:creationId xmlns:p14="http://schemas.microsoft.com/office/powerpoint/2010/main" val="332248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23EFD1-D0D3-E6DB-2AC8-7D835B2D5D65}"/>
              </a:ext>
            </a:extLst>
          </p:cNvPr>
          <p:cNvSpPr>
            <a:spLocks noGrp="1"/>
          </p:cNvSpPr>
          <p:nvPr>
            <p:ph type="body" idx="1"/>
          </p:nvPr>
        </p:nvSpPr>
        <p:spPr>
          <a:xfrm>
            <a:off x="0" y="0"/>
            <a:ext cx="9144000" cy="5143500"/>
          </a:xfrm>
        </p:spPr>
        <p:txBody>
          <a:bodyPr>
            <a:noAutofit/>
          </a:bodyPr>
          <a:lstStyle/>
          <a:p>
            <a:pPr marL="114300" indent="0">
              <a:buNone/>
            </a:pPr>
            <a:r>
              <a:rPr lang="en-US" sz="900" dirty="0"/>
              <a:t> </a:t>
            </a:r>
            <a:r>
              <a:rPr lang="en-US" sz="900" dirty="0" err="1"/>
              <a:t>printf</a:t>
            </a:r>
            <a:r>
              <a:rPr lang="en-US" sz="900" dirty="0"/>
              <a:t>("Departments sorted!\n");</a:t>
            </a:r>
          </a:p>
          <a:p>
            <a:pPr marL="114300" indent="0">
              <a:buNone/>
            </a:pPr>
            <a:r>
              <a:rPr lang="en-US" sz="900" dirty="0"/>
              <a:t>    </a:t>
            </a:r>
            <a:r>
              <a:rPr lang="en-US" sz="900" dirty="0" err="1"/>
              <a:t>arka_department_retrieve</a:t>
            </a:r>
            <a:r>
              <a:rPr lang="en-US" sz="900" dirty="0"/>
              <a:t>();</a:t>
            </a:r>
          </a:p>
          <a:p>
            <a:pPr marL="114300" indent="0">
              <a:buNone/>
            </a:pPr>
            <a:r>
              <a:rPr lang="en-US" sz="900" dirty="0"/>
              <a:t>}</a:t>
            </a:r>
          </a:p>
          <a:p>
            <a:pPr marL="114300" indent="0">
              <a:buNone/>
            </a:pPr>
            <a:endParaRPr lang="en-US" sz="900" dirty="0"/>
          </a:p>
          <a:p>
            <a:pPr marL="114300" indent="0">
              <a:buNone/>
            </a:pPr>
            <a:r>
              <a:rPr lang="en-US" sz="900" dirty="0"/>
              <a:t>void </a:t>
            </a:r>
            <a:r>
              <a:rPr lang="en-US" sz="900" dirty="0" err="1"/>
              <a:t>arka_department_Compare_Search_algorithm_linear</a:t>
            </a:r>
            <a:r>
              <a:rPr lang="en-US" sz="900" dirty="0"/>
              <a:t>() {</a:t>
            </a:r>
          </a:p>
          <a:p>
            <a:pPr marL="114300" indent="0">
              <a:buNone/>
            </a:pPr>
            <a:r>
              <a:rPr lang="en-US" sz="900" dirty="0"/>
              <a:t>    char </a:t>
            </a:r>
            <a:r>
              <a:rPr lang="en-US" sz="900" dirty="0" err="1"/>
              <a:t>search_code</a:t>
            </a:r>
            <a:r>
              <a:rPr lang="en-US" sz="900" dirty="0"/>
              <a:t>[10];</a:t>
            </a:r>
          </a:p>
          <a:p>
            <a:pPr marL="114300" indent="0">
              <a:buNone/>
            </a:pPr>
            <a:r>
              <a:rPr lang="en-US" sz="900" dirty="0"/>
              <a:t>    </a:t>
            </a:r>
            <a:r>
              <a:rPr lang="en-US" sz="900" dirty="0" err="1"/>
              <a:t>printf</a:t>
            </a:r>
            <a:r>
              <a:rPr lang="en-US" sz="900" dirty="0"/>
              <a:t>("Enter Department Code to search: ");</a:t>
            </a:r>
          </a:p>
          <a:p>
            <a:pPr marL="114300" indent="0">
              <a:buNone/>
            </a:pPr>
            <a:r>
              <a:rPr lang="en-US" sz="900" dirty="0"/>
              <a:t>    </a:t>
            </a:r>
            <a:r>
              <a:rPr lang="en-US" sz="900" dirty="0" err="1"/>
              <a:t>scanf</a:t>
            </a:r>
            <a:r>
              <a:rPr lang="en-US" sz="900" dirty="0"/>
              <a:t>("%s", </a:t>
            </a:r>
            <a:r>
              <a:rPr lang="en-US" sz="900" dirty="0" err="1"/>
              <a:t>search_code</a:t>
            </a:r>
            <a:r>
              <a:rPr lang="en-US" sz="900" dirty="0"/>
              <a:t>);</a:t>
            </a:r>
          </a:p>
          <a:p>
            <a:pPr marL="114300" indent="0">
              <a:buNone/>
            </a:pPr>
            <a:endParaRPr lang="en-US" sz="900" dirty="0"/>
          </a:p>
          <a:p>
            <a:pPr marL="114300" indent="0">
              <a:buNone/>
            </a:pPr>
            <a:r>
              <a:rPr lang="en-US" sz="900" dirty="0"/>
              <a:t>    int left = 0, right = </a:t>
            </a:r>
            <a:r>
              <a:rPr lang="en-US" sz="900" dirty="0" err="1"/>
              <a:t>department_count</a:t>
            </a:r>
            <a:r>
              <a:rPr lang="en-US" sz="900" dirty="0"/>
              <a:t> - 1;</a:t>
            </a:r>
          </a:p>
          <a:p>
            <a:pPr marL="114300" indent="0">
              <a:buNone/>
            </a:pPr>
            <a:r>
              <a:rPr lang="en-US" sz="900" dirty="0"/>
              <a:t>    while (left &lt;= right) {</a:t>
            </a:r>
          </a:p>
          <a:p>
            <a:pPr marL="114300" indent="0">
              <a:buNone/>
            </a:pPr>
            <a:r>
              <a:rPr lang="en-US" sz="900" dirty="0"/>
              <a:t>        int mid = left + (right - left) / 2;</a:t>
            </a:r>
          </a:p>
          <a:p>
            <a:pPr marL="114300" indent="0">
              <a:buNone/>
            </a:pPr>
            <a:r>
              <a:rPr lang="en-US" sz="900" dirty="0"/>
              <a:t>        int compare = </a:t>
            </a:r>
            <a:r>
              <a:rPr lang="en-US" sz="900" dirty="0" err="1"/>
              <a:t>strcmp</a:t>
            </a:r>
            <a:r>
              <a:rPr lang="en-US" sz="900" dirty="0"/>
              <a:t>(departments[mid].</a:t>
            </a:r>
            <a:r>
              <a:rPr lang="en-US" sz="900" dirty="0" err="1"/>
              <a:t>dept_code</a:t>
            </a:r>
            <a:r>
              <a:rPr lang="en-US" sz="900" dirty="0"/>
              <a:t>, </a:t>
            </a:r>
            <a:r>
              <a:rPr lang="en-US" sz="900" dirty="0" err="1"/>
              <a:t>search_code</a:t>
            </a:r>
            <a:r>
              <a:rPr lang="en-US" sz="900" dirty="0"/>
              <a:t>);</a:t>
            </a:r>
          </a:p>
          <a:p>
            <a:pPr marL="114300" indent="0">
              <a:buNone/>
            </a:pPr>
            <a:endParaRPr lang="en-US" sz="900" dirty="0"/>
          </a:p>
          <a:p>
            <a:pPr marL="114300" indent="0">
              <a:buNone/>
            </a:pPr>
            <a:r>
              <a:rPr lang="en-US" sz="900" dirty="0"/>
              <a:t>        if (compare == 0) {</a:t>
            </a:r>
          </a:p>
          <a:p>
            <a:pPr marL="114300" indent="0">
              <a:buNone/>
            </a:pPr>
            <a:r>
              <a:rPr lang="en-US" sz="900" dirty="0"/>
              <a:t>            // Department found</a:t>
            </a:r>
          </a:p>
          <a:p>
            <a:pPr marL="114300" indent="0">
              <a:buNone/>
            </a:pPr>
            <a:r>
              <a:rPr lang="en-US" sz="900" dirty="0"/>
              <a:t>            </a:t>
            </a:r>
            <a:r>
              <a:rPr lang="en-US" sz="900" dirty="0" err="1"/>
              <a:t>printf</a:t>
            </a:r>
            <a:r>
              <a:rPr lang="en-US" sz="900" dirty="0"/>
              <a:t>("\</a:t>
            </a:r>
            <a:r>
              <a:rPr lang="en-US" sz="900" dirty="0" err="1"/>
              <a:t>nDepartment</a:t>
            </a:r>
            <a:r>
              <a:rPr lang="en-US" sz="900" dirty="0"/>
              <a:t> Found:\n");</a:t>
            </a:r>
          </a:p>
          <a:p>
            <a:pPr marL="114300" indent="0">
              <a:buNone/>
            </a:pPr>
            <a:r>
              <a:rPr lang="en-US" sz="900" dirty="0"/>
              <a:t>            </a:t>
            </a:r>
            <a:r>
              <a:rPr lang="en-US" sz="900" dirty="0" err="1"/>
              <a:t>printf</a:t>
            </a:r>
            <a:r>
              <a:rPr lang="en-US" sz="900" dirty="0"/>
              <a:t>("ID: %d\n", departments[mid].id);</a:t>
            </a:r>
          </a:p>
          <a:p>
            <a:pPr marL="114300" indent="0">
              <a:buNone/>
            </a:pPr>
            <a:r>
              <a:rPr lang="en-US" sz="900" dirty="0"/>
              <a:t>            </a:t>
            </a:r>
            <a:r>
              <a:rPr lang="en-US" sz="900" dirty="0" err="1"/>
              <a:t>printf</a:t>
            </a:r>
            <a:r>
              <a:rPr lang="en-US" sz="900" dirty="0"/>
              <a:t>("School ID: %d\n", departments[mid].</a:t>
            </a:r>
            <a:r>
              <a:rPr lang="en-US" sz="900" dirty="0" err="1"/>
              <a:t>school_id</a:t>
            </a:r>
            <a:r>
              <a:rPr lang="en-US" sz="900" dirty="0"/>
              <a:t>);</a:t>
            </a:r>
          </a:p>
          <a:p>
            <a:pPr marL="114300" indent="0">
              <a:buNone/>
            </a:pPr>
            <a:r>
              <a:rPr lang="en-US" sz="900" dirty="0"/>
              <a:t>            </a:t>
            </a:r>
            <a:r>
              <a:rPr lang="en-US" sz="900" dirty="0" err="1"/>
              <a:t>printf</a:t>
            </a:r>
            <a:r>
              <a:rPr lang="en-US" sz="900" dirty="0"/>
              <a:t>("Code: %s\n", departments[mid].</a:t>
            </a:r>
            <a:r>
              <a:rPr lang="en-US" sz="900" dirty="0" err="1"/>
              <a:t>dept_code</a:t>
            </a:r>
            <a:r>
              <a:rPr lang="en-US" sz="900" dirty="0"/>
              <a:t>);</a:t>
            </a:r>
          </a:p>
          <a:p>
            <a:pPr marL="114300" indent="0">
              <a:buNone/>
            </a:pPr>
            <a:r>
              <a:rPr lang="en-US" sz="900" dirty="0"/>
              <a:t>            </a:t>
            </a:r>
            <a:r>
              <a:rPr lang="en-US" sz="900" dirty="0" err="1"/>
              <a:t>printf</a:t>
            </a:r>
            <a:r>
              <a:rPr lang="en-US" sz="900" dirty="0"/>
              <a:t>("Name: %s\n", departments[mid].</a:t>
            </a:r>
            <a:r>
              <a:rPr lang="en-US" sz="900" dirty="0" err="1"/>
              <a:t>dept_name</a:t>
            </a:r>
            <a:r>
              <a:rPr lang="en-US" sz="900" dirty="0"/>
              <a:t>);</a:t>
            </a:r>
          </a:p>
          <a:p>
            <a:pPr marL="114300" indent="0">
              <a:buNone/>
            </a:pPr>
            <a:r>
              <a:rPr lang="en-US" sz="900" dirty="0"/>
              <a:t>            </a:t>
            </a:r>
            <a:r>
              <a:rPr lang="en-US" sz="900" dirty="0" err="1"/>
              <a:t>printf</a:t>
            </a:r>
            <a:r>
              <a:rPr lang="en-US" sz="900" dirty="0"/>
              <a:t>("Location: %s\n", departments[mid].</a:t>
            </a:r>
            <a:r>
              <a:rPr lang="en-US" sz="900" dirty="0" err="1"/>
              <a:t>dept_location</a:t>
            </a:r>
            <a:r>
              <a:rPr lang="en-US" sz="900" dirty="0"/>
              <a:t>);</a:t>
            </a:r>
          </a:p>
          <a:p>
            <a:pPr marL="114300" indent="0">
              <a:buNone/>
            </a:pPr>
            <a:r>
              <a:rPr lang="en-US" sz="900" dirty="0"/>
              <a:t>            </a:t>
            </a:r>
            <a:r>
              <a:rPr lang="en-US" sz="900" dirty="0" err="1"/>
              <a:t>printf</a:t>
            </a:r>
            <a:r>
              <a:rPr lang="en-US" sz="900" dirty="0"/>
              <a:t>("Email: %s\n\n", departments[mid].</a:t>
            </a:r>
            <a:r>
              <a:rPr lang="en-US" sz="900" dirty="0" err="1"/>
              <a:t>dept_email</a:t>
            </a:r>
            <a:r>
              <a:rPr lang="en-US" sz="900" dirty="0"/>
              <a:t>);</a:t>
            </a:r>
          </a:p>
          <a:p>
            <a:pPr marL="114300" indent="0">
              <a:buNone/>
            </a:pPr>
            <a:r>
              <a:rPr lang="en-US" sz="900" dirty="0"/>
              <a:t>            return;</a:t>
            </a:r>
          </a:p>
          <a:p>
            <a:pPr marL="114300" indent="0">
              <a:buNone/>
            </a:pPr>
            <a:r>
              <a:rPr lang="en-US" sz="900" dirty="0"/>
              <a:t>        } else if (compare &lt; 0) {</a:t>
            </a:r>
          </a:p>
          <a:p>
            <a:pPr marL="114300" indent="0">
              <a:buNone/>
            </a:pPr>
            <a:r>
              <a:rPr lang="en-US" sz="900" dirty="0"/>
              <a:t>            left = mid + 1; // Search in the right half</a:t>
            </a:r>
          </a:p>
          <a:p>
            <a:pPr marL="114300" indent="0">
              <a:buNone/>
            </a:pPr>
            <a:r>
              <a:rPr lang="en-US" sz="900" dirty="0"/>
              <a:t>        } else {</a:t>
            </a:r>
          </a:p>
          <a:p>
            <a:pPr marL="114300" indent="0">
              <a:buNone/>
            </a:pPr>
            <a:r>
              <a:rPr lang="en-US" sz="900" dirty="0"/>
              <a:t>            right = mid - 1; // Search in the left half</a:t>
            </a:r>
          </a:p>
          <a:p>
            <a:pPr marL="114300" indent="0">
              <a:buNone/>
            </a:pPr>
            <a:r>
              <a:rPr lang="en-US" sz="900" dirty="0"/>
              <a:t>        }</a:t>
            </a:r>
          </a:p>
          <a:p>
            <a:pPr marL="114300" indent="0">
              <a:buNone/>
            </a:pPr>
            <a:r>
              <a:rPr lang="en-US" sz="900" dirty="0"/>
              <a:t>    }</a:t>
            </a:r>
          </a:p>
          <a:p>
            <a:pPr marL="114300" indent="0">
              <a:buNone/>
            </a:pPr>
            <a:r>
              <a:rPr lang="en-US" sz="900" dirty="0"/>
              <a:t>    </a:t>
            </a:r>
            <a:r>
              <a:rPr lang="en-US" sz="900" dirty="0" err="1"/>
              <a:t>printf</a:t>
            </a:r>
            <a:r>
              <a:rPr lang="en-US" sz="900" dirty="0"/>
              <a:t>("Department with code '%s' not found.\n", </a:t>
            </a:r>
            <a:r>
              <a:rPr lang="en-US" sz="900" dirty="0" err="1"/>
              <a:t>search_code</a:t>
            </a:r>
            <a:r>
              <a:rPr lang="en-US" sz="900" dirty="0"/>
              <a:t>);</a:t>
            </a:r>
          </a:p>
          <a:p>
            <a:pPr marL="114300" indent="0">
              <a:buNone/>
            </a:pPr>
            <a:r>
              <a:rPr lang="en-US" sz="900" dirty="0"/>
              <a:t>}</a:t>
            </a:r>
          </a:p>
        </p:txBody>
      </p:sp>
    </p:spTree>
    <p:extLst>
      <p:ext uri="{BB962C8B-B14F-4D97-AF65-F5344CB8AC3E}">
        <p14:creationId xmlns:p14="http://schemas.microsoft.com/office/powerpoint/2010/main" val="234577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845FCC-4968-7B28-5C8A-AC004AB7C8CB}"/>
              </a:ext>
            </a:extLst>
          </p:cNvPr>
          <p:cNvSpPr>
            <a:spLocks noGrp="1"/>
          </p:cNvSpPr>
          <p:nvPr>
            <p:ph type="body" idx="1"/>
          </p:nvPr>
        </p:nvSpPr>
        <p:spPr>
          <a:xfrm>
            <a:off x="0" y="0"/>
            <a:ext cx="9144000" cy="5143500"/>
          </a:xfrm>
        </p:spPr>
        <p:txBody>
          <a:bodyPr>
            <a:normAutofit fontScale="55000" lnSpcReduction="20000"/>
          </a:bodyPr>
          <a:lstStyle/>
          <a:p>
            <a:pPr marL="114300" indent="0">
              <a:buNone/>
            </a:pPr>
            <a:r>
              <a:rPr lang="en-US" dirty="0"/>
              <a:t>void </a:t>
            </a:r>
            <a:r>
              <a:rPr lang="en-US" dirty="0" err="1"/>
              <a:t>arka_department_Compare_Sorting_algorithm_insertion</a:t>
            </a:r>
            <a:r>
              <a:rPr lang="en-US" dirty="0"/>
              <a:t>(int </a:t>
            </a:r>
            <a:r>
              <a:rPr lang="en-US" dirty="0" err="1"/>
              <a:t>sort_option</a:t>
            </a:r>
            <a:r>
              <a:rPr lang="en-US" dirty="0"/>
              <a:t>) {</a:t>
            </a:r>
          </a:p>
          <a:p>
            <a:pPr marL="114300" indent="0">
              <a:buNone/>
            </a:pPr>
            <a:r>
              <a:rPr lang="en-US" dirty="0"/>
              <a:t>    //Comparing by selection sorting</a:t>
            </a:r>
          </a:p>
          <a:p>
            <a:pPr marL="114300" indent="0">
              <a:buNone/>
            </a:pPr>
            <a:r>
              <a:rPr lang="en-US" dirty="0"/>
              <a:t>    for (int </a:t>
            </a:r>
            <a:r>
              <a:rPr lang="en-US" dirty="0" err="1"/>
              <a:t>i</a:t>
            </a:r>
            <a:r>
              <a:rPr lang="en-US" dirty="0"/>
              <a:t> = 0; </a:t>
            </a:r>
            <a:r>
              <a:rPr lang="en-US" dirty="0" err="1"/>
              <a:t>i</a:t>
            </a:r>
            <a:r>
              <a:rPr lang="en-US" dirty="0"/>
              <a:t> &lt; </a:t>
            </a:r>
            <a:r>
              <a:rPr lang="en-US" dirty="0" err="1"/>
              <a:t>department_count</a:t>
            </a:r>
            <a:r>
              <a:rPr lang="en-US" dirty="0"/>
              <a:t> - 1; </a:t>
            </a:r>
            <a:r>
              <a:rPr lang="en-US" dirty="0" err="1"/>
              <a:t>i</a:t>
            </a:r>
            <a:r>
              <a:rPr lang="en-US" dirty="0"/>
              <a:t>++) {</a:t>
            </a:r>
          </a:p>
          <a:p>
            <a:pPr marL="114300" indent="0">
              <a:buNone/>
            </a:pPr>
            <a:r>
              <a:rPr lang="en-US" dirty="0"/>
              <a:t>        int </a:t>
            </a:r>
            <a:r>
              <a:rPr lang="en-US" dirty="0" err="1"/>
              <a:t>min_idx</a:t>
            </a:r>
            <a:r>
              <a:rPr lang="en-US" dirty="0"/>
              <a:t> = </a:t>
            </a:r>
            <a:r>
              <a:rPr lang="en-US" dirty="0" err="1"/>
              <a:t>i</a:t>
            </a:r>
            <a:r>
              <a:rPr lang="en-US" dirty="0"/>
              <a:t>;</a:t>
            </a:r>
          </a:p>
          <a:p>
            <a:pPr marL="114300" indent="0">
              <a:buNone/>
            </a:pPr>
            <a:endParaRPr lang="en-US" dirty="0"/>
          </a:p>
          <a:p>
            <a:pPr marL="114300" indent="0">
              <a:buNone/>
            </a:pPr>
            <a:r>
              <a:rPr lang="en-US" dirty="0"/>
              <a:t>        for (int j = </a:t>
            </a:r>
            <a:r>
              <a:rPr lang="en-US" dirty="0" err="1"/>
              <a:t>i</a:t>
            </a:r>
            <a:r>
              <a:rPr lang="en-US" dirty="0"/>
              <a:t> + 1; j &lt; </a:t>
            </a:r>
            <a:r>
              <a:rPr lang="en-US" dirty="0" err="1"/>
              <a:t>department_count</a:t>
            </a:r>
            <a:r>
              <a:rPr lang="en-US" dirty="0"/>
              <a:t>; </a:t>
            </a:r>
            <a:r>
              <a:rPr lang="en-US" dirty="0" err="1"/>
              <a:t>j++</a:t>
            </a:r>
            <a:r>
              <a:rPr lang="en-US" dirty="0"/>
              <a:t>) {</a:t>
            </a:r>
          </a:p>
          <a:p>
            <a:pPr marL="114300" indent="0">
              <a:buNone/>
            </a:pPr>
            <a:r>
              <a:rPr lang="en-US" dirty="0"/>
              <a:t>            int compare = 0;</a:t>
            </a:r>
          </a:p>
          <a:p>
            <a:pPr marL="114300" indent="0">
              <a:buNone/>
            </a:pPr>
            <a:endParaRPr lang="en-US" dirty="0"/>
          </a:p>
          <a:p>
            <a:pPr marL="114300" indent="0">
              <a:buNone/>
            </a:pPr>
            <a:r>
              <a:rPr lang="en-US" dirty="0"/>
              <a:t>            switch (</a:t>
            </a:r>
            <a:r>
              <a:rPr lang="en-US" dirty="0" err="1"/>
              <a:t>sort_option</a:t>
            </a:r>
            <a:r>
              <a:rPr lang="en-US" dirty="0"/>
              <a:t>) {</a:t>
            </a:r>
          </a:p>
          <a:p>
            <a:pPr marL="114300" indent="0">
              <a:buNone/>
            </a:pPr>
            <a:r>
              <a:rPr lang="en-US" dirty="0"/>
              <a:t>                case 1: // Sort by </a:t>
            </a:r>
            <a:r>
              <a:rPr lang="en-US" dirty="0" err="1"/>
              <a:t>dept_code</a:t>
            </a:r>
            <a:endParaRPr lang="en-US" dirty="0"/>
          </a:p>
          <a:p>
            <a:pPr marL="114300" indent="0">
              <a:buNone/>
            </a:pPr>
            <a:r>
              <a:rPr lang="en-US" dirty="0"/>
              <a:t>                    compare = </a:t>
            </a:r>
            <a:r>
              <a:rPr lang="en-US" dirty="0" err="1"/>
              <a:t>strcmp</a:t>
            </a:r>
            <a:r>
              <a:rPr lang="en-US" dirty="0"/>
              <a:t>(departments[j].</a:t>
            </a:r>
            <a:r>
              <a:rPr lang="en-US" dirty="0" err="1"/>
              <a:t>dept_code</a:t>
            </a:r>
            <a:r>
              <a:rPr lang="en-US" dirty="0"/>
              <a:t>, departments[</a:t>
            </a:r>
            <a:r>
              <a:rPr lang="en-US" dirty="0" err="1"/>
              <a:t>min_idx</a:t>
            </a:r>
            <a:r>
              <a:rPr lang="en-US" dirty="0"/>
              <a:t>].</a:t>
            </a:r>
            <a:r>
              <a:rPr lang="en-US" dirty="0" err="1"/>
              <a:t>dept_code</a:t>
            </a:r>
            <a:r>
              <a:rPr lang="en-US" dirty="0"/>
              <a:t>);</a:t>
            </a:r>
          </a:p>
          <a:p>
            <a:pPr marL="114300" indent="0">
              <a:buNone/>
            </a:pPr>
            <a:r>
              <a:rPr lang="en-US" dirty="0"/>
              <a:t>                    break;</a:t>
            </a:r>
          </a:p>
          <a:p>
            <a:pPr marL="114300" indent="0">
              <a:buNone/>
            </a:pPr>
            <a:r>
              <a:rPr lang="en-US" dirty="0"/>
              <a:t>                case 2: // Sort by </a:t>
            </a:r>
            <a:r>
              <a:rPr lang="en-US" dirty="0" err="1"/>
              <a:t>dept_name</a:t>
            </a:r>
            <a:endParaRPr lang="en-US" dirty="0"/>
          </a:p>
          <a:p>
            <a:pPr marL="114300" indent="0">
              <a:buNone/>
            </a:pPr>
            <a:r>
              <a:rPr lang="en-US" dirty="0"/>
              <a:t>                    compare = </a:t>
            </a:r>
            <a:r>
              <a:rPr lang="en-US" dirty="0" err="1"/>
              <a:t>strcmp</a:t>
            </a:r>
            <a:r>
              <a:rPr lang="en-US" dirty="0"/>
              <a:t>(departments[j].</a:t>
            </a:r>
            <a:r>
              <a:rPr lang="en-US" dirty="0" err="1"/>
              <a:t>dept_name</a:t>
            </a:r>
            <a:r>
              <a:rPr lang="en-US" dirty="0"/>
              <a:t>, departments[</a:t>
            </a:r>
            <a:r>
              <a:rPr lang="en-US" dirty="0" err="1"/>
              <a:t>min_idx</a:t>
            </a:r>
            <a:r>
              <a:rPr lang="en-US" dirty="0"/>
              <a:t>].</a:t>
            </a:r>
            <a:r>
              <a:rPr lang="en-US" dirty="0" err="1"/>
              <a:t>dept_name</a:t>
            </a:r>
            <a:r>
              <a:rPr lang="en-US" dirty="0"/>
              <a:t>);</a:t>
            </a:r>
          </a:p>
          <a:p>
            <a:pPr marL="114300" indent="0">
              <a:buNone/>
            </a:pPr>
            <a:r>
              <a:rPr lang="en-US" dirty="0"/>
              <a:t>                    break;</a:t>
            </a:r>
          </a:p>
          <a:p>
            <a:pPr marL="114300" indent="0">
              <a:buNone/>
            </a:pPr>
            <a:r>
              <a:rPr lang="en-US" dirty="0"/>
              <a:t>                case 3: // Sort by </a:t>
            </a:r>
            <a:r>
              <a:rPr lang="en-US" dirty="0" err="1"/>
              <a:t>dept_email</a:t>
            </a:r>
            <a:endParaRPr lang="en-US" dirty="0"/>
          </a:p>
          <a:p>
            <a:pPr marL="114300" indent="0">
              <a:buNone/>
            </a:pPr>
            <a:r>
              <a:rPr lang="en-US" dirty="0"/>
              <a:t>                    compare = </a:t>
            </a:r>
            <a:r>
              <a:rPr lang="en-US" dirty="0" err="1"/>
              <a:t>strcmp</a:t>
            </a:r>
            <a:r>
              <a:rPr lang="en-US" dirty="0"/>
              <a:t>(departments[j].</a:t>
            </a:r>
            <a:r>
              <a:rPr lang="en-US" dirty="0" err="1"/>
              <a:t>dept_email</a:t>
            </a:r>
            <a:r>
              <a:rPr lang="en-US" dirty="0"/>
              <a:t>, departments[</a:t>
            </a:r>
            <a:r>
              <a:rPr lang="en-US" dirty="0" err="1"/>
              <a:t>min_idx</a:t>
            </a:r>
            <a:r>
              <a:rPr lang="en-US" dirty="0"/>
              <a:t>].</a:t>
            </a:r>
            <a:r>
              <a:rPr lang="en-US" dirty="0" err="1"/>
              <a:t>dept_email</a:t>
            </a:r>
            <a:r>
              <a:rPr lang="en-US" dirty="0"/>
              <a:t>);</a:t>
            </a:r>
          </a:p>
          <a:p>
            <a:pPr marL="114300" indent="0">
              <a:buNone/>
            </a:pPr>
            <a:r>
              <a:rPr lang="en-US" dirty="0"/>
              <a:t>                    break;</a:t>
            </a:r>
          </a:p>
          <a:p>
            <a:pPr marL="114300" indent="0">
              <a:buNone/>
            </a:pPr>
            <a:r>
              <a:rPr lang="en-US" dirty="0"/>
              <a:t>            }</a:t>
            </a:r>
          </a:p>
          <a:p>
            <a:pPr marL="114300" indent="0">
              <a:buNone/>
            </a:pPr>
            <a:endParaRPr lang="en-US" dirty="0"/>
          </a:p>
          <a:p>
            <a:pPr marL="114300" indent="0">
              <a:buNone/>
            </a:pPr>
            <a:r>
              <a:rPr lang="en-US" dirty="0"/>
              <a:t>            if (compare &lt; 0) {</a:t>
            </a:r>
          </a:p>
          <a:p>
            <a:pPr marL="114300" indent="0">
              <a:buNone/>
            </a:pPr>
            <a:r>
              <a:rPr lang="en-US" dirty="0"/>
              <a:t>                </a:t>
            </a:r>
            <a:r>
              <a:rPr lang="en-US" dirty="0" err="1"/>
              <a:t>min_idx</a:t>
            </a:r>
            <a:r>
              <a:rPr lang="en-US" dirty="0"/>
              <a:t> = j;</a:t>
            </a:r>
          </a:p>
          <a:p>
            <a:pPr marL="114300" indent="0">
              <a:buNone/>
            </a:pPr>
            <a:r>
              <a:rPr lang="en-US" dirty="0"/>
              <a:t>            }</a:t>
            </a:r>
          </a:p>
          <a:p>
            <a:pPr marL="114300" indent="0">
              <a:buNone/>
            </a:pPr>
            <a:r>
              <a:rPr lang="en-US" dirty="0"/>
              <a:t>        }</a:t>
            </a:r>
          </a:p>
          <a:p>
            <a:pPr marL="114300" indent="0">
              <a:buNone/>
            </a:pPr>
            <a:endParaRPr lang="en-US" dirty="0"/>
          </a:p>
          <a:p>
            <a:pPr marL="114300" indent="0">
              <a:buNone/>
            </a:pPr>
            <a:r>
              <a:rPr lang="en-US" dirty="0"/>
              <a:t>        // Swap the found minimum element with the first element</a:t>
            </a:r>
          </a:p>
          <a:p>
            <a:pPr marL="114300" indent="0">
              <a:buNone/>
            </a:pPr>
            <a:r>
              <a:rPr lang="en-US" dirty="0"/>
              <a:t>        if (</a:t>
            </a:r>
            <a:r>
              <a:rPr lang="en-US" dirty="0" err="1"/>
              <a:t>min_idx</a:t>
            </a:r>
            <a:r>
              <a:rPr lang="en-US" dirty="0"/>
              <a:t> != </a:t>
            </a:r>
            <a:r>
              <a:rPr lang="en-US" dirty="0" err="1"/>
              <a:t>i</a:t>
            </a:r>
            <a:r>
              <a:rPr lang="en-US" dirty="0"/>
              <a:t>) {</a:t>
            </a:r>
          </a:p>
          <a:p>
            <a:pPr marL="114300" indent="0">
              <a:buNone/>
            </a:pPr>
            <a:r>
              <a:rPr lang="en-US" dirty="0"/>
              <a:t>            Department temp = departments[</a:t>
            </a:r>
            <a:r>
              <a:rPr lang="en-US" dirty="0" err="1"/>
              <a:t>i</a:t>
            </a:r>
            <a:r>
              <a:rPr lang="en-US" dirty="0"/>
              <a:t>];</a:t>
            </a:r>
          </a:p>
          <a:p>
            <a:pPr marL="114300" indent="0">
              <a:buNone/>
            </a:pPr>
            <a:r>
              <a:rPr lang="en-US" dirty="0"/>
              <a:t>            departments[</a:t>
            </a:r>
            <a:r>
              <a:rPr lang="en-US" dirty="0" err="1"/>
              <a:t>i</a:t>
            </a:r>
            <a:r>
              <a:rPr lang="en-US" dirty="0"/>
              <a:t>] = departments[</a:t>
            </a:r>
            <a:r>
              <a:rPr lang="en-US" dirty="0" err="1"/>
              <a:t>min_idx</a:t>
            </a:r>
            <a:r>
              <a:rPr lang="en-US" dirty="0"/>
              <a:t>];</a:t>
            </a:r>
          </a:p>
          <a:p>
            <a:pPr marL="114300" indent="0">
              <a:buNone/>
            </a:pPr>
            <a:r>
              <a:rPr lang="en-US" dirty="0"/>
              <a:t>            departments[</a:t>
            </a:r>
            <a:r>
              <a:rPr lang="en-US" dirty="0" err="1"/>
              <a:t>min_idx</a:t>
            </a:r>
            <a:r>
              <a:rPr lang="en-US" dirty="0"/>
              <a:t>] = temp;</a:t>
            </a:r>
          </a:p>
          <a:p>
            <a:pPr marL="114300" indent="0">
              <a:buNone/>
            </a:pPr>
            <a:r>
              <a:rPr lang="en-US" dirty="0"/>
              <a:t>        }</a:t>
            </a:r>
          </a:p>
          <a:p>
            <a:pPr marL="114300" indent="0">
              <a:buNone/>
            </a:pPr>
            <a:r>
              <a:rPr lang="en-US" dirty="0"/>
              <a:t>    }</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59115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8EAC8-1AAB-5BFC-59FB-A75F2EAD5F4F}"/>
              </a:ext>
            </a:extLst>
          </p:cNvPr>
          <p:cNvSpPr>
            <a:spLocks noGrp="1"/>
          </p:cNvSpPr>
          <p:nvPr>
            <p:ph type="body" idx="1"/>
          </p:nvPr>
        </p:nvSpPr>
        <p:spPr>
          <a:xfrm>
            <a:off x="0" y="0"/>
            <a:ext cx="9144000" cy="5143500"/>
          </a:xfrm>
        </p:spPr>
        <p:txBody>
          <a:bodyPr>
            <a:normAutofit fontScale="92500" lnSpcReduction="20000"/>
          </a:bodyPr>
          <a:lstStyle/>
          <a:p>
            <a:pPr marL="114300" indent="0">
              <a:buNone/>
            </a:pPr>
            <a:r>
              <a:rPr lang="en-US" sz="1000" dirty="0"/>
              <a:t> </a:t>
            </a:r>
            <a:r>
              <a:rPr lang="en-US" sz="1000" dirty="0" err="1"/>
              <a:t>printf</a:t>
            </a:r>
            <a:r>
              <a:rPr lang="en-US" sz="1000" dirty="0"/>
              <a:t>("Departments sorted!\n");</a:t>
            </a:r>
          </a:p>
          <a:p>
            <a:pPr marL="114300" indent="0">
              <a:buNone/>
            </a:pPr>
            <a:r>
              <a:rPr lang="en-US" sz="1000" dirty="0"/>
              <a:t>    </a:t>
            </a:r>
            <a:r>
              <a:rPr lang="en-US" sz="1000" dirty="0" err="1"/>
              <a:t>arka_department_retrieve</a:t>
            </a:r>
            <a:r>
              <a:rPr lang="en-US" sz="1000" dirty="0"/>
              <a:t>();</a:t>
            </a:r>
          </a:p>
          <a:p>
            <a:pPr marL="114300" indent="0">
              <a:buNone/>
            </a:pPr>
            <a:r>
              <a:rPr lang="en-US" sz="1000" dirty="0"/>
              <a:t>}</a:t>
            </a:r>
          </a:p>
          <a:p>
            <a:pPr marL="114300" indent="0">
              <a:buNone/>
            </a:pPr>
            <a:endParaRPr lang="en-US" sz="1000" dirty="0"/>
          </a:p>
          <a:p>
            <a:pPr marL="114300" indent="0">
              <a:buNone/>
            </a:pPr>
            <a:r>
              <a:rPr lang="en-US" sz="1000" dirty="0"/>
              <a:t>void </a:t>
            </a:r>
            <a:r>
              <a:rPr lang="en-US" sz="1000" dirty="0" err="1"/>
              <a:t>arka_department_complexity_sorting</a:t>
            </a:r>
            <a:r>
              <a:rPr lang="en-US" sz="1000" dirty="0"/>
              <a:t>() {</a:t>
            </a:r>
          </a:p>
          <a:p>
            <a:pPr marL="114300" indent="0">
              <a:buNone/>
            </a:pPr>
            <a:r>
              <a:rPr lang="en-US" sz="1000" dirty="0"/>
              <a:t>    </a:t>
            </a:r>
            <a:r>
              <a:rPr lang="en-US" sz="1000" dirty="0" err="1"/>
              <a:t>printf</a:t>
            </a:r>
            <a:r>
              <a:rPr lang="en-US" sz="1000" dirty="0"/>
              <a:t>("Time Complexity Analysis:\n");</a:t>
            </a:r>
          </a:p>
          <a:p>
            <a:pPr marL="114300" indent="0">
              <a:buNone/>
            </a:pPr>
            <a:r>
              <a:rPr lang="en-US" sz="1000" dirty="0"/>
              <a:t>    </a:t>
            </a:r>
            <a:r>
              <a:rPr lang="en-US" sz="1000" dirty="0" err="1"/>
              <a:t>printf</a:t>
            </a:r>
            <a:r>
              <a:rPr lang="en-US" sz="1000" dirty="0"/>
              <a:t>("Insertion Sort: O(n^2)\n");</a:t>
            </a:r>
          </a:p>
          <a:p>
            <a:pPr marL="114300" indent="0">
              <a:buNone/>
            </a:pPr>
            <a:r>
              <a:rPr lang="en-US" sz="1000" dirty="0"/>
              <a:t>    </a:t>
            </a:r>
            <a:r>
              <a:rPr lang="en-US" sz="1000" dirty="0" err="1"/>
              <a:t>printf</a:t>
            </a:r>
            <a:r>
              <a:rPr lang="en-US" sz="1000" dirty="0"/>
              <a:t>("Selection Sort: O(n^2)\n");</a:t>
            </a:r>
          </a:p>
          <a:p>
            <a:pPr marL="114300" indent="0">
              <a:buNone/>
            </a:pPr>
            <a:r>
              <a:rPr lang="en-US" sz="1000" dirty="0"/>
              <a:t>}</a:t>
            </a:r>
          </a:p>
          <a:p>
            <a:pPr marL="114300" indent="0">
              <a:buNone/>
            </a:pPr>
            <a:endParaRPr lang="en-US" sz="1000" dirty="0"/>
          </a:p>
          <a:p>
            <a:pPr marL="114300" indent="0">
              <a:buNone/>
            </a:pPr>
            <a:r>
              <a:rPr lang="en-US" sz="1000" dirty="0"/>
              <a:t>void </a:t>
            </a:r>
            <a:r>
              <a:rPr lang="en-US" sz="1000" dirty="0" err="1"/>
              <a:t>arka_department_complexity_searching</a:t>
            </a:r>
            <a:r>
              <a:rPr lang="en-US" sz="1000" dirty="0"/>
              <a:t>() {</a:t>
            </a:r>
          </a:p>
          <a:p>
            <a:pPr marL="114300" indent="0">
              <a:buNone/>
            </a:pPr>
            <a:r>
              <a:rPr lang="en-US" sz="1000" dirty="0"/>
              <a:t>    </a:t>
            </a:r>
            <a:r>
              <a:rPr lang="en-US" sz="1000" dirty="0" err="1"/>
              <a:t>printf</a:t>
            </a:r>
            <a:r>
              <a:rPr lang="en-US" sz="1000" dirty="0"/>
              <a:t>("Time Complexity Analysis:\n");</a:t>
            </a:r>
          </a:p>
          <a:p>
            <a:pPr marL="114300" indent="0">
              <a:buNone/>
            </a:pPr>
            <a:r>
              <a:rPr lang="en-US" sz="1000" dirty="0"/>
              <a:t>    </a:t>
            </a:r>
            <a:r>
              <a:rPr lang="en-US" sz="1000" dirty="0" err="1"/>
              <a:t>printf</a:t>
            </a:r>
            <a:r>
              <a:rPr lang="en-US" sz="1000" dirty="0"/>
              <a:t>("Linear Search: O(n)\n");</a:t>
            </a:r>
          </a:p>
          <a:p>
            <a:pPr marL="114300" indent="0">
              <a:buNone/>
            </a:pPr>
            <a:r>
              <a:rPr lang="en-US" sz="1000" dirty="0"/>
              <a:t>    </a:t>
            </a:r>
            <a:r>
              <a:rPr lang="en-US" sz="1000" dirty="0" err="1"/>
              <a:t>printf</a:t>
            </a:r>
            <a:r>
              <a:rPr lang="en-US" sz="1000" dirty="0"/>
              <a:t>("Binary Search: O(log n)\n");</a:t>
            </a:r>
          </a:p>
          <a:p>
            <a:pPr marL="114300" indent="0">
              <a:buNone/>
            </a:pPr>
            <a:r>
              <a:rPr lang="en-US" sz="1000" dirty="0"/>
              <a:t>}</a:t>
            </a:r>
          </a:p>
          <a:p>
            <a:pPr marL="114300" indent="0">
              <a:buNone/>
            </a:pPr>
            <a:r>
              <a:rPr lang="en-US" sz="1000" dirty="0"/>
              <a:t>void </a:t>
            </a:r>
            <a:r>
              <a:rPr lang="en-US" sz="1000" dirty="0" err="1"/>
              <a:t>arka_department_linear_search_details</a:t>
            </a:r>
            <a:r>
              <a:rPr lang="en-US" sz="1000" dirty="0"/>
              <a:t>() {</a:t>
            </a:r>
          </a:p>
          <a:p>
            <a:pPr marL="114300" indent="0">
              <a:buNone/>
            </a:pPr>
            <a:r>
              <a:rPr lang="en-US" sz="1000" dirty="0"/>
              <a:t>    </a:t>
            </a:r>
            <a:r>
              <a:rPr lang="en-US" sz="1000" dirty="0" err="1"/>
              <a:t>printf</a:t>
            </a:r>
            <a:r>
              <a:rPr lang="en-US" sz="1000" dirty="0"/>
              <a:t>("Pseudocode for Linear Search:\n");</a:t>
            </a:r>
          </a:p>
          <a:p>
            <a:pPr marL="114300" indent="0">
              <a:buNone/>
            </a:pPr>
            <a:r>
              <a:rPr lang="en-US" sz="1000" dirty="0"/>
              <a:t>    </a:t>
            </a:r>
            <a:r>
              <a:rPr lang="en-US" sz="1000" dirty="0" err="1"/>
              <a:t>printf</a:t>
            </a:r>
            <a:r>
              <a:rPr lang="en-US" sz="1000" dirty="0"/>
              <a:t>("For each department in departments:\n");</a:t>
            </a:r>
          </a:p>
          <a:p>
            <a:pPr marL="114300" indent="0">
              <a:buNone/>
            </a:pPr>
            <a:r>
              <a:rPr lang="en-US" sz="1000" dirty="0"/>
              <a:t>    </a:t>
            </a:r>
            <a:r>
              <a:rPr lang="en-US" sz="1000" dirty="0" err="1"/>
              <a:t>printf</a:t>
            </a:r>
            <a:r>
              <a:rPr lang="en-US" sz="1000" dirty="0"/>
              <a:t>("1. If </a:t>
            </a:r>
            <a:r>
              <a:rPr lang="en-US" sz="1000" dirty="0" err="1"/>
              <a:t>department.dept_code</a:t>
            </a:r>
            <a:r>
              <a:rPr lang="en-US" sz="1000" dirty="0"/>
              <a:t> matches the </a:t>
            </a:r>
            <a:r>
              <a:rPr lang="en-US" sz="1000" dirty="0" err="1"/>
              <a:t>search_code</a:t>
            </a:r>
            <a:r>
              <a:rPr lang="en-US" sz="1000" dirty="0"/>
              <a:t>:\n");</a:t>
            </a:r>
          </a:p>
          <a:p>
            <a:pPr marL="114300" indent="0">
              <a:buNone/>
            </a:pPr>
            <a:r>
              <a:rPr lang="en-US" sz="1000" dirty="0"/>
              <a:t>    </a:t>
            </a:r>
            <a:r>
              <a:rPr lang="en-US" sz="1000" dirty="0" err="1"/>
              <a:t>printf</a:t>
            </a:r>
            <a:r>
              <a:rPr lang="en-US" sz="1000" dirty="0"/>
              <a:t>("- Print the department details.\n - Return Department Found.\n");</a:t>
            </a:r>
          </a:p>
          <a:p>
            <a:pPr marL="114300" indent="0">
              <a:buNone/>
            </a:pPr>
            <a:r>
              <a:rPr lang="en-US" sz="1000" dirty="0"/>
              <a:t>    </a:t>
            </a:r>
            <a:r>
              <a:rPr lang="en-US" sz="1000" dirty="0" err="1"/>
              <a:t>printf</a:t>
            </a:r>
            <a:r>
              <a:rPr lang="en-US" sz="1000" dirty="0"/>
              <a:t>("2. If the end of the departments array is reached without finding a match:\n");</a:t>
            </a:r>
          </a:p>
          <a:p>
            <a:pPr marL="114300" indent="0">
              <a:buNone/>
            </a:pPr>
            <a:r>
              <a:rPr lang="en-US" sz="1000" dirty="0"/>
              <a:t>    </a:t>
            </a:r>
            <a:r>
              <a:rPr lang="en-US" sz="1000" dirty="0" err="1"/>
              <a:t>printf</a:t>
            </a:r>
            <a:r>
              <a:rPr lang="en-US" sz="1000" dirty="0"/>
              <a:t>("- Print Department not found.\n\n");</a:t>
            </a:r>
          </a:p>
          <a:p>
            <a:pPr marL="114300" indent="0">
              <a:buNone/>
            </a:pPr>
            <a:r>
              <a:rPr lang="en-US" sz="1000" dirty="0"/>
              <a:t>    </a:t>
            </a:r>
          </a:p>
          <a:p>
            <a:pPr marL="114300" indent="0">
              <a:buNone/>
            </a:pPr>
            <a:r>
              <a:rPr lang="en-US" sz="1000" dirty="0"/>
              <a:t>    </a:t>
            </a:r>
            <a:r>
              <a:rPr lang="en-US" sz="1000" dirty="0" err="1"/>
              <a:t>printf</a:t>
            </a:r>
            <a:r>
              <a:rPr lang="en-US" sz="1000" dirty="0"/>
              <a:t>("Pseudocode for Binary Search:\n");</a:t>
            </a:r>
          </a:p>
          <a:p>
            <a:pPr marL="114300" indent="0">
              <a:buNone/>
            </a:pPr>
            <a:r>
              <a:rPr lang="en-US" sz="1000" dirty="0"/>
              <a:t>    </a:t>
            </a:r>
            <a:r>
              <a:rPr lang="en-US" sz="1000" dirty="0" err="1"/>
              <a:t>printf</a:t>
            </a:r>
            <a:r>
              <a:rPr lang="en-US" sz="1000" dirty="0"/>
              <a:t>("1. Initialize left to 0 and right to </a:t>
            </a:r>
            <a:r>
              <a:rPr lang="en-US" sz="1000" dirty="0" err="1"/>
              <a:t>department_count</a:t>
            </a:r>
            <a:r>
              <a:rPr lang="en-US" sz="1000" dirty="0"/>
              <a:t> - 1.\n");</a:t>
            </a:r>
          </a:p>
          <a:p>
            <a:pPr marL="114300" indent="0">
              <a:buNone/>
            </a:pPr>
            <a:r>
              <a:rPr lang="en-US" sz="1000" dirty="0"/>
              <a:t>    </a:t>
            </a:r>
            <a:r>
              <a:rPr lang="en-US" sz="1000" dirty="0" err="1"/>
              <a:t>printf</a:t>
            </a:r>
            <a:r>
              <a:rPr lang="en-US" sz="1000" dirty="0"/>
              <a:t>("2. While left is less than or equal to right:\n");</a:t>
            </a:r>
          </a:p>
          <a:p>
            <a:pPr marL="114300" indent="0">
              <a:buNone/>
            </a:pPr>
            <a:r>
              <a:rPr lang="en-US" sz="1000" dirty="0"/>
              <a:t>    </a:t>
            </a:r>
            <a:r>
              <a:rPr lang="en-US" sz="1000" dirty="0" err="1"/>
              <a:t>printf</a:t>
            </a:r>
            <a:r>
              <a:rPr lang="en-US" sz="1000" dirty="0"/>
              <a:t>("   a. Set middle to (left + right) / 2.\n");</a:t>
            </a:r>
          </a:p>
          <a:p>
            <a:pPr marL="114300" indent="0">
              <a:buNone/>
            </a:pPr>
            <a:r>
              <a:rPr lang="en-US" sz="1000" dirty="0"/>
              <a:t>    </a:t>
            </a:r>
            <a:r>
              <a:rPr lang="en-US" sz="1000" dirty="0" err="1"/>
              <a:t>printf</a:t>
            </a:r>
            <a:r>
              <a:rPr lang="en-US" sz="1000" dirty="0"/>
              <a:t>("   b. If departments[middle].</a:t>
            </a:r>
            <a:r>
              <a:rPr lang="en-US" sz="1000" dirty="0" err="1"/>
              <a:t>dept_code</a:t>
            </a:r>
            <a:r>
              <a:rPr lang="en-US" sz="1000" dirty="0"/>
              <a:t> matches </a:t>
            </a:r>
            <a:r>
              <a:rPr lang="en-US" sz="1000" dirty="0" err="1"/>
              <a:t>search_code</a:t>
            </a:r>
            <a:r>
              <a:rPr lang="en-US" sz="1000" dirty="0"/>
              <a:t>:\n");</a:t>
            </a:r>
          </a:p>
          <a:p>
            <a:pPr marL="114300" indent="0">
              <a:buNone/>
            </a:pPr>
            <a:r>
              <a:rPr lang="en-US" sz="1000" dirty="0"/>
              <a:t>    </a:t>
            </a:r>
            <a:r>
              <a:rPr lang="en-US" sz="1000" dirty="0" err="1"/>
              <a:t>printf</a:t>
            </a:r>
            <a:r>
              <a:rPr lang="en-US" sz="1000" dirty="0"/>
              <a:t>("      - Print the department details.\n");</a:t>
            </a:r>
          </a:p>
          <a:p>
            <a:pPr marL="114300" indent="0">
              <a:buNone/>
            </a:pPr>
            <a:r>
              <a:rPr lang="en-US" sz="1000" dirty="0"/>
              <a:t>    </a:t>
            </a:r>
            <a:r>
              <a:rPr lang="en-US" sz="1000" dirty="0" err="1"/>
              <a:t>printf</a:t>
            </a:r>
            <a:r>
              <a:rPr lang="en-US" sz="1000" dirty="0"/>
              <a:t>("      - Return \"Department Found.\"\n");</a:t>
            </a:r>
          </a:p>
          <a:p>
            <a:pPr marL="114300" indent="0">
              <a:buNone/>
            </a:pPr>
            <a:r>
              <a:rPr lang="en-US" sz="1000" dirty="0"/>
              <a:t>    </a:t>
            </a:r>
            <a:r>
              <a:rPr lang="en-US" sz="1000" dirty="0" err="1"/>
              <a:t>printf</a:t>
            </a:r>
            <a:r>
              <a:rPr lang="en-US" sz="1000" dirty="0"/>
              <a:t>("   c. If departments[middle].</a:t>
            </a:r>
            <a:r>
              <a:rPr lang="en-US" sz="1000" dirty="0" err="1"/>
              <a:t>dept_code</a:t>
            </a:r>
            <a:r>
              <a:rPr lang="en-US" sz="1000" dirty="0"/>
              <a:t> is less than </a:t>
            </a:r>
            <a:r>
              <a:rPr lang="en-US" sz="1000" dirty="0" err="1"/>
              <a:t>search_code</a:t>
            </a:r>
            <a:r>
              <a:rPr lang="en-US" sz="1000" dirty="0"/>
              <a:t>:\n");</a:t>
            </a:r>
          </a:p>
          <a:p>
            <a:pPr marL="114300" indent="0">
              <a:buNone/>
            </a:pPr>
            <a:r>
              <a:rPr lang="en-US" sz="1000" dirty="0"/>
              <a:t>    </a:t>
            </a:r>
            <a:r>
              <a:rPr lang="en-US" sz="1000" dirty="0" err="1"/>
              <a:t>printf</a:t>
            </a:r>
            <a:r>
              <a:rPr lang="en-US" sz="1000" dirty="0"/>
              <a:t>("      - Set left to middle + 1.\n");</a:t>
            </a:r>
          </a:p>
          <a:p>
            <a:pPr marL="114300" indent="0">
              <a:buNone/>
            </a:pPr>
            <a:r>
              <a:rPr lang="en-US" sz="1000" dirty="0"/>
              <a:t>    </a:t>
            </a:r>
            <a:r>
              <a:rPr lang="en-US" sz="1000" dirty="0" err="1"/>
              <a:t>printf</a:t>
            </a:r>
            <a:r>
              <a:rPr lang="en-US" sz="1000" dirty="0"/>
              <a:t>("   d. Else (if departments[middle].</a:t>
            </a:r>
            <a:r>
              <a:rPr lang="en-US" sz="1000" dirty="0" err="1"/>
              <a:t>dept_code</a:t>
            </a:r>
            <a:r>
              <a:rPr lang="en-US" sz="1000" dirty="0"/>
              <a:t> is greater than </a:t>
            </a:r>
            <a:r>
              <a:rPr lang="en-US" sz="1000" dirty="0" err="1"/>
              <a:t>search_code</a:t>
            </a:r>
            <a:r>
              <a:rPr lang="en-US" sz="1000" dirty="0"/>
              <a:t>):\n");</a:t>
            </a:r>
          </a:p>
          <a:p>
            <a:pPr marL="114300" indent="0">
              <a:buNone/>
            </a:pPr>
            <a:r>
              <a:rPr lang="en-US" sz="1000" dirty="0"/>
              <a:t>    </a:t>
            </a:r>
            <a:r>
              <a:rPr lang="en-US" sz="1000" dirty="0" err="1"/>
              <a:t>printf</a:t>
            </a:r>
            <a:r>
              <a:rPr lang="en-US" sz="1000" dirty="0"/>
              <a:t>("      - Set right to middle - 1.\n");</a:t>
            </a:r>
          </a:p>
          <a:p>
            <a:pPr marL="114300" indent="0">
              <a:buNone/>
            </a:pPr>
            <a:r>
              <a:rPr lang="en-US" sz="1000" dirty="0"/>
              <a:t>    </a:t>
            </a:r>
            <a:r>
              <a:rPr lang="en-US" sz="1000" dirty="0" err="1"/>
              <a:t>printf</a:t>
            </a:r>
            <a:r>
              <a:rPr lang="en-US" sz="1000" dirty="0"/>
              <a:t>("3. If no match is found after exiting the loop:\n");</a:t>
            </a:r>
          </a:p>
          <a:p>
            <a:pPr marL="114300" indent="0">
              <a:buNone/>
            </a:pPr>
            <a:r>
              <a:rPr lang="en-US" sz="1000" dirty="0"/>
              <a:t>    </a:t>
            </a:r>
            <a:r>
              <a:rPr lang="en-US" sz="1000" dirty="0" err="1"/>
              <a:t>printf</a:t>
            </a:r>
            <a:r>
              <a:rPr lang="en-US" sz="1000" dirty="0"/>
              <a:t>("   - Print \"Department not found.\"\n");</a:t>
            </a:r>
          </a:p>
          <a:p>
            <a:pPr marL="114300" indent="0">
              <a:buNone/>
            </a:pPr>
            <a:r>
              <a:rPr lang="en-US" sz="1000" dirty="0"/>
              <a:t>}</a:t>
            </a:r>
          </a:p>
          <a:p>
            <a:pPr marL="114300" indent="0">
              <a:buNone/>
            </a:pPr>
            <a:endParaRPr lang="en-US" sz="1000" dirty="0"/>
          </a:p>
        </p:txBody>
      </p:sp>
    </p:spTree>
    <p:extLst>
      <p:ext uri="{BB962C8B-B14F-4D97-AF65-F5344CB8AC3E}">
        <p14:creationId xmlns:p14="http://schemas.microsoft.com/office/powerpoint/2010/main" val="2973396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EDA572-FB0C-3114-344A-F3CC93FB7969}"/>
              </a:ext>
            </a:extLst>
          </p:cNvPr>
          <p:cNvSpPr>
            <a:spLocks noGrp="1"/>
          </p:cNvSpPr>
          <p:nvPr>
            <p:ph type="body" idx="1"/>
          </p:nvPr>
        </p:nvSpPr>
        <p:spPr>
          <a:xfrm>
            <a:off x="0" y="0"/>
            <a:ext cx="9144000" cy="5143500"/>
          </a:xfrm>
        </p:spPr>
        <p:txBody>
          <a:bodyPr>
            <a:normAutofit fontScale="25000" lnSpcReduction="20000"/>
          </a:bodyPr>
          <a:lstStyle/>
          <a:p>
            <a:pPr marL="114300" indent="0">
              <a:buNone/>
            </a:pPr>
            <a:r>
              <a:rPr lang="en-US" sz="4000" dirty="0"/>
              <a:t>void </a:t>
            </a:r>
            <a:r>
              <a:rPr lang="en-US" sz="4000" dirty="0" err="1"/>
              <a:t>arka_department_insertion_sorting_details</a:t>
            </a:r>
            <a:r>
              <a:rPr lang="en-US" sz="4000" dirty="0"/>
              <a:t>() {</a:t>
            </a:r>
          </a:p>
          <a:p>
            <a:pPr marL="114300" indent="0">
              <a:buNone/>
            </a:pPr>
            <a:r>
              <a:rPr lang="en-US" sz="4000" dirty="0"/>
              <a:t>    </a:t>
            </a:r>
            <a:r>
              <a:rPr lang="en-US" sz="4000" dirty="0" err="1"/>
              <a:t>printf</a:t>
            </a:r>
            <a:r>
              <a:rPr lang="en-US" sz="4000" dirty="0"/>
              <a:t>("Pseudocode for Insertion Sort:\n");</a:t>
            </a:r>
          </a:p>
          <a:p>
            <a:pPr marL="114300" indent="0">
              <a:buNone/>
            </a:pPr>
            <a:r>
              <a:rPr lang="en-US" sz="4000" dirty="0"/>
              <a:t>    </a:t>
            </a:r>
            <a:r>
              <a:rPr lang="en-US" sz="4000" dirty="0" err="1"/>
              <a:t>printf</a:t>
            </a:r>
            <a:r>
              <a:rPr lang="en-US" sz="4000" dirty="0"/>
              <a:t>("1. For </a:t>
            </a:r>
            <a:r>
              <a:rPr lang="en-US" sz="4000" dirty="0" err="1"/>
              <a:t>i</a:t>
            </a:r>
            <a:r>
              <a:rPr lang="en-US" sz="4000" dirty="0"/>
              <a:t> from 1 to </a:t>
            </a:r>
            <a:r>
              <a:rPr lang="en-US" sz="4000" dirty="0" err="1"/>
              <a:t>department_count</a:t>
            </a:r>
            <a:r>
              <a:rPr lang="en-US" sz="4000" dirty="0"/>
              <a:t> - 1:\n");</a:t>
            </a:r>
          </a:p>
          <a:p>
            <a:pPr marL="114300" indent="0">
              <a:buNone/>
            </a:pPr>
            <a:r>
              <a:rPr lang="en-US" sz="4000" dirty="0"/>
              <a:t>    </a:t>
            </a:r>
            <a:r>
              <a:rPr lang="en-US" sz="4000" dirty="0" err="1"/>
              <a:t>printf</a:t>
            </a:r>
            <a:r>
              <a:rPr lang="en-US" sz="4000" dirty="0"/>
              <a:t>("   a. Set current to departments[</a:t>
            </a:r>
            <a:r>
              <a:rPr lang="en-US" sz="4000" dirty="0" err="1"/>
              <a:t>i</a:t>
            </a:r>
            <a:r>
              <a:rPr lang="en-US" sz="4000" dirty="0"/>
              <a:t>].\n");</a:t>
            </a:r>
          </a:p>
          <a:p>
            <a:pPr marL="114300" indent="0">
              <a:buNone/>
            </a:pPr>
            <a:r>
              <a:rPr lang="en-US" sz="4000" dirty="0"/>
              <a:t>    </a:t>
            </a:r>
            <a:r>
              <a:rPr lang="en-US" sz="4000" dirty="0" err="1"/>
              <a:t>printf</a:t>
            </a:r>
            <a:r>
              <a:rPr lang="en-US" sz="4000" dirty="0"/>
              <a:t>("   b. Set j to </a:t>
            </a:r>
            <a:r>
              <a:rPr lang="en-US" sz="4000" dirty="0" err="1"/>
              <a:t>i</a:t>
            </a:r>
            <a:r>
              <a:rPr lang="en-US" sz="4000" dirty="0"/>
              <a:t> - 1.\n");</a:t>
            </a:r>
          </a:p>
          <a:p>
            <a:pPr marL="114300" indent="0">
              <a:buNone/>
            </a:pPr>
            <a:r>
              <a:rPr lang="en-US" sz="4000" dirty="0"/>
              <a:t>    </a:t>
            </a:r>
            <a:r>
              <a:rPr lang="en-US" sz="4000" dirty="0" err="1"/>
              <a:t>printf</a:t>
            </a:r>
            <a:r>
              <a:rPr lang="en-US" sz="4000" dirty="0"/>
              <a:t>("   c. While j &gt;= 0 and departments[j].</a:t>
            </a:r>
            <a:r>
              <a:rPr lang="en-US" sz="4000" dirty="0" err="1"/>
              <a:t>dept_code</a:t>
            </a:r>
            <a:r>
              <a:rPr lang="en-US" sz="4000" dirty="0"/>
              <a:t> is greater than </a:t>
            </a:r>
            <a:r>
              <a:rPr lang="en-US" sz="4000" dirty="0" err="1"/>
              <a:t>current.dept_code</a:t>
            </a:r>
            <a:r>
              <a:rPr lang="en-US" sz="4000" dirty="0"/>
              <a:t>:\n");</a:t>
            </a:r>
          </a:p>
          <a:p>
            <a:pPr marL="114300" indent="0">
              <a:buNone/>
            </a:pPr>
            <a:r>
              <a:rPr lang="en-US" sz="4000" dirty="0"/>
              <a:t>    </a:t>
            </a:r>
            <a:r>
              <a:rPr lang="en-US" sz="4000" dirty="0" err="1"/>
              <a:t>printf</a:t>
            </a:r>
            <a:r>
              <a:rPr lang="en-US" sz="4000" dirty="0"/>
              <a:t>("      - Shift departments[j] to departments[j + 1].\n");</a:t>
            </a:r>
          </a:p>
          <a:p>
            <a:pPr marL="114300" indent="0">
              <a:buNone/>
            </a:pPr>
            <a:r>
              <a:rPr lang="en-US" sz="4000" dirty="0"/>
              <a:t>    </a:t>
            </a:r>
            <a:r>
              <a:rPr lang="en-US" sz="4000" dirty="0" err="1"/>
              <a:t>printf</a:t>
            </a:r>
            <a:r>
              <a:rPr lang="en-US" sz="4000" dirty="0"/>
              <a:t>("      - Decrement j by 1.\n");</a:t>
            </a:r>
          </a:p>
          <a:p>
            <a:pPr marL="114300" indent="0">
              <a:buNone/>
            </a:pPr>
            <a:r>
              <a:rPr lang="en-US" sz="4000" dirty="0"/>
              <a:t>    </a:t>
            </a:r>
            <a:r>
              <a:rPr lang="en-US" sz="4000" dirty="0" err="1"/>
              <a:t>printf</a:t>
            </a:r>
            <a:r>
              <a:rPr lang="en-US" sz="4000" dirty="0"/>
              <a:t>("   d. Place current at departments[j + 1].\n");</a:t>
            </a:r>
          </a:p>
          <a:p>
            <a:pPr marL="114300" indent="0">
              <a:buNone/>
            </a:pPr>
            <a:r>
              <a:rPr lang="en-US" sz="4000" dirty="0"/>
              <a:t>    </a:t>
            </a:r>
            <a:r>
              <a:rPr lang="en-US" sz="4000" dirty="0" err="1"/>
              <a:t>printf</a:t>
            </a:r>
            <a:r>
              <a:rPr lang="en-US" sz="4000" dirty="0"/>
              <a:t>("2. The departments array is now sorted by </a:t>
            </a:r>
            <a:r>
              <a:rPr lang="en-US" sz="4000" dirty="0" err="1"/>
              <a:t>dept_code</a:t>
            </a:r>
            <a:r>
              <a:rPr lang="en-US" sz="4000" dirty="0"/>
              <a:t>.\n");</a:t>
            </a:r>
          </a:p>
          <a:p>
            <a:pPr marL="114300" indent="0">
              <a:buNone/>
            </a:pPr>
            <a:r>
              <a:rPr lang="en-US" sz="4000" dirty="0"/>
              <a:t>    </a:t>
            </a:r>
            <a:r>
              <a:rPr lang="en-US" sz="4000" dirty="0" err="1"/>
              <a:t>printf</a:t>
            </a:r>
            <a:r>
              <a:rPr lang="en-US" sz="4000" dirty="0"/>
              <a:t>("Pseudocode for Selection Sort:\n");</a:t>
            </a:r>
          </a:p>
          <a:p>
            <a:pPr marL="114300" indent="0">
              <a:buNone/>
            </a:pPr>
            <a:r>
              <a:rPr lang="en-US" sz="4000" dirty="0"/>
              <a:t>    </a:t>
            </a:r>
            <a:r>
              <a:rPr lang="en-US" sz="4000" dirty="0" err="1"/>
              <a:t>printf</a:t>
            </a:r>
            <a:r>
              <a:rPr lang="en-US" sz="4000" dirty="0"/>
              <a:t>("1. For </a:t>
            </a:r>
            <a:r>
              <a:rPr lang="en-US" sz="4000" dirty="0" err="1"/>
              <a:t>i</a:t>
            </a:r>
            <a:r>
              <a:rPr lang="en-US" sz="4000" dirty="0"/>
              <a:t> from 0 to </a:t>
            </a:r>
            <a:r>
              <a:rPr lang="en-US" sz="4000" dirty="0" err="1"/>
              <a:t>department_count</a:t>
            </a:r>
            <a:r>
              <a:rPr lang="en-US" sz="4000" dirty="0"/>
              <a:t> - 2:\n");</a:t>
            </a:r>
          </a:p>
          <a:p>
            <a:pPr marL="114300" indent="0">
              <a:buNone/>
            </a:pPr>
            <a:r>
              <a:rPr lang="en-US" sz="4000" dirty="0"/>
              <a:t>    </a:t>
            </a:r>
            <a:r>
              <a:rPr lang="en-US" sz="4000" dirty="0" err="1"/>
              <a:t>printf</a:t>
            </a:r>
            <a:r>
              <a:rPr lang="en-US" sz="4000" dirty="0"/>
              <a:t>("   a. Set </a:t>
            </a:r>
            <a:r>
              <a:rPr lang="en-US" sz="4000" dirty="0" err="1"/>
              <a:t>min_index</a:t>
            </a:r>
            <a:r>
              <a:rPr lang="en-US" sz="4000" dirty="0"/>
              <a:t> to </a:t>
            </a:r>
            <a:r>
              <a:rPr lang="en-US" sz="4000" dirty="0" err="1"/>
              <a:t>i</a:t>
            </a:r>
            <a:r>
              <a:rPr lang="en-US" sz="4000" dirty="0"/>
              <a:t>.\n");</a:t>
            </a:r>
          </a:p>
          <a:p>
            <a:pPr marL="114300" indent="0">
              <a:buNone/>
            </a:pPr>
            <a:r>
              <a:rPr lang="en-US" sz="4000" dirty="0"/>
              <a:t>    </a:t>
            </a:r>
            <a:r>
              <a:rPr lang="en-US" sz="4000" dirty="0" err="1"/>
              <a:t>printf</a:t>
            </a:r>
            <a:r>
              <a:rPr lang="en-US" sz="4000" dirty="0"/>
              <a:t>("   b. For j from </a:t>
            </a:r>
            <a:r>
              <a:rPr lang="en-US" sz="4000" dirty="0" err="1"/>
              <a:t>i</a:t>
            </a:r>
            <a:r>
              <a:rPr lang="en-US" sz="4000" dirty="0"/>
              <a:t> + 1 to </a:t>
            </a:r>
            <a:r>
              <a:rPr lang="en-US" sz="4000" dirty="0" err="1"/>
              <a:t>department_count</a:t>
            </a:r>
            <a:r>
              <a:rPr lang="en-US" sz="4000" dirty="0"/>
              <a:t> - 1:\n");</a:t>
            </a:r>
          </a:p>
          <a:p>
            <a:pPr marL="114300" indent="0">
              <a:buNone/>
            </a:pPr>
            <a:r>
              <a:rPr lang="en-US" sz="4000" dirty="0"/>
              <a:t>    </a:t>
            </a:r>
            <a:r>
              <a:rPr lang="en-US" sz="4000" dirty="0" err="1"/>
              <a:t>printf</a:t>
            </a:r>
            <a:r>
              <a:rPr lang="en-US" sz="4000" dirty="0"/>
              <a:t>("      - If departments[j].</a:t>
            </a:r>
            <a:r>
              <a:rPr lang="en-US" sz="4000" dirty="0" err="1"/>
              <a:t>dept_code</a:t>
            </a:r>
            <a:r>
              <a:rPr lang="en-US" sz="4000" dirty="0"/>
              <a:t> is less than departments[</a:t>
            </a:r>
            <a:r>
              <a:rPr lang="en-US" sz="4000" dirty="0" err="1"/>
              <a:t>min_index</a:t>
            </a:r>
            <a:r>
              <a:rPr lang="en-US" sz="4000" dirty="0"/>
              <a:t>].</a:t>
            </a:r>
            <a:r>
              <a:rPr lang="en-US" sz="4000" dirty="0" err="1"/>
              <a:t>dept_code</a:t>
            </a:r>
            <a:r>
              <a:rPr lang="en-US" sz="4000" dirty="0"/>
              <a:t>:\n");</a:t>
            </a:r>
          </a:p>
          <a:p>
            <a:pPr marL="114300" indent="0">
              <a:buNone/>
            </a:pPr>
            <a:r>
              <a:rPr lang="en-US" sz="4000" dirty="0"/>
              <a:t>    </a:t>
            </a:r>
            <a:r>
              <a:rPr lang="en-US" sz="4000" dirty="0" err="1"/>
              <a:t>printf</a:t>
            </a:r>
            <a:r>
              <a:rPr lang="en-US" sz="4000" dirty="0"/>
              <a:t>("         - Set </a:t>
            </a:r>
            <a:r>
              <a:rPr lang="en-US" sz="4000" dirty="0" err="1"/>
              <a:t>min_index</a:t>
            </a:r>
            <a:r>
              <a:rPr lang="en-US" sz="4000" dirty="0"/>
              <a:t> to j.\n");</a:t>
            </a:r>
          </a:p>
          <a:p>
            <a:pPr marL="114300" indent="0">
              <a:buNone/>
            </a:pPr>
            <a:r>
              <a:rPr lang="en-US" sz="4000" dirty="0"/>
              <a:t>    </a:t>
            </a:r>
            <a:r>
              <a:rPr lang="en-US" sz="4000" dirty="0" err="1"/>
              <a:t>printf</a:t>
            </a:r>
            <a:r>
              <a:rPr lang="en-US" sz="4000" dirty="0"/>
              <a:t>("   c. If </a:t>
            </a:r>
            <a:r>
              <a:rPr lang="en-US" sz="4000" dirty="0" err="1"/>
              <a:t>min_index</a:t>
            </a:r>
            <a:r>
              <a:rPr lang="en-US" sz="4000" dirty="0"/>
              <a:t> is not i:\n");</a:t>
            </a:r>
          </a:p>
          <a:p>
            <a:pPr marL="114300" indent="0">
              <a:buNone/>
            </a:pPr>
            <a:r>
              <a:rPr lang="en-US" sz="4000" dirty="0"/>
              <a:t>    </a:t>
            </a:r>
            <a:r>
              <a:rPr lang="en-US" sz="4000" dirty="0" err="1"/>
              <a:t>printf</a:t>
            </a:r>
            <a:r>
              <a:rPr lang="en-US" sz="4000" dirty="0"/>
              <a:t>("      - Swap departments[</a:t>
            </a:r>
            <a:r>
              <a:rPr lang="en-US" sz="4000" dirty="0" err="1"/>
              <a:t>i</a:t>
            </a:r>
            <a:r>
              <a:rPr lang="en-US" sz="4000" dirty="0"/>
              <a:t>] with departments[</a:t>
            </a:r>
            <a:r>
              <a:rPr lang="en-US" sz="4000" dirty="0" err="1"/>
              <a:t>min_index</a:t>
            </a:r>
            <a:r>
              <a:rPr lang="en-US" sz="4000" dirty="0"/>
              <a:t>].\n");</a:t>
            </a:r>
          </a:p>
          <a:p>
            <a:pPr marL="114300" indent="0">
              <a:buNone/>
            </a:pPr>
            <a:r>
              <a:rPr lang="en-US" sz="4000" dirty="0"/>
              <a:t>    </a:t>
            </a:r>
            <a:r>
              <a:rPr lang="en-US" sz="4000" dirty="0" err="1"/>
              <a:t>printf</a:t>
            </a:r>
            <a:r>
              <a:rPr lang="en-US" sz="4000" dirty="0"/>
              <a:t>("2. The departments array is now sorted by </a:t>
            </a:r>
            <a:r>
              <a:rPr lang="en-US" sz="4000" dirty="0" err="1"/>
              <a:t>dept_code</a:t>
            </a:r>
            <a:r>
              <a:rPr lang="en-US" sz="4000" dirty="0"/>
              <a:t>.\n");</a:t>
            </a:r>
          </a:p>
          <a:p>
            <a:pPr marL="114300" indent="0">
              <a:buNone/>
            </a:pPr>
            <a:endParaRPr lang="en-US" sz="4000" dirty="0"/>
          </a:p>
          <a:p>
            <a:pPr marL="114300" indent="0">
              <a:buNone/>
            </a:pPr>
            <a:r>
              <a:rPr lang="en-US" sz="4000" dirty="0"/>
              <a:t>}</a:t>
            </a:r>
          </a:p>
          <a:p>
            <a:pPr marL="114300" indent="0">
              <a:buNone/>
            </a:pPr>
            <a:endParaRPr lang="en-US" sz="4000" dirty="0"/>
          </a:p>
          <a:p>
            <a:pPr marL="114300" indent="0">
              <a:buNone/>
            </a:pPr>
            <a:r>
              <a:rPr lang="en-US" sz="4000" dirty="0"/>
              <a:t>int main() {</a:t>
            </a:r>
          </a:p>
          <a:p>
            <a:pPr marL="114300" indent="0">
              <a:buNone/>
            </a:pPr>
            <a:r>
              <a:rPr lang="en-US" sz="4000" dirty="0"/>
              <a:t>    </a:t>
            </a:r>
            <a:r>
              <a:rPr lang="en-US" sz="4000" dirty="0" err="1"/>
              <a:t>load_from_file</a:t>
            </a:r>
            <a:r>
              <a:rPr lang="en-US" sz="4000" dirty="0"/>
              <a:t>();</a:t>
            </a:r>
          </a:p>
          <a:p>
            <a:pPr marL="114300" indent="0">
              <a:buNone/>
            </a:pPr>
            <a:r>
              <a:rPr lang="en-US" sz="4000" dirty="0"/>
              <a:t>    </a:t>
            </a:r>
            <a:r>
              <a:rPr lang="en-US" sz="4000" dirty="0" err="1"/>
              <a:t>printf</a:t>
            </a:r>
            <a:r>
              <a:rPr lang="en-US" sz="4000" dirty="0"/>
              <a:t>("*DEPARTMENT MANAGEMENT*\n");</a:t>
            </a:r>
          </a:p>
          <a:p>
            <a:pPr marL="114300" indent="0">
              <a:buNone/>
            </a:pPr>
            <a:r>
              <a:rPr lang="en-US" sz="4000" dirty="0"/>
              <a:t>    </a:t>
            </a:r>
            <a:r>
              <a:rPr lang="en-US" sz="4000" dirty="0" err="1"/>
              <a:t>printf</a:t>
            </a:r>
            <a:r>
              <a:rPr lang="en-US" sz="4000" dirty="0"/>
              <a:t>("Choose your option\n");</a:t>
            </a:r>
          </a:p>
          <a:p>
            <a:pPr marL="114300" indent="0">
              <a:buNone/>
            </a:pPr>
            <a:r>
              <a:rPr lang="en-US" sz="4000" dirty="0"/>
              <a:t>    </a:t>
            </a:r>
          </a:p>
          <a:p>
            <a:pPr marL="114300" indent="0">
              <a:buNone/>
            </a:pPr>
            <a:r>
              <a:rPr lang="en-US" sz="4000" dirty="0"/>
              <a:t>    while(1) {</a:t>
            </a:r>
          </a:p>
          <a:p>
            <a:pPr marL="114300" indent="0">
              <a:buNone/>
            </a:pPr>
            <a:r>
              <a:rPr lang="en-US" sz="4000" dirty="0"/>
              <a:t>        </a:t>
            </a:r>
            <a:r>
              <a:rPr lang="en-US" sz="4000" dirty="0" err="1"/>
              <a:t>printf</a:t>
            </a:r>
            <a:r>
              <a:rPr lang="en-US" sz="4000" dirty="0"/>
              <a:t>("1. Create New department\n");</a:t>
            </a:r>
          </a:p>
          <a:p>
            <a:pPr marL="114300" indent="0">
              <a:buNone/>
            </a:pPr>
            <a:r>
              <a:rPr lang="en-US" sz="4000" dirty="0"/>
              <a:t>        </a:t>
            </a:r>
            <a:r>
              <a:rPr lang="en-US" sz="4000" dirty="0" err="1"/>
              <a:t>printf</a:t>
            </a:r>
            <a:r>
              <a:rPr lang="en-US" sz="4000" dirty="0"/>
              <a:t>("2. Update department\n");</a:t>
            </a:r>
          </a:p>
          <a:p>
            <a:pPr marL="114300" indent="0">
              <a:buNone/>
            </a:pPr>
            <a:r>
              <a:rPr lang="en-US" sz="4000" dirty="0"/>
              <a:t>        </a:t>
            </a:r>
            <a:r>
              <a:rPr lang="en-US" sz="4000" dirty="0" err="1"/>
              <a:t>printf</a:t>
            </a:r>
            <a:r>
              <a:rPr lang="en-US" sz="4000" dirty="0"/>
              <a:t>("3. Retrieve department details\n");</a:t>
            </a:r>
          </a:p>
          <a:p>
            <a:pPr marL="114300" indent="0">
              <a:buNone/>
            </a:pPr>
            <a:r>
              <a:rPr lang="en-US" sz="4000" dirty="0"/>
              <a:t>        </a:t>
            </a:r>
            <a:r>
              <a:rPr lang="en-US" sz="4000" dirty="0" err="1"/>
              <a:t>printf</a:t>
            </a:r>
            <a:r>
              <a:rPr lang="en-US" sz="4000" dirty="0"/>
              <a:t>("4. Delete department details\n");</a:t>
            </a:r>
          </a:p>
          <a:p>
            <a:pPr marL="114300" indent="0">
              <a:buNone/>
            </a:pPr>
            <a:r>
              <a:rPr lang="en-US" sz="4000" dirty="0"/>
              <a:t>        </a:t>
            </a:r>
            <a:r>
              <a:rPr lang="en-US" sz="4000" dirty="0" err="1"/>
              <a:t>printf</a:t>
            </a:r>
            <a:r>
              <a:rPr lang="en-US" sz="4000" dirty="0"/>
              <a:t>("5. Sort departments by </a:t>
            </a:r>
            <a:r>
              <a:rPr lang="en-US" sz="4000" dirty="0" err="1"/>
              <a:t>dept_code</a:t>
            </a:r>
            <a:r>
              <a:rPr lang="en-US" sz="4000" dirty="0"/>
              <a:t>, </a:t>
            </a:r>
            <a:r>
              <a:rPr lang="en-US" sz="4000" dirty="0" err="1"/>
              <a:t>dept_name</a:t>
            </a:r>
            <a:r>
              <a:rPr lang="en-US" sz="4000" dirty="0"/>
              <a:t>, </a:t>
            </a:r>
            <a:r>
              <a:rPr lang="en-US" sz="4000" dirty="0" err="1"/>
              <a:t>dept_email</a:t>
            </a:r>
            <a:r>
              <a:rPr lang="en-US" sz="4000" dirty="0"/>
              <a:t>\n");</a:t>
            </a:r>
          </a:p>
          <a:p>
            <a:pPr marL="114300" indent="0">
              <a:buNone/>
            </a:pPr>
            <a:r>
              <a:rPr lang="en-US" sz="4000" dirty="0"/>
              <a:t>        </a:t>
            </a:r>
            <a:r>
              <a:rPr lang="en-US" sz="4000" dirty="0" err="1"/>
              <a:t>printf</a:t>
            </a:r>
            <a:r>
              <a:rPr lang="en-US" sz="4000" dirty="0"/>
              <a:t>("6. Search departments by </a:t>
            </a:r>
            <a:r>
              <a:rPr lang="en-US" sz="4000" dirty="0" err="1"/>
              <a:t>dept_code</a:t>
            </a:r>
            <a:r>
              <a:rPr lang="en-US" sz="4000" dirty="0"/>
              <a:t> or </a:t>
            </a:r>
            <a:r>
              <a:rPr lang="en-US" sz="4000" dirty="0" err="1"/>
              <a:t>dept_name</a:t>
            </a:r>
            <a:r>
              <a:rPr lang="en-US" sz="4000" dirty="0"/>
              <a:t>\n");</a:t>
            </a:r>
          </a:p>
          <a:p>
            <a:pPr marL="114300" indent="0">
              <a:buNone/>
            </a:pPr>
            <a:r>
              <a:rPr lang="en-US" sz="4000" dirty="0"/>
              <a:t>        </a:t>
            </a:r>
            <a:r>
              <a:rPr lang="en-US" sz="4000" dirty="0" err="1"/>
              <a:t>printf</a:t>
            </a:r>
            <a:r>
              <a:rPr lang="en-US" sz="4000" dirty="0"/>
              <a:t>("7. Store department details\n");</a:t>
            </a:r>
          </a:p>
          <a:p>
            <a:pPr marL="114300" indent="0">
              <a:buNone/>
            </a:pPr>
            <a:r>
              <a:rPr lang="en-US" sz="4000" dirty="0"/>
              <a:t> </a:t>
            </a:r>
            <a:endParaRPr lang="en-US" dirty="0"/>
          </a:p>
        </p:txBody>
      </p:sp>
    </p:spTree>
    <p:extLst>
      <p:ext uri="{BB962C8B-B14F-4D97-AF65-F5344CB8AC3E}">
        <p14:creationId xmlns:p14="http://schemas.microsoft.com/office/powerpoint/2010/main" val="164265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DBBDD6-490D-A6F5-8C6F-D4BB8E1B0497}"/>
              </a:ext>
            </a:extLst>
          </p:cNvPr>
          <p:cNvSpPr>
            <a:spLocks noGrp="1"/>
          </p:cNvSpPr>
          <p:nvPr>
            <p:ph type="body" idx="1"/>
          </p:nvPr>
        </p:nvSpPr>
        <p:spPr>
          <a:xfrm>
            <a:off x="0" y="0"/>
            <a:ext cx="9144000" cy="5143500"/>
          </a:xfrm>
        </p:spPr>
        <p:txBody>
          <a:bodyPr>
            <a:normAutofit fontScale="32500" lnSpcReduction="20000"/>
          </a:bodyPr>
          <a:lstStyle/>
          <a:p>
            <a:pPr marL="114300" indent="0">
              <a:buNone/>
            </a:pPr>
            <a:r>
              <a:rPr lang="en-US" sz="3100" dirty="0"/>
              <a:t>    </a:t>
            </a:r>
            <a:r>
              <a:rPr lang="en-US" sz="3100" dirty="0" err="1"/>
              <a:t>printf</a:t>
            </a:r>
            <a:r>
              <a:rPr lang="en-US" sz="3100" dirty="0"/>
              <a:t>("8. Comparison of search algorithms (binary search)\n");</a:t>
            </a:r>
          </a:p>
          <a:p>
            <a:pPr marL="114300" indent="0">
              <a:buNone/>
            </a:pPr>
            <a:r>
              <a:rPr lang="en-US" sz="3100" dirty="0"/>
              <a:t>        </a:t>
            </a:r>
            <a:r>
              <a:rPr lang="en-US" sz="3100" dirty="0" err="1"/>
              <a:t>printf</a:t>
            </a:r>
            <a:r>
              <a:rPr lang="en-US" sz="3100" dirty="0"/>
              <a:t>("9. Comparison of sorting algorithms (selection sort)\n");</a:t>
            </a:r>
          </a:p>
          <a:p>
            <a:pPr marL="114300" indent="0">
              <a:buNone/>
            </a:pPr>
            <a:r>
              <a:rPr lang="en-US" sz="3100" dirty="0"/>
              <a:t>        </a:t>
            </a:r>
            <a:r>
              <a:rPr lang="en-US" sz="3100" dirty="0" err="1"/>
              <a:t>printf</a:t>
            </a:r>
            <a:r>
              <a:rPr lang="en-US" sz="3100" dirty="0"/>
              <a:t>("10. Time Complexity of sorting algorithms\n");</a:t>
            </a:r>
          </a:p>
          <a:p>
            <a:pPr marL="114300" indent="0">
              <a:buNone/>
            </a:pPr>
            <a:r>
              <a:rPr lang="en-US" sz="3100" dirty="0"/>
              <a:t>        </a:t>
            </a:r>
            <a:r>
              <a:rPr lang="en-US" sz="3100" dirty="0" err="1"/>
              <a:t>printf</a:t>
            </a:r>
            <a:r>
              <a:rPr lang="en-US" sz="3100" dirty="0"/>
              <a:t>("11. Time Complexity of searching algorithms\n");</a:t>
            </a:r>
          </a:p>
          <a:p>
            <a:pPr marL="114300" indent="0">
              <a:buNone/>
            </a:pPr>
            <a:r>
              <a:rPr lang="en-US" sz="3100" dirty="0"/>
              <a:t>        </a:t>
            </a:r>
            <a:r>
              <a:rPr lang="en-US" sz="3100" dirty="0" err="1"/>
              <a:t>printf</a:t>
            </a:r>
            <a:r>
              <a:rPr lang="en-US" sz="3100" dirty="0"/>
              <a:t>("12. Display linear search algorithm details\n");</a:t>
            </a:r>
          </a:p>
          <a:p>
            <a:pPr marL="114300" indent="0">
              <a:buNone/>
            </a:pPr>
            <a:r>
              <a:rPr lang="en-US" sz="3100" dirty="0"/>
              <a:t>        </a:t>
            </a:r>
            <a:r>
              <a:rPr lang="en-US" sz="3100" dirty="0" err="1"/>
              <a:t>printf</a:t>
            </a:r>
            <a:r>
              <a:rPr lang="en-US" sz="3100" dirty="0"/>
              <a:t>("13. Display sorting algorithm details\n");</a:t>
            </a:r>
          </a:p>
          <a:p>
            <a:pPr marL="114300" indent="0">
              <a:buNone/>
            </a:pPr>
            <a:r>
              <a:rPr lang="en-US" sz="3100" dirty="0"/>
              <a:t>        </a:t>
            </a:r>
            <a:r>
              <a:rPr lang="en-US" sz="3100" dirty="0" err="1"/>
              <a:t>printf</a:t>
            </a:r>
            <a:r>
              <a:rPr lang="en-US" sz="3100" dirty="0"/>
              <a:t>("14. Exit application\n");</a:t>
            </a:r>
          </a:p>
          <a:p>
            <a:pPr marL="114300" indent="0">
              <a:buNone/>
            </a:pPr>
            <a:r>
              <a:rPr lang="en-US" sz="3100" dirty="0"/>
              <a:t>        </a:t>
            </a:r>
            <a:r>
              <a:rPr lang="en-US" sz="3100" dirty="0" err="1"/>
              <a:t>printf</a:t>
            </a:r>
            <a:r>
              <a:rPr lang="en-US" sz="3100" dirty="0"/>
              <a:t>("Please select the option: ");</a:t>
            </a:r>
            <a:endParaRPr lang="en-US" sz="1700" dirty="0"/>
          </a:p>
          <a:p>
            <a:pPr marL="114300" indent="0">
              <a:buNone/>
            </a:pPr>
            <a:endParaRPr lang="en-US" sz="3100" dirty="0"/>
          </a:p>
          <a:p>
            <a:pPr marL="114300" indent="0">
              <a:buNone/>
            </a:pPr>
            <a:r>
              <a:rPr lang="en-US" sz="3100" dirty="0"/>
              <a:t>       int option;</a:t>
            </a:r>
          </a:p>
          <a:p>
            <a:pPr marL="114300" indent="0">
              <a:buNone/>
            </a:pPr>
            <a:r>
              <a:rPr lang="en-US" sz="3100" dirty="0"/>
              <a:t>        </a:t>
            </a:r>
            <a:r>
              <a:rPr lang="en-US" sz="3100" dirty="0" err="1"/>
              <a:t>scanf</a:t>
            </a:r>
            <a:r>
              <a:rPr lang="en-US" sz="3100" dirty="0"/>
              <a:t>("%d", &amp;option);</a:t>
            </a:r>
          </a:p>
          <a:p>
            <a:pPr marL="114300" indent="0">
              <a:buNone/>
            </a:pPr>
            <a:r>
              <a:rPr lang="en-US" sz="3100" dirty="0"/>
              <a:t>        </a:t>
            </a:r>
          </a:p>
          <a:p>
            <a:pPr marL="114300" indent="0">
              <a:buNone/>
            </a:pPr>
            <a:r>
              <a:rPr lang="en-US" sz="3100" dirty="0"/>
              <a:t>        switch (option) {</a:t>
            </a:r>
          </a:p>
          <a:p>
            <a:pPr marL="114300" indent="0">
              <a:buNone/>
            </a:pPr>
            <a:r>
              <a:rPr lang="en-US" sz="3100" dirty="0"/>
              <a:t>            case 1:</a:t>
            </a:r>
          </a:p>
          <a:p>
            <a:pPr marL="114300" indent="0">
              <a:buNone/>
            </a:pPr>
            <a:r>
              <a:rPr lang="en-US" sz="3100" dirty="0"/>
              <a:t>                </a:t>
            </a:r>
            <a:r>
              <a:rPr lang="en-US" sz="3100" dirty="0" err="1"/>
              <a:t>arka_department_create</a:t>
            </a:r>
            <a:r>
              <a:rPr lang="en-US" sz="3100" dirty="0"/>
              <a:t>();</a:t>
            </a:r>
          </a:p>
          <a:p>
            <a:pPr marL="114300" indent="0">
              <a:buNone/>
            </a:pPr>
            <a:r>
              <a:rPr lang="en-US" sz="3100" dirty="0"/>
              <a:t>                break;</a:t>
            </a:r>
          </a:p>
          <a:p>
            <a:pPr marL="114300" indent="0">
              <a:buNone/>
            </a:pPr>
            <a:r>
              <a:rPr lang="en-US" sz="3100" dirty="0"/>
              <a:t>            case 2:</a:t>
            </a:r>
          </a:p>
          <a:p>
            <a:pPr marL="114300" indent="0">
              <a:buNone/>
            </a:pPr>
            <a:r>
              <a:rPr lang="en-US" sz="3100" dirty="0"/>
              <a:t>                arka_department_update();</a:t>
            </a:r>
          </a:p>
          <a:p>
            <a:pPr marL="114300" indent="0">
              <a:buNone/>
            </a:pPr>
            <a:r>
              <a:rPr lang="en-US" sz="3100" dirty="0"/>
              <a:t>                break;</a:t>
            </a:r>
          </a:p>
          <a:p>
            <a:pPr marL="114300" indent="0">
              <a:buNone/>
            </a:pPr>
            <a:r>
              <a:rPr lang="en-US" sz="3100" dirty="0"/>
              <a:t>            case 3:</a:t>
            </a:r>
          </a:p>
          <a:p>
            <a:pPr marL="114300" indent="0">
              <a:buNone/>
            </a:pPr>
            <a:r>
              <a:rPr lang="en-US" sz="3100" dirty="0"/>
              <a:t>                </a:t>
            </a:r>
            <a:r>
              <a:rPr lang="en-US" sz="3100" dirty="0" err="1"/>
              <a:t>arka_department_retrieve</a:t>
            </a:r>
            <a:r>
              <a:rPr lang="en-US" sz="3100" dirty="0"/>
              <a:t>();</a:t>
            </a:r>
          </a:p>
          <a:p>
            <a:pPr marL="114300" indent="0">
              <a:buNone/>
            </a:pPr>
            <a:r>
              <a:rPr lang="en-US" sz="3100" dirty="0"/>
              <a:t>                break;</a:t>
            </a:r>
          </a:p>
          <a:p>
            <a:pPr marL="114300" indent="0">
              <a:buNone/>
            </a:pPr>
            <a:r>
              <a:rPr lang="en-US" sz="3100" dirty="0"/>
              <a:t>            case 4:</a:t>
            </a:r>
          </a:p>
          <a:p>
            <a:pPr marL="114300" indent="0">
              <a:buNone/>
            </a:pPr>
            <a:r>
              <a:rPr lang="en-US" sz="3100" dirty="0"/>
              <a:t>                arka_department_delete();</a:t>
            </a:r>
          </a:p>
          <a:p>
            <a:pPr marL="114300" indent="0">
              <a:buNone/>
            </a:pPr>
            <a:r>
              <a:rPr lang="en-US" sz="3100" dirty="0"/>
              <a:t>                break;</a:t>
            </a:r>
          </a:p>
          <a:p>
            <a:pPr marL="114300" indent="0">
              <a:buNone/>
            </a:pPr>
            <a:r>
              <a:rPr lang="en-US" sz="3100" dirty="0"/>
              <a:t>            case 5:</a:t>
            </a:r>
          </a:p>
          <a:p>
            <a:pPr marL="114300" indent="0">
              <a:buNone/>
            </a:pPr>
            <a:r>
              <a:rPr lang="en-US" sz="3100" dirty="0"/>
              <a:t>                </a:t>
            </a:r>
            <a:r>
              <a:rPr lang="en-US" sz="3100" dirty="0" err="1"/>
              <a:t>printf</a:t>
            </a:r>
            <a:r>
              <a:rPr lang="en-US" sz="3100" dirty="0"/>
              <a:t>("Enter sorting option:\n1. By Department Code\n2. By Department Name\n3. By Department Email\n");</a:t>
            </a:r>
          </a:p>
          <a:p>
            <a:pPr marL="114300" indent="0">
              <a:buNone/>
            </a:pPr>
            <a:r>
              <a:rPr lang="en-US" sz="3100" dirty="0"/>
              <a:t>                int </a:t>
            </a:r>
            <a:r>
              <a:rPr lang="en-US" sz="3100" dirty="0" err="1"/>
              <a:t>sort_option</a:t>
            </a:r>
            <a:r>
              <a:rPr lang="en-US" sz="3100" dirty="0"/>
              <a:t>;</a:t>
            </a:r>
          </a:p>
          <a:p>
            <a:pPr marL="114300" indent="0">
              <a:buNone/>
            </a:pPr>
            <a:r>
              <a:rPr lang="en-US" sz="3100" dirty="0"/>
              <a:t>                </a:t>
            </a:r>
            <a:r>
              <a:rPr lang="en-US" sz="3100" dirty="0" err="1"/>
              <a:t>scanf</a:t>
            </a:r>
            <a:r>
              <a:rPr lang="en-US" sz="3100" dirty="0"/>
              <a:t>("%d", &amp;</a:t>
            </a:r>
            <a:r>
              <a:rPr lang="en-US" sz="3100" dirty="0" err="1"/>
              <a:t>sort_option</a:t>
            </a:r>
            <a:r>
              <a:rPr lang="en-US" sz="3100" dirty="0"/>
              <a:t>);</a:t>
            </a:r>
          </a:p>
          <a:p>
            <a:pPr marL="114300" indent="0">
              <a:buNone/>
            </a:pPr>
            <a:r>
              <a:rPr lang="en-US" sz="3100" dirty="0"/>
              <a:t>                </a:t>
            </a:r>
            <a:r>
              <a:rPr lang="en-US" sz="3100" dirty="0" err="1"/>
              <a:t>arka_department_insertion_sorting</a:t>
            </a:r>
            <a:r>
              <a:rPr lang="en-US" sz="3100" dirty="0"/>
              <a:t>(</a:t>
            </a:r>
            <a:r>
              <a:rPr lang="en-US" sz="3100" dirty="0" err="1"/>
              <a:t>sort_option</a:t>
            </a:r>
            <a:r>
              <a:rPr lang="en-US" sz="3100" dirty="0"/>
              <a:t>);</a:t>
            </a:r>
          </a:p>
          <a:p>
            <a:pPr marL="114300" indent="0">
              <a:buNone/>
            </a:pPr>
            <a:r>
              <a:rPr lang="en-US" sz="3100" dirty="0"/>
              <a:t>                break;</a:t>
            </a:r>
          </a:p>
        </p:txBody>
      </p:sp>
    </p:spTree>
    <p:extLst>
      <p:ext uri="{BB962C8B-B14F-4D97-AF65-F5344CB8AC3E}">
        <p14:creationId xmlns:p14="http://schemas.microsoft.com/office/powerpoint/2010/main" val="160335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2CF9F-766B-FA2C-1CCD-7A0CCAA2A1AB}"/>
              </a:ext>
            </a:extLst>
          </p:cNvPr>
          <p:cNvSpPr>
            <a:spLocks noGrp="1"/>
          </p:cNvSpPr>
          <p:nvPr>
            <p:ph type="body" idx="1"/>
          </p:nvPr>
        </p:nvSpPr>
        <p:spPr>
          <a:xfrm>
            <a:off x="50799" y="50800"/>
            <a:ext cx="8984343" cy="5092700"/>
          </a:xfrm>
        </p:spPr>
        <p:txBody>
          <a:bodyPr>
            <a:normAutofit fontScale="55000" lnSpcReduction="20000"/>
          </a:bodyPr>
          <a:lstStyle/>
          <a:p>
            <a:pPr marL="114300" indent="0">
              <a:buNone/>
            </a:pPr>
            <a:r>
              <a:rPr lang="en-US" dirty="0"/>
              <a:t> case 6:</a:t>
            </a:r>
          </a:p>
          <a:p>
            <a:pPr marL="114300" indent="0">
              <a:buNone/>
            </a:pPr>
            <a:r>
              <a:rPr lang="en-US" dirty="0"/>
              <a:t>                </a:t>
            </a:r>
            <a:r>
              <a:rPr lang="en-US" dirty="0" err="1"/>
              <a:t>arka_department_linear_searching</a:t>
            </a:r>
            <a:r>
              <a:rPr lang="en-US" dirty="0"/>
              <a:t>();</a:t>
            </a:r>
          </a:p>
          <a:p>
            <a:pPr marL="114300" indent="0">
              <a:buNone/>
            </a:pPr>
            <a:r>
              <a:rPr lang="en-US" dirty="0"/>
              <a:t>                break;</a:t>
            </a:r>
          </a:p>
          <a:p>
            <a:pPr marL="114300" indent="0">
              <a:buNone/>
            </a:pPr>
            <a:r>
              <a:rPr lang="en-US" dirty="0"/>
              <a:t>            case 7:</a:t>
            </a:r>
          </a:p>
          <a:p>
            <a:pPr marL="114300" indent="0">
              <a:buNone/>
            </a:pPr>
            <a:r>
              <a:rPr lang="en-US" dirty="0"/>
              <a:t>                </a:t>
            </a:r>
            <a:r>
              <a:rPr lang="en-US" dirty="0" err="1"/>
              <a:t>arka_department_storing</a:t>
            </a:r>
            <a:r>
              <a:rPr lang="en-US" dirty="0"/>
              <a:t>();</a:t>
            </a:r>
          </a:p>
          <a:p>
            <a:pPr marL="114300" indent="0">
              <a:buNone/>
            </a:pPr>
            <a:r>
              <a:rPr lang="en-US" dirty="0"/>
              <a:t>                break;</a:t>
            </a:r>
          </a:p>
          <a:p>
            <a:pPr marL="114300" indent="0">
              <a:buNone/>
            </a:pPr>
            <a:r>
              <a:rPr lang="en-US" dirty="0"/>
              <a:t>            case 8:</a:t>
            </a:r>
          </a:p>
          <a:p>
            <a:pPr marL="114300" indent="0">
              <a:buNone/>
            </a:pPr>
            <a:r>
              <a:rPr lang="en-US" dirty="0"/>
              <a:t>                </a:t>
            </a:r>
            <a:r>
              <a:rPr lang="en-US" dirty="0" err="1"/>
              <a:t>arka_department_Compare_Search_algorithm_linear</a:t>
            </a:r>
            <a:r>
              <a:rPr lang="en-US" dirty="0"/>
              <a:t>();</a:t>
            </a:r>
          </a:p>
          <a:p>
            <a:pPr marL="114300" indent="0">
              <a:buNone/>
            </a:pPr>
            <a:r>
              <a:rPr lang="en-US" dirty="0"/>
              <a:t>                break;</a:t>
            </a:r>
          </a:p>
          <a:p>
            <a:pPr marL="114300" indent="0">
              <a:buNone/>
            </a:pPr>
            <a:r>
              <a:rPr lang="en-US" dirty="0"/>
              <a:t>            case 9:</a:t>
            </a:r>
          </a:p>
          <a:p>
            <a:pPr marL="114300" indent="0">
              <a:buNone/>
            </a:pPr>
            <a:r>
              <a:rPr lang="en-US" dirty="0"/>
              <a:t>                </a:t>
            </a:r>
            <a:r>
              <a:rPr lang="en-US" dirty="0" err="1"/>
              <a:t>arka_department_Compare_Sorting_algorithm_insertion</a:t>
            </a:r>
            <a:r>
              <a:rPr lang="en-US" dirty="0"/>
              <a:t>(1);</a:t>
            </a:r>
          </a:p>
          <a:p>
            <a:pPr marL="114300" indent="0">
              <a:buNone/>
            </a:pPr>
            <a:r>
              <a:rPr lang="en-US" dirty="0"/>
              <a:t>                break;</a:t>
            </a:r>
          </a:p>
          <a:p>
            <a:pPr marL="114300" indent="0">
              <a:buNone/>
            </a:pPr>
            <a:r>
              <a:rPr lang="en-US" dirty="0"/>
              <a:t>            case 10:</a:t>
            </a:r>
          </a:p>
          <a:p>
            <a:pPr marL="114300" indent="0">
              <a:buNone/>
            </a:pPr>
            <a:r>
              <a:rPr lang="en-US" dirty="0"/>
              <a:t>                </a:t>
            </a:r>
            <a:r>
              <a:rPr lang="en-US" dirty="0" err="1"/>
              <a:t>arka_department_complexity_sorting</a:t>
            </a:r>
            <a:r>
              <a:rPr lang="en-US" dirty="0"/>
              <a:t>();</a:t>
            </a:r>
          </a:p>
          <a:p>
            <a:pPr marL="114300" indent="0">
              <a:buNone/>
            </a:pPr>
            <a:r>
              <a:rPr lang="en-US" dirty="0"/>
              <a:t>                break;</a:t>
            </a:r>
          </a:p>
          <a:p>
            <a:pPr marL="114300" indent="0">
              <a:buNone/>
            </a:pPr>
            <a:r>
              <a:rPr lang="en-US" dirty="0"/>
              <a:t>            case 11:</a:t>
            </a:r>
          </a:p>
          <a:p>
            <a:pPr marL="114300" indent="0">
              <a:buNone/>
            </a:pPr>
            <a:r>
              <a:rPr lang="en-US" dirty="0"/>
              <a:t>                </a:t>
            </a:r>
            <a:r>
              <a:rPr lang="en-US" dirty="0" err="1"/>
              <a:t>arka_department_complexity_searching</a:t>
            </a:r>
            <a:r>
              <a:rPr lang="en-US" dirty="0"/>
              <a:t>();</a:t>
            </a:r>
          </a:p>
          <a:p>
            <a:pPr marL="114300" indent="0">
              <a:buNone/>
            </a:pPr>
            <a:r>
              <a:rPr lang="en-US" dirty="0"/>
              <a:t>                break;</a:t>
            </a:r>
          </a:p>
          <a:p>
            <a:pPr marL="114300" indent="0">
              <a:buNone/>
            </a:pPr>
            <a:r>
              <a:rPr lang="en-US" dirty="0"/>
              <a:t>            case 12:</a:t>
            </a:r>
          </a:p>
          <a:p>
            <a:pPr marL="114300" indent="0">
              <a:buNone/>
            </a:pPr>
            <a:r>
              <a:rPr lang="en-US" dirty="0"/>
              <a:t>                </a:t>
            </a:r>
            <a:r>
              <a:rPr lang="en-US" dirty="0" err="1"/>
              <a:t>arka_department_linear_search_details</a:t>
            </a:r>
            <a:r>
              <a:rPr lang="en-US" dirty="0"/>
              <a:t>();</a:t>
            </a:r>
          </a:p>
          <a:p>
            <a:pPr marL="114300" indent="0">
              <a:buNone/>
            </a:pPr>
            <a:r>
              <a:rPr lang="en-US" dirty="0"/>
              <a:t>                break;</a:t>
            </a:r>
          </a:p>
          <a:p>
            <a:pPr marL="114300" indent="0">
              <a:buNone/>
            </a:pPr>
            <a:r>
              <a:rPr lang="en-US" dirty="0"/>
              <a:t>            case 13:</a:t>
            </a:r>
          </a:p>
          <a:p>
            <a:pPr marL="114300" indent="0">
              <a:buNone/>
            </a:pPr>
            <a:r>
              <a:rPr lang="en-US" dirty="0"/>
              <a:t>                </a:t>
            </a:r>
            <a:r>
              <a:rPr lang="en-US" dirty="0" err="1"/>
              <a:t>arka_department_insertion_sorting_details</a:t>
            </a:r>
            <a:r>
              <a:rPr lang="en-US" dirty="0"/>
              <a:t>();</a:t>
            </a:r>
          </a:p>
          <a:p>
            <a:pPr marL="114300" indent="0">
              <a:buNone/>
            </a:pPr>
            <a:r>
              <a:rPr lang="en-US" dirty="0"/>
              <a:t>                break;</a:t>
            </a:r>
          </a:p>
          <a:p>
            <a:pPr marL="114300" indent="0">
              <a:buNone/>
            </a:pPr>
            <a:r>
              <a:rPr lang="en-US" dirty="0"/>
              <a:t>            case 14:</a:t>
            </a:r>
          </a:p>
          <a:p>
            <a:pPr marL="114300" indent="0">
              <a:buNone/>
            </a:pPr>
            <a:r>
              <a:rPr lang="en-US" dirty="0"/>
              <a:t>                exit(0); // Exit the program</a:t>
            </a:r>
          </a:p>
          <a:p>
            <a:pPr marL="114300" indent="0">
              <a:buNone/>
            </a:pPr>
            <a:r>
              <a:rPr lang="en-US" dirty="0"/>
              <a:t>            default:</a:t>
            </a:r>
          </a:p>
          <a:p>
            <a:pPr marL="114300" indent="0">
              <a:buNone/>
            </a:pPr>
            <a:r>
              <a:rPr lang="en-US" dirty="0"/>
              <a:t>                </a:t>
            </a:r>
            <a:r>
              <a:rPr lang="en-US" dirty="0" err="1"/>
              <a:t>printf</a:t>
            </a:r>
            <a:r>
              <a:rPr lang="en-US" dirty="0"/>
              <a:t>("Please select a valid option.\n");</a:t>
            </a:r>
          </a:p>
          <a:p>
            <a:pPr marL="114300" indent="0">
              <a:buNone/>
            </a:pPr>
            <a:r>
              <a:rPr lang="en-US" dirty="0"/>
              <a:t>        }</a:t>
            </a:r>
          </a:p>
          <a:p>
            <a:pPr marL="114300" indent="0">
              <a:buNone/>
            </a:pPr>
            <a:r>
              <a:rPr lang="en-US" dirty="0"/>
              <a:t>    }</a:t>
            </a:r>
          </a:p>
          <a:p>
            <a:pPr marL="114300" indent="0">
              <a:buNone/>
            </a:pPr>
            <a:endParaRPr lang="en-US" dirty="0"/>
          </a:p>
          <a:p>
            <a:pPr marL="114300" indent="0">
              <a:buNone/>
            </a:pPr>
            <a:r>
              <a:rPr lang="en-US" dirty="0"/>
              <a:t>    return 0;</a:t>
            </a:r>
          </a:p>
          <a:p>
            <a:pPr marL="114300" indent="0">
              <a:buNone/>
            </a:pPr>
            <a:r>
              <a:rPr lang="en-US" dirty="0"/>
              <a:t>}</a:t>
            </a:r>
          </a:p>
        </p:txBody>
      </p:sp>
    </p:spTree>
    <p:extLst>
      <p:ext uri="{BB962C8B-B14F-4D97-AF65-F5344CB8AC3E}">
        <p14:creationId xmlns:p14="http://schemas.microsoft.com/office/powerpoint/2010/main" val="400926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192376"/>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Screen Shots</a:t>
            </a:r>
            <a:endParaRPr dirty="0"/>
          </a:p>
        </p:txBody>
      </p:sp>
      <p:sp>
        <p:nvSpPr>
          <p:cNvPr id="152" name="Google Shape;152;p28"/>
          <p:cNvSpPr txBox="1">
            <a:spLocks noGrp="1"/>
          </p:cNvSpPr>
          <p:nvPr>
            <p:ph type="body" idx="1"/>
          </p:nvPr>
        </p:nvSpPr>
        <p:spPr>
          <a:xfrm>
            <a:off x="311700" y="537029"/>
            <a:ext cx="8520600" cy="447472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sz="2000" dirty="0">
                <a:solidFill>
                  <a:schemeClr val="dk1"/>
                </a:solidFill>
              </a:rPr>
              <a:t>1. </a:t>
            </a:r>
            <a:r>
              <a:rPr lang="en-US" sz="2500" dirty="0">
                <a:solidFill>
                  <a:schemeClr val="dk1"/>
                </a:solidFill>
              </a:rPr>
              <a:t>Create                                                      2.Update</a:t>
            </a:r>
            <a:endParaRPr sz="2500" dirty="0">
              <a:solidFill>
                <a:schemeClr val="dk1"/>
              </a:solidFill>
            </a:endParaRPr>
          </a:p>
        </p:txBody>
      </p:sp>
      <p:pic>
        <p:nvPicPr>
          <p:cNvPr id="21" name="Picture 20">
            <a:extLst>
              <a:ext uri="{FF2B5EF4-FFF2-40B4-BE49-F238E27FC236}">
                <a16:creationId xmlns:a16="http://schemas.microsoft.com/office/drawing/2014/main" id="{1A6103A2-4D27-04A1-15C1-676040A11E13}"/>
              </a:ext>
            </a:extLst>
          </p:cNvPr>
          <p:cNvPicPr>
            <a:picLocks noChangeAspect="1"/>
          </p:cNvPicPr>
          <p:nvPr/>
        </p:nvPicPr>
        <p:blipFill>
          <a:blip r:embed="rId3"/>
          <a:stretch>
            <a:fillRect/>
          </a:stretch>
        </p:blipFill>
        <p:spPr>
          <a:xfrm>
            <a:off x="145143" y="1112291"/>
            <a:ext cx="4070870" cy="1998574"/>
          </a:xfrm>
          <a:prstGeom prst="rect">
            <a:avLst/>
          </a:prstGeom>
        </p:spPr>
      </p:pic>
      <p:pic>
        <p:nvPicPr>
          <p:cNvPr id="23" name="Picture 22">
            <a:extLst>
              <a:ext uri="{FF2B5EF4-FFF2-40B4-BE49-F238E27FC236}">
                <a16:creationId xmlns:a16="http://schemas.microsoft.com/office/drawing/2014/main" id="{96BCB0F1-A439-8239-87CB-93F80CA5C835}"/>
              </a:ext>
            </a:extLst>
          </p:cNvPr>
          <p:cNvPicPr>
            <a:picLocks noChangeAspect="1"/>
          </p:cNvPicPr>
          <p:nvPr/>
        </p:nvPicPr>
        <p:blipFill>
          <a:blip r:embed="rId4"/>
          <a:stretch>
            <a:fillRect/>
          </a:stretch>
        </p:blipFill>
        <p:spPr>
          <a:xfrm>
            <a:off x="145143" y="3144926"/>
            <a:ext cx="4070869" cy="1998574"/>
          </a:xfrm>
          <a:prstGeom prst="rect">
            <a:avLst/>
          </a:prstGeom>
        </p:spPr>
      </p:pic>
      <p:pic>
        <p:nvPicPr>
          <p:cNvPr id="41" name="Picture 40">
            <a:extLst>
              <a:ext uri="{FF2B5EF4-FFF2-40B4-BE49-F238E27FC236}">
                <a16:creationId xmlns:a16="http://schemas.microsoft.com/office/drawing/2014/main" id="{BA80C97B-B00E-5EEA-CE5D-33AB092E5810}"/>
              </a:ext>
            </a:extLst>
          </p:cNvPr>
          <p:cNvPicPr>
            <a:picLocks noChangeAspect="1"/>
          </p:cNvPicPr>
          <p:nvPr/>
        </p:nvPicPr>
        <p:blipFill>
          <a:blip r:embed="rId5"/>
          <a:stretch>
            <a:fillRect/>
          </a:stretch>
        </p:blipFill>
        <p:spPr>
          <a:xfrm>
            <a:off x="4325966" y="1112290"/>
            <a:ext cx="4818034" cy="40312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8EA1D6-05FA-E54E-A908-9538F4DE85FF}"/>
              </a:ext>
            </a:extLst>
          </p:cNvPr>
          <p:cNvSpPr>
            <a:spLocks noGrp="1"/>
          </p:cNvSpPr>
          <p:nvPr>
            <p:ph type="body" idx="1"/>
          </p:nvPr>
        </p:nvSpPr>
        <p:spPr>
          <a:xfrm>
            <a:off x="0" y="-1"/>
            <a:ext cx="9144000" cy="5143501"/>
          </a:xfrm>
        </p:spPr>
        <p:txBody>
          <a:bodyPr>
            <a:normAutofit/>
          </a:bodyPr>
          <a:lstStyle/>
          <a:p>
            <a:pPr marL="114300" indent="0">
              <a:lnSpc>
                <a:spcPct val="100000"/>
              </a:lnSpc>
              <a:buClr>
                <a:srgbClr val="000000"/>
              </a:buClr>
              <a:buFont typeface="Arial"/>
              <a:buNone/>
            </a:pPr>
            <a:r>
              <a:rPr lang="en-US" sz="2400" dirty="0">
                <a:solidFill>
                  <a:srgbClr val="000000"/>
                </a:solidFill>
              </a:rPr>
              <a:t>     3. Delete</a:t>
            </a:r>
          </a:p>
        </p:txBody>
      </p:sp>
      <p:pic>
        <p:nvPicPr>
          <p:cNvPr id="43" name="Picture 42">
            <a:extLst>
              <a:ext uri="{FF2B5EF4-FFF2-40B4-BE49-F238E27FC236}">
                <a16:creationId xmlns:a16="http://schemas.microsoft.com/office/drawing/2014/main" id="{70227AC8-A93B-AD88-15C1-82C8A0315322}"/>
              </a:ext>
            </a:extLst>
          </p:cNvPr>
          <p:cNvPicPr>
            <a:picLocks noChangeAspect="1"/>
          </p:cNvPicPr>
          <p:nvPr/>
        </p:nvPicPr>
        <p:blipFill>
          <a:blip r:embed="rId2"/>
          <a:stretch>
            <a:fillRect/>
          </a:stretch>
        </p:blipFill>
        <p:spPr>
          <a:xfrm>
            <a:off x="156051" y="578976"/>
            <a:ext cx="4601941" cy="1881195"/>
          </a:xfrm>
          <a:prstGeom prst="rect">
            <a:avLst/>
          </a:prstGeom>
        </p:spPr>
      </p:pic>
      <p:pic>
        <p:nvPicPr>
          <p:cNvPr id="25" name="Picture 24">
            <a:extLst>
              <a:ext uri="{FF2B5EF4-FFF2-40B4-BE49-F238E27FC236}">
                <a16:creationId xmlns:a16="http://schemas.microsoft.com/office/drawing/2014/main" id="{1FE3FA14-434B-CD6D-D6BD-4D0C83C3480D}"/>
              </a:ext>
            </a:extLst>
          </p:cNvPr>
          <p:cNvPicPr>
            <a:picLocks noChangeAspect="1"/>
          </p:cNvPicPr>
          <p:nvPr/>
        </p:nvPicPr>
        <p:blipFill>
          <a:blip r:embed="rId3"/>
          <a:stretch>
            <a:fillRect/>
          </a:stretch>
        </p:blipFill>
        <p:spPr>
          <a:xfrm>
            <a:off x="4963408" y="1258730"/>
            <a:ext cx="4180592" cy="3884770"/>
          </a:xfrm>
          <a:prstGeom prst="rect">
            <a:avLst/>
          </a:prstGeom>
        </p:spPr>
      </p:pic>
      <p:pic>
        <p:nvPicPr>
          <p:cNvPr id="5" name="Picture 4">
            <a:extLst>
              <a:ext uri="{FF2B5EF4-FFF2-40B4-BE49-F238E27FC236}">
                <a16:creationId xmlns:a16="http://schemas.microsoft.com/office/drawing/2014/main" id="{AE519196-967F-B4D5-EAC0-3F32CDADB5D7}"/>
              </a:ext>
            </a:extLst>
          </p:cNvPr>
          <p:cNvPicPr>
            <a:picLocks noChangeAspect="1"/>
          </p:cNvPicPr>
          <p:nvPr/>
        </p:nvPicPr>
        <p:blipFill>
          <a:blip r:embed="rId4"/>
          <a:stretch>
            <a:fillRect/>
          </a:stretch>
        </p:blipFill>
        <p:spPr>
          <a:xfrm>
            <a:off x="246964" y="2795724"/>
            <a:ext cx="4511028" cy="2347776"/>
          </a:xfrm>
          <a:prstGeom prst="rect">
            <a:avLst/>
          </a:prstGeom>
        </p:spPr>
      </p:pic>
      <p:sp>
        <p:nvSpPr>
          <p:cNvPr id="6" name="TextBox 5">
            <a:extLst>
              <a:ext uri="{FF2B5EF4-FFF2-40B4-BE49-F238E27FC236}">
                <a16:creationId xmlns:a16="http://schemas.microsoft.com/office/drawing/2014/main" id="{DA758E6F-255F-D5B7-4D05-8ABAE4EDD4B8}"/>
              </a:ext>
            </a:extLst>
          </p:cNvPr>
          <p:cNvSpPr txBox="1"/>
          <p:nvPr/>
        </p:nvSpPr>
        <p:spPr>
          <a:xfrm>
            <a:off x="317084" y="2362442"/>
            <a:ext cx="2128206" cy="461665"/>
          </a:xfrm>
          <a:prstGeom prst="rect">
            <a:avLst/>
          </a:prstGeom>
          <a:noFill/>
        </p:spPr>
        <p:txBody>
          <a:bodyPr wrap="square" rtlCol="0">
            <a:spAutoFit/>
          </a:bodyPr>
          <a:lstStyle/>
          <a:p>
            <a:r>
              <a:rPr lang="en-US" sz="2400" dirty="0"/>
              <a:t>    4. Retrieve</a:t>
            </a:r>
          </a:p>
        </p:txBody>
      </p:sp>
      <p:sp>
        <p:nvSpPr>
          <p:cNvPr id="7" name="TextBox 6">
            <a:extLst>
              <a:ext uri="{FF2B5EF4-FFF2-40B4-BE49-F238E27FC236}">
                <a16:creationId xmlns:a16="http://schemas.microsoft.com/office/drawing/2014/main" id="{E2C2249A-5815-4296-815E-B49BAB27AE9F}"/>
              </a:ext>
            </a:extLst>
          </p:cNvPr>
          <p:cNvSpPr txBox="1"/>
          <p:nvPr/>
        </p:nvSpPr>
        <p:spPr>
          <a:xfrm>
            <a:off x="5923370" y="797065"/>
            <a:ext cx="2031100" cy="461665"/>
          </a:xfrm>
          <a:prstGeom prst="rect">
            <a:avLst/>
          </a:prstGeom>
          <a:noFill/>
        </p:spPr>
        <p:txBody>
          <a:bodyPr wrap="square" rtlCol="0">
            <a:spAutoFit/>
          </a:bodyPr>
          <a:lstStyle/>
          <a:p>
            <a:r>
              <a:rPr lang="en-US" sz="2400" dirty="0"/>
              <a:t>5. Sorting</a:t>
            </a:r>
          </a:p>
        </p:txBody>
      </p:sp>
    </p:spTree>
    <p:extLst>
      <p:ext uri="{BB962C8B-B14F-4D97-AF65-F5344CB8AC3E}">
        <p14:creationId xmlns:p14="http://schemas.microsoft.com/office/powerpoint/2010/main" val="86192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9668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Architecture Diagram</a:t>
            </a:r>
            <a:br>
              <a:rPr lang="en" dirty="0"/>
            </a:br>
            <a:br>
              <a:rPr lang="en" dirty="0"/>
            </a:br>
            <a:endParaRPr dirty="0"/>
          </a:p>
        </p:txBody>
      </p:sp>
      <p:grpSp>
        <p:nvGrpSpPr>
          <p:cNvPr id="43" name="Group 42">
            <a:extLst>
              <a:ext uri="{FF2B5EF4-FFF2-40B4-BE49-F238E27FC236}">
                <a16:creationId xmlns:a16="http://schemas.microsoft.com/office/drawing/2014/main" id="{1A465947-AC21-DBD2-FAC1-54BCB9EF4716}"/>
              </a:ext>
            </a:extLst>
          </p:cNvPr>
          <p:cNvGrpSpPr/>
          <p:nvPr/>
        </p:nvGrpSpPr>
        <p:grpSpPr>
          <a:xfrm>
            <a:off x="360941" y="878951"/>
            <a:ext cx="8072710" cy="3733689"/>
            <a:chOff x="123644" y="921043"/>
            <a:chExt cx="9317899" cy="4125775"/>
          </a:xfrm>
        </p:grpSpPr>
        <p:grpSp>
          <p:nvGrpSpPr>
            <p:cNvPr id="27" name="Group 26">
              <a:extLst>
                <a:ext uri="{FF2B5EF4-FFF2-40B4-BE49-F238E27FC236}">
                  <a16:creationId xmlns:a16="http://schemas.microsoft.com/office/drawing/2014/main" id="{E58C81B7-40C9-95D9-3476-20C87163BD33}"/>
                </a:ext>
              </a:extLst>
            </p:cNvPr>
            <p:cNvGrpSpPr/>
            <p:nvPr/>
          </p:nvGrpSpPr>
          <p:grpSpPr>
            <a:xfrm>
              <a:off x="123644" y="921043"/>
              <a:ext cx="9317899" cy="4125775"/>
              <a:chOff x="123644" y="921043"/>
              <a:chExt cx="9317899" cy="4125775"/>
            </a:xfrm>
          </p:grpSpPr>
          <p:pic>
            <p:nvPicPr>
              <p:cNvPr id="71" name="Google Shape;71;p15"/>
              <p:cNvPicPr preferRelativeResize="0"/>
              <p:nvPr/>
            </p:nvPicPr>
            <p:blipFill rotWithShape="1">
              <a:blip r:embed="rId3">
                <a:alphaModFix/>
              </a:blip>
              <a:srcRect l="-894" t="-3365" r="-1922" b="432"/>
              <a:stretch/>
            </p:blipFill>
            <p:spPr>
              <a:xfrm>
                <a:off x="123644" y="921043"/>
                <a:ext cx="9317899" cy="4125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1" name="Group 20">
                <a:extLst>
                  <a:ext uri="{FF2B5EF4-FFF2-40B4-BE49-F238E27FC236}">
                    <a16:creationId xmlns:a16="http://schemas.microsoft.com/office/drawing/2014/main" id="{352729DC-2A52-CD19-2349-97A5A8E0363A}"/>
                  </a:ext>
                </a:extLst>
              </p:cNvPr>
              <p:cNvGrpSpPr/>
              <p:nvPr/>
            </p:nvGrpSpPr>
            <p:grpSpPr>
              <a:xfrm>
                <a:off x="3145971" y="1124857"/>
                <a:ext cx="1226457" cy="1335314"/>
                <a:chOff x="3145971" y="1124857"/>
                <a:chExt cx="1226457" cy="1335314"/>
              </a:xfrm>
            </p:grpSpPr>
            <p:cxnSp>
              <p:nvCxnSpPr>
                <p:cNvPr id="9" name="Straight Connector 8">
                  <a:extLst>
                    <a:ext uri="{FF2B5EF4-FFF2-40B4-BE49-F238E27FC236}">
                      <a16:creationId xmlns:a16="http://schemas.microsoft.com/office/drawing/2014/main" id="{050BA6AF-1EA2-B15D-F7D6-BB797012348B}"/>
                    </a:ext>
                  </a:extLst>
                </p:cNvPr>
                <p:cNvCxnSpPr/>
                <p:nvPr/>
              </p:nvCxnSpPr>
              <p:spPr>
                <a:xfrm>
                  <a:off x="3145971" y="1175657"/>
                  <a:ext cx="1226457" cy="0"/>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8A28F3-1963-4242-883F-FABA2B95FDB9}"/>
                    </a:ext>
                  </a:extLst>
                </p:cNvPr>
                <p:cNvCxnSpPr>
                  <a:cxnSpLocks/>
                </p:cNvCxnSpPr>
                <p:nvPr/>
              </p:nvCxnSpPr>
              <p:spPr>
                <a:xfrm>
                  <a:off x="4328885" y="1124857"/>
                  <a:ext cx="0" cy="1335314"/>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213793-8F71-B300-09B7-BB634F872E75}"/>
                    </a:ext>
                  </a:extLst>
                </p:cNvPr>
                <p:cNvCxnSpPr>
                  <a:cxnSpLocks/>
                </p:cNvCxnSpPr>
                <p:nvPr/>
              </p:nvCxnSpPr>
              <p:spPr>
                <a:xfrm flipV="1">
                  <a:off x="3196771" y="1124857"/>
                  <a:ext cx="0" cy="1335314"/>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C68B6D-20C0-345F-D222-5B4576607369}"/>
                    </a:ext>
                  </a:extLst>
                </p:cNvPr>
                <p:cNvCxnSpPr/>
                <p:nvPr/>
              </p:nvCxnSpPr>
              <p:spPr>
                <a:xfrm>
                  <a:off x="3145971" y="2394856"/>
                  <a:ext cx="1226457" cy="0"/>
                </a:xfrm>
                <a:prstGeom prst="line">
                  <a:avLst/>
                </a:prstGeom>
                <a:ln w="127000"/>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07B91A0E-D2FE-61A4-895A-D4CC7EF8CCD2}"/>
                </a:ext>
              </a:extLst>
            </p:cNvPr>
            <p:cNvGrpSpPr/>
            <p:nvPr/>
          </p:nvGrpSpPr>
          <p:grpSpPr>
            <a:xfrm>
              <a:off x="239486" y="1124857"/>
              <a:ext cx="1320800" cy="1269999"/>
              <a:chOff x="239486" y="1124857"/>
              <a:chExt cx="1320800" cy="1269999"/>
            </a:xfrm>
          </p:grpSpPr>
          <p:cxnSp>
            <p:nvCxnSpPr>
              <p:cNvPr id="29" name="Straight Connector 28">
                <a:extLst>
                  <a:ext uri="{FF2B5EF4-FFF2-40B4-BE49-F238E27FC236}">
                    <a16:creationId xmlns:a16="http://schemas.microsoft.com/office/drawing/2014/main" id="{96394B6A-F61A-CC6F-8926-3A732F99FE39}"/>
                  </a:ext>
                </a:extLst>
              </p:cNvPr>
              <p:cNvCxnSpPr>
                <a:cxnSpLocks/>
              </p:cNvCxnSpPr>
              <p:nvPr/>
            </p:nvCxnSpPr>
            <p:spPr>
              <a:xfrm>
                <a:off x="1502229" y="1175657"/>
                <a:ext cx="0" cy="1219199"/>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D68A4E-00D7-42C8-8384-B5F441CB346D}"/>
                  </a:ext>
                </a:extLst>
              </p:cNvPr>
              <p:cNvCxnSpPr>
                <a:cxnSpLocks/>
              </p:cNvCxnSpPr>
              <p:nvPr/>
            </p:nvCxnSpPr>
            <p:spPr>
              <a:xfrm>
                <a:off x="239486" y="2394856"/>
                <a:ext cx="1320800"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7512DB-3652-F2FC-4D02-7E32340FAAA1}"/>
                  </a:ext>
                </a:extLst>
              </p:cNvPr>
              <p:cNvCxnSpPr>
                <a:cxnSpLocks/>
              </p:cNvCxnSpPr>
              <p:nvPr/>
            </p:nvCxnSpPr>
            <p:spPr>
              <a:xfrm>
                <a:off x="362857" y="1175657"/>
                <a:ext cx="1197429" cy="0"/>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B0D941-A70F-AF37-FB84-543930CEA2F0}"/>
                  </a:ext>
                </a:extLst>
              </p:cNvPr>
              <p:cNvCxnSpPr>
                <a:cxnSpLocks/>
              </p:cNvCxnSpPr>
              <p:nvPr/>
            </p:nvCxnSpPr>
            <p:spPr>
              <a:xfrm>
                <a:off x="311700" y="1124857"/>
                <a:ext cx="0" cy="1269999"/>
              </a:xfrm>
              <a:prstGeom prst="line">
                <a:avLst/>
              </a:prstGeom>
              <a:ln w="1016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42FBED-304A-E101-6957-AF4E2AD77B0E}"/>
              </a:ext>
            </a:extLst>
          </p:cNvPr>
          <p:cNvSpPr>
            <a:spLocks noGrp="1"/>
          </p:cNvSpPr>
          <p:nvPr>
            <p:ph type="body" idx="1"/>
          </p:nvPr>
        </p:nvSpPr>
        <p:spPr>
          <a:xfrm>
            <a:off x="0" y="0"/>
            <a:ext cx="9144000" cy="5143500"/>
          </a:xfrm>
        </p:spPr>
        <p:txBody>
          <a:bodyPr>
            <a:normAutofit/>
          </a:bodyPr>
          <a:lstStyle/>
          <a:p>
            <a:pPr marL="114300" indent="0">
              <a:lnSpc>
                <a:spcPct val="100000"/>
              </a:lnSpc>
              <a:buClr>
                <a:srgbClr val="000000"/>
              </a:buClr>
              <a:buFont typeface="Arial"/>
              <a:buNone/>
            </a:pPr>
            <a:r>
              <a:rPr lang="en-US" sz="2000" dirty="0">
                <a:solidFill>
                  <a:srgbClr val="000000"/>
                </a:solidFill>
              </a:rPr>
              <a:t>6. Searching</a:t>
            </a:r>
          </a:p>
        </p:txBody>
      </p:sp>
      <p:pic>
        <p:nvPicPr>
          <p:cNvPr id="27" name="Picture 26">
            <a:extLst>
              <a:ext uri="{FF2B5EF4-FFF2-40B4-BE49-F238E27FC236}">
                <a16:creationId xmlns:a16="http://schemas.microsoft.com/office/drawing/2014/main" id="{0E26B760-7480-EF2D-28CB-631A0D0FD789}"/>
              </a:ext>
            </a:extLst>
          </p:cNvPr>
          <p:cNvPicPr>
            <a:picLocks noChangeAspect="1"/>
          </p:cNvPicPr>
          <p:nvPr/>
        </p:nvPicPr>
        <p:blipFill>
          <a:blip r:embed="rId2"/>
          <a:stretch>
            <a:fillRect/>
          </a:stretch>
        </p:blipFill>
        <p:spPr>
          <a:xfrm>
            <a:off x="158823" y="490286"/>
            <a:ext cx="3919691" cy="4653214"/>
          </a:xfrm>
          <a:prstGeom prst="rect">
            <a:avLst/>
          </a:prstGeom>
        </p:spPr>
      </p:pic>
      <p:pic>
        <p:nvPicPr>
          <p:cNvPr id="29" name="Picture 28">
            <a:extLst>
              <a:ext uri="{FF2B5EF4-FFF2-40B4-BE49-F238E27FC236}">
                <a16:creationId xmlns:a16="http://schemas.microsoft.com/office/drawing/2014/main" id="{3C727941-1039-2855-7030-EE03AACFBE07}"/>
              </a:ext>
            </a:extLst>
          </p:cNvPr>
          <p:cNvPicPr>
            <a:picLocks noChangeAspect="1"/>
          </p:cNvPicPr>
          <p:nvPr/>
        </p:nvPicPr>
        <p:blipFill>
          <a:blip r:embed="rId3"/>
          <a:stretch>
            <a:fillRect/>
          </a:stretch>
        </p:blipFill>
        <p:spPr>
          <a:xfrm>
            <a:off x="4316748" y="951653"/>
            <a:ext cx="4906663" cy="4038256"/>
          </a:xfrm>
          <a:prstGeom prst="rect">
            <a:avLst/>
          </a:prstGeom>
        </p:spPr>
      </p:pic>
      <p:sp>
        <p:nvSpPr>
          <p:cNvPr id="5" name="TextBox 4">
            <a:extLst>
              <a:ext uri="{FF2B5EF4-FFF2-40B4-BE49-F238E27FC236}">
                <a16:creationId xmlns:a16="http://schemas.microsoft.com/office/drawing/2014/main" id="{333D1717-606E-6954-E495-A41E249B25E9}"/>
              </a:ext>
            </a:extLst>
          </p:cNvPr>
          <p:cNvSpPr txBox="1"/>
          <p:nvPr/>
        </p:nvSpPr>
        <p:spPr>
          <a:xfrm>
            <a:off x="4477657" y="490286"/>
            <a:ext cx="2460172" cy="338554"/>
          </a:xfrm>
          <a:prstGeom prst="rect">
            <a:avLst/>
          </a:prstGeom>
          <a:noFill/>
        </p:spPr>
        <p:txBody>
          <a:bodyPr wrap="square" rtlCol="0">
            <a:spAutoFit/>
          </a:bodyPr>
          <a:lstStyle/>
          <a:p>
            <a:r>
              <a:rPr lang="en-US" sz="1600" dirty="0"/>
              <a:t>7. Using Binary Search</a:t>
            </a:r>
          </a:p>
        </p:txBody>
      </p:sp>
    </p:spTree>
    <p:extLst>
      <p:ext uri="{BB962C8B-B14F-4D97-AF65-F5344CB8AC3E}">
        <p14:creationId xmlns:p14="http://schemas.microsoft.com/office/powerpoint/2010/main" val="7698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0B467D-361F-BA17-D435-97C55BD0118E}"/>
              </a:ext>
            </a:extLst>
          </p:cNvPr>
          <p:cNvSpPr>
            <a:spLocks noGrp="1"/>
          </p:cNvSpPr>
          <p:nvPr>
            <p:ph type="body" idx="1"/>
          </p:nvPr>
        </p:nvSpPr>
        <p:spPr>
          <a:xfrm>
            <a:off x="0" y="0"/>
            <a:ext cx="9144000" cy="5143500"/>
          </a:xfrm>
        </p:spPr>
        <p:txBody>
          <a:bodyPr/>
          <a:lstStyle/>
          <a:p>
            <a:pPr marL="114300" indent="0">
              <a:buNone/>
            </a:pPr>
            <a:r>
              <a:rPr lang="en-US" sz="1600" dirty="0">
                <a:solidFill>
                  <a:srgbClr val="000000"/>
                </a:solidFill>
              </a:rPr>
              <a:t>8. Using Selection Sort</a:t>
            </a:r>
          </a:p>
        </p:txBody>
      </p:sp>
      <p:pic>
        <p:nvPicPr>
          <p:cNvPr id="31" name="Picture 30">
            <a:extLst>
              <a:ext uri="{FF2B5EF4-FFF2-40B4-BE49-F238E27FC236}">
                <a16:creationId xmlns:a16="http://schemas.microsoft.com/office/drawing/2014/main" id="{AC8E5A81-BAB2-235B-6A80-D570318A9BE2}"/>
              </a:ext>
            </a:extLst>
          </p:cNvPr>
          <p:cNvPicPr>
            <a:picLocks noChangeAspect="1"/>
          </p:cNvPicPr>
          <p:nvPr/>
        </p:nvPicPr>
        <p:blipFill>
          <a:blip r:embed="rId2"/>
          <a:stretch>
            <a:fillRect/>
          </a:stretch>
        </p:blipFill>
        <p:spPr>
          <a:xfrm>
            <a:off x="138522" y="602696"/>
            <a:ext cx="3958843" cy="3989286"/>
          </a:xfrm>
          <a:prstGeom prst="rect">
            <a:avLst/>
          </a:prstGeom>
        </p:spPr>
      </p:pic>
      <p:pic>
        <p:nvPicPr>
          <p:cNvPr id="33" name="Picture 32">
            <a:extLst>
              <a:ext uri="{FF2B5EF4-FFF2-40B4-BE49-F238E27FC236}">
                <a16:creationId xmlns:a16="http://schemas.microsoft.com/office/drawing/2014/main" id="{18A19932-3250-0011-7BEC-C24616E19D13}"/>
              </a:ext>
            </a:extLst>
          </p:cNvPr>
          <p:cNvPicPr>
            <a:picLocks noChangeAspect="1"/>
          </p:cNvPicPr>
          <p:nvPr/>
        </p:nvPicPr>
        <p:blipFill>
          <a:blip r:embed="rId3"/>
          <a:stretch>
            <a:fillRect/>
          </a:stretch>
        </p:blipFill>
        <p:spPr>
          <a:xfrm>
            <a:off x="4235887" y="949577"/>
            <a:ext cx="4233200" cy="3852837"/>
          </a:xfrm>
          <a:prstGeom prst="rect">
            <a:avLst/>
          </a:prstGeom>
        </p:spPr>
      </p:pic>
      <p:sp>
        <p:nvSpPr>
          <p:cNvPr id="4" name="TextBox 3">
            <a:extLst>
              <a:ext uri="{FF2B5EF4-FFF2-40B4-BE49-F238E27FC236}">
                <a16:creationId xmlns:a16="http://schemas.microsoft.com/office/drawing/2014/main" id="{493C3C42-F99C-8C02-4CBF-A3F2BE7CC069}"/>
              </a:ext>
            </a:extLst>
          </p:cNvPr>
          <p:cNvSpPr txBox="1"/>
          <p:nvPr/>
        </p:nvSpPr>
        <p:spPr>
          <a:xfrm>
            <a:off x="4521200" y="341086"/>
            <a:ext cx="2394857" cy="584775"/>
          </a:xfrm>
          <a:prstGeom prst="rect">
            <a:avLst/>
          </a:prstGeom>
          <a:noFill/>
        </p:spPr>
        <p:txBody>
          <a:bodyPr wrap="square" rtlCol="0">
            <a:spAutoFit/>
          </a:bodyPr>
          <a:lstStyle/>
          <a:p>
            <a:r>
              <a:rPr lang="en-US" sz="1600" dirty="0"/>
              <a:t>9.Time Complexity of Sorting algorithm</a:t>
            </a:r>
          </a:p>
        </p:txBody>
      </p:sp>
    </p:spTree>
    <p:extLst>
      <p:ext uri="{BB962C8B-B14F-4D97-AF65-F5344CB8AC3E}">
        <p14:creationId xmlns:p14="http://schemas.microsoft.com/office/powerpoint/2010/main" val="213247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FD8DB-0CA3-92AB-27DC-CFA9C171548B}"/>
              </a:ext>
            </a:extLst>
          </p:cNvPr>
          <p:cNvSpPr>
            <a:spLocks noGrp="1"/>
          </p:cNvSpPr>
          <p:nvPr>
            <p:ph type="body" idx="1"/>
          </p:nvPr>
        </p:nvSpPr>
        <p:spPr>
          <a:xfrm>
            <a:off x="65314" y="0"/>
            <a:ext cx="9078686" cy="5143500"/>
          </a:xfrm>
        </p:spPr>
        <p:txBody>
          <a:bodyPr/>
          <a:lstStyle/>
          <a:p>
            <a:pPr marL="114300" indent="0">
              <a:buNone/>
            </a:pPr>
            <a:endParaRPr lang="en-US" sz="1400" dirty="0">
              <a:solidFill>
                <a:srgbClr val="000000"/>
              </a:solidFill>
            </a:endParaRPr>
          </a:p>
          <a:p>
            <a:pPr marL="114300" indent="0">
              <a:buNone/>
            </a:pPr>
            <a:endParaRPr lang="en-US" sz="1400" dirty="0">
              <a:solidFill>
                <a:srgbClr val="000000"/>
              </a:solidFill>
            </a:endParaRPr>
          </a:p>
          <a:p>
            <a:pPr marL="114300" indent="0">
              <a:buNone/>
            </a:pPr>
            <a:r>
              <a:rPr lang="en-US" sz="1600" dirty="0">
                <a:solidFill>
                  <a:srgbClr val="000000"/>
                </a:solidFill>
              </a:rPr>
              <a:t>10. Time Complexity of Searching</a:t>
            </a:r>
          </a:p>
        </p:txBody>
      </p:sp>
      <p:pic>
        <p:nvPicPr>
          <p:cNvPr id="35" name="Picture 34">
            <a:extLst>
              <a:ext uri="{FF2B5EF4-FFF2-40B4-BE49-F238E27FC236}">
                <a16:creationId xmlns:a16="http://schemas.microsoft.com/office/drawing/2014/main" id="{00CBDE67-5595-3BCB-E1EB-7F2A6AAF8415}"/>
              </a:ext>
            </a:extLst>
          </p:cNvPr>
          <p:cNvPicPr>
            <a:picLocks noChangeAspect="1"/>
          </p:cNvPicPr>
          <p:nvPr/>
        </p:nvPicPr>
        <p:blipFill>
          <a:blip r:embed="rId2"/>
          <a:stretch>
            <a:fillRect/>
          </a:stretch>
        </p:blipFill>
        <p:spPr>
          <a:xfrm>
            <a:off x="347861" y="1259661"/>
            <a:ext cx="3760164" cy="3501025"/>
          </a:xfrm>
          <a:prstGeom prst="rect">
            <a:avLst/>
          </a:prstGeom>
        </p:spPr>
      </p:pic>
      <p:pic>
        <p:nvPicPr>
          <p:cNvPr id="37" name="Picture 36">
            <a:extLst>
              <a:ext uri="{FF2B5EF4-FFF2-40B4-BE49-F238E27FC236}">
                <a16:creationId xmlns:a16="http://schemas.microsoft.com/office/drawing/2014/main" id="{DB169B48-E654-599E-99A4-7950AFC9601A}"/>
              </a:ext>
            </a:extLst>
          </p:cNvPr>
          <p:cNvPicPr>
            <a:picLocks noChangeAspect="1"/>
          </p:cNvPicPr>
          <p:nvPr/>
        </p:nvPicPr>
        <p:blipFill>
          <a:blip r:embed="rId3"/>
          <a:stretch>
            <a:fillRect/>
          </a:stretch>
        </p:blipFill>
        <p:spPr>
          <a:xfrm>
            <a:off x="4390572" y="1259661"/>
            <a:ext cx="4688114" cy="3501025"/>
          </a:xfrm>
          <a:prstGeom prst="rect">
            <a:avLst/>
          </a:prstGeom>
        </p:spPr>
      </p:pic>
      <p:sp>
        <p:nvSpPr>
          <p:cNvPr id="5" name="TextBox 4">
            <a:extLst>
              <a:ext uri="{FF2B5EF4-FFF2-40B4-BE49-F238E27FC236}">
                <a16:creationId xmlns:a16="http://schemas.microsoft.com/office/drawing/2014/main" id="{8F83F0F2-151C-9D84-CE25-1C9FC54DD3A2}"/>
              </a:ext>
            </a:extLst>
          </p:cNvPr>
          <p:cNvSpPr txBox="1"/>
          <p:nvPr/>
        </p:nvSpPr>
        <p:spPr>
          <a:xfrm>
            <a:off x="4753428" y="558800"/>
            <a:ext cx="2627085" cy="584775"/>
          </a:xfrm>
          <a:prstGeom prst="rect">
            <a:avLst/>
          </a:prstGeom>
          <a:noFill/>
        </p:spPr>
        <p:txBody>
          <a:bodyPr wrap="square" rtlCol="0">
            <a:spAutoFit/>
          </a:bodyPr>
          <a:lstStyle/>
          <a:p>
            <a:r>
              <a:rPr lang="en-US" sz="1600" dirty="0"/>
              <a:t>11. Display Searching Details </a:t>
            </a:r>
          </a:p>
        </p:txBody>
      </p:sp>
    </p:spTree>
    <p:extLst>
      <p:ext uri="{BB962C8B-B14F-4D97-AF65-F5344CB8AC3E}">
        <p14:creationId xmlns:p14="http://schemas.microsoft.com/office/powerpoint/2010/main" val="1243018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EA827C-F966-88BD-0773-9B4FE1E91F6E}"/>
              </a:ext>
            </a:extLst>
          </p:cNvPr>
          <p:cNvSpPr>
            <a:spLocks noGrp="1"/>
          </p:cNvSpPr>
          <p:nvPr>
            <p:ph type="body" idx="1"/>
          </p:nvPr>
        </p:nvSpPr>
        <p:spPr>
          <a:xfrm>
            <a:off x="0" y="50800"/>
            <a:ext cx="9144000" cy="5092700"/>
          </a:xfrm>
        </p:spPr>
        <p:txBody>
          <a:bodyPr/>
          <a:lstStyle/>
          <a:p>
            <a:pPr marL="114300" indent="0">
              <a:buNone/>
            </a:pPr>
            <a:endParaRPr lang="en-US" dirty="0">
              <a:solidFill>
                <a:schemeClr val="tx1"/>
              </a:solidFill>
              <a:latin typeface="Aptos Narrow" panose="020B0004020202020204" pitchFamily="34" charset="0"/>
            </a:endParaRPr>
          </a:p>
          <a:p>
            <a:pPr marL="114300" indent="0">
              <a:buNone/>
            </a:pPr>
            <a:r>
              <a:rPr lang="en-US" dirty="0">
                <a:solidFill>
                  <a:schemeClr val="tx1"/>
                </a:solidFill>
                <a:latin typeface="Aptos Narrow" panose="020B0004020202020204" pitchFamily="34" charset="0"/>
              </a:rPr>
              <a:t>       </a:t>
            </a:r>
            <a:r>
              <a:rPr lang="en-US" sz="2000" dirty="0">
                <a:solidFill>
                  <a:schemeClr val="tx1"/>
                </a:solidFill>
                <a:latin typeface="Aptos Narrow" panose="020B0004020202020204" pitchFamily="34" charset="0"/>
              </a:rPr>
              <a:t>12. Display Sorting Details</a:t>
            </a:r>
            <a:endParaRPr lang="en-US" dirty="0">
              <a:solidFill>
                <a:schemeClr val="tx1"/>
              </a:solidFill>
              <a:latin typeface="Aptos Narrow" panose="020B0004020202020204" pitchFamily="34" charset="0"/>
            </a:endParaRPr>
          </a:p>
        </p:txBody>
      </p:sp>
      <p:pic>
        <p:nvPicPr>
          <p:cNvPr id="5" name="Picture 4">
            <a:extLst>
              <a:ext uri="{FF2B5EF4-FFF2-40B4-BE49-F238E27FC236}">
                <a16:creationId xmlns:a16="http://schemas.microsoft.com/office/drawing/2014/main" id="{3FC65605-99DC-30C1-19BD-2F90AA2A591C}"/>
              </a:ext>
            </a:extLst>
          </p:cNvPr>
          <p:cNvPicPr>
            <a:picLocks noChangeAspect="1"/>
          </p:cNvPicPr>
          <p:nvPr/>
        </p:nvPicPr>
        <p:blipFill>
          <a:blip r:embed="rId2"/>
          <a:stretch>
            <a:fillRect/>
          </a:stretch>
        </p:blipFill>
        <p:spPr>
          <a:xfrm>
            <a:off x="333829" y="1014030"/>
            <a:ext cx="7293428" cy="4078669"/>
          </a:xfrm>
          <a:prstGeom prst="rect">
            <a:avLst/>
          </a:prstGeom>
        </p:spPr>
      </p:pic>
    </p:spTree>
    <p:extLst>
      <p:ext uri="{BB962C8B-B14F-4D97-AF65-F5344CB8AC3E}">
        <p14:creationId xmlns:p14="http://schemas.microsoft.com/office/powerpoint/2010/main" val="307073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     Conclusion</a:t>
            </a:r>
            <a:endParaRPr dirty="0"/>
          </a:p>
        </p:txBody>
      </p:sp>
      <p:sp>
        <p:nvSpPr>
          <p:cNvPr id="158" name="Google Shape;158;p29"/>
          <p:cNvSpPr txBox="1">
            <a:spLocks noGrp="1"/>
          </p:cNvSpPr>
          <p:nvPr>
            <p:ph type="body" idx="1"/>
          </p:nvPr>
        </p:nvSpPr>
        <p:spPr>
          <a:xfrm>
            <a:off x="779721" y="1152475"/>
            <a:ext cx="6953693" cy="3416400"/>
          </a:xfrm>
          <a:prstGeom prst="rect">
            <a:avLst/>
          </a:prstGeom>
          <a:noFill/>
          <a:ln>
            <a:noFill/>
          </a:ln>
        </p:spPr>
        <p:txBody>
          <a:bodyPr spcFirstLastPara="1" wrap="square" lIns="91425" tIns="91425" rIns="91425" bIns="91425" anchor="t" anchorCtr="0">
            <a:normAutofit/>
          </a:bodyPr>
          <a:lstStyle/>
          <a:p>
            <a:pPr marL="0" indent="0">
              <a:lnSpc>
                <a:spcPct val="135000"/>
              </a:lnSpc>
              <a:buNone/>
            </a:pPr>
            <a:r>
              <a:rPr lang="en-US" sz="1700" dirty="0">
                <a:solidFill>
                  <a:schemeClr val="tx1"/>
                </a:solidFill>
                <a:latin typeface="Arial" panose="020B0604020202020204" pitchFamily="34" charset="0"/>
              </a:rPr>
              <a:t>Our Project Module manages CRUD Operations with insertion sort for Sorting and Linear Search for Searching. This project implemented Insertion Sort to sort departments by their department codes. Despite its O(n²) time complexity, Insertion Sort proved to be efficient for small datasets, especially when the data is partially sorted. We also used Linear Search to find specific departments, which is a simple and effective algorithm for unsorted data with a time complexity of O(n).</a:t>
            </a:r>
            <a:endParaRPr sz="1700" dirty="0">
              <a:solidFill>
                <a:schemeClr val="tx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2651051" y="2011898"/>
            <a:ext cx="3537098"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         Thank You</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Module Description : Department </a:t>
            </a:r>
            <a:endParaRPr/>
          </a:p>
        </p:txBody>
      </p:sp>
      <p:sp>
        <p:nvSpPr>
          <p:cNvPr id="77" name="Google Shape;7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dirty="0">
                <a:solidFill>
                  <a:schemeClr val="dk1"/>
                </a:solidFill>
              </a:rPr>
              <a:t>The Department Management System is a C program for efficiently handling department records. Key modules include creating, updating, retrieving, and deleting records, with data stored in files for persistence. Sorting and searching modules optimize access to information, and complexity analysis highlights the efficiency of operations. This system provides a structured way to manage department data in educational or organizational settings.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Department Setting:Field/table details</a:t>
            </a:r>
            <a:endParaRPr/>
          </a:p>
        </p:txBody>
      </p:sp>
      <p:graphicFrame>
        <p:nvGraphicFramePr>
          <p:cNvPr id="84" name="Google Shape;84;p17"/>
          <p:cNvGraphicFramePr/>
          <p:nvPr/>
        </p:nvGraphicFramePr>
        <p:xfrm>
          <a:off x="446325" y="1372150"/>
          <a:ext cx="8059800" cy="3000025"/>
        </p:xfrm>
        <a:graphic>
          <a:graphicData uri="http://schemas.openxmlformats.org/drawingml/2006/table">
            <a:tbl>
              <a:tblPr>
                <a:noFill/>
                <a:tableStyleId>{B57A3B62-EDB8-48D2-B2A8-9A0DF3B47924}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Field Name </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integer</a:t>
                      </a:r>
                      <a:endParaRPr sz="1100" u="none" strike="noStrike" cap="none"/>
                    </a:p>
                  </a:txBody>
                  <a:tcPr marL="63500" marR="63500" marT="63500" marB="63500"/>
                </a:tc>
                <a:extLst>
                  <a:ext uri="{0D108BD9-81ED-4DB2-BD59-A6C34878D82A}">
                    <a16:rowId xmlns:a16="http://schemas.microsoft.com/office/drawing/2014/main" val="10001"/>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sch_id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a:t>integer</a:t>
                      </a:r>
                      <a:endParaRPr sz="1100" u="none" strike="noStrike" cap="none"/>
                    </a:p>
                  </a:txBody>
                  <a:tcPr marL="63500" marR="63500" marT="63500" marB="63500"/>
                </a:tc>
                <a:extLst>
                  <a:ext uri="{0D108BD9-81ED-4DB2-BD59-A6C34878D82A}">
                    <a16:rowId xmlns:a16="http://schemas.microsoft.com/office/drawing/2014/main" val="10002"/>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dept_code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dept_name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4"/>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dept_location</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5"/>
                  </a:ext>
                </a:extLst>
              </a:tr>
              <a:tr h="428575">
                <a:tc>
                  <a:txBody>
                    <a:bodyPr/>
                    <a:lstStyle/>
                    <a:p>
                      <a:pPr marL="0" marR="0" lvl="0" indent="0" algn="l" rtl="0">
                        <a:lnSpc>
                          <a:spcPct val="100000"/>
                        </a:lnSpc>
                        <a:spcBef>
                          <a:spcPts val="0"/>
                        </a:spcBef>
                        <a:spcAft>
                          <a:spcPts val="0"/>
                        </a:spcAft>
                        <a:buClr>
                          <a:srgbClr val="000000"/>
                        </a:buClr>
                        <a:buSzPts val="1100"/>
                        <a:buFont typeface="Arial"/>
                        <a:buNone/>
                      </a:pPr>
                      <a:r>
                        <a:rPr lang="en" sz="1100"/>
                        <a:t>dept_email</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t>String</a:t>
                      </a:r>
                      <a:endParaRPr sz="1100" u="none" strike="noStrike" cap="none"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a:t>
            </a:r>
            <a:r>
              <a:rPr lang="en" dirty="0">
                <a:solidFill>
                  <a:schemeClr val="dk1"/>
                </a:solidFill>
              </a:rPr>
              <a:t>arka_department</a:t>
            </a:r>
            <a:endParaRPr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Create:</a:t>
            </a:r>
            <a:r>
              <a:rPr lang="en" sz="1800" dirty="0">
                <a:solidFill>
                  <a:schemeClr val="dk1"/>
                </a:solidFill>
              </a:rPr>
              <a:t>arka_department_create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arka_department_update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arka_department_retrive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arka_department_delete</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Sorting:</a:t>
            </a:r>
            <a:r>
              <a:rPr lang="en" sz="1800" dirty="0">
                <a:solidFill>
                  <a:schemeClr val="dk1"/>
                </a:solidFill>
              </a:rPr>
              <a:t>arka_department_insertion_sorting(int sort_option)</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Searching:</a:t>
            </a:r>
            <a:r>
              <a:rPr lang="en" sz="1800" dirty="0">
                <a:solidFill>
                  <a:schemeClr val="dk1"/>
                </a:solidFill>
              </a:rPr>
              <a:t>arka_department_linear_searching</a:t>
            </a:r>
            <a:endParaRPr sz="1800"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arka_department_storing</a:t>
            </a:r>
            <a:endParaRPr sz="1800" dirty="0">
              <a:solidFill>
                <a:schemeClr val="dk1"/>
              </a:solidFill>
            </a:endParaRP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 :Programming Details</a:t>
            </a:r>
            <a:endParaRPr dirty="0"/>
          </a:p>
          <a:p>
            <a:pPr marL="0" lvl="0" indent="0" algn="l" rtl="0">
              <a:lnSpc>
                <a:spcPct val="100000"/>
              </a:lnSpc>
              <a:spcBef>
                <a:spcPts val="0"/>
              </a:spcBef>
              <a:spcAft>
                <a:spcPts val="0"/>
              </a:spcAft>
              <a:buSzPct val="111111"/>
              <a:buNone/>
            </a:pPr>
            <a:endParaRPr dirty="0"/>
          </a:p>
        </p:txBody>
      </p:sp>
      <p:sp>
        <p:nvSpPr>
          <p:cNvPr id="96" name="Google Shape;9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chemeClr val="dk1"/>
              </a:buClr>
              <a:buSzPts val="1800"/>
              <a:buChar char="○"/>
            </a:pPr>
            <a:r>
              <a:rPr lang="en" sz="1800" b="1">
                <a:solidFill>
                  <a:schemeClr val="dk1"/>
                </a:solidFill>
              </a:rPr>
              <a:t>Comparison(both searching and Sorting)</a:t>
            </a:r>
            <a:r>
              <a:rPr lang="en" sz="1800">
                <a:solidFill>
                  <a:schemeClr val="dk1"/>
                </a:solidFill>
              </a:rPr>
              <a:t>:</a:t>
            </a:r>
            <a:endParaRPr sz="1800">
              <a:solidFill>
                <a:schemeClr val="dk1"/>
              </a:solidFill>
            </a:endParaRPr>
          </a:p>
          <a:p>
            <a:pPr marL="1371600" marR="0" lvl="2" indent="-342900" algn="l" rtl="0">
              <a:lnSpc>
                <a:spcPct val="115000"/>
              </a:lnSpc>
              <a:spcBef>
                <a:spcPts val="0"/>
              </a:spcBef>
              <a:spcAft>
                <a:spcPts val="0"/>
              </a:spcAft>
              <a:buClr>
                <a:schemeClr val="dk1"/>
              </a:buClr>
              <a:buSzPts val="1800"/>
              <a:buChar char="■"/>
            </a:pPr>
            <a:r>
              <a:rPr lang="en" sz="1800">
                <a:solidFill>
                  <a:schemeClr val="dk1"/>
                </a:solidFill>
              </a:rPr>
              <a:t>For </a:t>
            </a:r>
            <a:endParaRPr sz="1800">
              <a:solidFill>
                <a:schemeClr val="dk1"/>
              </a:solidFill>
            </a:endParaRPr>
          </a:p>
          <a:p>
            <a:pPr marL="1371600" marR="0" lvl="0" indent="0" algn="l" rtl="0">
              <a:lnSpc>
                <a:spcPct val="115000"/>
              </a:lnSpc>
              <a:spcBef>
                <a:spcPts val="0"/>
              </a:spcBef>
              <a:spcAft>
                <a:spcPts val="0"/>
              </a:spcAft>
              <a:buNone/>
            </a:pPr>
            <a:r>
              <a:rPr lang="en" sz="1800">
                <a:solidFill>
                  <a:schemeClr val="dk1"/>
                </a:solidFill>
              </a:rPr>
              <a:t>Searching-arka_department_Compare_Search_</a:t>
            </a:r>
            <a:r>
              <a:rPr lang="en">
                <a:solidFill>
                  <a:schemeClr val="dk1"/>
                </a:solidFill>
              </a:rPr>
              <a:t>algorithm_linear</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a:t>
            </a:r>
            <a:endParaRPr sz="1800">
              <a:solidFill>
                <a:schemeClr val="dk1"/>
              </a:solidFill>
            </a:endParaRPr>
          </a:p>
          <a:p>
            <a:pPr marL="1371600" lvl="0" indent="0" algn="l" rtl="0">
              <a:lnSpc>
                <a:spcPct val="115000"/>
              </a:lnSpc>
              <a:spcBef>
                <a:spcPts val="0"/>
              </a:spcBef>
              <a:spcAft>
                <a:spcPts val="0"/>
              </a:spcAft>
              <a:buNone/>
            </a:pPr>
            <a:r>
              <a:rPr lang="en" sz="1800">
                <a:solidFill>
                  <a:schemeClr val="dk1"/>
                </a:solidFill>
              </a:rPr>
              <a:t>Sorting-arka_department_Compare_sorting_algorithm</a:t>
            </a:r>
            <a:r>
              <a:rPr lang="en">
                <a:solidFill>
                  <a:schemeClr val="dk1"/>
                </a:solidFill>
              </a:rPr>
              <a:t>_insertion</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Time Complexity(both searching and Sorting):</a:t>
            </a:r>
            <a:endParaRPr sz="1800" b="1">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Searching-arka_department_complexity_Searching</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Sorting-arka_department_compexity_sorting</a:t>
            </a:r>
            <a:endParaRPr sz="1800">
              <a:solidFill>
                <a:schemeClr val="dk1"/>
              </a:solidFill>
            </a:endParaRPr>
          </a:p>
          <a:p>
            <a:pPr marL="0" lvl="0" indent="0" algn="l" rtl="0">
              <a:lnSpc>
                <a:spcPct val="115000"/>
              </a:lnSpc>
              <a:spcBef>
                <a:spcPts val="0"/>
              </a:spcBef>
              <a:spcAft>
                <a:spcPts val="0"/>
              </a:spcAft>
              <a:buSzPts val="1800"/>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dirty="0"/>
              <a:t>Department:Programming Details</a:t>
            </a:r>
            <a:endParaRPr dirty="0"/>
          </a:p>
          <a:p>
            <a:pPr marL="0" lvl="0" indent="0" algn="l" rtl="0">
              <a:lnSpc>
                <a:spcPct val="100000"/>
              </a:lnSpc>
              <a:spcBef>
                <a:spcPts val="0"/>
              </a:spcBef>
              <a:spcAft>
                <a:spcPts val="0"/>
              </a:spcAft>
              <a:buSzPct val="111111"/>
              <a:buNone/>
            </a:pPr>
            <a:endParaRPr dirty="0"/>
          </a:p>
        </p:txBody>
      </p:sp>
      <p:sp>
        <p:nvSpPr>
          <p:cNvPr id="102" name="Google Shape;10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dirty="0">
                <a:solidFill>
                  <a:schemeClr val="dk1"/>
                </a:solidFill>
              </a:rPr>
              <a:t>For Searching-arka_department_linear_search_details</a:t>
            </a:r>
            <a:endParaRPr sz="1800" dirty="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dirty="0">
                <a:solidFill>
                  <a:schemeClr val="dk1"/>
                </a:solidFill>
              </a:rPr>
              <a:t>For Sorting-arka_department_insertion_sorting_details</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rPr>
              <a:t>File name to be used is:-department_data.txt</a:t>
            </a:r>
            <a:endParaRPr sz="1800" dirty="0">
              <a:solidFill>
                <a:schemeClr val="dk1"/>
              </a:solidFill>
            </a:endParaRPr>
          </a:p>
          <a:p>
            <a:pPr marL="0" lvl="0" indent="0" algn="l" rtl="0">
              <a:lnSpc>
                <a:spcPct val="115000"/>
              </a:lnSpc>
              <a:spcBef>
                <a:spcPts val="0"/>
              </a:spcBef>
              <a:spcAft>
                <a:spcPts val="12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091421" y="20999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Department : Sorting Algorithm used</a:t>
            </a:r>
            <a:endParaRPr dirty="0"/>
          </a:p>
        </p:txBody>
      </p:sp>
      <p:sp>
        <p:nvSpPr>
          <p:cNvPr id="108" name="Google Shape;108;p21"/>
          <p:cNvSpPr txBox="1">
            <a:spLocks noGrp="1"/>
          </p:cNvSpPr>
          <p:nvPr>
            <p:ph type="body" idx="1"/>
          </p:nvPr>
        </p:nvSpPr>
        <p:spPr>
          <a:xfrm>
            <a:off x="311700" y="782693"/>
            <a:ext cx="8520600" cy="3990754"/>
          </a:xfrm>
          <a:prstGeom prst="rect">
            <a:avLst/>
          </a:prstGeom>
          <a:noFill/>
          <a:ln>
            <a:noFill/>
          </a:ln>
        </p:spPr>
        <p:txBody>
          <a:bodyPr spcFirstLastPara="1" wrap="square" lIns="91425" tIns="91425" rIns="91425" bIns="91425" anchor="t" anchorCtr="0">
            <a:normAutofit fontScale="55000" lnSpcReduction="20000"/>
          </a:bodyPr>
          <a:lstStyle/>
          <a:p>
            <a:pPr marL="131445" lvl="0" indent="0" algn="l" rtl="0">
              <a:lnSpc>
                <a:spcPct val="115000"/>
              </a:lnSpc>
              <a:spcBef>
                <a:spcPts val="0"/>
              </a:spcBef>
              <a:spcAft>
                <a:spcPts val="0"/>
              </a:spcAft>
              <a:buSzPct val="100000"/>
              <a:buNone/>
            </a:pPr>
            <a:r>
              <a:rPr lang="en" sz="2900" dirty="0">
                <a:solidFill>
                  <a:schemeClr val="dk1"/>
                </a:solidFill>
              </a:rPr>
              <a:t>Sorting Algorithm Name: Insertion Sort</a:t>
            </a:r>
            <a:endParaRPr sz="2900" dirty="0">
              <a:solidFill>
                <a:schemeClr val="dk1"/>
              </a:solidFill>
            </a:endParaRPr>
          </a:p>
          <a:p>
            <a:pPr marL="131445" lvl="0" indent="0" algn="l" rtl="0">
              <a:lnSpc>
                <a:spcPct val="115000"/>
              </a:lnSpc>
              <a:spcBef>
                <a:spcPts val="0"/>
              </a:spcBef>
              <a:spcAft>
                <a:spcPts val="0"/>
              </a:spcAft>
              <a:buSzPct val="100000"/>
              <a:buNone/>
            </a:pPr>
            <a:r>
              <a:rPr lang="en" sz="2900" dirty="0">
                <a:solidFill>
                  <a:schemeClr val="dk1"/>
                </a:solidFill>
              </a:rPr>
              <a:t>Algorithm:</a:t>
            </a:r>
            <a:endParaRPr sz="2900" dirty="0">
              <a:solidFill>
                <a:schemeClr val="dk1"/>
              </a:solidFill>
            </a:endParaRPr>
          </a:p>
          <a:p>
            <a:pPr marL="0" lvl="0" indent="0" algn="l" rtl="0">
              <a:lnSpc>
                <a:spcPct val="115000"/>
              </a:lnSpc>
              <a:spcBef>
                <a:spcPts val="0"/>
              </a:spcBef>
              <a:spcAft>
                <a:spcPts val="0"/>
              </a:spcAft>
              <a:buNone/>
            </a:pPr>
            <a:r>
              <a:rPr lang="en" sz="2100" dirty="0">
                <a:solidFill>
                  <a:schemeClr val="dk1"/>
                </a:solidFill>
              </a:rPr>
              <a:t>     </a:t>
            </a:r>
            <a:r>
              <a:rPr lang="en" sz="2100" b="1" dirty="0">
                <a:solidFill>
                  <a:schemeClr val="dk1"/>
                </a:solidFill>
              </a:rPr>
              <a:t>Step 1:</a:t>
            </a:r>
            <a:r>
              <a:rPr lang="en" sz="2100" dirty="0">
                <a:solidFill>
                  <a:schemeClr val="dk1"/>
                </a:solidFill>
              </a:rPr>
              <a:t>Initialize: Start a loop with i from 1 to department_count - 1.</a:t>
            </a:r>
            <a:endParaRPr sz="2100" dirty="0">
              <a:solidFill>
                <a:schemeClr val="dk1"/>
              </a:solidFill>
            </a:endParaRPr>
          </a:p>
          <a:p>
            <a:pPr marL="685800" lvl="0" indent="0" algn="l" rtl="0">
              <a:spcBef>
                <a:spcPts val="0"/>
              </a:spcBef>
              <a:spcAft>
                <a:spcPts val="0"/>
              </a:spcAft>
              <a:buNone/>
            </a:pPr>
            <a:r>
              <a:rPr lang="en" sz="2100" dirty="0">
                <a:solidFill>
                  <a:schemeClr val="dk1"/>
                </a:solidFill>
              </a:rPr>
              <a:t>       </a:t>
            </a:r>
          </a:p>
          <a:p>
            <a:pPr marL="685800" lvl="0" indent="0" algn="l" rtl="0">
              <a:spcBef>
                <a:spcPts val="0"/>
              </a:spcBef>
              <a:spcAft>
                <a:spcPts val="0"/>
              </a:spcAft>
              <a:buNone/>
            </a:pPr>
            <a:r>
              <a:rPr lang="en" sz="2100" dirty="0">
                <a:solidFill>
                  <a:schemeClr val="dk1"/>
                </a:solidFill>
              </a:rPr>
              <a:t> Set Current Element.</a:t>
            </a:r>
          </a:p>
          <a:p>
            <a:pPr marL="685800" lvl="0" indent="0" algn="l" rtl="0">
              <a:spcBef>
                <a:spcPts val="0"/>
              </a:spcBef>
              <a:spcAft>
                <a:spcPts val="0"/>
              </a:spcAft>
              <a:buNone/>
            </a:pPr>
            <a:r>
              <a:rPr lang="en" sz="2100" dirty="0">
                <a:solidFill>
                  <a:schemeClr val="dk1"/>
                </a:solidFill>
              </a:rPr>
              <a:t> Set current to departments[i].</a:t>
            </a:r>
            <a:endParaRPr sz="2100" dirty="0">
              <a:solidFill>
                <a:schemeClr val="dk1"/>
              </a:solidFill>
            </a:endParaRPr>
          </a:p>
          <a:p>
            <a:pPr marL="169228" lvl="0" indent="0" algn="l" rtl="0">
              <a:spcBef>
                <a:spcPts val="0"/>
              </a:spcBef>
              <a:spcAft>
                <a:spcPts val="0"/>
              </a:spcAft>
              <a:buClr>
                <a:schemeClr val="dk1"/>
              </a:buClr>
              <a:buSzPct val="100000"/>
              <a:buNone/>
            </a:pPr>
            <a:r>
              <a:rPr lang="en" sz="2100" dirty="0">
                <a:solidFill>
                  <a:schemeClr val="dk1"/>
                </a:solidFill>
              </a:rPr>
              <a:t>             Initialize j to i - 1.</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200" b="1" dirty="0">
                <a:solidFill>
                  <a:schemeClr val="dk1"/>
                </a:solidFill>
              </a:rPr>
              <a:t>Step 2:</a:t>
            </a:r>
            <a:r>
              <a:rPr lang="en" sz="2100" dirty="0">
                <a:solidFill>
                  <a:schemeClr val="dk1"/>
                </a:solidFill>
              </a:rPr>
              <a:t>Shift Elements:</a:t>
            </a:r>
            <a:endParaRPr sz="2100" dirty="0">
              <a:solidFill>
                <a:schemeClr val="dk1"/>
              </a:solidFill>
            </a:endParaRPr>
          </a:p>
          <a:p>
            <a:pPr marL="169228" lvl="0" indent="0" algn="l" rtl="0">
              <a:spcBef>
                <a:spcPts val="1200"/>
              </a:spcBef>
              <a:spcAft>
                <a:spcPts val="0"/>
              </a:spcAft>
              <a:buClr>
                <a:schemeClr val="dk1"/>
              </a:buClr>
              <a:buSzPct val="100000"/>
              <a:buNone/>
            </a:pPr>
            <a:r>
              <a:rPr lang="en" sz="2100" dirty="0">
                <a:solidFill>
                  <a:schemeClr val="dk1"/>
                </a:solidFill>
              </a:rPr>
              <a:t>          While j &gt;= 0 and departments[j].dept_code is greater than current.dept_code:</a:t>
            </a:r>
            <a:endParaRPr sz="2100" dirty="0">
              <a:solidFill>
                <a:schemeClr val="dk1"/>
              </a:solidFill>
            </a:endParaRPr>
          </a:p>
          <a:p>
            <a:pPr marL="626428" lvl="1" indent="0" algn="l" rtl="0">
              <a:spcBef>
                <a:spcPts val="0"/>
              </a:spcBef>
              <a:spcAft>
                <a:spcPts val="0"/>
              </a:spcAft>
              <a:buClr>
                <a:schemeClr val="dk1"/>
              </a:buClr>
              <a:buSzPct val="100000"/>
              <a:buNone/>
            </a:pPr>
            <a:r>
              <a:rPr lang="en" sz="2100" dirty="0">
                <a:solidFill>
                  <a:schemeClr val="dk1"/>
                </a:solidFill>
              </a:rPr>
              <a:t>Shift departments[j] to the right by setting departments[j + 1] = departments[j].</a:t>
            </a:r>
            <a:endParaRPr sz="2100" dirty="0">
              <a:solidFill>
                <a:schemeClr val="dk1"/>
              </a:solidFill>
            </a:endParaRPr>
          </a:p>
          <a:p>
            <a:pPr marL="626428" lvl="1" indent="0" algn="l" rtl="0">
              <a:spcBef>
                <a:spcPts val="0"/>
              </a:spcBef>
              <a:spcAft>
                <a:spcPts val="0"/>
              </a:spcAft>
              <a:buClr>
                <a:schemeClr val="dk1"/>
              </a:buClr>
              <a:buSzPct val="100000"/>
              <a:buNone/>
            </a:pPr>
            <a:r>
              <a:rPr lang="en" sz="2100" dirty="0">
                <a:solidFill>
                  <a:schemeClr val="dk1"/>
                </a:solidFill>
              </a:rPr>
              <a:t>Decrement j by 1 to continue comparing with previous elements.</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200" b="1" dirty="0">
                <a:solidFill>
                  <a:schemeClr val="dk1"/>
                </a:solidFill>
              </a:rPr>
              <a:t>Step 3:</a:t>
            </a:r>
            <a:r>
              <a:rPr lang="en" sz="2200" dirty="0">
                <a:solidFill>
                  <a:schemeClr val="dk1"/>
                </a:solidFill>
              </a:rPr>
              <a:t>Place Current Element:</a:t>
            </a:r>
            <a:endParaRPr sz="2200" dirty="0">
              <a:solidFill>
                <a:schemeClr val="dk1"/>
              </a:solidFill>
            </a:endParaRPr>
          </a:p>
          <a:p>
            <a:pPr marL="169228" lvl="0" indent="0" algn="l" rtl="0">
              <a:spcBef>
                <a:spcPts val="1200"/>
              </a:spcBef>
              <a:spcAft>
                <a:spcPts val="0"/>
              </a:spcAft>
              <a:buClr>
                <a:schemeClr val="dk1"/>
              </a:buClr>
              <a:buSzPct val="100000"/>
              <a:buNone/>
            </a:pPr>
            <a:r>
              <a:rPr lang="en" sz="2200" dirty="0">
                <a:solidFill>
                  <a:schemeClr val="dk1"/>
                </a:solidFill>
              </a:rPr>
              <a:t>         P</a:t>
            </a:r>
            <a:r>
              <a:rPr lang="en" sz="2100" dirty="0">
                <a:solidFill>
                  <a:schemeClr val="dk1"/>
                </a:solidFill>
              </a:rPr>
              <a:t>lace current at the correct position by setting departments[j + 1] = current.</a:t>
            </a:r>
            <a:endParaRPr sz="2100" dirty="0">
              <a:solidFill>
                <a:schemeClr val="dk1"/>
              </a:solidFill>
            </a:endParaRPr>
          </a:p>
          <a:p>
            <a:pPr marL="0" lvl="0" indent="0" algn="l" rtl="0">
              <a:spcBef>
                <a:spcPts val="1200"/>
              </a:spcBef>
              <a:spcAft>
                <a:spcPts val="0"/>
              </a:spcAft>
              <a:buNone/>
            </a:pPr>
            <a:r>
              <a:rPr lang="en" sz="2100" dirty="0">
                <a:solidFill>
                  <a:schemeClr val="dk1"/>
                </a:solidFill>
              </a:rPr>
              <a:t>      </a:t>
            </a:r>
            <a:r>
              <a:rPr lang="en" sz="2100" b="1" dirty="0">
                <a:solidFill>
                  <a:schemeClr val="dk1"/>
                </a:solidFill>
              </a:rPr>
              <a:t>Step 4</a:t>
            </a:r>
            <a:r>
              <a:rPr lang="en" sz="2100" dirty="0">
                <a:solidFill>
                  <a:schemeClr val="dk1"/>
                </a:solidFill>
              </a:rPr>
              <a:t>:Repeat: Continue steps 2 to 4 for each element until the end of the array.</a:t>
            </a:r>
          </a:p>
          <a:p>
            <a:pPr marL="0" lvl="0" indent="0" algn="l" rtl="0">
              <a:spcBef>
                <a:spcPts val="1200"/>
              </a:spcBef>
              <a:spcAft>
                <a:spcPts val="0"/>
              </a:spcAft>
              <a:buNone/>
            </a:pPr>
            <a:r>
              <a:rPr lang="en" sz="2100" dirty="0">
                <a:solidFill>
                  <a:schemeClr val="dk1"/>
                </a:solidFill>
              </a:rPr>
              <a:t>     </a:t>
            </a:r>
            <a:r>
              <a:rPr lang="en" sz="2100" b="1" dirty="0">
                <a:solidFill>
                  <a:schemeClr val="dk1"/>
                </a:solidFill>
              </a:rPr>
              <a:t>Step 5:</a:t>
            </a:r>
            <a:r>
              <a:rPr lang="en" sz="2100" dirty="0">
                <a:solidFill>
                  <a:schemeClr val="dk1"/>
                </a:solidFill>
              </a:rPr>
              <a:t>Result: The department’s array is now sorted by dept_code in ascending order.</a:t>
            </a:r>
            <a:endParaRPr sz="2100" dirty="0">
              <a:solidFill>
                <a:schemeClr val="dk1"/>
              </a:solidFill>
            </a:endParaRPr>
          </a:p>
          <a:p>
            <a:pPr marL="914400" lvl="1" indent="-304165" algn="l" rtl="0">
              <a:lnSpc>
                <a:spcPct val="115000"/>
              </a:lnSpc>
              <a:spcBef>
                <a:spcPts val="0"/>
              </a:spcBef>
              <a:spcAft>
                <a:spcPts val="0"/>
              </a:spcAft>
              <a:buSzPct val="1000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5079</Words>
  <Application>Microsoft Office PowerPoint</Application>
  <PresentationFormat>On-screen Show (16:9)</PresentationFormat>
  <Paragraphs>599</Paragraphs>
  <Slides>35</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Aptos Narrow</vt:lpstr>
      <vt:lpstr>Arial</vt:lpstr>
      <vt:lpstr>Simple Light</vt:lpstr>
      <vt:lpstr>     OBE Implementation</vt:lpstr>
      <vt:lpstr>Introduction to Project</vt:lpstr>
      <vt:lpstr>Architecture Diagram  </vt:lpstr>
      <vt:lpstr>Module Description : Department </vt:lpstr>
      <vt:lpstr>Department Setting:Field/table details</vt:lpstr>
      <vt:lpstr>Department:Programming Details</vt:lpstr>
      <vt:lpstr>Department :Programming Details </vt:lpstr>
      <vt:lpstr>Department:Programming Details </vt:lpstr>
      <vt:lpstr>Department : Sorting Algorithm used</vt:lpstr>
      <vt:lpstr>Department : Comparison of Sorting Algorithm</vt:lpstr>
      <vt:lpstr>Department : Time Complexity of Sorting Algorithm</vt:lpstr>
      <vt:lpstr>Department : Searching Algorithm used</vt:lpstr>
      <vt:lpstr>Department: Comparison of Searching Algorithm</vt:lpstr>
      <vt:lpstr>Department: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Rishita Karna</cp:lastModifiedBy>
  <cp:revision>2</cp:revision>
  <dcterms:modified xsi:type="dcterms:W3CDTF">2024-11-11T13:17:43Z</dcterms:modified>
</cp:coreProperties>
</file>