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p:scale>
          <a:sx n="33" d="100"/>
          <a:sy n="33" d="100"/>
        </p:scale>
        <p:origin x="1862" y="-2736"/>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4/22/2024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182704-AF50-3B9A-3E39-7086A8E64ECE}"/>
              </a:ext>
            </a:extLst>
          </p:cNvPr>
          <p:cNvSpPr>
            <a:spLocks noGrp="1"/>
          </p:cNvSpPr>
          <p:nvPr>
            <p:ph type="body" sz="quarter" idx="10"/>
          </p:nvPr>
        </p:nvSpPr>
        <p:spPr>
          <a:xfrm>
            <a:off x="440616" y="4560778"/>
            <a:ext cx="10101856" cy="13944936"/>
          </a:xfrm>
        </p:spPr>
        <p:txBody>
          <a:bodyPr/>
          <a:lstStyle/>
          <a:p>
            <a:pPr algn="just"/>
            <a:r>
              <a:rPr lang="en-US" sz="3200" dirty="0">
                <a:solidFill>
                  <a:srgbClr val="00206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Today’s digital world the financial sector is very influenced by advancements in technology .Credit card approval was traditionally relied more on manual assessments and subjective decision making. It requires a lot of time and manual </a:t>
            </a:r>
            <a:r>
              <a:rPr lang="en-US" sz="3200" dirty="0" err="1">
                <a:latin typeface="Times New Roman" panose="02020603050405020304" pitchFamily="18" charset="0"/>
                <a:cs typeface="Times New Roman" panose="02020603050405020304" pitchFamily="18" charset="0"/>
              </a:rPr>
              <a:t>labour</a:t>
            </a:r>
            <a:r>
              <a:rPr lang="en-US" sz="3200" dirty="0">
                <a:latin typeface="Times New Roman" panose="02020603050405020304" pitchFamily="18" charset="0"/>
                <a:cs typeface="Times New Roman" panose="02020603050405020304" pitchFamily="18" charset="0"/>
              </a:rPr>
              <a:t> and also is prone to many errors. In order to avoid these problems we have come up with this Project . This project involves prediction the credit card approval for each individual using a set of features . We have involved EDA ( exploratory Data Analysis ) to get more efficient , accurate and data driven approaches .Machine learning algorithms to find patterns in data </a:t>
            </a:r>
            <a:r>
              <a:rPr lang="en-US" sz="3200" dirty="0" err="1">
                <a:latin typeface="Times New Roman" panose="02020603050405020304" pitchFamily="18" charset="0"/>
                <a:cs typeface="Times New Roman" panose="02020603050405020304" pitchFamily="18" charset="0"/>
              </a:rPr>
              <a:t>amd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PowerBI</a:t>
            </a:r>
            <a:r>
              <a:rPr lang="en-US" sz="3200" dirty="0">
                <a:latin typeface="Times New Roman" panose="02020603050405020304" pitchFamily="18" charset="0"/>
                <a:cs typeface="Times New Roman" panose="02020603050405020304" pitchFamily="18" charset="0"/>
              </a:rPr>
              <a:t> to visualize the predicts . , enabling stakeholders to gain actionable insights from the data and make informed decisions</a:t>
            </a:r>
            <a:endParaRPr lang="en-US" sz="3200" dirty="0">
              <a:solidFill>
                <a:srgbClr val="002060"/>
              </a:solidFill>
              <a:latin typeface="Times New Roman" panose="02020603050405020304" pitchFamily="18" charset="0"/>
              <a:cs typeface="Times New Roman" panose="02020603050405020304" pitchFamily="18" charset="0"/>
            </a:endParaRPr>
          </a:p>
          <a:p>
            <a:pPr algn="just">
              <a:buNone/>
            </a:pPr>
            <a:endParaRPr lang="en-US" sz="3200" dirty="0">
              <a:solidFill>
                <a:srgbClr val="002060"/>
              </a:solidFill>
            </a:endParaRPr>
          </a:p>
          <a:p>
            <a:pPr algn="just">
              <a:buNone/>
            </a:pPr>
            <a:endParaRPr lang="en-US" sz="3200" dirty="0">
              <a:solidFill>
                <a:srgbClr val="002060"/>
              </a:solidFill>
              <a:latin typeface="Times New Roman" panose="02020603050405020304" pitchFamily="18" charset="0"/>
              <a:cs typeface="Times New Roman" panose="02020603050405020304" pitchFamily="18" charset="0"/>
            </a:endParaRPr>
          </a:p>
          <a:p>
            <a:pPr algn="just">
              <a:buNone/>
            </a:pPr>
            <a:r>
              <a:rPr lang="en-US" sz="3200" dirty="0">
                <a:solidFill>
                  <a:srgbClr val="002060"/>
                </a:solidFill>
                <a:latin typeface="Times New Roman" panose="02020603050405020304" pitchFamily="18" charset="0"/>
                <a:cs typeface="Times New Roman" panose="02020603050405020304" pitchFamily="18" charset="0"/>
              </a:rPr>
              <a:t>, Traditional methods of processing credit card applications often involve manual assessment, leading to inefficiencies, delays, and subjective decisions. </a:t>
            </a:r>
          </a:p>
          <a:p>
            <a:pPr algn="just">
              <a:buNone/>
            </a:pPr>
            <a:r>
              <a:rPr lang="en-US" sz="3200" dirty="0">
                <a:solidFill>
                  <a:srgbClr val="002060"/>
                </a:solidFill>
                <a:latin typeface="Times New Roman" panose="02020603050405020304" pitchFamily="18" charset="0"/>
                <a:cs typeface="Times New Roman" panose="02020603050405020304" pitchFamily="18" charset="0"/>
              </a:rPr>
              <a:t>Additionally, manual processes can be prone to errors and inconsistencies, resulting in suboptimal outcomes for both applicants and financial institutions.</a:t>
            </a:r>
          </a:p>
        </p:txBody>
      </p:sp>
      <p:sp>
        <p:nvSpPr>
          <p:cNvPr id="3" name="Text Placeholder 2">
            <a:extLst>
              <a:ext uri="{FF2B5EF4-FFF2-40B4-BE49-F238E27FC236}">
                <a16:creationId xmlns:a16="http://schemas.microsoft.com/office/drawing/2014/main" id="{B69F6BD6-8582-6B80-3FC6-55C6169A8BA0}"/>
              </a:ext>
            </a:extLst>
          </p:cNvPr>
          <p:cNvSpPr>
            <a:spLocks noGrp="1"/>
          </p:cNvSpPr>
          <p:nvPr>
            <p:ph type="body" sz="quarter" idx="11"/>
          </p:nvPr>
        </p:nvSpPr>
        <p:spPr>
          <a:xfrm>
            <a:off x="451928" y="4088948"/>
            <a:ext cx="10093882" cy="620293"/>
          </a:xfrm>
        </p:spPr>
        <p:txBody>
          <a:bodyPr/>
          <a:lstStyle/>
          <a:p>
            <a:r>
              <a:rPr lang="en-IN" sz="3200" dirty="0">
                <a:solidFill>
                  <a:srgbClr val="002060"/>
                </a:solidFill>
              </a:rPr>
              <a:t>INTRODUCTION</a:t>
            </a:r>
          </a:p>
        </p:txBody>
      </p:sp>
      <p:sp>
        <p:nvSpPr>
          <p:cNvPr id="4" name="Text Placeholder 3">
            <a:extLst>
              <a:ext uri="{FF2B5EF4-FFF2-40B4-BE49-F238E27FC236}">
                <a16:creationId xmlns:a16="http://schemas.microsoft.com/office/drawing/2014/main" id="{0566D63C-0F73-1B9C-91F3-8E789550CB81}"/>
              </a:ext>
            </a:extLst>
          </p:cNvPr>
          <p:cNvSpPr>
            <a:spLocks noGrp="1"/>
          </p:cNvSpPr>
          <p:nvPr>
            <p:ph type="body" sz="quarter" idx="20"/>
          </p:nvPr>
        </p:nvSpPr>
        <p:spPr>
          <a:xfrm>
            <a:off x="225839" y="11994749"/>
            <a:ext cx="10096349" cy="620293"/>
          </a:xfrm>
        </p:spPr>
        <p:txBody>
          <a:bodyPr/>
          <a:lstStyle/>
          <a:p>
            <a:r>
              <a:rPr lang="en-IN" sz="3200" dirty="0">
                <a:solidFill>
                  <a:srgbClr val="002060"/>
                </a:solidFill>
              </a:rPr>
              <a:t>PROBLEM STATEMENT</a:t>
            </a:r>
          </a:p>
        </p:txBody>
      </p:sp>
      <p:sp>
        <p:nvSpPr>
          <p:cNvPr id="5" name="Text Placeholder 4">
            <a:extLst>
              <a:ext uri="{FF2B5EF4-FFF2-40B4-BE49-F238E27FC236}">
                <a16:creationId xmlns:a16="http://schemas.microsoft.com/office/drawing/2014/main" id="{BCA9CFA9-C760-48DC-A71F-42ADF9234FB7}"/>
              </a:ext>
            </a:extLst>
          </p:cNvPr>
          <p:cNvSpPr>
            <a:spLocks noGrp="1"/>
          </p:cNvSpPr>
          <p:nvPr>
            <p:ph type="body" sz="quarter" idx="25"/>
          </p:nvPr>
        </p:nvSpPr>
        <p:spPr>
          <a:xfrm>
            <a:off x="10694194" y="4147202"/>
            <a:ext cx="10093752" cy="620293"/>
          </a:xfrm>
        </p:spPr>
        <p:txBody>
          <a:bodyPr/>
          <a:lstStyle/>
          <a:p>
            <a:r>
              <a:rPr lang="en-IN" sz="3200" dirty="0"/>
              <a:t>LIMITATIONS</a:t>
            </a:r>
          </a:p>
        </p:txBody>
      </p:sp>
      <p:sp>
        <p:nvSpPr>
          <p:cNvPr id="6" name="Text Placeholder 5">
            <a:extLst>
              <a:ext uri="{FF2B5EF4-FFF2-40B4-BE49-F238E27FC236}">
                <a16:creationId xmlns:a16="http://schemas.microsoft.com/office/drawing/2014/main" id="{8B1FA982-D3D5-E02F-C989-779518FE6562}"/>
              </a:ext>
            </a:extLst>
          </p:cNvPr>
          <p:cNvSpPr>
            <a:spLocks noGrp="1"/>
          </p:cNvSpPr>
          <p:nvPr>
            <p:ph type="body" sz="quarter" idx="26"/>
          </p:nvPr>
        </p:nvSpPr>
        <p:spPr>
          <a:xfrm>
            <a:off x="10690856" y="4653993"/>
            <a:ext cx="10093752" cy="6044269"/>
          </a:xfrm>
        </p:spPr>
        <p:txBody>
          <a:bodyPr/>
          <a:lstStyle/>
          <a:p>
            <a:pPr algn="just">
              <a:spcBef>
                <a:spcPts val="600"/>
              </a:spcBef>
              <a:spcAft>
                <a:spcPts val="600"/>
              </a:spcAft>
            </a:pPr>
            <a:r>
              <a:rPr lang="en-US" sz="3200" dirty="0">
                <a:solidFill>
                  <a:srgbClr val="002060"/>
                </a:solidFill>
              </a:rPr>
              <a:t>EDA (Exploratory Data Analysis): One limitation is that EDA alone may not provide a complete understanding of the underlying patterns in the data. It is important to combine it with other techniques for more accurate predictions. While </a:t>
            </a:r>
            <a:r>
              <a:rPr lang="en-US" sz="3200" dirty="0" err="1">
                <a:solidFill>
                  <a:srgbClr val="002060"/>
                </a:solidFill>
              </a:rPr>
              <a:t>PowerBI</a:t>
            </a:r>
            <a:r>
              <a:rPr lang="en-US" sz="3200" dirty="0">
                <a:solidFill>
                  <a:srgbClr val="002060"/>
                </a:solidFill>
              </a:rPr>
              <a:t> is a powerful tool for data visualization, it does have limitations in terms of advanced analytics and model building. It is more suitable for presenting insights rather than performing complex modeling tasks.</a:t>
            </a:r>
          </a:p>
          <a:p>
            <a:pPr algn="just">
              <a:spcBef>
                <a:spcPts val="600"/>
              </a:spcBef>
              <a:spcAft>
                <a:spcPts val="600"/>
              </a:spcAft>
            </a:pPr>
            <a:endParaRPr lang="en-US" sz="3200" dirty="0">
              <a:solidFill>
                <a:srgbClr val="002060"/>
              </a:solidFill>
            </a:endParaRPr>
          </a:p>
          <a:p>
            <a:pPr algn="just">
              <a:spcBef>
                <a:spcPts val="600"/>
              </a:spcBef>
              <a:spcAft>
                <a:spcPts val="600"/>
              </a:spcAft>
            </a:pPr>
            <a:endParaRPr lang="en-IN" sz="3200" dirty="0">
              <a:solidFill>
                <a:srgbClr val="002060"/>
              </a:solidFill>
            </a:endParaRPr>
          </a:p>
        </p:txBody>
      </p:sp>
      <p:sp>
        <p:nvSpPr>
          <p:cNvPr id="7" name="Text Placeholder 6">
            <a:extLst>
              <a:ext uri="{FF2B5EF4-FFF2-40B4-BE49-F238E27FC236}">
                <a16:creationId xmlns:a16="http://schemas.microsoft.com/office/drawing/2014/main" id="{521E098F-58DB-F00E-4613-9B298B03BB2B}"/>
              </a:ext>
            </a:extLst>
          </p:cNvPr>
          <p:cNvSpPr>
            <a:spLocks noGrp="1"/>
          </p:cNvSpPr>
          <p:nvPr>
            <p:ph type="body" sz="quarter" idx="27"/>
          </p:nvPr>
        </p:nvSpPr>
        <p:spPr>
          <a:xfrm>
            <a:off x="10944416" y="15568950"/>
            <a:ext cx="10090978" cy="620293"/>
          </a:xfrm>
        </p:spPr>
        <p:txBody>
          <a:bodyPr/>
          <a:lstStyle/>
          <a:p>
            <a:r>
              <a:rPr lang="en-IN" sz="3200" dirty="0"/>
              <a:t>PROPOSED METHODOLOGY</a:t>
            </a:r>
          </a:p>
        </p:txBody>
      </p:sp>
      <p:sp>
        <p:nvSpPr>
          <p:cNvPr id="8" name="Text Placeholder 7">
            <a:extLst>
              <a:ext uri="{FF2B5EF4-FFF2-40B4-BE49-F238E27FC236}">
                <a16:creationId xmlns:a16="http://schemas.microsoft.com/office/drawing/2014/main" id="{3AE4C882-4C51-D567-9AA5-792E3B03ADEE}"/>
              </a:ext>
            </a:extLst>
          </p:cNvPr>
          <p:cNvSpPr>
            <a:spLocks noGrp="1"/>
          </p:cNvSpPr>
          <p:nvPr>
            <p:ph type="body" sz="quarter" idx="28"/>
          </p:nvPr>
        </p:nvSpPr>
        <p:spPr>
          <a:xfrm>
            <a:off x="10845499" y="16126270"/>
            <a:ext cx="10094847" cy="4751608"/>
          </a:xfrm>
        </p:spPr>
        <p:txBody>
          <a:bodyPr/>
          <a:lstStyle/>
          <a:p>
            <a:pPr algn="just"/>
            <a:r>
              <a:rPr lang="en-IN" sz="3200" dirty="0">
                <a:solidFill>
                  <a:srgbClr val="002060"/>
                </a:solidFill>
              </a:rPr>
              <a:t>The proposed methodology for credit card approval prediction starts with collecting the data set and the preprocessing using exploratory data analysis . Using Power BI for data visualization . Feature Engineering is done on data set to improve the performance of model . We used several machine learning algorithms like decision tree , random forest ,SVM, logistic regression to find out accuracy . Finally trained models are deployed for a real – time monitoring . </a:t>
            </a:r>
          </a:p>
        </p:txBody>
      </p:sp>
      <p:sp>
        <p:nvSpPr>
          <p:cNvPr id="9" name="Text Placeholder 8">
            <a:extLst>
              <a:ext uri="{FF2B5EF4-FFF2-40B4-BE49-F238E27FC236}">
                <a16:creationId xmlns:a16="http://schemas.microsoft.com/office/drawing/2014/main" id="{2F19E10F-165A-B5CF-2966-C15322EFE1F2}"/>
              </a:ext>
            </a:extLst>
          </p:cNvPr>
          <p:cNvSpPr>
            <a:spLocks noGrp="1"/>
          </p:cNvSpPr>
          <p:nvPr>
            <p:ph type="body" sz="quarter" idx="29"/>
          </p:nvPr>
        </p:nvSpPr>
        <p:spPr>
          <a:xfrm>
            <a:off x="10750451" y="20978925"/>
            <a:ext cx="10085926" cy="620293"/>
          </a:xfrm>
        </p:spPr>
        <p:txBody>
          <a:bodyPr/>
          <a:lstStyle/>
          <a:p>
            <a:r>
              <a:rPr lang="en-IN" sz="3200" dirty="0"/>
              <a:t>REFERENCES</a:t>
            </a:r>
          </a:p>
        </p:txBody>
      </p:sp>
      <p:sp>
        <p:nvSpPr>
          <p:cNvPr id="10" name="Text Placeholder 9">
            <a:extLst>
              <a:ext uri="{FF2B5EF4-FFF2-40B4-BE49-F238E27FC236}">
                <a16:creationId xmlns:a16="http://schemas.microsoft.com/office/drawing/2014/main" id="{A1ADF8DA-7DCA-D206-F60D-E10FC2DC431B}"/>
              </a:ext>
            </a:extLst>
          </p:cNvPr>
          <p:cNvSpPr>
            <a:spLocks noGrp="1"/>
          </p:cNvSpPr>
          <p:nvPr>
            <p:ph type="body" sz="quarter" idx="30"/>
          </p:nvPr>
        </p:nvSpPr>
        <p:spPr>
          <a:xfrm>
            <a:off x="10889302" y="21703644"/>
            <a:ext cx="10090978" cy="8001728"/>
          </a:xfrm>
        </p:spPr>
        <p:txBody>
          <a:bodyPr/>
          <a:lstStyle/>
          <a:p>
            <a:r>
              <a:rPr lang="en-US" sz="3200" b="0" i="0" dirty="0">
                <a:effectLst/>
                <a:highlight>
                  <a:srgbClr val="FFFFFF"/>
                </a:highlight>
              </a:rPr>
              <a:t>Khan, A., &amp; Ghosh, S. K. (2021). Machine Assistance for Credit Card Approval? Random Wheel can Recommend and Explain. </a:t>
            </a:r>
            <a:r>
              <a:rPr lang="en-US" sz="3200" b="0" i="0" dirty="0" err="1">
                <a:effectLst/>
                <a:highlight>
                  <a:srgbClr val="FFFFFF"/>
                </a:highlight>
              </a:rPr>
              <a:t>arXiv</a:t>
            </a:r>
            <a:r>
              <a:rPr lang="en-US" sz="3200" b="0" i="0" dirty="0">
                <a:effectLst/>
                <a:highlight>
                  <a:srgbClr val="FFFFFF"/>
                </a:highlight>
              </a:rPr>
              <a:t> preprint arXiv:2105.06255.</a:t>
            </a:r>
          </a:p>
          <a:p>
            <a:endParaRPr lang="en-US" sz="3200" dirty="0">
              <a:highlight>
                <a:srgbClr val="FFFFFF"/>
              </a:highlight>
            </a:endParaRPr>
          </a:p>
          <a:p>
            <a:r>
              <a:rPr lang="en-IN" sz="3200" b="0" i="0" dirty="0" err="1">
                <a:effectLst/>
                <a:highlight>
                  <a:srgbClr val="FFFFFF"/>
                </a:highlight>
              </a:rPr>
              <a:t>Janapareddy</a:t>
            </a:r>
            <a:r>
              <a:rPr lang="en-IN" sz="3200" b="0" i="0" dirty="0">
                <a:effectLst/>
                <a:highlight>
                  <a:srgbClr val="FFFFFF"/>
                </a:highlight>
              </a:rPr>
              <a:t>, D., &amp; </a:t>
            </a:r>
            <a:r>
              <a:rPr lang="en-IN" sz="3200" b="0" i="0" dirty="0" err="1">
                <a:effectLst/>
                <a:highlight>
                  <a:srgbClr val="FFFFFF"/>
                </a:highlight>
              </a:rPr>
              <a:t>Yenduri</a:t>
            </a:r>
            <a:r>
              <a:rPr lang="en-IN" sz="3200" b="0" i="0" dirty="0">
                <a:effectLst/>
                <a:highlight>
                  <a:srgbClr val="FFFFFF"/>
                </a:highlight>
              </a:rPr>
              <a:t>, N. C. (2023). Credit Card Approval Prediction: A comparative analysis between logistic </a:t>
            </a:r>
            <a:r>
              <a:rPr lang="en-IN" sz="3200" b="0" i="0" dirty="0" err="1">
                <a:effectLst/>
                <a:highlight>
                  <a:srgbClr val="FFFFFF"/>
                </a:highlight>
              </a:rPr>
              <a:t>regressionclassifier</a:t>
            </a:r>
            <a:r>
              <a:rPr lang="en-IN" sz="3200" b="0" i="0" dirty="0">
                <a:effectLst/>
                <a:highlight>
                  <a:srgbClr val="FFFFFF"/>
                </a:highlight>
              </a:rPr>
              <a:t>, random forest classifier, support </a:t>
            </a:r>
            <a:r>
              <a:rPr lang="en-IN" sz="3200" b="0" i="0" dirty="0" err="1">
                <a:effectLst/>
                <a:highlight>
                  <a:srgbClr val="FFFFFF"/>
                </a:highlight>
              </a:rPr>
              <a:t>vectorclassifier</a:t>
            </a:r>
            <a:r>
              <a:rPr lang="en-IN" sz="3200" b="0" i="0" dirty="0">
                <a:effectLst/>
                <a:highlight>
                  <a:srgbClr val="FFFFFF"/>
                </a:highlight>
              </a:rPr>
              <a:t> with ensemble bagging classifier</a:t>
            </a:r>
          </a:p>
          <a:p>
            <a:r>
              <a:rPr lang="en-IN" sz="3200" b="0" i="0" dirty="0">
                <a:effectLst/>
                <a:highlight>
                  <a:srgbClr val="FFFFFF"/>
                </a:highlight>
              </a:rPr>
              <a:t>.</a:t>
            </a:r>
            <a:endParaRPr lang="en-US" sz="3200" b="0" i="0" dirty="0">
              <a:effectLst/>
              <a:highlight>
                <a:srgbClr val="FFFFFF"/>
              </a:highlight>
            </a:endParaRPr>
          </a:p>
          <a:p>
            <a:pPr algn="ctr"/>
            <a:r>
              <a:rPr lang="en-IN" sz="3200" b="1" u="sng" dirty="0">
                <a:solidFill>
                  <a:srgbClr val="002060"/>
                </a:solidFill>
                <a:latin typeface="+mn-lt"/>
              </a:rPr>
              <a:t>ACKNOWLEDGEMENT</a:t>
            </a:r>
          </a:p>
          <a:p>
            <a:r>
              <a:rPr lang="en-IN" sz="3200" dirty="0" err="1">
                <a:solidFill>
                  <a:srgbClr val="002060"/>
                </a:solidFill>
              </a:rPr>
              <a:t>Dr.M.Sheshikala</a:t>
            </a:r>
            <a:r>
              <a:rPr lang="en-IN" sz="3200" dirty="0">
                <a:solidFill>
                  <a:srgbClr val="002060"/>
                </a:solidFill>
              </a:rPr>
              <a:t>, HOD, CSAI Dept.</a:t>
            </a:r>
          </a:p>
          <a:p>
            <a:r>
              <a:rPr lang="en-IN" sz="3200" dirty="0">
                <a:solidFill>
                  <a:srgbClr val="002060"/>
                </a:solidFill>
              </a:rPr>
              <a:t> PROJECT GUIDE – </a:t>
            </a:r>
            <a:r>
              <a:rPr lang="en-IN" sz="3200" dirty="0" err="1">
                <a:solidFill>
                  <a:srgbClr val="002060"/>
                </a:solidFill>
              </a:rPr>
              <a:t>Mrs.G.Neelima</a:t>
            </a:r>
            <a:r>
              <a:rPr lang="en-IN" sz="3200" dirty="0">
                <a:solidFill>
                  <a:srgbClr val="002060"/>
                </a:solidFill>
              </a:rPr>
              <a:t>, Asst Prof.,        </a:t>
            </a:r>
          </a:p>
          <a:p>
            <a:r>
              <a:rPr lang="en-IN" sz="3200" dirty="0">
                <a:solidFill>
                  <a:srgbClr val="002060"/>
                </a:solidFill>
              </a:rPr>
              <a:t>                                   CSAI Dept</a:t>
            </a:r>
          </a:p>
          <a:p>
            <a:r>
              <a:rPr lang="en-IN" sz="3200" dirty="0">
                <a:solidFill>
                  <a:srgbClr val="002060"/>
                </a:solidFill>
              </a:rPr>
              <a:t>CO-ORDINATOR – </a:t>
            </a:r>
            <a:r>
              <a:rPr lang="en-IN" sz="3200" dirty="0" err="1">
                <a:solidFill>
                  <a:srgbClr val="002060"/>
                </a:solidFill>
              </a:rPr>
              <a:t>P.Praveen</a:t>
            </a:r>
            <a:r>
              <a:rPr lang="en-IN" sz="3200" dirty="0">
                <a:solidFill>
                  <a:srgbClr val="002060"/>
                </a:solidFill>
              </a:rPr>
              <a:t> ,</a:t>
            </a:r>
            <a:r>
              <a:rPr lang="en-IN" sz="3200" dirty="0" err="1">
                <a:solidFill>
                  <a:srgbClr val="002060"/>
                </a:solidFill>
              </a:rPr>
              <a:t>Prof.,CSAI</a:t>
            </a:r>
            <a:r>
              <a:rPr lang="en-IN" sz="3200" dirty="0">
                <a:solidFill>
                  <a:srgbClr val="002060"/>
                </a:solidFill>
              </a:rPr>
              <a:t> Dept</a:t>
            </a:r>
          </a:p>
        </p:txBody>
      </p:sp>
      <p:sp>
        <p:nvSpPr>
          <p:cNvPr id="11" name="Text Placeholder 10">
            <a:extLst>
              <a:ext uri="{FF2B5EF4-FFF2-40B4-BE49-F238E27FC236}">
                <a16:creationId xmlns:a16="http://schemas.microsoft.com/office/drawing/2014/main" id="{707012D9-5395-8A33-8C58-431CEF7EB55B}"/>
              </a:ext>
            </a:extLst>
          </p:cNvPr>
          <p:cNvSpPr>
            <a:spLocks noGrp="1"/>
          </p:cNvSpPr>
          <p:nvPr>
            <p:ph type="body" sz="quarter" idx="96"/>
          </p:nvPr>
        </p:nvSpPr>
        <p:spPr>
          <a:xfrm>
            <a:off x="225839" y="17044938"/>
            <a:ext cx="10102728" cy="8789636"/>
          </a:xfrm>
        </p:spPr>
        <p:txBody>
          <a:bodyPr/>
          <a:lstStyle/>
          <a:p>
            <a:pPr algn="ctr">
              <a:buNone/>
            </a:pPr>
            <a:r>
              <a:rPr lang="en-US" sz="3200" b="1" u="sng" dirty="0">
                <a:solidFill>
                  <a:srgbClr val="002060"/>
                </a:solidFill>
                <a:highlight>
                  <a:srgbClr val="FFFFFF"/>
                </a:highlight>
                <a:latin typeface="+mn-lt"/>
              </a:rPr>
              <a:t>MODELS USED</a:t>
            </a:r>
          </a:p>
          <a:p>
            <a:pPr algn="just"/>
            <a:r>
              <a:rPr lang="en-US" sz="3200" dirty="0">
                <a:solidFill>
                  <a:srgbClr val="002060"/>
                </a:solidFill>
                <a:highlight>
                  <a:srgbClr val="FFFFFF"/>
                </a:highlight>
              </a:rPr>
              <a:t>W</a:t>
            </a:r>
            <a:r>
              <a:rPr lang="en-US" sz="3200" b="0" i="0" dirty="0">
                <a:solidFill>
                  <a:srgbClr val="002060"/>
                </a:solidFill>
                <a:effectLst/>
                <a:highlight>
                  <a:srgbClr val="FFFFFF"/>
                </a:highlight>
              </a:rPr>
              <a:t>e are employing a </a:t>
            </a:r>
            <a:r>
              <a:rPr lang="en-US" sz="3200" dirty="0">
                <a:solidFill>
                  <a:srgbClr val="002060"/>
                </a:solidFill>
                <a:highlight>
                  <a:srgbClr val="FFFFFF"/>
                </a:highlight>
              </a:rPr>
              <a:t>machine learning approach using logistic regression , Random forest , Decision Tree , SVM(support vector machine ) and Neural Networks approach to predict accuracy , f1-score , precision and support , We use EDA(Exploratory Data Analysis ) to clean the data , to check null values and missing values and to check the relation between coefficients . </a:t>
            </a:r>
          </a:p>
          <a:p>
            <a:pPr algn="just"/>
            <a:endParaRPr lang="en-US" sz="3200" b="1" u="sng" dirty="0">
              <a:solidFill>
                <a:srgbClr val="002060"/>
              </a:solidFill>
              <a:highlight>
                <a:srgbClr val="FFFFFF"/>
              </a:highlight>
            </a:endParaRPr>
          </a:p>
          <a:p>
            <a:pPr algn="ctr"/>
            <a:r>
              <a:rPr lang="en-US" sz="3200" b="1" u="sng" dirty="0">
                <a:solidFill>
                  <a:srgbClr val="002060"/>
                </a:solidFill>
                <a:highlight>
                  <a:srgbClr val="FFFFFF"/>
                </a:highlight>
              </a:rPr>
              <a:t>RESULTS AND CONCLUSION</a:t>
            </a:r>
          </a:p>
          <a:p>
            <a:r>
              <a:rPr lang="en-IN" sz="3200" dirty="0">
                <a:solidFill>
                  <a:srgbClr val="002060"/>
                </a:solidFill>
              </a:rPr>
              <a:t>Overall Accuracy Analysis:</a:t>
            </a:r>
          </a:p>
          <a:p>
            <a:r>
              <a:rPr lang="en-IN" sz="3200" dirty="0">
                <a:solidFill>
                  <a:srgbClr val="002060"/>
                </a:solidFill>
              </a:rPr>
              <a:t> </a:t>
            </a:r>
            <a:r>
              <a:rPr lang="en-IN" sz="3200" b="1" dirty="0">
                <a:solidFill>
                  <a:srgbClr val="002060"/>
                </a:solidFill>
              </a:rPr>
              <a:t>Logistic Regression Accuracy: </a:t>
            </a:r>
            <a:r>
              <a:rPr lang="en-IN" sz="3200" dirty="0">
                <a:solidFill>
                  <a:srgbClr val="002060"/>
                </a:solidFill>
              </a:rPr>
              <a:t>0.9999543139091304 </a:t>
            </a:r>
            <a:r>
              <a:rPr lang="en-IN" sz="3200" b="1" dirty="0">
                <a:solidFill>
                  <a:srgbClr val="002060"/>
                </a:solidFill>
              </a:rPr>
              <a:t>Random Forest Accuracy: </a:t>
            </a:r>
            <a:r>
              <a:rPr lang="en-IN" sz="3200" dirty="0">
                <a:solidFill>
                  <a:srgbClr val="002060"/>
                </a:solidFill>
              </a:rPr>
              <a:t>1.0 Decision Tree Accuracy: </a:t>
            </a:r>
            <a:r>
              <a:rPr lang="en-IN" sz="3200" b="1" dirty="0">
                <a:solidFill>
                  <a:srgbClr val="002060"/>
                </a:solidFill>
              </a:rPr>
              <a:t>1.0 Deep Learning Accuracy</a:t>
            </a:r>
            <a:r>
              <a:rPr lang="en-IN" sz="3200" dirty="0">
                <a:solidFill>
                  <a:srgbClr val="002060"/>
                </a:solidFill>
              </a:rPr>
              <a:t>: 1.0 Mean Squared Error for </a:t>
            </a:r>
            <a:r>
              <a:rPr lang="en-IN" sz="3200" b="1" dirty="0">
                <a:solidFill>
                  <a:srgbClr val="002060"/>
                </a:solidFill>
              </a:rPr>
              <a:t>Deep Learning: </a:t>
            </a:r>
            <a:r>
              <a:rPr lang="en-IN" sz="3200" dirty="0">
                <a:solidFill>
                  <a:srgbClr val="002060"/>
                </a:solidFill>
              </a:rPr>
              <a:t>0.0 </a:t>
            </a:r>
          </a:p>
          <a:p>
            <a:r>
              <a:rPr lang="en-IN" sz="3200" b="1" dirty="0">
                <a:solidFill>
                  <a:srgbClr val="002060"/>
                </a:solidFill>
              </a:rPr>
              <a:t>Neural Network Accuracy</a:t>
            </a:r>
            <a:r>
              <a:rPr lang="en-IN" sz="3200" dirty="0">
                <a:solidFill>
                  <a:srgbClr val="002060"/>
                </a:solidFill>
              </a:rPr>
              <a:t>: 0.7380359549535144</a:t>
            </a:r>
          </a:p>
        </p:txBody>
      </p:sp>
      <p:sp>
        <p:nvSpPr>
          <p:cNvPr id="12" name="Text Placeholder 11">
            <a:extLst>
              <a:ext uri="{FF2B5EF4-FFF2-40B4-BE49-F238E27FC236}">
                <a16:creationId xmlns:a16="http://schemas.microsoft.com/office/drawing/2014/main" id="{025A9A48-69A5-93DA-2560-F5F6B60A59B4}"/>
              </a:ext>
            </a:extLst>
          </p:cNvPr>
          <p:cNvSpPr>
            <a:spLocks noGrp="1"/>
          </p:cNvSpPr>
          <p:nvPr>
            <p:ph type="body" sz="quarter" idx="150"/>
          </p:nvPr>
        </p:nvSpPr>
        <p:spPr>
          <a:xfrm>
            <a:off x="2175323" y="1466273"/>
            <a:ext cx="15608232" cy="769233"/>
          </a:xfrm>
        </p:spPr>
        <p:txBody>
          <a:bodyPr>
            <a:normAutofit/>
          </a:bodyPr>
          <a:lstStyle/>
          <a:p>
            <a:r>
              <a:rPr lang="en-IN" sz="4000" dirty="0" err="1"/>
              <a:t>Enrollment</a:t>
            </a:r>
            <a:r>
              <a:rPr lang="en-IN" sz="4000" dirty="0"/>
              <a:t> no:111</a:t>
            </a:r>
          </a:p>
        </p:txBody>
      </p:sp>
      <p:sp>
        <p:nvSpPr>
          <p:cNvPr id="13" name="Text Placeholder 12">
            <a:extLst>
              <a:ext uri="{FF2B5EF4-FFF2-40B4-BE49-F238E27FC236}">
                <a16:creationId xmlns:a16="http://schemas.microsoft.com/office/drawing/2014/main" id="{C84F0AF6-90CA-A66F-86DF-CDCA34CD079E}"/>
              </a:ext>
            </a:extLst>
          </p:cNvPr>
          <p:cNvSpPr>
            <a:spLocks noGrp="1"/>
          </p:cNvSpPr>
          <p:nvPr>
            <p:ph type="body" sz="quarter" idx="151"/>
          </p:nvPr>
        </p:nvSpPr>
        <p:spPr>
          <a:xfrm>
            <a:off x="1592841" y="1579776"/>
            <a:ext cx="17648230" cy="2036823"/>
          </a:xfrm>
        </p:spPr>
        <p:txBody>
          <a:bodyPr>
            <a:normAutofit/>
          </a:bodyPr>
          <a:lstStyle/>
          <a:p>
            <a:pPr algn="just"/>
            <a:endParaRPr lang="en-IN" sz="4300" dirty="0"/>
          </a:p>
          <a:p>
            <a:pPr algn="l"/>
            <a:r>
              <a:rPr lang="en-US" sz="3200" b="1" dirty="0">
                <a:latin typeface="Times New Roman" panose="02020603050405020304" pitchFamily="18" charset="0"/>
                <a:cs typeface="Times New Roman" panose="02020603050405020304" pitchFamily="18" charset="0"/>
              </a:rPr>
              <a:t>G. Rishitha – 2103A52016      M. Siri Chandana – 2103A52057</a:t>
            </a:r>
          </a:p>
          <a:p>
            <a:pPr algn="l"/>
            <a:r>
              <a:rPr lang="en-US" sz="3200" b="1" dirty="0">
                <a:latin typeface="Times New Roman" panose="02020603050405020304" pitchFamily="18" charset="0"/>
                <a:cs typeface="Times New Roman" panose="02020603050405020304" pitchFamily="18" charset="0"/>
              </a:rPr>
              <a:t>K. Mithra Sri – 2103A52050   T. Sai Teja – 2103A52035</a:t>
            </a:r>
          </a:p>
          <a:p>
            <a:pPr algn="l"/>
            <a:endParaRPr lang="en-US" sz="3200" b="1" dirty="0">
              <a:latin typeface="Times New Roman" panose="02020603050405020304" pitchFamily="18" charset="0"/>
              <a:cs typeface="Times New Roman" panose="02020603050405020304" pitchFamily="18" charset="0"/>
            </a:endParaRPr>
          </a:p>
          <a:p>
            <a:pPr algn="just"/>
            <a:endParaRPr lang="en-IN" dirty="0"/>
          </a:p>
        </p:txBody>
      </p:sp>
      <p:sp>
        <p:nvSpPr>
          <p:cNvPr id="14" name="Text Placeholder 13">
            <a:extLst>
              <a:ext uri="{FF2B5EF4-FFF2-40B4-BE49-F238E27FC236}">
                <a16:creationId xmlns:a16="http://schemas.microsoft.com/office/drawing/2014/main" id="{26EB0AB4-5BB7-B4E8-4B2B-24378D1B9CF4}"/>
              </a:ext>
            </a:extLst>
          </p:cNvPr>
          <p:cNvSpPr>
            <a:spLocks noGrp="1"/>
          </p:cNvSpPr>
          <p:nvPr>
            <p:ph type="body" sz="quarter" idx="153"/>
          </p:nvPr>
        </p:nvSpPr>
        <p:spPr>
          <a:xfrm>
            <a:off x="2612840" y="385123"/>
            <a:ext cx="15608232" cy="1318685"/>
          </a:xfrm>
        </p:spPr>
        <p:txBody>
          <a:bodyPr>
            <a:normAutofit fontScale="77500" lnSpcReduction="20000"/>
          </a:bodyPr>
          <a:lstStyle/>
          <a:p>
            <a:r>
              <a:rPr lang="en-IN" dirty="0"/>
              <a:t>CREDIT CARD APPROVAL PREDECTION</a:t>
            </a:r>
          </a:p>
        </p:txBody>
      </p:sp>
      <p:pic>
        <p:nvPicPr>
          <p:cNvPr id="16" name="Picture 15">
            <a:extLst>
              <a:ext uri="{FF2B5EF4-FFF2-40B4-BE49-F238E27FC236}">
                <a16:creationId xmlns:a16="http://schemas.microsoft.com/office/drawing/2014/main" id="{002D8965-8D8B-842E-7319-FC5567E16E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5447" y="281566"/>
            <a:ext cx="2274094" cy="2274094"/>
          </a:xfrm>
          <a:prstGeom prst="rect">
            <a:avLst/>
          </a:prstGeom>
        </p:spPr>
      </p:pic>
      <p:pic>
        <p:nvPicPr>
          <p:cNvPr id="44" name="Picture 43">
            <a:extLst>
              <a:ext uri="{FF2B5EF4-FFF2-40B4-BE49-F238E27FC236}">
                <a16:creationId xmlns:a16="http://schemas.microsoft.com/office/drawing/2014/main" id="{CB1B6676-5E63-D178-EEFF-A7CB66F0DC46}"/>
              </a:ext>
            </a:extLst>
          </p:cNvPr>
          <p:cNvPicPr>
            <a:picLocks noChangeAspect="1"/>
          </p:cNvPicPr>
          <p:nvPr/>
        </p:nvPicPr>
        <p:blipFill>
          <a:blip r:embed="rId4"/>
          <a:stretch>
            <a:fillRect/>
          </a:stretch>
        </p:blipFill>
        <p:spPr>
          <a:xfrm>
            <a:off x="12318995" y="9950112"/>
            <a:ext cx="7281990" cy="3836225"/>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1987</TotalTime>
  <Words>584</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2103A52016 Rishitha Gayapu</cp:lastModifiedBy>
  <cp:revision>37</cp:revision>
  <dcterms:created xsi:type="dcterms:W3CDTF">2012-02-10T00:21:22Z</dcterms:created>
  <dcterms:modified xsi:type="dcterms:W3CDTF">2024-04-22T07:01:48Z</dcterms:modified>
  <cp:category>Research poster templates</cp:category>
</cp:coreProperties>
</file>