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92" r:id="rId3"/>
    <p:sldId id="293" r:id="rId4"/>
    <p:sldId id="328" r:id="rId5"/>
    <p:sldId id="304" r:id="rId6"/>
    <p:sldId id="326" r:id="rId7"/>
    <p:sldId id="327" r:id="rId8"/>
    <p:sldId id="309" r:id="rId9"/>
    <p:sldId id="329" r:id="rId10"/>
    <p:sldId id="310" r:id="rId11"/>
    <p:sldId id="311" r:id="rId12"/>
    <p:sldId id="313" r:id="rId13"/>
    <p:sldId id="314" r:id="rId14"/>
    <p:sldId id="315" r:id="rId15"/>
    <p:sldId id="330" r:id="rId16"/>
    <p:sldId id="316" r:id="rId17"/>
    <p:sldId id="317" r:id="rId18"/>
    <p:sldId id="318" r:id="rId19"/>
    <p:sldId id="320" r:id="rId20"/>
    <p:sldId id="322"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86405" autoAdjust="0"/>
  </p:normalViewPr>
  <p:slideViewPr>
    <p:cSldViewPr snapToGrid="0" showGuides="1">
      <p:cViewPr varScale="1">
        <p:scale>
          <a:sx n="94" d="100"/>
          <a:sy n="94" d="100"/>
        </p:scale>
        <p:origin x="140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7047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65520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81D3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11" name="Google Shape;11;p2"/>
          <p:cNvPicPr preferRelativeResize="0"/>
          <p:nvPr/>
        </p:nvPicPr>
        <p:blipFill rotWithShape="1">
          <a:blip r:embed="rId2"/>
          <a:srcRect l="5299" t="36232" r="5174" b="32114"/>
          <a:stretch>
            <a:fillRect/>
          </a:stretch>
        </p:blipFill>
        <p:spPr>
          <a:xfrm>
            <a:off x="1226975" y="1905550"/>
            <a:ext cx="6697974" cy="1531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81D37"/>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panose="00000500000000000000"/>
              <a:buNone/>
              <a:defRPr sz="2100">
                <a:solidFill>
                  <a:schemeClr val="dk1"/>
                </a:solidFill>
                <a:latin typeface="Oswald" panose="00000500000000000000"/>
                <a:ea typeface="Oswald" panose="00000500000000000000"/>
                <a:cs typeface="Oswald" panose="00000500000000000000"/>
                <a:sym typeface="Oswald" panose="00000500000000000000"/>
              </a:defRPr>
            </a:lvl1pPr>
          </a:lstStyle>
          <a:p>
            <a:endParaRPr/>
          </a:p>
        </p:txBody>
      </p:sp>
      <p:sp>
        <p:nvSpPr>
          <p:cNvPr id="58" name="Google Shape;58;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9" name="Google Shape;59;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81D37"/>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28" name="Google Shape;28;p5"/>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3" name="Google Shape;63;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4" name="Google Shape;64;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8915"/>
            <a:ext cx="8520430" cy="4359910"/>
          </a:xfrm>
        </p:spPr>
        <p:txBody>
          <a:bodyPr/>
          <a:lstStyle/>
          <a:p>
            <a:pPr marL="114300" indent="0" algn="ctr">
              <a:buNone/>
            </a:pPr>
            <a:r>
              <a:rPr lang="en-US" sz="2400" dirty="0">
                <a:latin typeface="Times New Roman" panose="02020603050405020304" pitchFamily="18" charset="0"/>
                <a:cs typeface="Times New Roman" panose="02020603050405020304" pitchFamily="18" charset="0"/>
              </a:rPr>
              <a:t>EXISTING SYSTEM</a:t>
            </a:r>
          </a:p>
          <a:p>
            <a:pPr marL="114300" indent="0" algn="just">
              <a:buNone/>
            </a:pPr>
            <a:endParaRPr lang="en-US" sz="1800" dirty="0">
              <a:latin typeface="Times New Roman" panose="02020603050405020304" pitchFamily="18" charset="0"/>
              <a:cs typeface="Times New Roman" panose="02020603050405020304" pitchFamily="18" charset="0"/>
            </a:endParaRPr>
          </a:p>
          <a:p>
            <a:pPr marL="114300" indent="0" algn="just">
              <a:buNone/>
            </a:pPr>
            <a:r>
              <a:rPr lang="en-US" sz="1400" b="1" dirty="0">
                <a:latin typeface="Times New Roman" panose="02020603050405020304" pitchFamily="18" charset="0"/>
                <a:cs typeface="Times New Roman" panose="02020603050405020304" pitchFamily="18" charset="0"/>
              </a:rPr>
              <a:t>1. Credit Karma:</a:t>
            </a:r>
          </a:p>
          <a:p>
            <a:pPr marL="114300" indent="0" algn="just">
              <a:buNone/>
            </a:pPr>
            <a:r>
              <a:rPr lang="en-US" sz="1400" dirty="0">
                <a:latin typeface="Times New Roman" panose="02020603050405020304" pitchFamily="18" charset="0"/>
                <a:cs typeface="Times New Roman" panose="02020603050405020304" pitchFamily="18" charset="0"/>
              </a:rPr>
              <a:t> Credit Karma is a popular platform that offers free credit scores and credit monitoring services to users. Credit Karma provides users with credit scores and insights into their credit health, our project focuses specifically on automating the credit card approval process. </a:t>
            </a:r>
          </a:p>
          <a:p>
            <a:pPr marL="114300" indent="0">
              <a:buNone/>
            </a:pPr>
            <a:r>
              <a:rPr lang="en-US" sz="1400" b="1" dirty="0">
                <a:latin typeface="Times New Roman" panose="02020603050405020304" pitchFamily="18" charset="0"/>
                <a:cs typeface="Times New Roman" panose="02020603050405020304" pitchFamily="18" charset="0"/>
              </a:rPr>
              <a:t>2. FICO Score:</a:t>
            </a:r>
          </a:p>
          <a:p>
            <a:pPr marL="114300" indent="0">
              <a:buNone/>
            </a:pPr>
            <a:r>
              <a:rPr lang="en-US" sz="1400" dirty="0">
                <a:latin typeface="Times New Roman" panose="02020603050405020304" pitchFamily="18" charset="0"/>
                <a:cs typeface="Times New Roman" panose="02020603050405020304" pitchFamily="18" charset="0"/>
              </a:rPr>
              <a:t> FICO Score is a well-known credit scoring system used by many financial institutions to assess creditworthiness. FICO Score provides a numerical credit score to individuals, our project goes further by automating the entire credit card approval process. </a:t>
            </a:r>
          </a:p>
          <a:p>
            <a:pPr marL="114300" indent="0">
              <a:buNone/>
            </a:pPr>
            <a:r>
              <a:rPr lang="en-US" sz="1400" b="1" dirty="0">
                <a:latin typeface="Times New Roman" panose="02020603050405020304" pitchFamily="18" charset="0"/>
                <a:cs typeface="Times New Roman" panose="02020603050405020304" pitchFamily="18" charset="0"/>
              </a:rPr>
              <a:t>3. Lending Club:</a:t>
            </a:r>
          </a:p>
          <a:p>
            <a:pPr marL="114300" indent="0">
              <a:buNone/>
            </a:pPr>
            <a:r>
              <a:rPr lang="en-US" sz="1400" dirty="0">
                <a:latin typeface="Times New Roman" panose="02020603050405020304" pitchFamily="18" charset="0"/>
                <a:cs typeface="Times New Roman" panose="02020603050405020304" pitchFamily="18" charset="0"/>
              </a:rPr>
              <a:t> Lending Club is a peer-to-peer lending platform that connects borrowers with investors. </a:t>
            </a:r>
            <a:r>
              <a:rPr lang="en-US" sz="1400" dirty="0" err="1">
                <a:latin typeface="Times New Roman" panose="02020603050405020304" pitchFamily="18" charset="0"/>
                <a:cs typeface="Times New Roman" panose="02020603050405020304" pitchFamily="18" charset="0"/>
              </a:rPr>
              <a:t>LendingClub</a:t>
            </a:r>
            <a:r>
              <a:rPr lang="en-US" sz="1400" dirty="0">
                <a:latin typeface="Times New Roman" panose="02020603050405020304" pitchFamily="18" charset="0"/>
                <a:cs typeface="Times New Roman" panose="02020603050405020304" pitchFamily="18" charset="0"/>
              </a:rPr>
              <a:t> facilitates loans between individuals, our project focuses specifically on automating credit card approval decisions for financial institutions.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244170" y="260032"/>
            <a:ext cx="8520430" cy="4623435"/>
          </a:xfrm>
        </p:spPr>
        <p:txBody>
          <a:bodyPr/>
          <a:lstStyle/>
          <a:p>
            <a:pPr marL="114300" indent="0" algn="ctr">
              <a:buNone/>
            </a:pPr>
            <a:r>
              <a:rPr lang="en-US" sz="2400" b="1" dirty="0">
                <a:latin typeface="Times New Roman" panose="02020603050405020304" pitchFamily="18" charset="0"/>
                <a:cs typeface="Times New Roman" panose="02020603050405020304" pitchFamily="18" charset="0"/>
              </a:rPr>
              <a:t>DISADVANTAGES</a:t>
            </a:r>
          </a:p>
          <a:p>
            <a:pPr marL="114300" indent="0">
              <a:buNone/>
            </a:pPr>
            <a:endParaRPr lang="en-US" dirty="0"/>
          </a:p>
          <a:p>
            <a:pPr marL="114300" indent="0">
              <a:buNone/>
            </a:pPr>
            <a:endParaRPr lang="en-US" dirty="0"/>
          </a:p>
          <a:p>
            <a:pPr>
              <a:buAutoNum type="arabicPeriod"/>
            </a:pPr>
            <a:r>
              <a:rPr lang="en-US" sz="1400" b="1" dirty="0">
                <a:latin typeface="Times New Roman" panose="02020603050405020304" pitchFamily="18" charset="0"/>
                <a:cs typeface="Times New Roman" panose="02020603050405020304" pitchFamily="18" charset="0"/>
              </a:rPr>
              <a:t>EDA (Exploratory Data Analysis): </a:t>
            </a:r>
            <a:r>
              <a:rPr lang="en-US" sz="1400" dirty="0">
                <a:latin typeface="Times New Roman" panose="02020603050405020304" pitchFamily="18" charset="0"/>
                <a:cs typeface="Times New Roman" panose="02020603050405020304" pitchFamily="18" charset="0"/>
              </a:rPr>
              <a:t>One limitation is that EDA alone may not provide a complete understanding of the underlying patterns in the data</a:t>
            </a:r>
          </a:p>
          <a:p>
            <a:pPr>
              <a:buAutoNum type="arabicPeriod"/>
            </a:pPr>
            <a:r>
              <a:rPr lang="en-US" sz="1400" b="1" dirty="0">
                <a:latin typeface="Times New Roman" panose="02020603050405020304" pitchFamily="18" charset="0"/>
                <a:cs typeface="Times New Roman" panose="02020603050405020304" pitchFamily="18" charset="0"/>
              </a:rPr>
              <a:t>Power BI: </a:t>
            </a:r>
            <a:r>
              <a:rPr lang="en-US" sz="1400" dirty="0">
                <a:latin typeface="Times New Roman" panose="02020603050405020304" pitchFamily="18" charset="0"/>
                <a:cs typeface="Times New Roman" panose="02020603050405020304" pitchFamily="18" charset="0"/>
              </a:rPr>
              <a:t>While Power BI is a powerful tool for data visualization, it does have limitations in terms of advanced analytics and model building. </a:t>
            </a:r>
          </a:p>
          <a:p>
            <a:pPr>
              <a:buAutoNum type="arabicPeriod"/>
            </a:pPr>
            <a:r>
              <a:rPr lang="en-US" sz="1400" b="1" dirty="0">
                <a:latin typeface="Times New Roman" panose="02020603050405020304" pitchFamily="18" charset="0"/>
                <a:cs typeface="Times New Roman" panose="02020603050405020304" pitchFamily="18" charset="0"/>
              </a:rPr>
              <a:t>Neural Networks: </a:t>
            </a:r>
            <a:r>
              <a:rPr lang="en-US" sz="1400" dirty="0">
                <a:latin typeface="Times New Roman" panose="02020603050405020304" pitchFamily="18" charset="0"/>
                <a:cs typeface="Times New Roman" panose="02020603050405020304" pitchFamily="18" charset="0"/>
              </a:rPr>
              <a:t>Neural networks are powerful for capturing intricate patterns in data. However, they require large amounts of labeled data for training and can be computationally intensive. </a:t>
            </a:r>
          </a:p>
          <a:p>
            <a:pPr>
              <a:buAutoNum type="arabicPeriod"/>
            </a:pPr>
            <a:r>
              <a:rPr lang="en-US" sz="1400" b="1" dirty="0">
                <a:latin typeface="Times New Roman" panose="02020603050405020304" pitchFamily="18" charset="0"/>
                <a:cs typeface="Times New Roman" panose="02020603050405020304" pitchFamily="18" charset="0"/>
              </a:rPr>
              <a:t>Random Forests: </a:t>
            </a:r>
            <a:r>
              <a:rPr lang="en-US" sz="1400" dirty="0">
                <a:latin typeface="Times New Roman" panose="02020603050405020304" pitchFamily="18" charset="0"/>
                <a:cs typeface="Times New Roman" panose="02020603050405020304" pitchFamily="18" charset="0"/>
              </a:rPr>
              <a:t>Random forests can handle complex relationships and reduce overfitting compared to decision trees.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59803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lgn="ctr">
              <a:buNone/>
            </a:pPr>
            <a:r>
              <a:rPr lang="en-US" sz="2400" b="1" dirty="0">
                <a:latin typeface="Times New Roman" panose="02020603050405020304" pitchFamily="18" charset="0"/>
                <a:cs typeface="Times New Roman" panose="02020603050405020304" pitchFamily="18" charset="0"/>
              </a:rPr>
              <a:t>EXISTING METHODOLOGY</a:t>
            </a:r>
          </a:p>
          <a:p>
            <a:pPr marL="114300" indent="0" algn="just">
              <a:buNone/>
            </a:pPr>
            <a:endParaRPr lang="en-US" sz="1400" dirty="0">
              <a:latin typeface="Times New Roman" panose="02020603050405020304" pitchFamily="18" charset="0"/>
              <a:cs typeface="Times New Roman" panose="02020603050405020304" pitchFamily="18" charset="0"/>
            </a:endParaRPr>
          </a:p>
          <a:p>
            <a:pPr algn="just">
              <a:buAutoNum type="arabicPeriod"/>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gathers relevant data sources and ensure data integrity</a:t>
            </a:r>
          </a:p>
          <a:p>
            <a:pPr algn="just">
              <a:buAutoNum type="arabicPeriod"/>
            </a:pPr>
            <a:r>
              <a:rPr lang="en-US" sz="1400" b="1" dirty="0">
                <a:latin typeface="Times New Roman" panose="02020603050405020304" pitchFamily="18" charset="0"/>
                <a:cs typeface="Times New Roman" panose="02020603050405020304" pitchFamily="18" charset="0"/>
              </a:rPr>
              <a:t>Exploratory data analysis(EDA): </a:t>
            </a:r>
            <a:r>
              <a:rPr lang="en-US" sz="1400" dirty="0">
                <a:latin typeface="Times New Roman" panose="02020603050405020304" pitchFamily="18" charset="0"/>
                <a:cs typeface="Times New Roman" panose="02020603050405020304" pitchFamily="18" charset="0"/>
              </a:rPr>
              <a:t>Identifies missing values , outliers, and data inconsistencies</a:t>
            </a:r>
          </a:p>
          <a:p>
            <a:pPr algn="just">
              <a:buAutoNum type="arabicPeriod"/>
            </a:pPr>
            <a:r>
              <a:rPr lang="en-US" sz="1400" b="1" dirty="0">
                <a:latin typeface="Times New Roman" panose="02020603050405020304" pitchFamily="18" charset="0"/>
                <a:cs typeface="Times New Roman" panose="02020603050405020304" pitchFamily="18" charset="0"/>
              </a:rPr>
              <a:t>Data preprocessing</a:t>
            </a:r>
            <a:r>
              <a:rPr lang="en-US" sz="1400" dirty="0">
                <a:latin typeface="Times New Roman" panose="02020603050405020304" pitchFamily="18" charset="0"/>
                <a:cs typeface="Times New Roman" panose="02020603050405020304" pitchFamily="18" charset="0"/>
              </a:rPr>
              <a:t>: Handle missing data through imputation techniques or removal.</a:t>
            </a:r>
          </a:p>
          <a:p>
            <a:pPr algn="just">
              <a:buAutoNum type="arabicPeriod"/>
            </a:pPr>
            <a:r>
              <a:rPr lang="en-US" sz="1400" b="1" dirty="0">
                <a:latin typeface="Times New Roman" panose="02020603050405020304" pitchFamily="18" charset="0"/>
                <a:cs typeface="Times New Roman" panose="02020603050405020304" pitchFamily="18" charset="0"/>
              </a:rPr>
              <a:t>Feature engineering: </a:t>
            </a:r>
            <a:r>
              <a:rPr lang="en-US" sz="1400" dirty="0">
                <a:latin typeface="Times New Roman" panose="02020603050405020304" pitchFamily="18" charset="0"/>
                <a:cs typeface="Times New Roman" panose="02020603050405020304" pitchFamily="18" charset="0"/>
              </a:rPr>
              <a:t>It creates new features that may enhance model performance, such as credit utilization ratios.</a:t>
            </a:r>
          </a:p>
          <a:p>
            <a:pPr algn="just">
              <a:buAutoNum type="arabicPeriod"/>
            </a:pPr>
            <a:r>
              <a:rPr lang="en-US" sz="1400" b="1" dirty="0">
                <a:latin typeface="Times New Roman" panose="02020603050405020304" pitchFamily="18" charset="0"/>
                <a:cs typeface="Times New Roman" panose="02020603050405020304" pitchFamily="18" charset="0"/>
              </a:rPr>
              <a:t>Model Selection and Training: </a:t>
            </a:r>
            <a:r>
              <a:rPr lang="en-US" sz="1400" dirty="0">
                <a:latin typeface="Times New Roman" panose="02020603050405020304" pitchFamily="18" charset="0"/>
                <a:cs typeface="Times New Roman" panose="02020603050405020304" pitchFamily="18" charset="0"/>
              </a:rPr>
              <a:t>it splits the data into training and testing data sets</a:t>
            </a:r>
          </a:p>
          <a:p>
            <a:pPr algn="just">
              <a:buAutoNum type="arabicPeriod"/>
            </a:pPr>
            <a:r>
              <a:rPr lang="en-US" sz="1400" b="1" dirty="0">
                <a:latin typeface="Times New Roman" panose="02020603050405020304" pitchFamily="18" charset="0"/>
                <a:cs typeface="Times New Roman" panose="02020603050405020304" pitchFamily="18" charset="0"/>
              </a:rPr>
              <a:t>Model Evaluation: </a:t>
            </a:r>
            <a:r>
              <a:rPr lang="en-US" sz="1400" dirty="0">
                <a:latin typeface="Times New Roman" panose="02020603050405020304" pitchFamily="18" charset="0"/>
                <a:cs typeface="Times New Roman" panose="02020603050405020304" pitchFamily="18" charset="0"/>
              </a:rPr>
              <a:t>It evaluates the  performance of the models using accuracy, precision, recall, F1-Score.</a:t>
            </a:r>
          </a:p>
          <a:p>
            <a:pPr algn="just">
              <a:buAutoNum type="arabicPeriod"/>
            </a:pPr>
            <a:r>
              <a:rPr lang="en-US" sz="1400" b="1" dirty="0">
                <a:latin typeface="Times New Roman" panose="02020603050405020304" pitchFamily="18" charset="0"/>
                <a:cs typeface="Times New Roman" panose="02020603050405020304" pitchFamily="18" charset="0"/>
              </a:rPr>
              <a:t>Deployment with power BI</a:t>
            </a:r>
            <a:r>
              <a:rPr lang="en-US" sz="1400" dirty="0">
                <a:latin typeface="Times New Roman" panose="02020603050405020304" pitchFamily="18" charset="0"/>
                <a:cs typeface="Times New Roman" panose="02020603050405020304" pitchFamily="18" charset="0"/>
              </a:rPr>
              <a:t>: it enables users interaction with filters and slicers.</a:t>
            </a:r>
          </a:p>
          <a:p>
            <a:pPr algn="just">
              <a:buAutoNum type="arabicPeriod"/>
            </a:pPr>
            <a:r>
              <a:rPr lang="en-US" sz="1400" b="1" dirty="0">
                <a:latin typeface="Times New Roman" panose="02020603050405020304" pitchFamily="18" charset="0"/>
                <a:cs typeface="Times New Roman" panose="02020603050405020304" pitchFamily="18" charset="0"/>
              </a:rPr>
              <a:t>Monitoring and </a:t>
            </a:r>
            <a:r>
              <a:rPr lang="en-US" sz="1400" b="1" dirty="0" err="1">
                <a:latin typeface="Times New Roman" panose="02020603050405020304" pitchFamily="18" charset="0"/>
                <a:cs typeface="Times New Roman" panose="02020603050405020304" pitchFamily="18" charset="0"/>
              </a:rPr>
              <a:t>Maintainance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it addresses any sought of issues or drifts in model’s performance. </a:t>
            </a:r>
          </a:p>
          <a:p>
            <a:pPr marL="114300" indent="0" algn="just">
              <a:buNone/>
            </a:pPr>
            <a:r>
              <a:rPr lang="en-US" sz="1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63613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lgn="ctr">
              <a:buNone/>
            </a:pPr>
            <a:r>
              <a:rPr lang="en-US" sz="2400" b="1" dirty="0">
                <a:latin typeface="Times New Roman" panose="02020603050405020304" pitchFamily="18" charset="0"/>
                <a:cs typeface="Times New Roman" panose="02020603050405020304" pitchFamily="18" charset="0"/>
              </a:rPr>
              <a:t>GAPS IDENTIFIED:</a:t>
            </a: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Exploring methods to enhance the fairness and robustness of machine learning models</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Machine learning holds great promise for optimizing the credit card approval process, there is a need for further research to ensure that these models are interpretable, fair, and compliant with regulatory standards, addressing potential gaps in transparency and fairness</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resources are allocated for model </a:t>
            </a:r>
            <a:r>
              <a:rPr lang="en-US" sz="1400" dirty="0" err="1">
                <a:latin typeface="Times New Roman" panose="02020603050405020304" pitchFamily="18" charset="0"/>
                <a:cs typeface="Times New Roman" panose="02020603050405020304" pitchFamily="18" charset="0"/>
              </a:rPr>
              <a:t>maintainance</a:t>
            </a:r>
            <a:r>
              <a:rPr lang="en-US" sz="1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182880"/>
            <a:ext cx="8520430" cy="4644390"/>
          </a:xfrm>
        </p:spPr>
        <p:txBody>
          <a:bodyPr/>
          <a:lstStyle/>
          <a:p>
            <a:pPr marL="114300" indent="0" algn="ctr">
              <a:buNone/>
            </a:pPr>
            <a:r>
              <a:rPr lang="en-US" sz="2400" b="1" dirty="0">
                <a:latin typeface="Times New Roman" panose="02020603050405020304" pitchFamily="18" charset="0"/>
                <a:cs typeface="Times New Roman" panose="02020603050405020304" pitchFamily="18" charset="0"/>
              </a:rPr>
              <a:t>PROPOSED METHODOLOGY:</a:t>
            </a:r>
          </a:p>
          <a:p>
            <a:pPr marL="114300" indent="0">
              <a:buNone/>
            </a:pPr>
            <a:r>
              <a:rPr lang="en-US" sz="1400" b="1" u="sng" dirty="0">
                <a:latin typeface="Times New Roman" panose="02020603050405020304" pitchFamily="18" charset="0"/>
                <a:cs typeface="Times New Roman" panose="02020603050405020304" pitchFamily="18" charset="0"/>
              </a:rPr>
              <a:t>1.EXPLORATORY DATA ANALYSIS : </a:t>
            </a:r>
            <a:endParaRPr lang="en-US" sz="1400" u="sng"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We begin with EDA to understand the patterns in the data </a:t>
            </a:r>
          </a:p>
          <a:p>
            <a:r>
              <a:rPr lang="en-US" sz="1400" b="1" dirty="0">
                <a:latin typeface="Times New Roman" panose="02020603050405020304" pitchFamily="18" charset="0"/>
                <a:cs typeface="Times New Roman" panose="02020603050405020304" pitchFamily="18" charset="0"/>
              </a:rPr>
              <a:t>To identify the summary statistics , relationship between variables , missing values , Outliers.</a:t>
            </a:r>
          </a:p>
          <a:p>
            <a:pPr marL="114300" indent="0">
              <a:buNone/>
            </a:pPr>
            <a:r>
              <a:rPr lang="en-US" sz="1400" b="1" u="sng" dirty="0">
                <a:latin typeface="Times New Roman" panose="02020603050405020304" pitchFamily="18" charset="0"/>
                <a:cs typeface="Times New Roman" panose="02020603050405020304" pitchFamily="18" charset="0"/>
              </a:rPr>
              <a:t>2.DATA PREPOCESSING : </a:t>
            </a:r>
          </a:p>
          <a:p>
            <a:r>
              <a:rPr lang="en-US" sz="1400" b="1" dirty="0">
                <a:latin typeface="Times New Roman" panose="02020603050405020304" pitchFamily="18" charset="0"/>
                <a:cs typeface="Times New Roman" panose="02020603050405020304" pitchFamily="18" charset="0"/>
              </a:rPr>
              <a:t>HANDLE MISSING VALUES </a:t>
            </a:r>
          </a:p>
          <a:p>
            <a:r>
              <a:rPr lang="en-US" sz="1400" b="1" dirty="0">
                <a:latin typeface="Times New Roman" panose="02020603050405020304" pitchFamily="18" charset="0"/>
                <a:cs typeface="Times New Roman" panose="02020603050405020304" pitchFamily="18" charset="0"/>
              </a:rPr>
              <a:t>ENCODE CATEGORICAL VARIABLE : using one hot encoding or label encoding .</a:t>
            </a:r>
          </a:p>
          <a:p>
            <a:r>
              <a:rPr lang="en-US" sz="1400" b="1" dirty="0">
                <a:latin typeface="Times New Roman" panose="02020603050405020304" pitchFamily="18" charset="0"/>
                <a:cs typeface="Times New Roman" panose="02020603050405020304" pitchFamily="18" charset="0"/>
              </a:rPr>
              <a:t>FEATURE SELECTION : Identify </a:t>
            </a:r>
            <a:r>
              <a:rPr lang="en-US" sz="1400" b="1" dirty="0" err="1">
                <a:latin typeface="Times New Roman" panose="02020603050405020304" pitchFamily="18" charset="0"/>
                <a:cs typeface="Times New Roman" panose="02020603050405020304" pitchFamily="18" charset="0"/>
              </a:rPr>
              <a:t>relavant</a:t>
            </a:r>
            <a:r>
              <a:rPr lang="en-US" sz="1400" b="1" dirty="0">
                <a:latin typeface="Times New Roman" panose="02020603050405020304" pitchFamily="18" charset="0"/>
                <a:cs typeface="Times New Roman" panose="02020603050405020304" pitchFamily="18" charset="0"/>
              </a:rPr>
              <a:t> features through different techniques like correction Analysis </a:t>
            </a:r>
          </a:p>
          <a:p>
            <a:pPr marL="114300" indent="0">
              <a:buNone/>
            </a:pPr>
            <a:r>
              <a:rPr lang="en-US" sz="1400" b="1" u="sng" dirty="0">
                <a:latin typeface="Times New Roman" panose="02020603050405020304" pitchFamily="18" charset="0"/>
                <a:cs typeface="Times New Roman" panose="02020603050405020304" pitchFamily="18" charset="0"/>
              </a:rPr>
              <a:t>3. FEATURE ENGINEERING: </a:t>
            </a:r>
          </a:p>
          <a:p>
            <a:r>
              <a:rPr lang="en-US" sz="1400" b="1" dirty="0">
                <a:latin typeface="Times New Roman" panose="02020603050405020304" pitchFamily="18" charset="0"/>
                <a:cs typeface="Times New Roman" panose="02020603050405020304" pitchFamily="18" charset="0"/>
              </a:rPr>
              <a:t>Create new Features </a:t>
            </a:r>
          </a:p>
          <a:p>
            <a:r>
              <a:rPr lang="en-US" sz="1400" b="1" dirty="0">
                <a:latin typeface="Times New Roman" panose="02020603050405020304" pitchFamily="18" charset="0"/>
                <a:cs typeface="Times New Roman" panose="02020603050405020304" pitchFamily="18" charset="0"/>
              </a:rPr>
              <a:t>Feature transformation </a:t>
            </a:r>
          </a:p>
          <a:p>
            <a:pPr marL="114300" indent="0">
              <a:buNone/>
            </a:pPr>
            <a:r>
              <a:rPr lang="en-US" sz="1400" b="1" u="sng" dirty="0">
                <a:latin typeface="Times New Roman" panose="02020603050405020304" pitchFamily="18" charset="0"/>
                <a:cs typeface="Times New Roman" panose="02020603050405020304" pitchFamily="18" charset="0"/>
              </a:rPr>
              <a:t>4. MODEL BUILDING:</a:t>
            </a:r>
          </a:p>
          <a:p>
            <a:pPr marL="114300" indent="0">
              <a:buNone/>
            </a:pPr>
            <a:r>
              <a:rPr lang="en-US" sz="1400" b="1" dirty="0">
                <a:latin typeface="Times New Roman" panose="02020603050405020304" pitchFamily="18" charset="0"/>
                <a:cs typeface="Times New Roman" panose="02020603050405020304" pitchFamily="18" charset="0"/>
              </a:rPr>
              <a:t>Select appropriate machine learning algorithms suited for the task such as </a:t>
            </a:r>
          </a:p>
          <a:p>
            <a:r>
              <a:rPr lang="en-US" sz="1400" b="1" dirty="0">
                <a:latin typeface="Times New Roman" panose="02020603050405020304" pitchFamily="18" charset="0"/>
                <a:cs typeface="Times New Roman" panose="02020603050405020304" pitchFamily="18" charset="0"/>
              </a:rPr>
              <a:t>Logistic regression</a:t>
            </a:r>
          </a:p>
          <a:p>
            <a:r>
              <a:rPr lang="en-US" sz="1400" b="1" dirty="0">
                <a:latin typeface="Times New Roman" panose="02020603050405020304" pitchFamily="18" charset="0"/>
                <a:cs typeface="Times New Roman" panose="02020603050405020304" pitchFamily="18" charset="0"/>
              </a:rPr>
              <a:t>Decision tree</a:t>
            </a:r>
          </a:p>
          <a:p>
            <a:r>
              <a:rPr lang="en-US" sz="1400" b="1" dirty="0">
                <a:latin typeface="Times New Roman" panose="02020603050405020304" pitchFamily="18" charset="0"/>
                <a:cs typeface="Times New Roman" panose="02020603050405020304" pitchFamily="18" charset="0"/>
              </a:rPr>
              <a:t>Random forest</a:t>
            </a:r>
          </a:p>
          <a:p>
            <a:r>
              <a:rPr lang="en-US" sz="1400" b="1" dirty="0">
                <a:latin typeface="Times New Roman" panose="02020603050405020304" pitchFamily="18" charset="0"/>
                <a:cs typeface="Times New Roman" panose="02020603050405020304" pitchFamily="18" charset="0"/>
              </a:rPr>
              <a:t>SVM(Support vector machine)</a:t>
            </a: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buNone/>
            </a:pPr>
            <a:endParaRPr lang="en-US" sz="1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B1A3-FEF8-A047-41B9-0595F82B9227}"/>
              </a:ext>
            </a:extLst>
          </p:cNvPr>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PROPOSED</a:t>
            </a:r>
            <a:r>
              <a:rPr lang="en-US" dirty="0"/>
              <a:t> </a:t>
            </a:r>
            <a:r>
              <a:rPr lang="en-US"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71D6494-2943-D6E4-7B31-34A16E7DFB5B}"/>
              </a:ext>
            </a:extLst>
          </p:cNvPr>
          <p:cNvSpPr>
            <a:spLocks noGrp="1"/>
          </p:cNvSpPr>
          <p:nvPr>
            <p:ph type="body" idx="1"/>
          </p:nvPr>
        </p:nvSpPr>
        <p:spPr/>
        <p:txBody>
          <a:bodyPr/>
          <a:lstStyle/>
          <a:p>
            <a:pPr marL="114300" indent="0">
              <a:buNone/>
            </a:pPr>
            <a:r>
              <a:rPr lang="en-US" dirty="0"/>
              <a:t>5</a:t>
            </a:r>
            <a:r>
              <a:rPr lang="en-US" b="1" u="sng" dirty="0"/>
              <a:t>. Power BI Integration:</a:t>
            </a:r>
          </a:p>
          <a:p>
            <a:r>
              <a:rPr lang="en-US" dirty="0"/>
              <a:t>Use power BI for interactive data visualization</a:t>
            </a:r>
          </a:p>
          <a:p>
            <a:r>
              <a:rPr lang="en-US" dirty="0"/>
              <a:t>Connect power Bi to preprocessed Dataset  and create bar chats , line charts etc.,</a:t>
            </a:r>
          </a:p>
          <a:p>
            <a:pPr marL="114300" indent="0">
              <a:buNone/>
            </a:pPr>
            <a:r>
              <a:rPr lang="en-US" b="1" u="sng" dirty="0"/>
              <a:t>6.Model Deployment :</a:t>
            </a:r>
          </a:p>
          <a:p>
            <a:r>
              <a:rPr lang="en-US" dirty="0"/>
              <a:t>Now deployment the model for real-world predictions through website </a:t>
            </a:r>
          </a:p>
          <a:p>
            <a:pPr marL="114300" indent="0">
              <a:buNone/>
            </a:pPr>
            <a:endParaRPr lang="en-IN" dirty="0"/>
          </a:p>
        </p:txBody>
      </p:sp>
      <p:sp>
        <p:nvSpPr>
          <p:cNvPr id="4" name="Slide Number Placeholder 3">
            <a:extLst>
              <a:ext uri="{FF2B5EF4-FFF2-40B4-BE49-F238E27FC236}">
                <a16:creationId xmlns:a16="http://schemas.microsoft.com/office/drawing/2014/main" id="{384B57BD-F933-6EF7-C4BE-F6CC1E9A8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341770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67970"/>
            <a:ext cx="8520430" cy="4559300"/>
          </a:xfrm>
        </p:spPr>
        <p:txBody>
          <a:bodyPr/>
          <a:lstStyle/>
          <a:p>
            <a:pPr marL="114300" indent="0" algn="ctr">
              <a:buNone/>
            </a:pPr>
            <a:r>
              <a:rPr lang="en-US" sz="2400" b="1" dirty="0">
                <a:latin typeface="Times New Roman" panose="02020603050405020304" pitchFamily="18" charset="0"/>
                <a:cs typeface="Times New Roman" panose="02020603050405020304" pitchFamily="18" charset="0"/>
              </a:rPr>
              <a:t>PROPOSED ARCHITECTURE</a:t>
            </a:r>
          </a:p>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lgn="just">
              <a:buNone/>
            </a:pPr>
            <a:endParaRPr lang="en-US" sz="1400" b="1" dirty="0">
              <a:latin typeface="Times New Roman" panose="02020603050405020304" pitchFamily="18" charset="0"/>
              <a:cs typeface="Times New Roman" panose="02020603050405020304" pitchFamily="18" charset="0"/>
            </a:endParaRPr>
          </a:p>
          <a:p>
            <a:pPr marL="114300" indent="0" algn="just">
              <a:buNone/>
            </a:pPr>
            <a:endParaRPr lang="en-US" sz="1400" b="1" dirty="0">
              <a:latin typeface="Times New Roman" panose="02020603050405020304" pitchFamily="18" charset="0"/>
              <a:cs typeface="Times New Roman" panose="02020603050405020304" pitchFamily="18" charset="0"/>
            </a:endParaRPr>
          </a:p>
          <a:p>
            <a:pPr marL="114300" indent="0" algn="just">
              <a:buNone/>
            </a:pPr>
            <a:endParaRPr lang="en-US" sz="1400" b="1" dirty="0">
              <a:latin typeface="Times New Roman" panose="02020603050405020304" pitchFamily="18" charset="0"/>
              <a:cs typeface="Times New Roman" panose="02020603050405020304" pitchFamily="18" charset="0"/>
            </a:endParaRPr>
          </a:p>
          <a:p>
            <a:pPr marL="114300" indent="0" algn="just">
              <a:buNone/>
            </a:pPr>
            <a:endParaRPr lang="en-US" sz="1400" b="1" dirty="0">
              <a:latin typeface="Times New Roman" panose="02020603050405020304" pitchFamily="18" charset="0"/>
              <a:cs typeface="Times New Roman" panose="02020603050405020304" pitchFamily="18" charset="0"/>
            </a:endParaRPr>
          </a:p>
          <a:p>
            <a:pPr marL="114300" indent="0" algn="just">
              <a:buNone/>
            </a:pPr>
            <a:endParaRPr lang="en-US" sz="1400" b="1" dirty="0">
              <a:latin typeface="Times New Roman" panose="02020603050405020304" pitchFamily="18" charset="0"/>
              <a:cs typeface="Times New Roman" panose="02020603050405020304" pitchFamily="18" charset="0"/>
            </a:endParaRPr>
          </a:p>
          <a:p>
            <a:pPr marL="114300" indent="0" algn="just">
              <a:buNone/>
            </a:pPr>
            <a:r>
              <a:rPr lang="en-US" sz="1400" b="1" dirty="0">
                <a:latin typeface="Times New Roman" panose="02020603050405020304" pitchFamily="18" charset="0"/>
                <a:cs typeface="Times New Roman" panose="02020603050405020304" pitchFamily="18" charset="0"/>
              </a:rPr>
              <a:t>    </a:t>
            </a:r>
            <a:r>
              <a:rPr lang="en-US" sz="1400" b="1" dirty="0">
                <a:solidFill>
                  <a:srgbClr val="92D050"/>
                </a:solidFill>
                <a:latin typeface="Times New Roman" panose="02020603050405020304" pitchFamily="18" charset="0"/>
                <a:cs typeface="Times New Roman" panose="02020603050405020304" pitchFamily="18" charset="0"/>
              </a:rPr>
              <a:t>APPLICATION LAYER                      DATA ANALYSIS                                   VISUALIZATION LAYER </a:t>
            </a:r>
          </a:p>
          <a:p>
            <a:pPr marL="114300" indent="0" algn="just">
              <a:buNone/>
            </a:pPr>
            <a:r>
              <a:rPr lang="en-US" sz="1400" b="1" dirty="0">
                <a:solidFill>
                  <a:srgbClr val="92D050"/>
                </a:solidFill>
                <a:latin typeface="Times New Roman" panose="02020603050405020304" pitchFamily="18" charset="0"/>
                <a:cs typeface="Times New Roman" panose="02020603050405020304" pitchFamily="18" charset="0"/>
              </a:rPr>
              <a:t>          </a:t>
            </a:r>
            <a:r>
              <a:rPr lang="en-US" sz="1400" dirty="0">
                <a:solidFill>
                  <a:srgbClr val="92D050"/>
                </a:solidFill>
                <a:latin typeface="Times New Roman" panose="02020603050405020304" pitchFamily="18" charset="0"/>
                <a:cs typeface="Times New Roman" panose="02020603050405020304" pitchFamily="18" charset="0"/>
              </a:rPr>
              <a:t>Backend Logic                                    Exploratory Data Analysis                      Power BI visualizations </a:t>
            </a:r>
          </a:p>
          <a:p>
            <a:pPr marL="114300" indent="0" algn="just">
              <a:buNone/>
            </a:pPr>
            <a:r>
              <a:rPr lang="en-US" sz="1400" dirty="0">
                <a:solidFill>
                  <a:srgbClr val="92D050"/>
                </a:solidFill>
                <a:latin typeface="Times New Roman" panose="02020603050405020304" pitchFamily="18" charset="0"/>
                <a:cs typeface="Times New Roman" panose="02020603050405020304" pitchFamily="18" charset="0"/>
              </a:rPr>
              <a:t>          Data visualization                                 Machine learning                                   Dashboard</a:t>
            </a:r>
          </a:p>
          <a:p>
            <a:pPr marL="114300" indent="0" algn="just">
              <a:buNone/>
            </a:pPr>
            <a:r>
              <a:rPr lang="en-US" sz="1400" dirty="0">
                <a:solidFill>
                  <a:srgbClr val="92D050"/>
                </a:solidFill>
                <a:latin typeface="Times New Roman" panose="02020603050405020304" pitchFamily="18" charset="0"/>
                <a:cs typeface="Times New Roman" panose="02020603050405020304" pitchFamily="18" charset="0"/>
              </a:rPr>
              <a:t>          Integration</a:t>
            </a:r>
          </a:p>
          <a:p>
            <a:pPr marL="114300" indent="0" algn="just">
              <a:buNone/>
            </a:pPr>
            <a:endParaRPr lang="en-US" sz="1400" dirty="0">
              <a:solidFill>
                <a:srgbClr val="92D050"/>
              </a:solidFill>
              <a:latin typeface="Times New Roman" panose="02020603050405020304" pitchFamily="18" charset="0"/>
              <a:cs typeface="Times New Roman" panose="02020603050405020304" pitchFamily="18" charset="0"/>
            </a:endParaRPr>
          </a:p>
          <a:p>
            <a:pPr marL="114300" indent="0" algn="just">
              <a:buNone/>
            </a:pPr>
            <a:endParaRPr lang="en-US" sz="1400" dirty="0">
              <a:solidFill>
                <a:srgbClr val="92D050"/>
              </a:solidFill>
              <a:latin typeface="Times New Roman" panose="02020603050405020304" pitchFamily="18" charset="0"/>
              <a:cs typeface="Times New Roman" panose="02020603050405020304" pitchFamily="18" charset="0"/>
            </a:endParaRPr>
          </a:p>
          <a:p>
            <a:pPr marL="114300" indent="0" algn="just">
              <a:buNone/>
            </a:pPr>
            <a:endParaRPr lang="en-US" sz="1400" dirty="0">
              <a:solidFill>
                <a:srgbClr val="92D050"/>
              </a:solidFill>
              <a:latin typeface="Times New Roman" panose="02020603050405020304" pitchFamily="18" charset="0"/>
              <a:cs typeface="Times New Roman" panose="02020603050405020304" pitchFamily="18" charset="0"/>
            </a:endParaRPr>
          </a:p>
          <a:p>
            <a:pPr marL="114300" indent="0" algn="just">
              <a:buNone/>
            </a:pPr>
            <a:r>
              <a:rPr lang="en-US" sz="1400" dirty="0">
                <a:solidFill>
                  <a:srgbClr val="92D050"/>
                </a:solidFill>
                <a:latin typeface="Times New Roman" panose="02020603050405020304" pitchFamily="18" charset="0"/>
                <a:cs typeface="Times New Roman" panose="02020603050405020304" pitchFamily="18" charset="0"/>
              </a:rPr>
              <a:t>                                                              </a:t>
            </a:r>
            <a:r>
              <a:rPr lang="en-US" sz="1400" b="1" dirty="0">
                <a:solidFill>
                  <a:srgbClr val="92D050"/>
                </a:solidFill>
                <a:latin typeface="Times New Roman" panose="02020603050405020304" pitchFamily="18" charset="0"/>
                <a:cs typeface="Times New Roman" panose="02020603050405020304" pitchFamily="18" charset="0"/>
              </a:rPr>
              <a:t>DATABASE</a:t>
            </a:r>
          </a:p>
          <a:p>
            <a:pPr marL="114300" indent="0" algn="just">
              <a:buNone/>
            </a:pPr>
            <a:r>
              <a:rPr lang="en-US" sz="1400" b="1" dirty="0">
                <a:solidFill>
                  <a:srgbClr val="92D050"/>
                </a:solidFill>
                <a:latin typeface="Times New Roman" panose="02020603050405020304" pitchFamily="18" charset="0"/>
                <a:cs typeface="Times New Roman" panose="02020603050405020304" pitchFamily="18" charset="0"/>
              </a:rPr>
              <a:t>                                                           </a:t>
            </a:r>
            <a:r>
              <a:rPr lang="en-US" sz="1400" dirty="0">
                <a:solidFill>
                  <a:srgbClr val="92D050"/>
                </a:solidFill>
                <a:latin typeface="Times New Roman" panose="02020603050405020304" pitchFamily="18" charset="0"/>
                <a:cs typeface="Times New Roman" panose="02020603050405020304" pitchFamily="18" charset="0"/>
              </a:rPr>
              <a:t>MYSQL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16</a:t>
            </a:fld>
            <a:endParaRPr lang="en-GB"/>
          </a:p>
        </p:txBody>
      </p:sp>
      <p:sp>
        <p:nvSpPr>
          <p:cNvPr id="3" name="Rectangle 2">
            <a:extLst>
              <a:ext uri="{FF2B5EF4-FFF2-40B4-BE49-F238E27FC236}">
                <a16:creationId xmlns:a16="http://schemas.microsoft.com/office/drawing/2014/main" id="{A8ECAFDE-2E84-FF00-F852-73E2FAC5BC80}"/>
              </a:ext>
            </a:extLst>
          </p:cNvPr>
          <p:cNvSpPr/>
          <p:nvPr/>
        </p:nvSpPr>
        <p:spPr>
          <a:xfrm>
            <a:off x="3476978" y="871464"/>
            <a:ext cx="2573866" cy="114918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7" name="Rectangle 6">
            <a:extLst>
              <a:ext uri="{FF2B5EF4-FFF2-40B4-BE49-F238E27FC236}">
                <a16:creationId xmlns:a16="http://schemas.microsoft.com/office/drawing/2014/main" id="{288FD20A-619D-28A7-CE67-DC853055F104}"/>
              </a:ext>
            </a:extLst>
          </p:cNvPr>
          <p:cNvSpPr/>
          <p:nvPr/>
        </p:nvSpPr>
        <p:spPr>
          <a:xfrm>
            <a:off x="6431174" y="2267989"/>
            <a:ext cx="2573866" cy="116275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8" name="Rectangle 7">
            <a:extLst>
              <a:ext uri="{FF2B5EF4-FFF2-40B4-BE49-F238E27FC236}">
                <a16:creationId xmlns:a16="http://schemas.microsoft.com/office/drawing/2014/main" id="{2FD8B489-003B-E3E3-C2AF-C9DC50BC5443}"/>
              </a:ext>
            </a:extLst>
          </p:cNvPr>
          <p:cNvSpPr/>
          <p:nvPr/>
        </p:nvSpPr>
        <p:spPr>
          <a:xfrm>
            <a:off x="3476978" y="2267989"/>
            <a:ext cx="2573866" cy="116275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9" name="Rectangle 8">
            <a:extLst>
              <a:ext uri="{FF2B5EF4-FFF2-40B4-BE49-F238E27FC236}">
                <a16:creationId xmlns:a16="http://schemas.microsoft.com/office/drawing/2014/main" id="{4BE0F989-7B32-AD8B-8E48-0464D78760A8}"/>
              </a:ext>
            </a:extLst>
          </p:cNvPr>
          <p:cNvSpPr/>
          <p:nvPr/>
        </p:nvSpPr>
        <p:spPr>
          <a:xfrm>
            <a:off x="522782" y="2267989"/>
            <a:ext cx="2573866" cy="116275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10" name="Rectangle 9">
            <a:extLst>
              <a:ext uri="{FF2B5EF4-FFF2-40B4-BE49-F238E27FC236}">
                <a16:creationId xmlns:a16="http://schemas.microsoft.com/office/drawing/2014/main" id="{FF2E0A26-AD8F-91A7-935B-DC4ABEDACD89}"/>
              </a:ext>
            </a:extLst>
          </p:cNvPr>
          <p:cNvSpPr/>
          <p:nvPr/>
        </p:nvSpPr>
        <p:spPr>
          <a:xfrm>
            <a:off x="3025423" y="3860800"/>
            <a:ext cx="1546577" cy="11435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87569253-5815-9C3D-1825-E9E939A40DDC}"/>
              </a:ext>
            </a:extLst>
          </p:cNvPr>
          <p:cNvCxnSpPr>
            <a:cxnSpLocks/>
            <a:stCxn id="3" idx="1"/>
          </p:cNvCxnSpPr>
          <p:nvPr/>
        </p:nvCxnSpPr>
        <p:spPr>
          <a:xfrm flipH="1">
            <a:off x="2449689" y="1446057"/>
            <a:ext cx="1027289" cy="82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FC94DC-D009-57F1-19A3-02F19ECFDA12}"/>
              </a:ext>
            </a:extLst>
          </p:cNvPr>
          <p:cNvCxnSpPr>
            <a:cxnSpLocks/>
            <a:endCxn id="10" idx="1"/>
          </p:cNvCxnSpPr>
          <p:nvPr/>
        </p:nvCxnSpPr>
        <p:spPr>
          <a:xfrm>
            <a:off x="2583046" y="3430745"/>
            <a:ext cx="442377" cy="100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B17F79-3024-E389-8A2C-31F8CD288D28}"/>
              </a:ext>
            </a:extLst>
          </p:cNvPr>
          <p:cNvCxnSpPr>
            <a:cxnSpLocks/>
            <a:stCxn id="3" idx="2"/>
            <a:endCxn id="8" idx="0"/>
          </p:cNvCxnSpPr>
          <p:nvPr/>
        </p:nvCxnSpPr>
        <p:spPr>
          <a:xfrm>
            <a:off x="4763911" y="2020650"/>
            <a:ext cx="0" cy="24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8A026A-094D-951F-5AF9-C2CAB218A82C}"/>
              </a:ext>
            </a:extLst>
          </p:cNvPr>
          <p:cNvCxnSpPr>
            <a:cxnSpLocks/>
          </p:cNvCxnSpPr>
          <p:nvPr/>
        </p:nvCxnSpPr>
        <p:spPr>
          <a:xfrm>
            <a:off x="6013485" y="1698212"/>
            <a:ext cx="1313004" cy="56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F841A63-5BE1-A4B0-21F1-6DE23684AFAD}"/>
              </a:ext>
            </a:extLst>
          </p:cNvPr>
          <p:cNvSpPr txBox="1"/>
          <p:nvPr/>
        </p:nvSpPr>
        <p:spPr>
          <a:xfrm>
            <a:off x="3557362" y="1009918"/>
            <a:ext cx="2493482" cy="738664"/>
          </a:xfrm>
          <a:prstGeom prst="rect">
            <a:avLst/>
          </a:prstGeom>
          <a:noFill/>
        </p:spPr>
        <p:txBody>
          <a:bodyPr wrap="square" rtlCol="0">
            <a:spAutoFit/>
          </a:bodyPr>
          <a:lstStyle/>
          <a:p>
            <a:r>
              <a:rPr lang="en-US" b="1" dirty="0">
                <a:solidFill>
                  <a:srgbClr val="92D050"/>
                </a:solidFill>
              </a:rPr>
              <a:t>PRESENTATION LAYER</a:t>
            </a:r>
          </a:p>
          <a:p>
            <a:endParaRPr lang="en-US" dirty="0">
              <a:solidFill>
                <a:srgbClr val="92D050"/>
              </a:solidFill>
            </a:endParaRPr>
          </a:p>
          <a:p>
            <a:pPr algn="ctr"/>
            <a:r>
              <a:rPr lang="en-US" dirty="0">
                <a:solidFill>
                  <a:srgbClr val="92D050"/>
                </a:solidFill>
              </a:rPr>
              <a:t>HTML AND CSS</a:t>
            </a:r>
            <a:endParaRPr lang="en-IN" dirty="0">
              <a:solidFill>
                <a:srgbClr val="92D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3200"/>
            <a:ext cx="8520430" cy="4598035"/>
          </a:xfrm>
        </p:spPr>
        <p:txBody>
          <a:bodyPr/>
          <a:lstStyle/>
          <a:p>
            <a:pPr marL="114300" indent="0">
              <a:buNone/>
            </a:pPr>
            <a:endParaRPr lang="en-US" sz="1400" b="1" dirty="0">
              <a:latin typeface="Times New Roman" panose="02020603050405020304" pitchFamily="18" charset="0"/>
              <a:cs typeface="Times New Roman" panose="02020603050405020304" pitchFamily="18" charset="0"/>
            </a:endParaRPr>
          </a:p>
          <a:p>
            <a:pPr marL="114300" indent="0" algn="ctr">
              <a:buNone/>
            </a:pPr>
            <a:r>
              <a:rPr lang="en-US" sz="2400" dirty="0">
                <a:latin typeface="Times New Roman" panose="02020603050405020304" pitchFamily="18" charset="0"/>
                <a:cs typeface="Times New Roman" panose="02020603050405020304" pitchFamily="18" charset="0"/>
              </a:rPr>
              <a:t>IMPLEMENTATION AND RESULTS</a:t>
            </a:r>
          </a:p>
          <a:p>
            <a:pPr marL="114300" indent="0">
              <a:buNone/>
            </a:pPr>
            <a:endParaRPr lang="en-US" dirty="0"/>
          </a:p>
          <a:p>
            <a:pPr>
              <a:buFont typeface="+mj-lt"/>
              <a:buAutoNum type="arabicPeriod"/>
            </a:pPr>
            <a:r>
              <a:rPr lang="en-US" dirty="0"/>
              <a:t>Data loading and exploration</a:t>
            </a:r>
          </a:p>
          <a:p>
            <a:pPr>
              <a:buFont typeface="+mj-lt"/>
              <a:buAutoNum type="arabicPeriod"/>
            </a:pPr>
            <a:r>
              <a:rPr lang="en-US" dirty="0"/>
              <a:t>Data Preprocessing</a:t>
            </a:r>
          </a:p>
          <a:p>
            <a:pPr>
              <a:buFont typeface="+mj-lt"/>
              <a:buAutoNum type="arabicPeriod"/>
            </a:pPr>
            <a:r>
              <a:rPr lang="en-US" dirty="0"/>
              <a:t>Data integration</a:t>
            </a:r>
          </a:p>
          <a:p>
            <a:pPr>
              <a:buFont typeface="+mj-lt"/>
              <a:buAutoNum type="arabicPeriod"/>
            </a:pPr>
            <a:r>
              <a:rPr lang="en-US" dirty="0"/>
              <a:t>Exploratory data analysis(EDA)</a:t>
            </a:r>
          </a:p>
          <a:p>
            <a:pPr>
              <a:buFont typeface="+mj-lt"/>
              <a:buAutoNum type="arabicPeriod"/>
            </a:pPr>
            <a:r>
              <a:rPr lang="en-US" dirty="0"/>
              <a:t>Model deployment</a:t>
            </a:r>
          </a:p>
          <a:p>
            <a:pPr>
              <a:buFont typeface="+mj-lt"/>
              <a:buAutoNum type="arabicPeriod"/>
            </a:pPr>
            <a:r>
              <a:rPr lang="en-US" dirty="0"/>
              <a:t>Model Evaluation</a:t>
            </a:r>
          </a:p>
          <a:p>
            <a:pPr>
              <a:buFont typeface="+mj-lt"/>
              <a:buAutoNum type="arabicPeriod"/>
            </a:pPr>
            <a:r>
              <a:rPr lang="en-US" dirty="0"/>
              <a:t>Deployment</a:t>
            </a:r>
          </a:p>
          <a:p>
            <a:pPr>
              <a:buFont typeface="+mj-lt"/>
              <a:buAutoNum type="arabicPeriod"/>
            </a:pPr>
            <a:r>
              <a:rPr lang="en-US" dirty="0"/>
              <a:t>Documentation and reporting</a:t>
            </a:r>
          </a:p>
          <a:p>
            <a:pPr>
              <a:buFont typeface="+mj-lt"/>
              <a:buAutoNum type="arabicPeriod"/>
            </a:pPr>
            <a:r>
              <a:rPr lang="en-US" dirty="0"/>
              <a:t>Continuation Improvement</a:t>
            </a:r>
          </a:p>
          <a:p>
            <a:pPr>
              <a:buFont typeface="+mj-lt"/>
              <a:buAutoNum type="arabicPeriod"/>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29235"/>
            <a:ext cx="8520430" cy="4610100"/>
          </a:xfrm>
        </p:spPr>
        <p:txBody>
          <a:bodyPr/>
          <a:lstStyle/>
          <a:p>
            <a:pPr marL="114300" indent="0" algn="ctr">
              <a:buNone/>
            </a:pPr>
            <a:r>
              <a:rPr lang="en-US" sz="2400" dirty="0">
                <a:latin typeface="Times New Roman" panose="02020603050405020304" pitchFamily="18" charset="0"/>
                <a:cs typeface="Times New Roman" panose="02020603050405020304" pitchFamily="18" charset="0"/>
              </a:rPr>
              <a:t>OVERALL ACCURACIES</a:t>
            </a: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r>
              <a:rPr lang="en-IN" sz="1400" dirty="0">
                <a:latin typeface="Times New Roman" panose="02020603050405020304" pitchFamily="18" charset="0"/>
                <a:cs typeface="Times New Roman" panose="02020603050405020304" pitchFamily="18" charset="0"/>
              </a:rPr>
              <a:t>Logistic Regression Accuracy: 0.9999543139091304 </a:t>
            </a:r>
          </a:p>
          <a:p>
            <a:pPr marL="114300" indent="0" algn="just">
              <a:buNone/>
            </a:pPr>
            <a:r>
              <a:rPr lang="en-IN" sz="1400" dirty="0">
                <a:latin typeface="Times New Roman" panose="02020603050405020304" pitchFamily="18" charset="0"/>
                <a:cs typeface="Times New Roman" panose="02020603050405020304" pitchFamily="18" charset="0"/>
              </a:rPr>
              <a:t>Random Forest Accuracy: 1.0</a:t>
            </a:r>
          </a:p>
          <a:p>
            <a:pPr marL="114300" indent="0" algn="just">
              <a:buNone/>
            </a:pPr>
            <a:r>
              <a:rPr lang="en-IN" sz="1400" dirty="0">
                <a:latin typeface="Times New Roman" panose="02020603050405020304" pitchFamily="18" charset="0"/>
                <a:cs typeface="Times New Roman" panose="02020603050405020304" pitchFamily="18" charset="0"/>
              </a:rPr>
              <a:t> Decision Tree Accuracy: 1.0</a:t>
            </a:r>
          </a:p>
          <a:p>
            <a:pPr marL="114300" indent="0" algn="just">
              <a:buNone/>
            </a:pPr>
            <a:r>
              <a:rPr lang="en-IN" sz="1400" dirty="0">
                <a:latin typeface="Times New Roman" panose="02020603050405020304" pitchFamily="18" charset="0"/>
                <a:cs typeface="Times New Roman" panose="02020603050405020304" pitchFamily="18" charset="0"/>
              </a:rPr>
              <a:t> Deep Learning Accuracy: 1.0</a:t>
            </a:r>
          </a:p>
          <a:p>
            <a:pPr marL="114300" indent="0" algn="just">
              <a:buNone/>
            </a:pPr>
            <a:r>
              <a:rPr lang="en-IN" sz="1400" dirty="0">
                <a:latin typeface="Times New Roman" panose="02020603050405020304" pitchFamily="18" charset="0"/>
                <a:cs typeface="Times New Roman" panose="02020603050405020304" pitchFamily="18" charset="0"/>
              </a:rPr>
              <a:t> Mean Squared Error for Deep Learning: 0.0</a:t>
            </a:r>
          </a:p>
          <a:p>
            <a:pPr marL="114300" indent="0" algn="just">
              <a:buNone/>
            </a:pPr>
            <a:r>
              <a:rPr lang="en-IN" sz="1400" dirty="0">
                <a:latin typeface="Times New Roman" panose="02020603050405020304" pitchFamily="18" charset="0"/>
                <a:cs typeface="Times New Roman" panose="02020603050405020304" pitchFamily="18" charset="0"/>
              </a:rPr>
              <a:t> Neural Network Accuracy: 0.7380359549535144</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marL="114300" indent="0" algn="ctr">
              <a:buNone/>
            </a:pPr>
            <a:r>
              <a:rPr lang="en-US" sz="2400" dirty="0">
                <a:solidFill>
                  <a:schemeClr val="tx1"/>
                </a:solidFill>
                <a:latin typeface="Times New Roman" panose="02020603050405020304" pitchFamily="18" charset="0"/>
                <a:cs typeface="Times New Roman" panose="02020603050405020304" pitchFamily="18" charset="0"/>
              </a:rPr>
              <a:t>COMPARITIVE STUDY OF PROPOSED AND EXISTING </a:t>
            </a:r>
          </a:p>
          <a:p>
            <a:r>
              <a:rPr lang="en-US" sz="1400" b="1" dirty="0">
                <a:solidFill>
                  <a:schemeClr val="tx1"/>
                </a:solidFill>
                <a:latin typeface="Times New Roman" panose="02020603050405020304" pitchFamily="18" charset="0"/>
                <a:cs typeface="Times New Roman" panose="02020603050405020304" pitchFamily="18" charset="0"/>
              </a:rPr>
              <a:t>EDA AND FEATURE ENGINEERING : </a:t>
            </a:r>
            <a:r>
              <a:rPr lang="en-US" sz="1400" dirty="0">
                <a:solidFill>
                  <a:schemeClr val="tx1"/>
                </a:solidFill>
                <a:latin typeface="Times New Roman" panose="02020603050405020304" pitchFamily="18" charset="0"/>
                <a:cs typeface="Times New Roman" panose="02020603050405020304" pitchFamily="18" charset="0"/>
              </a:rPr>
              <a:t>Proposed Methodology conducts a thorough exploratory data analysis and feature engineering on the data and also conducts the feature engineering which helps to extract meaningful insights the existing system has failed to do this .</a:t>
            </a:r>
          </a:p>
          <a:p>
            <a:r>
              <a:rPr lang="en-US" sz="1400" b="1" dirty="0">
                <a:solidFill>
                  <a:schemeClr val="tx1"/>
                </a:solidFill>
                <a:latin typeface="Times New Roman" panose="02020603050405020304" pitchFamily="18" charset="0"/>
                <a:cs typeface="Times New Roman" panose="02020603050405020304" pitchFamily="18" charset="0"/>
              </a:rPr>
              <a:t>MODEL BUILDING : </a:t>
            </a:r>
            <a:r>
              <a:rPr lang="en-US" sz="1400" dirty="0">
                <a:solidFill>
                  <a:schemeClr val="tx1"/>
                </a:solidFill>
                <a:latin typeface="Times New Roman" panose="02020603050405020304" pitchFamily="18" charset="0"/>
                <a:cs typeface="Times New Roman" panose="02020603050405020304" pitchFamily="18" charset="0"/>
              </a:rPr>
              <a:t>The proposed approach focuses on model robustness where as the existing model has focused on accuracy </a:t>
            </a:r>
          </a:p>
          <a:p>
            <a:r>
              <a:rPr lang="en-US" sz="1400" b="1" dirty="0">
                <a:solidFill>
                  <a:schemeClr val="tx1"/>
                </a:solidFill>
                <a:latin typeface="Times New Roman" panose="02020603050405020304" pitchFamily="18" charset="0"/>
                <a:cs typeface="Times New Roman" panose="02020603050405020304" pitchFamily="18" charset="0"/>
              </a:rPr>
              <a:t>POWER BI INTEGRATION : </a:t>
            </a:r>
            <a:r>
              <a:rPr lang="en-US" sz="1400" dirty="0">
                <a:solidFill>
                  <a:schemeClr val="tx1"/>
                </a:solidFill>
                <a:latin typeface="Times New Roman" panose="02020603050405020304" pitchFamily="18" charset="0"/>
                <a:cs typeface="Times New Roman" panose="02020603050405020304" pitchFamily="18" charset="0"/>
              </a:rPr>
              <a:t>Proposed methodology uses power BI to visualize the data that can be well understood by stakeholders to take correct decisions or to understand data properly . where existing approach may lack on this ability .</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157633"/>
            <a:ext cx="6532853" cy="572700"/>
          </a:xfrm>
        </p:spPr>
        <p:txBody>
          <a:bodyPr/>
          <a:lstStyle/>
          <a:p>
            <a:r>
              <a:rPr lang="en-US" sz="100" dirty="0">
                <a:latin typeface="Times New Roman" panose="02020603050405020304" pitchFamily="18" charset="0"/>
                <a:cs typeface="Times New Roman" panose="02020603050405020304" pitchFamily="18" charset="0"/>
              </a:rPr>
              <a:t>.</a:t>
            </a:r>
            <a:endParaRPr lang="en-US" sz="100" b="1"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57634"/>
            <a:ext cx="8520600" cy="4696754"/>
          </a:xfrm>
          <a:ln>
            <a:solidFill>
              <a:schemeClr val="tx1"/>
            </a:solidFill>
          </a:ln>
        </p:spPr>
        <p:txBody>
          <a:bodyPr/>
          <a:lstStyle/>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6" name="Rectangle 3"/>
          <p:cNvSpPr txBox="1">
            <a:spLocks noChangeArrowheads="1"/>
          </p:cNvSpPr>
          <p:nvPr/>
        </p:nvSpPr>
        <p:spPr>
          <a:xfrm>
            <a:off x="311700" y="23421"/>
            <a:ext cx="8610600" cy="485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panose="02000503040000020003"/>
              <a:buChar char="●"/>
              <a:defRPr sz="18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1pPr>
            <a:lvl2pPr marL="914400" marR="0" lvl="1"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2pPr>
            <a:lvl3pPr marL="1371600" marR="0" lvl="2"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3pPr>
            <a:lvl4pPr marL="1828800" marR="0" lvl="3"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4pPr>
            <a:lvl5pPr marL="2286000" marR="0" lvl="4"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5pPr>
            <a:lvl6pPr marL="2743200" marR="0" lvl="5"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6pPr>
            <a:lvl7pPr marL="3200400" marR="0" lvl="6"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7pPr>
            <a:lvl8pPr marL="3657600" marR="0" lvl="7"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8pPr>
            <a:lvl9pPr marL="4114800" marR="0" lvl="8" indent="-317500" algn="l" rtl="0">
              <a:lnSpc>
                <a:spcPct val="115000"/>
              </a:lnSpc>
              <a:spcBef>
                <a:spcPts val="1600"/>
              </a:spcBef>
              <a:spcAft>
                <a:spcPts val="160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9pPr>
          </a:lstStyle>
          <a:p>
            <a:pPr algn="ctr">
              <a:buFontTx/>
              <a:buNone/>
            </a:pPr>
            <a:endParaRPr lang="en-US" sz="2400" b="1" dirty="0">
              <a:latin typeface="Times New Roman" panose="02020603050405020304" pitchFamily="18" charset="0"/>
              <a:cs typeface="Times New Roman" panose="02020603050405020304" pitchFamily="18" charset="0"/>
            </a:endParaRPr>
          </a:p>
          <a:p>
            <a:pPr algn="ctr">
              <a:buFontTx/>
              <a:buNone/>
            </a:pPr>
            <a:r>
              <a:rPr lang="en-US" sz="2400" b="1" dirty="0"/>
              <a:t>CREDIT CARD APPROVAL PREDICTION </a:t>
            </a:r>
          </a:p>
          <a:p>
            <a:pPr>
              <a:buFontTx/>
              <a:buNone/>
            </a:pPr>
            <a:r>
              <a:rPr lang="en-US" dirty="0">
                <a:latin typeface="Times New Roman" panose="02020603050405020304" pitchFamily="18" charset="0"/>
                <a:cs typeface="Times New Roman" panose="02020603050405020304" pitchFamily="18" charset="0"/>
              </a:rPr>
              <a:t>2103A52016 – G. Rishitha</a:t>
            </a:r>
          </a:p>
          <a:p>
            <a:pPr>
              <a:buFontTx/>
              <a:buNone/>
            </a:pPr>
            <a:r>
              <a:rPr lang="en-US" dirty="0">
                <a:latin typeface="Times New Roman" panose="02020603050405020304" pitchFamily="18" charset="0"/>
                <a:cs typeface="Times New Roman" panose="02020603050405020304" pitchFamily="18" charset="0"/>
              </a:rPr>
              <a:t>2103A52057 – M. Siri Chandana </a:t>
            </a:r>
          </a:p>
          <a:p>
            <a:pPr>
              <a:buFontTx/>
              <a:buNone/>
            </a:pPr>
            <a:r>
              <a:rPr lang="en-US" dirty="0">
                <a:latin typeface="Times New Roman" panose="02020603050405020304" pitchFamily="18" charset="0"/>
                <a:cs typeface="Times New Roman" panose="02020603050405020304" pitchFamily="18" charset="0"/>
              </a:rPr>
              <a:t>2103A52035 – T. </a:t>
            </a:r>
            <a:r>
              <a:rPr lang="en-US" dirty="0" err="1">
                <a:latin typeface="Times New Roman" panose="02020603050405020304" pitchFamily="18" charset="0"/>
                <a:cs typeface="Times New Roman" panose="02020603050405020304" pitchFamily="18" charset="0"/>
              </a:rPr>
              <a:t>Saiteja</a:t>
            </a: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2103A52050 – K. Mithra </a:t>
            </a:r>
            <a:r>
              <a:rPr lang="en-US" dirty="0" err="1">
                <a:latin typeface="Times New Roman" panose="02020603050405020304" pitchFamily="18" charset="0"/>
                <a:cs typeface="Times New Roman" panose="02020603050405020304" pitchFamily="18" charset="0"/>
              </a:rPr>
              <a:t>sri</a:t>
            </a:r>
            <a:endParaRPr lang="en-US" dirty="0">
              <a:latin typeface="Times New Roman" panose="02020603050405020304" pitchFamily="18" charset="0"/>
              <a:cs typeface="Times New Roman" panose="02020603050405020304" pitchFamily="18" charset="0"/>
            </a:endParaRPr>
          </a:p>
          <a:p>
            <a:pPr>
              <a:buFontTx/>
              <a:buNone/>
            </a:pPr>
            <a:endParaRPr lang="en-US" dirty="0">
              <a:latin typeface="Times New Roman" panose="02020603050405020304" pitchFamily="18" charset="0"/>
              <a:cs typeface="Times New Roman" panose="02020603050405020304" pitchFamily="18" charset="0"/>
            </a:endParaRPr>
          </a:p>
          <a:p>
            <a:pPr>
              <a:buFontTx/>
              <a:buNone/>
            </a:pPr>
            <a:r>
              <a:rPr lang="en-US"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Supervised by:</a:t>
            </a:r>
          </a:p>
          <a:p>
            <a:pPr>
              <a:buFontTx/>
              <a:buNone/>
            </a:pPr>
            <a:r>
              <a:rPr lang="en-US" sz="2000" dirty="0">
                <a:latin typeface="Times New Roman" panose="02020603050405020304" pitchFamily="18" charset="0"/>
                <a:cs typeface="Times New Roman" panose="02020603050405020304" pitchFamily="18" charset="0"/>
              </a:rPr>
              <a:t>                                                G. Neelima </a:t>
            </a:r>
          </a:p>
          <a:p>
            <a:pPr>
              <a:buFontTx/>
              <a:buNone/>
            </a:pPr>
            <a:r>
              <a:rPr lang="en-US" sz="2000" dirty="0">
                <a:latin typeface="Times New Roman" panose="02020603050405020304" pitchFamily="18" charset="0"/>
                <a:cs typeface="Times New Roman" panose="02020603050405020304" pitchFamily="18" charset="0"/>
              </a:rPr>
              <a:t>                                        Professor Dept. of CS&amp;AI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marL="114300" indent="0" algn="ctr">
              <a:buNone/>
            </a:pPr>
            <a:r>
              <a:rPr lang="en-US" sz="2400" dirty="0">
                <a:solidFill>
                  <a:schemeClr val="tx1"/>
                </a:solidFill>
                <a:latin typeface="Times New Roman" panose="02020603050405020304" pitchFamily="18" charset="0"/>
                <a:cs typeface="Times New Roman" panose="02020603050405020304" pitchFamily="18" charset="0"/>
              </a:rPr>
              <a:t>CONCLUSION</a:t>
            </a:r>
          </a:p>
          <a:p>
            <a:pPr marL="114300" indent="0" algn="just">
              <a:buNone/>
            </a:pPr>
            <a:endParaRPr lang="en-US" sz="1400" b="1" i="0" dirty="0">
              <a:solidFill>
                <a:schemeClr val="tx1"/>
              </a:solidFill>
              <a:effectLst/>
              <a:highlight>
                <a:srgbClr val="212121"/>
              </a:highlight>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Effective Credit Risk Management</a:t>
            </a:r>
          </a:p>
          <a:p>
            <a:pPr algn="just"/>
            <a:r>
              <a:rPr lang="en-US" sz="1400" dirty="0">
                <a:solidFill>
                  <a:schemeClr val="tx1"/>
                </a:solidFill>
                <a:latin typeface="Times New Roman" panose="02020603050405020304" pitchFamily="18" charset="0"/>
                <a:cs typeface="Times New Roman" panose="02020603050405020304" pitchFamily="18" charset="0"/>
              </a:rPr>
              <a:t>Data-Driven Insights</a:t>
            </a:r>
          </a:p>
          <a:p>
            <a:pPr algn="just"/>
            <a:r>
              <a:rPr lang="en-US" sz="1400" dirty="0">
                <a:solidFill>
                  <a:schemeClr val="tx1"/>
                </a:solidFill>
                <a:latin typeface="Times New Roman" panose="02020603050405020304" pitchFamily="18" charset="0"/>
                <a:cs typeface="Times New Roman" panose="02020603050405020304" pitchFamily="18" charset="0"/>
              </a:rPr>
              <a:t>Transparent Decision Making</a:t>
            </a:r>
          </a:p>
          <a:p>
            <a:pPr algn="just"/>
            <a:r>
              <a:rPr lang="en-US" sz="1400" dirty="0">
                <a:solidFill>
                  <a:schemeClr val="tx1"/>
                </a:solidFill>
                <a:latin typeface="Times New Roman" panose="02020603050405020304" pitchFamily="18" charset="0"/>
                <a:cs typeface="Times New Roman" panose="02020603050405020304" pitchFamily="18" charset="0"/>
              </a:rPr>
              <a:t>Improved Efficiency</a:t>
            </a:r>
          </a:p>
          <a:p>
            <a:pPr algn="just"/>
            <a:r>
              <a:rPr lang="en-US" sz="1400" dirty="0">
                <a:solidFill>
                  <a:schemeClr val="tx1"/>
                </a:solidFill>
                <a:latin typeface="Times New Roman" panose="02020603050405020304" pitchFamily="18" charset="0"/>
                <a:cs typeface="Times New Roman" panose="02020603050405020304" pitchFamily="18" charset="0"/>
              </a:rPr>
              <a:t>Enhanced Customer Experience</a:t>
            </a:r>
          </a:p>
          <a:p>
            <a:pPr algn="just"/>
            <a:r>
              <a:rPr lang="en-US" sz="1400" dirty="0">
                <a:solidFill>
                  <a:schemeClr val="tx1"/>
                </a:solidFill>
                <a:latin typeface="Times New Roman" panose="02020603050405020304" pitchFamily="18" charset="0"/>
                <a:cs typeface="Times New Roman" panose="02020603050405020304" pitchFamily="18" charset="0"/>
              </a:rPr>
              <a:t>By making best use of machine learning, Power BI, and EDA in credit card approval prediction, organizations can optimize their processes, mitigate risks, and capitalize on opportunities while maintaining transparency, efficiency, and compliance with regulatory standards.</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ctr">
              <a:buNone/>
            </a:pPr>
            <a:r>
              <a:rPr lang="en-US" sz="2400" dirty="0">
                <a:solidFill>
                  <a:schemeClr val="tx1"/>
                </a:solidFill>
                <a:latin typeface="Times New Roman" panose="02020603050405020304" pitchFamily="18" charset="0"/>
                <a:cs typeface="Times New Roman" panose="02020603050405020304" pitchFamily="18" charset="0"/>
              </a:rPr>
              <a:t>FUTURE SCOPE</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Advanced Machine Learning Techniques</a:t>
            </a:r>
          </a:p>
          <a:p>
            <a:pPr algn="just"/>
            <a:r>
              <a:rPr lang="en-US" sz="1400" dirty="0">
                <a:solidFill>
                  <a:schemeClr val="tx1"/>
                </a:solidFill>
                <a:latin typeface="Times New Roman" panose="02020603050405020304" pitchFamily="18" charset="0"/>
                <a:cs typeface="Times New Roman" panose="02020603050405020304" pitchFamily="18" charset="0"/>
              </a:rPr>
              <a:t>Real-time Decision Support</a:t>
            </a:r>
          </a:p>
          <a:p>
            <a:pPr algn="just"/>
            <a:r>
              <a:rPr lang="en-US" sz="1400" dirty="0">
                <a:solidFill>
                  <a:schemeClr val="tx1"/>
                </a:solidFill>
                <a:latin typeface="Times New Roman" panose="02020603050405020304" pitchFamily="18" charset="0"/>
                <a:cs typeface="Times New Roman" panose="02020603050405020304" pitchFamily="18" charset="0"/>
              </a:rPr>
              <a:t>Predictive Analytics for Fraud Detection:</a:t>
            </a:r>
          </a:p>
          <a:p>
            <a:pPr algn="just"/>
            <a:r>
              <a:rPr lang="en-US" sz="1400" dirty="0">
                <a:solidFill>
                  <a:schemeClr val="tx1"/>
                </a:solidFill>
                <a:latin typeface="Times New Roman" panose="02020603050405020304" pitchFamily="18" charset="0"/>
                <a:cs typeface="Times New Roman" panose="02020603050405020304" pitchFamily="18" charset="0"/>
              </a:rPr>
              <a:t>Regulatory Compliance and Ethical AI</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20</a:t>
            </a:fld>
            <a:endParaRPr lang="en-GB"/>
          </a:p>
        </p:txBody>
      </p:sp>
    </p:spTree>
    <p:extLst>
      <p:ext uri="{BB962C8B-B14F-4D97-AF65-F5344CB8AC3E}">
        <p14:creationId xmlns:p14="http://schemas.microsoft.com/office/powerpoint/2010/main" val="385820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1700" y="1377245"/>
            <a:ext cx="8121100" cy="2506134"/>
          </a:xfrm>
        </p:spPr>
        <p:txBody>
          <a:bodyPr/>
          <a:lstStyle/>
          <a:p>
            <a:pPr algn="ctr"/>
            <a:r>
              <a:rPr lang="en-US" sz="5400"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5494" y="188259"/>
            <a:ext cx="5196529" cy="564776"/>
          </a:xfrm>
        </p:spPr>
        <p:txBody>
          <a:bodyPr/>
          <a:lstStyle/>
          <a:p>
            <a:r>
              <a:rPr lang="en-US" sz="100"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255494" y="0"/>
            <a:ext cx="8576806" cy="4935072"/>
          </a:xfrm>
          <a:ln>
            <a:solidFill>
              <a:schemeClr val="tx1"/>
            </a:solidFill>
          </a:ln>
        </p:spPr>
        <p:txBody>
          <a:bodyPr/>
          <a:lstStyle/>
          <a:p>
            <a:pPr>
              <a:buNone/>
            </a:pP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CONTENTS</a:t>
            </a:r>
          </a:p>
          <a:p>
            <a:pPr>
              <a:buNone/>
            </a:pPr>
            <a:endParaRPr lang="en-US" u="sng" dirty="0">
              <a:latin typeface="Times New Roman" panose="02020603050405020304" pitchFamily="18" charset="0"/>
              <a:cs typeface="Times New Roman" panose="02020603050405020304" pitchFamily="18" charset="0"/>
            </a:endParaRPr>
          </a:p>
          <a:p>
            <a:pPr>
              <a:buNone/>
            </a:pPr>
            <a:r>
              <a:rPr lang="en-US" sz="1400" b="1" u="sng" dirty="0">
                <a:latin typeface="Times New Roman" panose="02020603050405020304" pitchFamily="18" charset="0"/>
                <a:cs typeface="Times New Roman" panose="02020603050405020304" pitchFamily="18" charset="0"/>
              </a:rPr>
              <a:t>S.NO</a:t>
            </a: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PG.NO</a:t>
            </a:r>
            <a:endParaRPr lang="en-US" sz="1400" dirty="0">
              <a:latin typeface="Times New Roman" panose="02020603050405020304" pitchFamily="18" charset="0"/>
              <a:cs typeface="Times New Roman" panose="02020603050405020304" pitchFamily="18" charset="0"/>
            </a:endParaRPr>
          </a:p>
          <a:p>
            <a:pPr>
              <a:buAutoNum type="arabicPeriod"/>
            </a:pPr>
            <a:r>
              <a:rPr lang="en-US" sz="1400" dirty="0">
                <a:latin typeface="Times New Roman" panose="02020603050405020304" pitchFamily="18" charset="0"/>
                <a:cs typeface="Times New Roman" panose="02020603050405020304" pitchFamily="18" charset="0"/>
              </a:rPr>
              <a:t>                                      Abstract                                            04 </a:t>
            </a:r>
          </a:p>
          <a:p>
            <a:pPr>
              <a:buAutoNum type="arabicPeriod"/>
            </a:pPr>
            <a:r>
              <a:rPr lang="en-US" sz="1400" dirty="0">
                <a:latin typeface="Times New Roman" panose="02020603050405020304" pitchFamily="18" charset="0"/>
                <a:cs typeface="Times New Roman" panose="02020603050405020304" pitchFamily="18" charset="0"/>
              </a:rPr>
              <a:t>                                      Introduction                                      05</a:t>
            </a:r>
          </a:p>
          <a:p>
            <a:pPr>
              <a:buAutoNum type="arabicPeriod"/>
            </a:pPr>
            <a:r>
              <a:rPr lang="en-US" sz="1400" dirty="0">
                <a:latin typeface="Times New Roman" panose="02020603050405020304" pitchFamily="18" charset="0"/>
                <a:cs typeface="Times New Roman" panose="02020603050405020304" pitchFamily="18" charset="0"/>
              </a:rPr>
              <a:t>                                      Motivation and background             06</a:t>
            </a:r>
          </a:p>
          <a:p>
            <a:pPr>
              <a:buAutoNum type="arabicPeriod"/>
            </a:pPr>
            <a:r>
              <a:rPr lang="en-US" sz="1400" dirty="0">
                <a:latin typeface="Times New Roman" panose="02020603050405020304" pitchFamily="18" charset="0"/>
                <a:cs typeface="Times New Roman" panose="02020603050405020304" pitchFamily="18" charset="0"/>
              </a:rPr>
              <a:t>                                      Objectives                                        07</a:t>
            </a:r>
          </a:p>
          <a:p>
            <a:pPr>
              <a:buAutoNum type="arabicPeriod"/>
            </a:pPr>
            <a:r>
              <a:rPr lang="en-US" sz="1400" dirty="0">
                <a:latin typeface="Times New Roman" panose="02020603050405020304" pitchFamily="18" charset="0"/>
                <a:cs typeface="Times New Roman" panose="02020603050405020304" pitchFamily="18" charset="0"/>
              </a:rPr>
              <a:t>                                      Literature Survey                             08-09</a:t>
            </a:r>
          </a:p>
          <a:p>
            <a:pPr>
              <a:buAutoNum type="arabicPeriod"/>
            </a:pPr>
            <a:r>
              <a:rPr lang="en-US" sz="1400" dirty="0">
                <a:latin typeface="Times New Roman" panose="02020603050405020304" pitchFamily="18" charset="0"/>
                <a:cs typeface="Times New Roman" panose="02020603050405020304" pitchFamily="18" charset="0"/>
              </a:rPr>
              <a:t>                                      Existing Systems                             10</a:t>
            </a:r>
          </a:p>
          <a:p>
            <a:pPr>
              <a:buAutoNum type="arabicPeriod"/>
            </a:pPr>
            <a:r>
              <a:rPr lang="en-US" sz="1400" dirty="0">
                <a:latin typeface="Times New Roman" panose="02020603050405020304" pitchFamily="18" charset="0"/>
                <a:cs typeface="Times New Roman" panose="02020603050405020304" pitchFamily="18" charset="0"/>
              </a:rPr>
              <a:t>                                      Disadvantages                                  11</a:t>
            </a:r>
          </a:p>
          <a:p>
            <a:pPr>
              <a:buAutoNum type="arabicPeriod"/>
            </a:pPr>
            <a:r>
              <a:rPr lang="en-US" sz="1400" dirty="0">
                <a:latin typeface="Times New Roman" panose="02020603050405020304" pitchFamily="18" charset="0"/>
                <a:cs typeface="Times New Roman" panose="02020603050405020304" pitchFamily="18" charset="0"/>
              </a:rPr>
              <a:t>                                      Existing Methodologies                   12</a:t>
            </a:r>
          </a:p>
          <a:p>
            <a:pPr>
              <a:buAutoNum type="arabicPeriod"/>
            </a:pPr>
            <a:r>
              <a:rPr lang="en-US" sz="1400" dirty="0">
                <a:latin typeface="Times New Roman" panose="02020603050405020304" pitchFamily="18" charset="0"/>
                <a:cs typeface="Times New Roman" panose="02020603050405020304" pitchFamily="18" charset="0"/>
              </a:rPr>
              <a:t>                                      Gaps </a:t>
            </a:r>
            <a:r>
              <a:rPr lang="en-US" sz="1400" dirty="0" err="1">
                <a:latin typeface="Times New Roman" panose="02020603050405020304" pitchFamily="18" charset="0"/>
                <a:cs typeface="Times New Roman" panose="02020603050405020304" pitchFamily="18" charset="0"/>
              </a:rPr>
              <a:t>Indentifies</a:t>
            </a:r>
            <a:r>
              <a:rPr lang="en-US" sz="1400" dirty="0">
                <a:latin typeface="Times New Roman" panose="02020603050405020304" pitchFamily="18" charset="0"/>
                <a:cs typeface="Times New Roman" panose="02020603050405020304" pitchFamily="18" charset="0"/>
              </a:rPr>
              <a:t>                               13</a:t>
            </a:r>
          </a:p>
          <a:p>
            <a:pPr>
              <a:buAutoNum type="arabicPeriod"/>
            </a:pPr>
            <a:r>
              <a:rPr lang="en-US" sz="1400" dirty="0">
                <a:latin typeface="Times New Roman" panose="02020603050405020304" pitchFamily="18" charset="0"/>
                <a:cs typeface="Times New Roman" panose="02020603050405020304" pitchFamily="18" charset="0"/>
              </a:rPr>
              <a:t>                                      Proposed Methodology                    14-15</a:t>
            </a:r>
          </a:p>
          <a:p>
            <a:pPr>
              <a:buAutoNum type="arabicPeriod"/>
            </a:pPr>
            <a:r>
              <a:rPr lang="en-US" sz="1400" dirty="0">
                <a:latin typeface="Times New Roman" panose="02020603050405020304" pitchFamily="18" charset="0"/>
                <a:cs typeface="Times New Roman" panose="02020603050405020304" pitchFamily="18" charset="0"/>
              </a:rPr>
              <a:t>                                      Proposed Architecture                      16</a:t>
            </a:r>
          </a:p>
          <a:p>
            <a:pPr>
              <a:buAutoNum type="arabicPeriod"/>
            </a:pPr>
            <a:r>
              <a:rPr lang="en-US" sz="1400" dirty="0">
                <a:latin typeface="Times New Roman" panose="02020603050405020304" pitchFamily="18" charset="0"/>
                <a:cs typeface="Times New Roman" panose="02020603050405020304" pitchFamily="18" charset="0"/>
              </a:rPr>
              <a:t>                                      Results                                              17</a:t>
            </a:r>
          </a:p>
          <a:p>
            <a:pPr>
              <a:buAutoNum type="arabicPeriod"/>
            </a:pPr>
            <a:r>
              <a:rPr lang="en-US" sz="1400" dirty="0">
                <a:latin typeface="Times New Roman" panose="02020603050405020304" pitchFamily="18" charset="0"/>
                <a:cs typeface="Times New Roman" panose="02020603050405020304" pitchFamily="18" charset="0"/>
              </a:rPr>
              <a:t>                                      Overall Accuracies                           18</a:t>
            </a:r>
          </a:p>
          <a:p>
            <a:pPr>
              <a:buAutoNum type="arabicPeriod"/>
            </a:pPr>
            <a:r>
              <a:rPr lang="en-US" sz="1400" dirty="0">
                <a:latin typeface="Times New Roman" panose="02020603050405020304" pitchFamily="18" charset="0"/>
                <a:cs typeface="Times New Roman" panose="02020603050405020304" pitchFamily="18" charset="0"/>
              </a:rPr>
              <a:t>                                     Comparative study of proposed </a:t>
            </a:r>
          </a:p>
          <a:p>
            <a:pPr marL="114300" indent="0">
              <a:buNone/>
            </a:pPr>
            <a:r>
              <a:rPr lang="en-US" sz="1400" dirty="0">
                <a:latin typeface="Times New Roman" panose="02020603050405020304" pitchFamily="18" charset="0"/>
                <a:cs typeface="Times New Roman" panose="02020603050405020304" pitchFamily="18" charset="0"/>
              </a:rPr>
              <a:t>                                             and existing                                       19</a:t>
            </a:r>
          </a:p>
          <a:p>
            <a:pPr marL="114300" indent="0">
              <a:buNone/>
            </a:pPr>
            <a:r>
              <a:rPr lang="en-US" sz="1400" dirty="0">
                <a:latin typeface="Times New Roman" panose="02020603050405020304" pitchFamily="18" charset="0"/>
                <a:cs typeface="Times New Roman" panose="02020603050405020304" pitchFamily="18" charset="0"/>
              </a:rPr>
              <a:t>15.                                        Conclusion and </a:t>
            </a:r>
            <a:r>
              <a:rPr lang="en-US" sz="1400">
                <a:latin typeface="Times New Roman" panose="02020603050405020304" pitchFamily="18" charset="0"/>
                <a:cs typeface="Times New Roman" panose="02020603050405020304" pitchFamily="18" charset="0"/>
              </a:rPr>
              <a:t>Future scope            20</a:t>
            </a:r>
            <a:endParaRPr lang="en-US" sz="1400" dirty="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202978"/>
            <a:ext cx="7527935" cy="572700"/>
          </a:xfrm>
        </p:spPr>
        <p:txBody>
          <a:bodyPr/>
          <a:lstStyle/>
          <a:p>
            <a:r>
              <a:rPr lang="en-US" sz="2400" b="1" dirty="0">
                <a:latin typeface="Times New Roman" panose="02020603050405020304" pitchFamily="18" charset="0"/>
                <a:cs typeface="Times New Roman" panose="02020603050405020304" pitchFamily="18" charset="0"/>
              </a:rPr>
              <a:t>  </a:t>
            </a:r>
            <a:r>
              <a:rPr lang="en-US" sz="100" b="1"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105050" y="268132"/>
            <a:ext cx="8875168" cy="4693833"/>
          </a:xfrm>
          <a:ln>
            <a:solidFill>
              <a:schemeClr val="tx1"/>
            </a:solidFill>
          </a:ln>
        </p:spPr>
        <p:txBody>
          <a:bodyPr/>
          <a:lstStyle/>
          <a:p>
            <a:pPr marL="114300" indent="0" algn="just">
              <a:buNone/>
            </a:pPr>
            <a:r>
              <a:rPr lang="en-US" dirty="0"/>
              <a:t>                                                        </a:t>
            </a:r>
            <a:r>
              <a:rPr lang="en-US" sz="2400" b="1" dirty="0">
                <a:latin typeface="Times New Roman" panose="02020603050405020304" pitchFamily="18" charset="0"/>
                <a:cs typeface="Times New Roman" panose="02020603050405020304" pitchFamily="18" charset="0"/>
              </a:rPr>
              <a:t>ABSTRACT</a:t>
            </a:r>
          </a:p>
          <a:p>
            <a:pPr marL="114300" indent="0" algn="just">
              <a:buNone/>
            </a:pPr>
            <a:r>
              <a:rPr lang="en-US" sz="1400" b="1"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This study delves into credit card approval data through exploratory data analysis (EDA) to uncover influential factors. </a:t>
            </a:r>
          </a:p>
          <a:p>
            <a:pPr algn="just"/>
            <a:r>
              <a:rPr lang="en-US" sz="1400" dirty="0">
                <a:latin typeface="Times New Roman" panose="02020603050405020304" pitchFamily="18" charset="0"/>
                <a:cs typeface="Times New Roman" panose="02020603050405020304" pitchFamily="18" charset="0"/>
              </a:rPr>
              <a:t>We  analyze income distribution, credit history, and debt-to-income ratios to identify patterns and indicators of approval likelihood. </a:t>
            </a:r>
          </a:p>
          <a:p>
            <a:pPr algn="just"/>
            <a:r>
              <a:rPr lang="en-US" sz="1400" dirty="0">
                <a:latin typeface="Times New Roman" panose="02020603050405020304" pitchFamily="18" charset="0"/>
                <a:cs typeface="Times New Roman" panose="02020603050405020304" pitchFamily="18" charset="0"/>
              </a:rPr>
              <a:t>we utilize Power BI for dynamic visualizations, offering comprehensive insights. Our findings highlight approval rate trends and credit-related variables, aiding financial stakeholders. </a:t>
            </a:r>
          </a:p>
          <a:p>
            <a:pPr algn="just"/>
            <a:r>
              <a:rPr lang="en-US" sz="1400" dirty="0">
                <a:latin typeface="Times New Roman" panose="02020603050405020304" pitchFamily="18" charset="0"/>
                <a:cs typeface="Times New Roman" panose="02020603050405020304" pitchFamily="18" charset="0"/>
              </a:rPr>
              <a:t>Through EDA, we establish a robust understanding of the credit approval landscape. Leveraging Power BI, we create interactive dashboards and trend analyses, facilitating informed decision-making. This research enhances understanding of credit risk assessment and decision-making processes. By distilling complex data into actionable insights, we empower stakeholders in the financial sector</a:t>
            </a:r>
            <a:r>
              <a:rPr lang="en-US" sz="1400" b="1"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77" y="1"/>
            <a:ext cx="6465618" cy="605118"/>
          </a:xfrm>
        </p:spPr>
        <p:txBody>
          <a:bodyPr/>
          <a:lstStyle/>
          <a:p>
            <a:br>
              <a:rPr lang="en-US" sz="2400" b="1" dirty="0"/>
            </a:br>
            <a:br>
              <a:rPr lang="en-US" sz="2400" b="1" dirty="0"/>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0635" y="226881"/>
            <a:ext cx="8538983" cy="4748531"/>
          </a:xfrm>
          <a:ln>
            <a:solidFill>
              <a:schemeClr val="tx1"/>
            </a:solidFill>
          </a:ln>
        </p:spPr>
        <p:txBody>
          <a:bodyPr/>
          <a:lstStyle/>
          <a:p>
            <a:pPr>
              <a:buNone/>
            </a:pPr>
            <a:r>
              <a:rPr lang="en-US" sz="28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INTRODUCTION</a:t>
            </a:r>
          </a:p>
          <a:p>
            <a:pPr>
              <a:buNone/>
            </a:pPr>
            <a:endParaRPr lang="en-US" sz="2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Traditional credit card approval processes relied on manual assessments and subjective decision-making, leading to inefficiencies and errors.</a:t>
            </a:r>
          </a:p>
          <a:p>
            <a:r>
              <a:rPr lang="en-US" sz="1400" b="1" dirty="0">
                <a:latin typeface="Times New Roman" panose="02020603050405020304" pitchFamily="18" charset="0"/>
                <a:cs typeface="Times New Roman" panose="02020603050405020304" pitchFamily="18" charset="0"/>
              </a:rPr>
              <a:t>This project leverages machine learning models such as Random Forest, Decision Tree, Logistic Regression, Support Vector Machine, and Neural Network algorithms to predict credit card approval accurately.</a:t>
            </a:r>
          </a:p>
          <a:p>
            <a:r>
              <a:rPr lang="en-US" sz="1400" b="1" dirty="0">
                <a:latin typeface="Times New Roman" panose="02020603050405020304" pitchFamily="18" charset="0"/>
                <a:cs typeface="Times New Roman" panose="02020603050405020304" pitchFamily="18" charset="0"/>
              </a:rPr>
              <a:t>Exploratory Data Analysis (EDA) is employed to understand the data structure, identify outliers, missing values, and relationships between attributes, enhancing the efficiency and accuracy of the prediction process.</a:t>
            </a:r>
          </a:p>
          <a:p>
            <a:r>
              <a:rPr lang="en-US" sz="1400" b="1" dirty="0">
                <a:latin typeface="Times New Roman" panose="02020603050405020304" pitchFamily="18" charset="0"/>
                <a:cs typeface="Times New Roman" panose="02020603050405020304" pitchFamily="18" charset="0"/>
              </a:rPr>
              <a:t>Power BI is utilized for powerful visualization capabilities, allowing stakeholders to gain insights from the data visually.</a:t>
            </a:r>
          </a:p>
          <a:p>
            <a:r>
              <a:rPr lang="en-US" sz="1400" b="1" dirty="0">
                <a:latin typeface="Times New Roman" panose="02020603050405020304" pitchFamily="18" charset="0"/>
                <a:cs typeface="Times New Roman" panose="02020603050405020304" pitchFamily="18" charset="0"/>
              </a:rPr>
              <a:t>The project aims to streamline credit card approval processes, minimize manual labor, and improve accuracy through data-driven approaches and advanced machine learning techniques.</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000" b="0" i="0" u="none" strike="noStrike" kern="0" cap="none" spc="0" normalizeH="0" baseline="0" noProof="0" smtClean="0">
                <a:ln>
                  <a:noFill/>
                </a:ln>
                <a:solidFill>
                  <a:srgbClr val="CACACA"/>
                </a:solidFill>
                <a:effectLst/>
                <a:uLnTx/>
                <a:uFillTx/>
                <a:latin typeface="Average" panose="02000503040000020003"/>
                <a:sym typeface="Average" panose="02000503040000020003"/>
              </a:rPr>
              <a:t>5</a:t>
            </a:fld>
            <a:endParaRPr kumimoji="0" lang="en-GB" sz="1000" b="0" i="0" u="none" strike="noStrike" kern="0" cap="none" spc="0" normalizeH="0" baseline="0" noProof="0">
              <a:ln>
                <a:noFill/>
              </a:ln>
              <a:solidFill>
                <a:srgbClr val="CACACA"/>
              </a:solidFill>
              <a:effectLst/>
              <a:uLnTx/>
              <a:uFillTx/>
              <a:latin typeface="Average" panose="02000503040000020003"/>
              <a:sym typeface="Average" panose="020005030400000200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1788-C8A8-7514-9EB5-0ED0C3A4B1ED}"/>
              </a:ext>
            </a:extLst>
          </p:cNvPr>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MOTIVATION AND BACKGROUND </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F8CE156-D367-65D7-3978-CE14556F89C9}"/>
              </a:ext>
            </a:extLst>
          </p:cNvPr>
          <p:cNvSpPr>
            <a:spLocks noGrp="1"/>
          </p:cNvSpPr>
          <p:nvPr>
            <p:ph type="body" idx="1"/>
          </p:nvPr>
        </p:nvSpPr>
        <p:spPr>
          <a:xfrm>
            <a:off x="311700" y="1152474"/>
            <a:ext cx="8520600" cy="3716705"/>
          </a:xfrm>
        </p:spPr>
        <p:txBody>
          <a:bodyPr/>
          <a:lstStyle/>
          <a:p>
            <a:r>
              <a:rPr lang="en-US" sz="1400" dirty="0"/>
              <a:t>The motivation behind credit card approval prediction stems from the need for efficiency, accuracy, and fairness in decision-making. </a:t>
            </a:r>
          </a:p>
          <a:p>
            <a:r>
              <a:rPr lang="en-US" sz="1400" dirty="0"/>
              <a:t>Traditional methods often struggle to handle the vast amount of data associated with credit card applications, leading to delays, errors, and inconsistencies.</a:t>
            </a:r>
          </a:p>
          <a:p>
            <a:r>
              <a:rPr lang="en-US" sz="1400" dirty="0"/>
              <a:t>The background behind credit card approval prediction lies in the evolution of data science and its application in finance. </a:t>
            </a:r>
          </a:p>
          <a:p>
            <a:r>
              <a:rPr lang="en-US" sz="1400" dirty="0"/>
              <a:t>As data becomes increasingly abundant and accessible, financial institutions are embracing advanced analytics techniques to gain a competitive edge. </a:t>
            </a:r>
          </a:p>
          <a:p>
            <a:r>
              <a:rPr lang="en-US" sz="1400" dirty="0"/>
              <a:t>Predictive modeling, coupled with EDA, not only improves the efficiency of credit card approval but also enhances risk management practices, fraud detection, and customer experience.</a:t>
            </a:r>
            <a:endParaRPr lang="en-IN" sz="1400" dirty="0"/>
          </a:p>
        </p:txBody>
      </p:sp>
      <p:sp>
        <p:nvSpPr>
          <p:cNvPr id="4" name="Slide Number Placeholder 3">
            <a:extLst>
              <a:ext uri="{FF2B5EF4-FFF2-40B4-BE49-F238E27FC236}">
                <a16:creationId xmlns:a16="http://schemas.microsoft.com/office/drawing/2014/main" id="{7C9705EC-7B57-9E72-74AC-073F67F3B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98060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3A2B-DC10-82EC-F0F5-0FC5823760A6}"/>
              </a:ext>
            </a:extLst>
          </p:cNvPr>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F158A9E-23AD-A0BF-2AA1-F1C477A44698}"/>
              </a:ext>
            </a:extLst>
          </p:cNvPr>
          <p:cNvSpPr>
            <a:spLocks noGrp="1"/>
          </p:cNvSpPr>
          <p:nvPr>
            <p:ph type="body" idx="1"/>
          </p:nvPr>
        </p:nvSpPr>
        <p:spPr/>
        <p:txBody>
          <a:bodyPr/>
          <a:lstStyle/>
          <a:p>
            <a:r>
              <a:rPr lang="en-US" sz="1400" b="1" dirty="0"/>
              <a:t>Enhance Decision-making Efficiency</a:t>
            </a:r>
            <a:r>
              <a:rPr lang="en-US" sz="1400" dirty="0"/>
              <a:t>: Implement machine learning models to automate the credit card approval process, reducing the time and resources required for manual review.</a:t>
            </a:r>
          </a:p>
          <a:p>
            <a:r>
              <a:rPr lang="en-US" sz="1400" b="1" dirty="0"/>
              <a:t>Improve Accuracy</a:t>
            </a:r>
            <a:r>
              <a:rPr lang="en-US" sz="1400" dirty="0"/>
              <a:t>: Develop predictive models that accurately assess the creditworthiness of applicants based on historical data and relevant features, leading to more reliable approval decisions.</a:t>
            </a:r>
          </a:p>
          <a:p>
            <a:r>
              <a:rPr lang="en-US" sz="1400" b="1" dirty="0"/>
              <a:t>Mitigate Risk: </a:t>
            </a:r>
            <a:r>
              <a:rPr lang="en-US" sz="1400" dirty="0"/>
              <a:t>Identify high-risk applicants early in the process by leveraging predictive analytics, thereby reducing the likelihood of default and minimizing potential losses for the financial institution.</a:t>
            </a:r>
          </a:p>
          <a:p>
            <a:r>
              <a:rPr lang="en-US" sz="1400" b="1" dirty="0"/>
              <a:t>Ensure Fairness and Compliance: </a:t>
            </a:r>
            <a:r>
              <a:rPr lang="en-US" sz="1400" dirty="0"/>
              <a:t>Incorporate fairness metrics into the predictive models to mitigate biases and ensure that credit card approval decisions are made impartially and in compliance with regulatory requirements.</a:t>
            </a:r>
          </a:p>
          <a:p>
            <a:r>
              <a:rPr lang="en-US" sz="1400" b="1" dirty="0"/>
              <a:t>Optimize Customer Experience</a:t>
            </a:r>
            <a:r>
              <a:rPr lang="en-US" sz="1400" dirty="0"/>
              <a:t>: Streamline the application process by providing quick and transparent decisions to applicants, enhancing overall customer satisfaction and loyalty.</a:t>
            </a:r>
            <a:endParaRPr lang="en-IN" sz="1400" dirty="0"/>
          </a:p>
        </p:txBody>
      </p:sp>
      <p:sp>
        <p:nvSpPr>
          <p:cNvPr id="4" name="Slide Number Placeholder 3">
            <a:extLst>
              <a:ext uri="{FF2B5EF4-FFF2-40B4-BE49-F238E27FC236}">
                <a16:creationId xmlns:a16="http://schemas.microsoft.com/office/drawing/2014/main" id="{13326E05-21D8-45AB-2463-1EEE063959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7664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latin typeface="Times New Roman" panose="02020603050405020304" pitchFamily="18" charset="0"/>
                <a:cs typeface="Times New Roman" panose="02020603050405020304" pitchFamily="18" charset="0"/>
              </a:rPr>
              <a:t>.</a:t>
            </a:r>
          </a:p>
        </p:txBody>
      </p:sp>
      <p:sp>
        <p:nvSpPr>
          <p:cNvPr id="6" name="Text Placeholder 5"/>
          <p:cNvSpPr>
            <a:spLocks noGrp="1"/>
          </p:cNvSpPr>
          <p:nvPr>
            <p:ph type="body" idx="1"/>
          </p:nvPr>
        </p:nvSpPr>
        <p:spPr>
          <a:xfrm>
            <a:off x="311785" y="196850"/>
            <a:ext cx="8616315" cy="4772660"/>
          </a:xfrm>
        </p:spPr>
        <p:txBody>
          <a:bodyPr/>
          <a:lstStyle/>
          <a:p>
            <a:pPr marL="11430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LITERATURE SURVEY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8</a:t>
            </a:fld>
            <a:endParaRPr lang="en-GB"/>
          </a:p>
        </p:txBody>
      </p:sp>
      <p:graphicFrame>
        <p:nvGraphicFramePr>
          <p:cNvPr id="2" name="Table 1">
            <a:extLst>
              <a:ext uri="{FF2B5EF4-FFF2-40B4-BE49-F238E27FC236}">
                <a16:creationId xmlns:a16="http://schemas.microsoft.com/office/drawing/2014/main" id="{52C34B08-837D-62B1-1287-5758B00D8261}"/>
              </a:ext>
            </a:extLst>
          </p:cNvPr>
          <p:cNvGraphicFramePr>
            <a:graphicFrameLocks noGrp="1"/>
          </p:cNvGraphicFramePr>
          <p:nvPr>
            <p:extLst>
              <p:ext uri="{D42A27DB-BD31-4B8C-83A1-F6EECF244321}">
                <p14:modId xmlns:p14="http://schemas.microsoft.com/office/powerpoint/2010/main" val="1623431628"/>
              </p:ext>
            </p:extLst>
          </p:nvPr>
        </p:nvGraphicFramePr>
        <p:xfrm>
          <a:off x="1061357" y="903435"/>
          <a:ext cx="7315901" cy="3596640"/>
        </p:xfrm>
        <a:graphic>
          <a:graphicData uri="http://schemas.openxmlformats.org/drawingml/2006/table">
            <a:tbl>
              <a:tblPr firstRow="1" bandRow="1">
                <a:tableStyleId>{5C22544A-7EE6-4342-B048-85BDC9FD1C3A}</a:tableStyleId>
              </a:tblPr>
              <a:tblGrid>
                <a:gridCol w="1191361">
                  <a:extLst>
                    <a:ext uri="{9D8B030D-6E8A-4147-A177-3AD203B41FA5}">
                      <a16:colId xmlns:a16="http://schemas.microsoft.com/office/drawing/2014/main" val="2716433729"/>
                    </a:ext>
                  </a:extLst>
                </a:gridCol>
                <a:gridCol w="1224908">
                  <a:extLst>
                    <a:ext uri="{9D8B030D-6E8A-4147-A177-3AD203B41FA5}">
                      <a16:colId xmlns:a16="http://schemas.microsoft.com/office/drawing/2014/main" val="2574784105"/>
                    </a:ext>
                  </a:extLst>
                </a:gridCol>
                <a:gridCol w="1224908">
                  <a:extLst>
                    <a:ext uri="{9D8B030D-6E8A-4147-A177-3AD203B41FA5}">
                      <a16:colId xmlns:a16="http://schemas.microsoft.com/office/drawing/2014/main" val="4150473254"/>
                    </a:ext>
                  </a:extLst>
                </a:gridCol>
                <a:gridCol w="1224908">
                  <a:extLst>
                    <a:ext uri="{9D8B030D-6E8A-4147-A177-3AD203B41FA5}">
                      <a16:colId xmlns:a16="http://schemas.microsoft.com/office/drawing/2014/main" val="1580117409"/>
                    </a:ext>
                  </a:extLst>
                </a:gridCol>
                <a:gridCol w="987942">
                  <a:extLst>
                    <a:ext uri="{9D8B030D-6E8A-4147-A177-3AD203B41FA5}">
                      <a16:colId xmlns:a16="http://schemas.microsoft.com/office/drawing/2014/main" val="2841042672"/>
                    </a:ext>
                  </a:extLst>
                </a:gridCol>
                <a:gridCol w="1461874">
                  <a:extLst>
                    <a:ext uri="{9D8B030D-6E8A-4147-A177-3AD203B41FA5}">
                      <a16:colId xmlns:a16="http://schemas.microsoft.com/office/drawing/2014/main" val="3902349482"/>
                    </a:ext>
                  </a:extLst>
                </a:gridCol>
              </a:tblGrid>
              <a:tr h="434816">
                <a:tc>
                  <a:txBody>
                    <a:bodyPr/>
                    <a:lstStyle/>
                    <a:p>
                      <a:r>
                        <a:rPr lang="en-IN" dirty="0">
                          <a:solidFill>
                            <a:schemeClr val="tx1"/>
                          </a:solidFill>
                        </a:rPr>
                        <a:t>Paper Title</a:t>
                      </a:r>
                    </a:p>
                  </a:txBody>
                  <a:tcPr/>
                </a:tc>
                <a:tc>
                  <a:txBody>
                    <a:bodyPr/>
                    <a:lstStyle/>
                    <a:p>
                      <a:r>
                        <a:rPr lang="en-IN" dirty="0">
                          <a:solidFill>
                            <a:schemeClr val="tx1"/>
                          </a:solidFill>
                        </a:rPr>
                        <a:t>Approach</a:t>
                      </a:r>
                    </a:p>
                  </a:txBody>
                  <a:tcPr/>
                </a:tc>
                <a:tc>
                  <a:txBody>
                    <a:bodyPr/>
                    <a:lstStyle/>
                    <a:p>
                      <a:r>
                        <a:rPr lang="en-IN" dirty="0">
                          <a:solidFill>
                            <a:schemeClr val="tx1"/>
                          </a:solidFill>
                        </a:rPr>
                        <a:t>Journal/publisher</a:t>
                      </a:r>
                    </a:p>
                  </a:txBody>
                  <a:tcPr/>
                </a:tc>
                <a:tc>
                  <a:txBody>
                    <a:bodyPr/>
                    <a:lstStyle/>
                    <a:p>
                      <a:r>
                        <a:rPr lang="en-IN" dirty="0">
                          <a:solidFill>
                            <a:schemeClr val="tx1"/>
                          </a:solidFill>
                        </a:rPr>
                        <a:t>Research gap</a:t>
                      </a:r>
                    </a:p>
                  </a:txBody>
                  <a:tcPr/>
                </a:tc>
                <a:tc>
                  <a:txBody>
                    <a:bodyPr/>
                    <a:lstStyle/>
                    <a:p>
                      <a:r>
                        <a:rPr lang="en-IN" dirty="0">
                          <a:solidFill>
                            <a:schemeClr val="tx1"/>
                          </a:solidFill>
                        </a:rPr>
                        <a:t>Future scope</a:t>
                      </a:r>
                    </a:p>
                  </a:txBody>
                  <a:tcPr/>
                </a:tc>
                <a:tc>
                  <a:txBody>
                    <a:bodyPr/>
                    <a:lstStyle/>
                    <a:p>
                      <a:r>
                        <a:rPr lang="en-IN" dirty="0">
                          <a:solidFill>
                            <a:schemeClr val="tx1"/>
                          </a:solidFill>
                        </a:rPr>
                        <a:t>Dataset used</a:t>
                      </a:r>
                    </a:p>
                  </a:txBody>
                  <a:tcPr/>
                </a:tc>
                <a:extLst>
                  <a:ext uri="{0D108BD9-81ED-4DB2-BD59-A6C34878D82A}">
                    <a16:rowId xmlns:a16="http://schemas.microsoft.com/office/drawing/2014/main" val="250077185"/>
                  </a:ext>
                </a:extLst>
              </a:tr>
              <a:tr h="792900">
                <a:tc>
                  <a:txBody>
                    <a:bodyPr/>
                    <a:lstStyle/>
                    <a:p>
                      <a:r>
                        <a:rPr lang="en-IN" sz="800" dirty="0">
                          <a:solidFill>
                            <a:schemeClr val="bg1">
                              <a:lumMod val="50000"/>
                            </a:schemeClr>
                          </a:solidFill>
                        </a:rPr>
                        <a:t>Credit card approval prediction: a systematic literature review</a:t>
                      </a:r>
                    </a:p>
                    <a:p>
                      <a:r>
                        <a:rPr lang="en-IN" sz="800" dirty="0">
                          <a:solidFill>
                            <a:schemeClr val="bg1">
                              <a:lumMod val="50000"/>
                            </a:schemeClr>
                          </a:solidFill>
                        </a:rPr>
                        <a:t>Author: </a:t>
                      </a:r>
                      <a:r>
                        <a:rPr lang="en-IN" sz="800" dirty="0" err="1">
                          <a:solidFill>
                            <a:schemeClr val="bg1">
                              <a:lumMod val="50000"/>
                            </a:schemeClr>
                          </a:solidFill>
                        </a:rPr>
                        <a:t>Indrajani</a:t>
                      </a:r>
                      <a:r>
                        <a:rPr lang="en-IN" sz="800" dirty="0">
                          <a:solidFill>
                            <a:schemeClr val="bg1">
                              <a:lumMod val="50000"/>
                            </a:schemeClr>
                          </a:solidFill>
                        </a:rPr>
                        <a:t>, </a:t>
                      </a:r>
                      <a:r>
                        <a:rPr lang="en-IN" sz="800" dirty="0" err="1">
                          <a:solidFill>
                            <a:schemeClr val="bg1">
                              <a:lumMod val="50000"/>
                            </a:schemeClr>
                          </a:solidFill>
                        </a:rPr>
                        <a:t>sutedja</a:t>
                      </a:r>
                      <a:endParaRPr lang="en-IN" sz="800" dirty="0">
                        <a:solidFill>
                          <a:schemeClr val="bg1">
                            <a:lumMod val="50000"/>
                          </a:schemeClr>
                        </a:solidFill>
                      </a:endParaRPr>
                    </a:p>
                    <a:p>
                      <a:r>
                        <a:rPr lang="en-IN" sz="800" dirty="0">
                          <a:solidFill>
                            <a:schemeClr val="bg1">
                              <a:lumMod val="50000"/>
                            </a:schemeClr>
                          </a:solidFill>
                        </a:rPr>
                        <a:t>Year: 2024</a:t>
                      </a:r>
                    </a:p>
                  </a:txBody>
                  <a:tcPr/>
                </a:tc>
                <a:tc>
                  <a:txBody>
                    <a:bodyPr/>
                    <a:lstStyle/>
                    <a:p>
                      <a:r>
                        <a:rPr lang="en-IN" sz="800" dirty="0">
                          <a:solidFill>
                            <a:schemeClr val="bg1">
                              <a:lumMod val="50000"/>
                            </a:schemeClr>
                          </a:solidFill>
                        </a:rPr>
                        <a:t>A systematic literature review aimed at finding the best algorithms for credit card approval</a:t>
                      </a:r>
                    </a:p>
                  </a:txBody>
                  <a:tcPr/>
                </a:tc>
                <a:tc>
                  <a:txBody>
                    <a:bodyPr/>
                    <a:lstStyle/>
                    <a:p>
                      <a:r>
                        <a:rPr lang="en-IN" sz="800" dirty="0">
                          <a:solidFill>
                            <a:schemeClr val="bg1">
                              <a:lumMod val="50000"/>
                            </a:schemeClr>
                          </a:solidFill>
                        </a:rPr>
                        <a:t>Journal of theoretical and applied information technology.</a:t>
                      </a:r>
                    </a:p>
                    <a:p>
                      <a:r>
                        <a:rPr lang="en-IN" sz="800" dirty="0">
                          <a:solidFill>
                            <a:schemeClr val="bg1">
                              <a:lumMod val="50000"/>
                            </a:schemeClr>
                          </a:solidFill>
                        </a:rPr>
                        <a:t>Little lion scientific</a:t>
                      </a:r>
                    </a:p>
                  </a:txBody>
                  <a:tcPr/>
                </a:tc>
                <a:tc>
                  <a:txBody>
                    <a:bodyPr/>
                    <a:lstStyle/>
                    <a:p>
                      <a:r>
                        <a:rPr lang="en-IN" sz="800" dirty="0">
                          <a:solidFill>
                            <a:schemeClr val="bg1">
                              <a:lumMod val="50000"/>
                            </a:schemeClr>
                          </a:solidFill>
                        </a:rPr>
                        <a:t>Lack of detailed literature review on existing studies using machine learning for credit card approval prediction</a:t>
                      </a:r>
                    </a:p>
                  </a:txBody>
                  <a:tcPr/>
                </a:tc>
                <a:tc>
                  <a:txBody>
                    <a:bodyPr/>
                    <a:lstStyle/>
                    <a:p>
                      <a:r>
                        <a:rPr lang="en-IN" sz="800" dirty="0">
                          <a:solidFill>
                            <a:schemeClr val="bg1">
                              <a:lumMod val="50000"/>
                            </a:schemeClr>
                          </a:solidFill>
                        </a:rPr>
                        <a:t>Exploring potential of other machine learning algorithms for credit card approval prediction</a:t>
                      </a:r>
                    </a:p>
                  </a:txBody>
                  <a:tcPr/>
                </a:tc>
                <a:tc>
                  <a:txBody>
                    <a:bodyPr/>
                    <a:lstStyle/>
                    <a:p>
                      <a:r>
                        <a:rPr lang="en-IN" sz="800" dirty="0">
                          <a:solidFill>
                            <a:schemeClr val="bg1">
                              <a:lumMod val="50000"/>
                            </a:schemeClr>
                          </a:solidFill>
                        </a:rPr>
                        <a:t>Accurate loan approval prediction based on machine learning approach</a:t>
                      </a:r>
                    </a:p>
                  </a:txBody>
                  <a:tcPr/>
                </a:tc>
                <a:extLst>
                  <a:ext uri="{0D108BD9-81ED-4DB2-BD59-A6C34878D82A}">
                    <a16:rowId xmlns:a16="http://schemas.microsoft.com/office/drawing/2014/main" val="4278525"/>
                  </a:ext>
                </a:extLst>
              </a:tr>
              <a:tr h="792900">
                <a:tc>
                  <a:txBody>
                    <a:bodyPr/>
                    <a:lstStyle/>
                    <a:p>
                      <a:r>
                        <a:rPr lang="en-IN" sz="800" dirty="0">
                          <a:solidFill>
                            <a:schemeClr val="bg1">
                              <a:lumMod val="50000"/>
                            </a:schemeClr>
                          </a:solidFill>
                        </a:rPr>
                        <a:t>Credit card approval prediction using Machine learning</a:t>
                      </a:r>
                    </a:p>
                    <a:p>
                      <a:r>
                        <a:rPr lang="en-IN" sz="800" dirty="0">
                          <a:solidFill>
                            <a:schemeClr val="bg1">
                              <a:lumMod val="50000"/>
                            </a:schemeClr>
                          </a:solidFill>
                        </a:rPr>
                        <a:t>Author: </a:t>
                      </a:r>
                      <a:r>
                        <a:rPr lang="en-IN" sz="800" dirty="0" err="1">
                          <a:solidFill>
                            <a:schemeClr val="bg1">
                              <a:lumMod val="50000"/>
                            </a:schemeClr>
                          </a:solidFill>
                        </a:rPr>
                        <a:t>sawan</a:t>
                      </a:r>
                      <a:r>
                        <a:rPr lang="en-IN" sz="800" dirty="0">
                          <a:solidFill>
                            <a:schemeClr val="bg1">
                              <a:lumMod val="50000"/>
                            </a:schemeClr>
                          </a:solidFill>
                        </a:rPr>
                        <a:t> </a:t>
                      </a:r>
                      <a:r>
                        <a:rPr lang="en-IN" sz="800" dirty="0" err="1">
                          <a:solidFill>
                            <a:schemeClr val="bg1">
                              <a:lumMod val="50000"/>
                            </a:schemeClr>
                          </a:solidFill>
                        </a:rPr>
                        <a:t>Nihakthar</a:t>
                      </a:r>
                      <a:r>
                        <a:rPr lang="en-IN" sz="800" dirty="0">
                          <a:solidFill>
                            <a:schemeClr val="bg1">
                              <a:lumMod val="50000"/>
                            </a:schemeClr>
                          </a:solidFill>
                        </a:rPr>
                        <a:t>, Aditya </a:t>
                      </a:r>
                      <a:r>
                        <a:rPr lang="en-IN" sz="800" dirty="0" err="1">
                          <a:solidFill>
                            <a:schemeClr val="bg1">
                              <a:lumMod val="50000"/>
                            </a:schemeClr>
                          </a:solidFill>
                        </a:rPr>
                        <a:t>Sahari</a:t>
                      </a:r>
                      <a:endParaRPr lang="en-IN" sz="800" dirty="0">
                        <a:solidFill>
                          <a:schemeClr val="bg1">
                            <a:lumMod val="50000"/>
                          </a:schemeClr>
                        </a:solidFill>
                      </a:endParaRPr>
                    </a:p>
                    <a:p>
                      <a:r>
                        <a:rPr lang="en-IN" sz="800" dirty="0">
                          <a:solidFill>
                            <a:schemeClr val="bg1">
                              <a:lumMod val="50000"/>
                            </a:schemeClr>
                          </a:solidFill>
                        </a:rPr>
                        <a:t>Year:2023</a:t>
                      </a:r>
                    </a:p>
                  </a:txBody>
                  <a:tcPr/>
                </a:tc>
                <a:tc>
                  <a:txBody>
                    <a:bodyPr/>
                    <a:lstStyle/>
                    <a:p>
                      <a:r>
                        <a:rPr lang="en-IN" sz="800" dirty="0">
                          <a:solidFill>
                            <a:schemeClr val="bg1">
                              <a:lumMod val="50000"/>
                            </a:schemeClr>
                          </a:solidFill>
                        </a:rPr>
                        <a:t>Implementing machine learning algorithms like logistic regression and random forest for credit card approval prediction</a:t>
                      </a:r>
                    </a:p>
                  </a:txBody>
                  <a:tcPr/>
                </a:tc>
                <a:tc>
                  <a:txBody>
                    <a:bodyPr/>
                    <a:lstStyle/>
                    <a:p>
                      <a:r>
                        <a:rPr lang="en-IN" sz="800" dirty="0">
                          <a:solidFill>
                            <a:schemeClr val="bg1">
                              <a:lumMod val="50000"/>
                            </a:schemeClr>
                          </a:solidFill>
                        </a:rPr>
                        <a:t>International journal of advanced Research in science, Communication and technology(IJARSCT)</a:t>
                      </a:r>
                    </a:p>
                  </a:txBody>
                  <a:tcPr/>
                </a:tc>
                <a:tc>
                  <a:txBody>
                    <a:bodyPr/>
                    <a:lstStyle/>
                    <a:p>
                      <a:r>
                        <a:rPr lang="en-IN" sz="800" dirty="0">
                          <a:solidFill>
                            <a:schemeClr val="bg1">
                              <a:lumMod val="50000"/>
                            </a:schemeClr>
                          </a:solidFill>
                        </a:rPr>
                        <a:t>The need for improved accuracy and transparency in credit card approval processes.</a:t>
                      </a:r>
                    </a:p>
                  </a:txBody>
                  <a:tcPr/>
                </a:tc>
                <a:tc>
                  <a:txBody>
                    <a:bodyPr/>
                    <a:lstStyle/>
                    <a:p>
                      <a:r>
                        <a:rPr lang="en-IN" sz="800" dirty="0">
                          <a:solidFill>
                            <a:schemeClr val="bg1">
                              <a:lumMod val="50000"/>
                            </a:schemeClr>
                          </a:solidFill>
                        </a:rPr>
                        <a:t>Enhanced machine learning models for more accurate credit card approval prediction</a:t>
                      </a:r>
                    </a:p>
                  </a:txBody>
                  <a:tcPr/>
                </a:tc>
                <a:tc>
                  <a:txBody>
                    <a:bodyPr/>
                    <a:lstStyle/>
                    <a:p>
                      <a:r>
                        <a:rPr lang="en-IN" sz="800" dirty="0">
                          <a:solidFill>
                            <a:schemeClr val="bg1">
                              <a:lumMod val="50000"/>
                            </a:schemeClr>
                          </a:solidFill>
                        </a:rPr>
                        <a:t>Not provided(Literature review)</a:t>
                      </a:r>
                    </a:p>
                  </a:txBody>
                  <a:tcPr/>
                </a:tc>
                <a:extLst>
                  <a:ext uri="{0D108BD9-81ED-4DB2-BD59-A6C34878D82A}">
                    <a16:rowId xmlns:a16="http://schemas.microsoft.com/office/drawing/2014/main" val="2629939067"/>
                  </a:ext>
                </a:extLst>
              </a:tr>
              <a:tr h="689147">
                <a:tc>
                  <a:txBody>
                    <a:bodyPr/>
                    <a:lstStyle/>
                    <a:p>
                      <a:r>
                        <a:rPr lang="en-IN" sz="800" dirty="0">
                          <a:solidFill>
                            <a:schemeClr val="tx2">
                              <a:lumMod val="10000"/>
                            </a:schemeClr>
                          </a:solidFill>
                          <a:latin typeface="Times New Roman" panose="02020603050405020304" pitchFamily="18" charset="0"/>
                          <a:cs typeface="Times New Roman" panose="02020603050405020304" pitchFamily="18" charset="0"/>
                        </a:rPr>
                        <a:t>Credit card Analytics: A review of fraud detection and risk assessment techniques</a:t>
                      </a:r>
                    </a:p>
                    <a:p>
                      <a:r>
                        <a:rPr lang="en-IN" sz="800" dirty="0">
                          <a:solidFill>
                            <a:schemeClr val="tx2">
                              <a:lumMod val="10000"/>
                            </a:schemeClr>
                          </a:solidFill>
                          <a:latin typeface="Times New Roman" panose="02020603050405020304" pitchFamily="18" charset="0"/>
                          <a:cs typeface="Times New Roman" panose="02020603050405020304" pitchFamily="18" charset="0"/>
                        </a:rPr>
                        <a:t>Author: </a:t>
                      </a:r>
                      <a:r>
                        <a:rPr lang="en-IN" sz="800" dirty="0" err="1">
                          <a:solidFill>
                            <a:schemeClr val="tx2">
                              <a:lumMod val="10000"/>
                            </a:schemeClr>
                          </a:solidFill>
                          <a:latin typeface="Times New Roman" panose="02020603050405020304" pitchFamily="18" charset="0"/>
                          <a:cs typeface="Times New Roman" panose="02020603050405020304" pitchFamily="18" charset="0"/>
                        </a:rPr>
                        <a:t>Kaushikkumar</a:t>
                      </a:r>
                      <a:r>
                        <a:rPr lang="en-IN" sz="800" dirty="0">
                          <a:solidFill>
                            <a:schemeClr val="tx2">
                              <a:lumMod val="10000"/>
                            </a:schemeClr>
                          </a:solidFill>
                          <a:latin typeface="Times New Roman" panose="02020603050405020304" pitchFamily="18" charset="0"/>
                          <a:cs typeface="Times New Roman" panose="02020603050405020304" pitchFamily="18" charset="0"/>
                        </a:rPr>
                        <a:t> </a:t>
                      </a:r>
                      <a:r>
                        <a:rPr lang="en-IN" sz="800" dirty="0" err="1">
                          <a:solidFill>
                            <a:schemeClr val="tx2">
                              <a:lumMod val="10000"/>
                            </a:schemeClr>
                          </a:solidFill>
                          <a:latin typeface="Times New Roman" panose="02020603050405020304" pitchFamily="18" charset="0"/>
                          <a:cs typeface="Times New Roman" panose="02020603050405020304" pitchFamily="18" charset="0"/>
                        </a:rPr>
                        <a:t>patel</a:t>
                      </a:r>
                      <a:endParaRPr lang="en-IN" sz="800" dirty="0">
                        <a:solidFill>
                          <a:schemeClr val="tx2">
                            <a:lumMod val="10000"/>
                          </a:schemeClr>
                        </a:solidFill>
                        <a:latin typeface="Times New Roman" panose="02020603050405020304" pitchFamily="18" charset="0"/>
                        <a:cs typeface="Times New Roman" panose="02020603050405020304" pitchFamily="18" charset="0"/>
                      </a:endParaRPr>
                    </a:p>
                    <a:p>
                      <a:r>
                        <a:rPr lang="en-IN" sz="800" dirty="0">
                          <a:solidFill>
                            <a:schemeClr val="tx2">
                              <a:lumMod val="10000"/>
                            </a:schemeClr>
                          </a:solidFill>
                          <a:latin typeface="Times New Roman" panose="02020603050405020304" pitchFamily="18" charset="0"/>
                          <a:cs typeface="Times New Roman" panose="02020603050405020304" pitchFamily="18" charset="0"/>
                        </a:rPr>
                        <a:t>Year: 2023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800" b="0" kern="100" dirty="0">
                          <a:solidFill>
                            <a:schemeClr val="bg1">
                              <a:lumMod val="50000"/>
                            </a:schemeClr>
                          </a:solidFill>
                          <a:effectLst/>
                          <a:latin typeface="Times New Roman" panose="02020603050405020304" pitchFamily="18" charset="0"/>
                          <a:cs typeface="Times New Roman" panose="02020603050405020304" pitchFamily="18" charset="0"/>
                        </a:rPr>
                        <a:t>Review article summarizing methodologies and techniques in credit card fraud detection and risk assessment.</a:t>
                      </a:r>
                      <a:endParaRPr lang="en-IN" sz="800" b="0" kern="1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800" b="0" kern="100" dirty="0">
                          <a:solidFill>
                            <a:schemeClr val="bg1">
                              <a:lumMod val="50000"/>
                            </a:schemeClr>
                          </a:solidFill>
                          <a:effectLst/>
                          <a:latin typeface="Times New Roman" panose="02020603050405020304" pitchFamily="18" charset="0"/>
                          <a:cs typeface="Times New Roman" panose="02020603050405020304" pitchFamily="18" charset="0"/>
                        </a:rPr>
                        <a:t>International Journal of Computer Trends and Technology (IJCTT)</a:t>
                      </a:r>
                      <a:endParaRPr lang="en-IN" sz="800" b="0" kern="1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b="0" kern="100" dirty="0">
                          <a:solidFill>
                            <a:schemeClr val="bg1">
                              <a:lumMod val="50000"/>
                            </a:schemeClr>
                          </a:solidFill>
                          <a:effectLst/>
                          <a:latin typeface="Times New Roman" panose="02020603050405020304" pitchFamily="18" charset="0"/>
                          <a:cs typeface="Times New Roman" panose="02020603050405020304" pitchFamily="18" charset="0"/>
                        </a:rPr>
                        <a:t>Despite advancements, challenges persist in fraud detection and credit risk assessment, such as imbalanced datasets and evolving fraudulent techniques</a:t>
                      </a:r>
                      <a:endParaRPr lang="en-IN" sz="800" b="0"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800" b="0" kern="100" dirty="0">
                          <a:solidFill>
                            <a:schemeClr val="bg1">
                              <a:lumMod val="50000"/>
                            </a:schemeClr>
                          </a:solidFill>
                          <a:effectLst/>
                          <a:latin typeface="Times New Roman" panose="02020603050405020304" pitchFamily="18" charset="0"/>
                          <a:cs typeface="Times New Roman" panose="02020603050405020304" pitchFamily="18" charset="0"/>
                        </a:rPr>
                        <a:t>Future directions include proactive fraud detection using technologies like artificial intelligence and integrating multiple data sources for enhanced</a:t>
                      </a:r>
                      <a:endParaRPr lang="en-IN" sz="800" b="0"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800" b="1" kern="100" dirty="0">
                          <a:solidFill>
                            <a:schemeClr val="bg1">
                              <a:lumMod val="50000"/>
                            </a:schemeClr>
                          </a:solidFill>
                          <a:effectLst/>
                          <a:latin typeface="Times New Roman" panose="02020603050405020304" pitchFamily="18" charset="0"/>
                          <a:cs typeface="Times New Roman" panose="02020603050405020304" pitchFamily="18" charset="0"/>
                        </a:rPr>
                        <a:t>Fraud Detection and Risk Assessment Techniques</a:t>
                      </a:r>
                      <a:endParaRPr lang="en-IN" sz="800" b="1" kern="1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800" dirty="0">
                          <a:solidFill>
                            <a:schemeClr val="bg1">
                              <a:lumMod val="50000"/>
                            </a:schemeClr>
                          </a:solidFill>
                          <a:latin typeface="Times New Roman" panose="02020603050405020304" pitchFamily="18" charset="0"/>
                          <a:cs typeface="Times New Roman" panose="02020603050405020304" pitchFamily="18" charset="0"/>
                        </a:rPr>
                        <a:t>Fraud Detection and Risk Assessment Techniques</a:t>
                      </a:r>
                    </a:p>
                    <a:p>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69236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7250-B7CC-2026-8EC6-BC2F9595E2A5}"/>
              </a:ext>
            </a:extLst>
          </p:cNvPr>
          <p:cNvSpPr>
            <a:spLocks noGrp="1"/>
          </p:cNvSpPr>
          <p:nvPr>
            <p:ph type="title"/>
          </p:nvPr>
        </p:nvSpPr>
        <p:spPr>
          <a:xfrm>
            <a:off x="244000" y="-27539"/>
            <a:ext cx="8520600" cy="572700"/>
          </a:xfrm>
        </p:spPr>
        <p:txBody>
          <a:bodyPr/>
          <a:lstStyle/>
          <a:p>
            <a:pPr algn="ctr"/>
            <a:r>
              <a:rPr lang="en-US" sz="2400" dirty="0">
                <a:latin typeface="Times New Roman" panose="02020603050405020304" pitchFamily="18" charset="0"/>
                <a:cs typeface="Times New Roman" panose="02020603050405020304" pitchFamily="18" charset="0"/>
              </a:rPr>
              <a:t>LITERATURE SURVEY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438EB5-8A41-5696-8C02-0BC123775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graphicFrame>
        <p:nvGraphicFramePr>
          <p:cNvPr id="5" name="Table 4">
            <a:extLst>
              <a:ext uri="{FF2B5EF4-FFF2-40B4-BE49-F238E27FC236}">
                <a16:creationId xmlns:a16="http://schemas.microsoft.com/office/drawing/2014/main" id="{6BABF8B5-C814-8674-F14C-0EF9737491B1}"/>
              </a:ext>
            </a:extLst>
          </p:cNvPr>
          <p:cNvGraphicFramePr>
            <a:graphicFrameLocks noGrp="1"/>
          </p:cNvGraphicFramePr>
          <p:nvPr/>
        </p:nvGraphicFramePr>
        <p:xfrm>
          <a:off x="168441" y="545161"/>
          <a:ext cx="8807118" cy="4529448"/>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2924323082"/>
                    </a:ext>
                  </a:extLst>
                </a:gridCol>
                <a:gridCol w="1467853">
                  <a:extLst>
                    <a:ext uri="{9D8B030D-6E8A-4147-A177-3AD203B41FA5}">
                      <a16:colId xmlns:a16="http://schemas.microsoft.com/office/drawing/2014/main" val="725830426"/>
                    </a:ext>
                  </a:extLst>
                </a:gridCol>
                <a:gridCol w="1467853">
                  <a:extLst>
                    <a:ext uri="{9D8B030D-6E8A-4147-A177-3AD203B41FA5}">
                      <a16:colId xmlns:a16="http://schemas.microsoft.com/office/drawing/2014/main" val="3840821754"/>
                    </a:ext>
                  </a:extLst>
                </a:gridCol>
                <a:gridCol w="1467853">
                  <a:extLst>
                    <a:ext uri="{9D8B030D-6E8A-4147-A177-3AD203B41FA5}">
                      <a16:colId xmlns:a16="http://schemas.microsoft.com/office/drawing/2014/main" val="3178856604"/>
                    </a:ext>
                  </a:extLst>
                </a:gridCol>
                <a:gridCol w="1467853">
                  <a:extLst>
                    <a:ext uri="{9D8B030D-6E8A-4147-A177-3AD203B41FA5}">
                      <a16:colId xmlns:a16="http://schemas.microsoft.com/office/drawing/2014/main" val="1424245591"/>
                    </a:ext>
                  </a:extLst>
                </a:gridCol>
                <a:gridCol w="1467853">
                  <a:extLst>
                    <a:ext uri="{9D8B030D-6E8A-4147-A177-3AD203B41FA5}">
                      <a16:colId xmlns:a16="http://schemas.microsoft.com/office/drawing/2014/main" val="2657470490"/>
                    </a:ext>
                  </a:extLst>
                </a:gridCol>
              </a:tblGrid>
              <a:tr h="719448">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632587058"/>
                  </a:ext>
                </a:extLst>
              </a:tr>
              <a:tr h="1526973">
                <a:tc>
                  <a:txBody>
                    <a:bodyPr/>
                    <a:lstStyle/>
                    <a:p>
                      <a:r>
                        <a:rPr lang="en-IN" sz="1200" dirty="0">
                          <a:solidFill>
                            <a:schemeClr val="bg1"/>
                          </a:solidFill>
                        </a:rPr>
                        <a:t>Credit Card Score Prediction using Machine Learning Models: A New Dataset Year: 2023 Authors: Anas </a:t>
                      </a:r>
                      <a:r>
                        <a:rPr lang="en-IN" sz="1200" dirty="0" err="1">
                          <a:solidFill>
                            <a:schemeClr val="bg1"/>
                          </a:solidFill>
                        </a:rPr>
                        <a:t>Arram</a:t>
                      </a:r>
                      <a:r>
                        <a:rPr lang="en-IN" sz="1200" dirty="0">
                          <a:solidFill>
                            <a:schemeClr val="bg1"/>
                          </a:solidFill>
                        </a:rPr>
                        <a:t>, </a:t>
                      </a:r>
                      <a:r>
                        <a:rPr lang="en-IN" sz="1200" dirty="0" err="1">
                          <a:solidFill>
                            <a:schemeClr val="bg1"/>
                          </a:solidFill>
                        </a:rPr>
                        <a:t>Masri</a:t>
                      </a:r>
                      <a:r>
                        <a:rPr lang="en-IN" sz="1200" dirty="0">
                          <a:solidFill>
                            <a:schemeClr val="bg1"/>
                          </a:solidFill>
                        </a:rPr>
                        <a:t> </a:t>
                      </a:r>
                      <a:r>
                        <a:rPr lang="en-IN" sz="1200" dirty="0" err="1">
                          <a:solidFill>
                            <a:schemeClr val="bg1"/>
                          </a:solidFill>
                        </a:rPr>
                        <a:t>Ayob</a:t>
                      </a:r>
                      <a:r>
                        <a:rPr lang="en-IN" sz="1200" dirty="0">
                          <a:solidFill>
                            <a:schemeClr val="bg1"/>
                          </a:solidFill>
                        </a:rPr>
                        <a:t>, </a:t>
                      </a:r>
                    </a:p>
                  </a:txBody>
                  <a:tcPr/>
                </a:tc>
                <a:tc>
                  <a:txBody>
                    <a:bodyPr/>
                    <a:lstStyle/>
                    <a:p>
                      <a:r>
                        <a:rPr lang="en-US" dirty="0">
                          <a:solidFill>
                            <a:schemeClr val="bg1"/>
                          </a:solidFill>
                        </a:rPr>
                        <a:t>Investigating machine learning models for default prediction using a new dataset</a:t>
                      </a:r>
                      <a:endParaRPr lang="en-IN" dirty="0">
                        <a:solidFill>
                          <a:schemeClr val="bg1"/>
                        </a:solidFill>
                      </a:endParaRPr>
                    </a:p>
                  </a:txBody>
                  <a:tcPr/>
                </a:tc>
                <a:tc>
                  <a:txBody>
                    <a:bodyPr/>
                    <a:lstStyle/>
                    <a:p>
                      <a:r>
                        <a:rPr lang="en-US" dirty="0">
                          <a:solidFill>
                            <a:schemeClr val="bg1"/>
                          </a:solidFill>
                        </a:rPr>
                        <a:t>Not provided n the text</a:t>
                      </a:r>
                      <a:endParaRPr lang="en-IN" dirty="0">
                        <a:solidFill>
                          <a:schemeClr val="bg1"/>
                        </a:solidFill>
                      </a:endParaRPr>
                    </a:p>
                  </a:txBody>
                  <a:tcPr/>
                </a:tc>
                <a:tc>
                  <a:txBody>
                    <a:bodyPr/>
                    <a:lstStyle/>
                    <a:p>
                      <a:r>
                        <a:rPr lang="en-US" dirty="0">
                          <a:solidFill>
                            <a:schemeClr val="bg1"/>
                          </a:solidFill>
                        </a:rPr>
                        <a:t>Lack of previous studies utilizing the newly proposed dataset for credit card prediction</a:t>
                      </a:r>
                      <a:endParaRPr lang="en-IN" dirty="0">
                        <a:solidFill>
                          <a:schemeClr val="bg1"/>
                        </a:solidFill>
                      </a:endParaRPr>
                    </a:p>
                  </a:txBody>
                  <a:tcPr/>
                </a:tc>
                <a:tc>
                  <a:txBody>
                    <a:bodyPr/>
                    <a:lstStyle/>
                    <a:p>
                      <a:r>
                        <a:rPr lang="en-US" dirty="0">
                          <a:solidFill>
                            <a:schemeClr val="bg1"/>
                          </a:solidFill>
                        </a:rPr>
                        <a:t>The future work aims to enhance MLP (model’s accurate and recall) values to make it a more powerful model </a:t>
                      </a:r>
                      <a:endParaRPr lang="en-IN" dirty="0">
                        <a:solidFill>
                          <a:schemeClr val="bg1"/>
                        </a:solidFill>
                      </a:endParaRPr>
                    </a:p>
                  </a:txBody>
                  <a:tcPr/>
                </a:tc>
                <a:tc>
                  <a:txBody>
                    <a:bodyPr/>
                    <a:lstStyle/>
                    <a:p>
                      <a:r>
                        <a:rPr lang="en-US" dirty="0">
                          <a:solidFill>
                            <a:schemeClr val="bg1"/>
                          </a:solidFill>
                        </a:rPr>
                        <a:t>A new dataset from an American bank is used </a:t>
                      </a:r>
                      <a:endParaRPr lang="en-IN" dirty="0">
                        <a:solidFill>
                          <a:schemeClr val="bg1"/>
                        </a:solidFill>
                      </a:endParaRPr>
                    </a:p>
                  </a:txBody>
                  <a:tcPr/>
                </a:tc>
                <a:extLst>
                  <a:ext uri="{0D108BD9-81ED-4DB2-BD59-A6C34878D82A}">
                    <a16:rowId xmlns:a16="http://schemas.microsoft.com/office/drawing/2014/main" val="3454198638"/>
                  </a:ext>
                </a:extLst>
              </a:tr>
              <a:tr h="875328">
                <a:tc>
                  <a:txBody>
                    <a:bodyPr/>
                    <a:lstStyle/>
                    <a:p>
                      <a:r>
                        <a:rPr lang="en-US" dirty="0">
                          <a:solidFill>
                            <a:schemeClr val="bg1"/>
                          </a:solidFill>
                        </a:rPr>
                        <a:t>Predicting Credit card approval using machine learning .</a:t>
                      </a:r>
                    </a:p>
                    <a:p>
                      <a:r>
                        <a:rPr lang="en-US" dirty="0">
                          <a:solidFill>
                            <a:schemeClr val="bg1"/>
                          </a:solidFill>
                        </a:rPr>
                        <a:t>Year: 2023</a:t>
                      </a:r>
                    </a:p>
                    <a:p>
                      <a:r>
                        <a:rPr lang="en-US" dirty="0">
                          <a:solidFill>
                            <a:schemeClr val="bg1"/>
                          </a:solidFill>
                        </a:rPr>
                        <a:t>Author : </a:t>
                      </a:r>
                      <a:r>
                        <a:rPr lang="en-US" dirty="0" err="1">
                          <a:solidFill>
                            <a:schemeClr val="bg1"/>
                          </a:solidFill>
                        </a:rPr>
                        <a:t>semasuka</a:t>
                      </a:r>
                      <a:r>
                        <a:rPr lang="en-US" dirty="0">
                          <a:solidFill>
                            <a:schemeClr val="bg1"/>
                          </a:solidFill>
                        </a:rPr>
                        <a:t>.</a:t>
                      </a:r>
                      <a:endParaRPr lang="en-IN" dirty="0">
                        <a:solidFill>
                          <a:schemeClr val="bg1"/>
                        </a:solidFill>
                      </a:endParaRPr>
                    </a:p>
                  </a:txBody>
                  <a:tcPr/>
                </a:tc>
                <a:tc>
                  <a:txBody>
                    <a:bodyPr/>
                    <a:lstStyle/>
                    <a:p>
                      <a:r>
                        <a:rPr lang="en-US" dirty="0">
                          <a:solidFill>
                            <a:schemeClr val="bg1"/>
                          </a:solidFill>
                        </a:rPr>
                        <a:t>Comparing the accuracy of ,machine learning algorithms in predicting credit card approval using a data from Kaggle.</a:t>
                      </a:r>
                      <a:endParaRPr lang="en-IN" dirty="0">
                        <a:solidFill>
                          <a:schemeClr val="bg1"/>
                        </a:solidFill>
                      </a:endParaRPr>
                    </a:p>
                  </a:txBody>
                  <a:tcPr/>
                </a:tc>
                <a:tc>
                  <a:txBody>
                    <a:bodyPr/>
                    <a:lstStyle/>
                    <a:p>
                      <a:r>
                        <a:rPr lang="en-US" dirty="0">
                          <a:solidFill>
                            <a:schemeClr val="bg1"/>
                          </a:solidFill>
                        </a:rPr>
                        <a:t>Not provided</a:t>
                      </a:r>
                      <a:endParaRPr lang="en-IN" dirty="0">
                        <a:solidFill>
                          <a:schemeClr val="bg1"/>
                        </a:solidFill>
                      </a:endParaRPr>
                    </a:p>
                  </a:txBody>
                  <a:tcPr/>
                </a:tc>
                <a:tc>
                  <a:txBody>
                    <a:bodyPr/>
                    <a:lstStyle/>
                    <a:p>
                      <a:r>
                        <a:rPr lang="en-US" dirty="0">
                          <a:solidFill>
                            <a:schemeClr val="bg1"/>
                          </a:solidFill>
                        </a:rPr>
                        <a:t>Lack of detailed literature review on the existing studies using machine learning models </a:t>
                      </a:r>
                      <a:endParaRPr lang="en-IN" dirty="0">
                        <a:solidFill>
                          <a:schemeClr val="bg1"/>
                        </a:solidFill>
                      </a:endParaRPr>
                    </a:p>
                  </a:txBody>
                  <a:tcPr/>
                </a:tc>
                <a:tc>
                  <a:txBody>
                    <a:bodyPr/>
                    <a:lstStyle/>
                    <a:p>
                      <a:r>
                        <a:rPr lang="en-US" dirty="0">
                          <a:solidFill>
                            <a:schemeClr val="bg1"/>
                          </a:solidFill>
                        </a:rPr>
                        <a:t>Exploring the potential of other machine learning algorithms for Credit card approval</a:t>
                      </a:r>
                      <a:endParaRPr lang="en-IN" dirty="0">
                        <a:solidFill>
                          <a:schemeClr val="bg1"/>
                        </a:solidFill>
                      </a:endParaRPr>
                    </a:p>
                  </a:txBody>
                  <a:tcPr/>
                </a:tc>
                <a:tc>
                  <a:txBody>
                    <a:bodyPr/>
                    <a:lstStyle/>
                    <a:p>
                      <a:r>
                        <a:rPr lang="en-US" dirty="0">
                          <a:solidFill>
                            <a:schemeClr val="bg1"/>
                          </a:solidFill>
                        </a:rPr>
                        <a:t>Credit card approval data from Kaggle . Preprocessed for model training and evaluation</a:t>
                      </a:r>
                      <a:endParaRPr lang="en-IN" dirty="0">
                        <a:solidFill>
                          <a:schemeClr val="bg1"/>
                        </a:solidFill>
                      </a:endParaRPr>
                    </a:p>
                  </a:txBody>
                  <a:tcPr/>
                </a:tc>
                <a:extLst>
                  <a:ext uri="{0D108BD9-81ED-4DB2-BD59-A6C34878D82A}">
                    <a16:rowId xmlns:a16="http://schemas.microsoft.com/office/drawing/2014/main" val="2756836622"/>
                  </a:ext>
                </a:extLst>
              </a:tr>
            </a:tbl>
          </a:graphicData>
        </a:graphic>
      </p:graphicFrame>
      <p:grpSp>
        <p:nvGrpSpPr>
          <p:cNvPr id="19" name="Group 18">
            <a:extLst>
              <a:ext uri="{FF2B5EF4-FFF2-40B4-BE49-F238E27FC236}">
                <a16:creationId xmlns:a16="http://schemas.microsoft.com/office/drawing/2014/main" id="{00DE420E-ABB2-DA06-443D-A4D385C8AB8F}"/>
              </a:ext>
            </a:extLst>
          </p:cNvPr>
          <p:cNvGrpSpPr/>
          <p:nvPr/>
        </p:nvGrpSpPr>
        <p:grpSpPr>
          <a:xfrm>
            <a:off x="510234" y="545161"/>
            <a:ext cx="8236486" cy="738664"/>
            <a:chOff x="453757" y="1153193"/>
            <a:chExt cx="8236486" cy="738664"/>
          </a:xfrm>
        </p:grpSpPr>
        <p:sp>
          <p:nvSpPr>
            <p:cNvPr id="6" name="TextBox 5">
              <a:extLst>
                <a:ext uri="{FF2B5EF4-FFF2-40B4-BE49-F238E27FC236}">
                  <a16:creationId xmlns:a16="http://schemas.microsoft.com/office/drawing/2014/main" id="{2C09A1CF-30F2-019F-2099-7161FEB8133B}"/>
                </a:ext>
              </a:extLst>
            </p:cNvPr>
            <p:cNvSpPr txBox="1"/>
            <p:nvPr/>
          </p:nvSpPr>
          <p:spPr>
            <a:xfrm>
              <a:off x="453757" y="1354104"/>
              <a:ext cx="890337" cy="523220"/>
            </a:xfrm>
            <a:prstGeom prst="rect">
              <a:avLst/>
            </a:prstGeom>
            <a:noFill/>
          </p:spPr>
          <p:txBody>
            <a:bodyPr wrap="square" rtlCol="0">
              <a:spAutoFit/>
            </a:bodyPr>
            <a:lstStyle/>
            <a:p>
              <a:r>
                <a:rPr lang="en-US" dirty="0">
                  <a:solidFill>
                    <a:schemeClr val="tx1"/>
                  </a:solidFill>
                </a:rPr>
                <a:t>PAPER TITLE </a:t>
              </a:r>
              <a:endParaRPr lang="en-IN" dirty="0">
                <a:solidFill>
                  <a:schemeClr val="tx1"/>
                </a:solidFill>
              </a:endParaRPr>
            </a:p>
          </p:txBody>
        </p:sp>
        <p:sp>
          <p:nvSpPr>
            <p:cNvPr id="12" name="TextBox 11">
              <a:extLst>
                <a:ext uri="{FF2B5EF4-FFF2-40B4-BE49-F238E27FC236}">
                  <a16:creationId xmlns:a16="http://schemas.microsoft.com/office/drawing/2014/main" id="{F4FC26F8-E03C-DA4F-6EFB-DE2DA2EE1905}"/>
                </a:ext>
              </a:extLst>
            </p:cNvPr>
            <p:cNvSpPr txBox="1"/>
            <p:nvPr/>
          </p:nvSpPr>
          <p:spPr>
            <a:xfrm>
              <a:off x="1678453" y="1396411"/>
              <a:ext cx="1275134" cy="307777"/>
            </a:xfrm>
            <a:prstGeom prst="rect">
              <a:avLst/>
            </a:prstGeom>
            <a:noFill/>
          </p:spPr>
          <p:txBody>
            <a:bodyPr wrap="square" rtlCol="0">
              <a:spAutoFit/>
            </a:bodyPr>
            <a:lstStyle/>
            <a:p>
              <a:r>
                <a:rPr lang="en-US" dirty="0">
                  <a:solidFill>
                    <a:schemeClr val="tx1"/>
                  </a:solidFill>
                </a:rPr>
                <a:t>APPROACH</a:t>
              </a:r>
              <a:endParaRPr lang="en-IN" dirty="0">
                <a:solidFill>
                  <a:schemeClr val="tx1"/>
                </a:solidFill>
              </a:endParaRPr>
            </a:p>
          </p:txBody>
        </p:sp>
        <p:sp>
          <p:nvSpPr>
            <p:cNvPr id="13" name="TextBox 12">
              <a:extLst>
                <a:ext uri="{FF2B5EF4-FFF2-40B4-BE49-F238E27FC236}">
                  <a16:creationId xmlns:a16="http://schemas.microsoft.com/office/drawing/2014/main" id="{AF0AAAEA-7726-A51B-372A-41269CEFBC6F}"/>
                </a:ext>
              </a:extLst>
            </p:cNvPr>
            <p:cNvSpPr txBox="1"/>
            <p:nvPr/>
          </p:nvSpPr>
          <p:spPr>
            <a:xfrm>
              <a:off x="3210797" y="1153193"/>
              <a:ext cx="1175549" cy="738664"/>
            </a:xfrm>
            <a:prstGeom prst="rect">
              <a:avLst/>
            </a:prstGeom>
            <a:noFill/>
          </p:spPr>
          <p:txBody>
            <a:bodyPr wrap="square" rtlCol="0">
              <a:spAutoFit/>
            </a:bodyPr>
            <a:lstStyle/>
            <a:p>
              <a:r>
                <a:rPr lang="en-US" dirty="0">
                  <a:solidFill>
                    <a:schemeClr val="tx1"/>
                  </a:solidFill>
                </a:rPr>
                <a:t>JOURNAL</a:t>
              </a:r>
            </a:p>
            <a:p>
              <a:r>
                <a:rPr lang="en-US" dirty="0">
                  <a:solidFill>
                    <a:schemeClr val="tx1"/>
                  </a:solidFill>
                </a:rPr>
                <a:t>PUBLISHER</a:t>
              </a:r>
              <a:endParaRPr lang="en-IN" dirty="0">
                <a:solidFill>
                  <a:schemeClr val="tx1"/>
                </a:solidFill>
              </a:endParaRPr>
            </a:p>
          </p:txBody>
        </p:sp>
        <p:sp>
          <p:nvSpPr>
            <p:cNvPr id="14" name="TextBox 13">
              <a:extLst>
                <a:ext uri="{FF2B5EF4-FFF2-40B4-BE49-F238E27FC236}">
                  <a16:creationId xmlns:a16="http://schemas.microsoft.com/office/drawing/2014/main" id="{9A38FE24-5B41-B664-C2F8-0C1D640CDF92}"/>
                </a:ext>
              </a:extLst>
            </p:cNvPr>
            <p:cNvSpPr txBox="1"/>
            <p:nvPr/>
          </p:nvSpPr>
          <p:spPr>
            <a:xfrm>
              <a:off x="4643556" y="1288689"/>
              <a:ext cx="1383311" cy="523220"/>
            </a:xfrm>
            <a:prstGeom prst="rect">
              <a:avLst/>
            </a:prstGeom>
            <a:noFill/>
          </p:spPr>
          <p:txBody>
            <a:bodyPr wrap="square" rtlCol="0">
              <a:spAutoFit/>
            </a:bodyPr>
            <a:lstStyle/>
            <a:p>
              <a:r>
                <a:rPr lang="en-US" dirty="0">
                  <a:solidFill>
                    <a:schemeClr val="tx1"/>
                  </a:solidFill>
                </a:rPr>
                <a:t>RESEARCH GAP</a:t>
              </a:r>
              <a:endParaRPr lang="en-IN" dirty="0">
                <a:solidFill>
                  <a:schemeClr val="tx1"/>
                </a:solidFill>
              </a:endParaRPr>
            </a:p>
          </p:txBody>
        </p:sp>
        <p:sp>
          <p:nvSpPr>
            <p:cNvPr id="15" name="TextBox 14">
              <a:extLst>
                <a:ext uri="{FF2B5EF4-FFF2-40B4-BE49-F238E27FC236}">
                  <a16:creationId xmlns:a16="http://schemas.microsoft.com/office/drawing/2014/main" id="{E00D9A01-B2D2-FA85-2678-CC4929E0EEDE}"/>
                </a:ext>
              </a:extLst>
            </p:cNvPr>
            <p:cNvSpPr txBox="1"/>
            <p:nvPr/>
          </p:nvSpPr>
          <p:spPr>
            <a:xfrm>
              <a:off x="6163594" y="1260915"/>
              <a:ext cx="1034716" cy="523220"/>
            </a:xfrm>
            <a:prstGeom prst="rect">
              <a:avLst/>
            </a:prstGeom>
            <a:noFill/>
          </p:spPr>
          <p:txBody>
            <a:bodyPr wrap="square" rtlCol="0">
              <a:spAutoFit/>
            </a:bodyPr>
            <a:lstStyle/>
            <a:p>
              <a:r>
                <a:rPr lang="en-US" dirty="0">
                  <a:solidFill>
                    <a:schemeClr val="tx1"/>
                  </a:solidFill>
                </a:rPr>
                <a:t>FUTURE SCOPE</a:t>
              </a:r>
              <a:endParaRPr lang="en-IN" dirty="0">
                <a:solidFill>
                  <a:schemeClr val="tx1"/>
                </a:solidFill>
              </a:endParaRPr>
            </a:p>
          </p:txBody>
        </p:sp>
        <p:sp>
          <p:nvSpPr>
            <p:cNvPr id="16" name="TextBox 15">
              <a:extLst>
                <a:ext uri="{FF2B5EF4-FFF2-40B4-BE49-F238E27FC236}">
                  <a16:creationId xmlns:a16="http://schemas.microsoft.com/office/drawing/2014/main" id="{33CC6D5C-0082-2D27-2B6F-3BEB79A9910D}"/>
                </a:ext>
              </a:extLst>
            </p:cNvPr>
            <p:cNvSpPr txBox="1"/>
            <p:nvPr/>
          </p:nvSpPr>
          <p:spPr>
            <a:xfrm>
              <a:off x="7655527" y="1260915"/>
              <a:ext cx="1034716" cy="523220"/>
            </a:xfrm>
            <a:prstGeom prst="rect">
              <a:avLst/>
            </a:prstGeom>
            <a:noFill/>
          </p:spPr>
          <p:txBody>
            <a:bodyPr wrap="square" rtlCol="0">
              <a:spAutoFit/>
            </a:bodyPr>
            <a:lstStyle/>
            <a:p>
              <a:r>
                <a:rPr lang="en-US" dirty="0">
                  <a:solidFill>
                    <a:schemeClr val="tx1"/>
                  </a:solidFill>
                </a:rPr>
                <a:t>DATASET USED</a:t>
              </a:r>
              <a:endParaRPr lang="en-IN" dirty="0">
                <a:solidFill>
                  <a:schemeClr val="tx1"/>
                </a:solidFill>
              </a:endParaRPr>
            </a:p>
          </p:txBody>
        </p:sp>
      </p:grpSp>
    </p:spTree>
    <p:extLst>
      <p:ext uri="{BB962C8B-B14F-4D97-AF65-F5344CB8AC3E}">
        <p14:creationId xmlns:p14="http://schemas.microsoft.com/office/powerpoint/2010/main" val="67192292"/>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1974</Words>
  <Application>Microsoft Office PowerPoint</Application>
  <PresentationFormat>On-screen Show (16:9)</PresentationFormat>
  <Paragraphs>271</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Average</vt:lpstr>
      <vt:lpstr>Oswald</vt:lpstr>
      <vt:lpstr>Times New Roman</vt:lpstr>
      <vt:lpstr>Slate</vt:lpstr>
      <vt:lpstr>PowerPoint Presentation</vt:lpstr>
      <vt:lpstr>.</vt:lpstr>
      <vt:lpstr>.</vt:lpstr>
      <vt:lpstr>   .</vt:lpstr>
      <vt:lpstr>  </vt:lpstr>
      <vt:lpstr>MOTIVATION AND BACKGROUND </vt:lpstr>
      <vt:lpstr>OBJECTIVES</vt:lpstr>
      <vt:lpstr>.</vt:lpstr>
      <vt:lpstr>LITERATURE SURVEY </vt:lpstr>
      <vt:lpstr>.</vt:lpstr>
      <vt:lpstr>.</vt:lpstr>
      <vt:lpstr>.</vt:lpstr>
      <vt:lpstr>.</vt:lpstr>
      <vt:lpstr>.</vt:lpstr>
      <vt:lpstr>PROPOSED METHODOLOGY</vt:lpstr>
      <vt:lpstr>.</vt:lpstr>
      <vt:lpstr>.</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2103A52016 Rishitha Gayapu</cp:lastModifiedBy>
  <cp:revision>288</cp:revision>
  <dcterms:created xsi:type="dcterms:W3CDTF">2024-02-22T04:55:00Z</dcterms:created>
  <dcterms:modified xsi:type="dcterms:W3CDTF">2024-04-22T14:41:56Z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CCA81771F3954C5D98E768363666AF0A_12</vt:lpwstr>
  </property>
  <property fmtid="{D5CDD505-2E9C-101B-9397-08002B2CF9AE}" pid="3" name="KSOProductBuildVer">
    <vt:lpwstr>1033-12.2.0.13431</vt:lpwstr>
  </property>
</Properties>
</file>