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459A2-B6E3-493B-8C6B-CDD369892E0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3C4C-AAC3-4E72-94C1-6BC6A8FDA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1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83C4C-AAC3-4E72-94C1-6BC6A8FDA67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3916-229A-4F0B-CDA0-B8722000C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RISHITHA ANISETTI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70D4-EE71-4232-BAB3-72C522854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F</a:t>
            </a:r>
            <a:r>
              <a:rPr lang="en-IN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INAL PROJECT</a:t>
            </a:r>
            <a:endParaRPr lang="en-IN" sz="1800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50E-EFBB-D2DA-532E-51317135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5508"/>
            <a:ext cx="10131425" cy="1186961"/>
          </a:xfrm>
        </p:spPr>
        <p:txBody>
          <a:bodyPr/>
          <a:lstStyle/>
          <a:p>
            <a:r>
              <a:rPr lang="en-US" dirty="0"/>
              <a:t>MODELLING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9CE9-10C2-D4C2-CA4A-9C0B80AE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86963"/>
            <a:ext cx="10131425" cy="5345722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 b="1" u="sng" dirty="0">
                <a:ea typeface="+mn-lt"/>
                <a:cs typeface="+mn-lt"/>
              </a:rPr>
              <a:t>Behavioral Modeling</a:t>
            </a:r>
            <a:r>
              <a:rPr lang="en-US" sz="2200" u="sng" dirty="0">
                <a:ea typeface="+mn-lt"/>
                <a:cs typeface="+mn-lt"/>
              </a:rPr>
              <a:t>:</a:t>
            </a:r>
            <a:endParaRPr lang="en-US" sz="22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200" dirty="0"/>
          </a:p>
          <a:p>
            <a:pPr marL="742950" lvl="1" indent="-285750" algn="l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Heuristic Analysis: Using rules to identify suspicious behavior.</a:t>
            </a:r>
            <a:endParaRPr lang="en-US" sz="2200" dirty="0"/>
          </a:p>
          <a:p>
            <a:pPr marL="285750" indent="-285750" algn="l">
              <a:buFont typeface="Arial"/>
              <a:buChar char="•"/>
            </a:pPr>
            <a:r>
              <a:rPr lang="en-US" sz="2200" b="1" u="sng" dirty="0">
                <a:ea typeface="+mn-lt"/>
                <a:cs typeface="+mn-lt"/>
              </a:rPr>
              <a:t>Statistical Modeling</a:t>
            </a:r>
            <a:r>
              <a:rPr lang="en-US" sz="2200" u="sng" dirty="0">
                <a:ea typeface="+mn-lt"/>
                <a:cs typeface="+mn-lt"/>
              </a:rPr>
              <a:t>:</a:t>
            </a:r>
            <a:endParaRPr lang="en-US" sz="22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Anomaly Detection: Identifying deviations from normal behavior.</a:t>
            </a:r>
            <a:endParaRPr lang="en-US" sz="2200" dirty="0"/>
          </a:p>
          <a:p>
            <a:pPr marL="742950" lvl="1" indent="-285750" algn="l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Machine Learning: Training models to detect keylogger patterns.</a:t>
            </a:r>
            <a:endParaRPr lang="en-US" sz="2200" dirty="0"/>
          </a:p>
          <a:p>
            <a:pPr marL="285750" indent="-285750" algn="l">
              <a:buFont typeface="Arial"/>
              <a:buChar char="•"/>
            </a:pPr>
            <a:r>
              <a:rPr lang="en-US" sz="2200" b="1" u="sng" dirty="0">
                <a:ea typeface="+mn-lt"/>
                <a:cs typeface="+mn-lt"/>
              </a:rPr>
              <a:t>Signature-Based Modeling:</a:t>
            </a:r>
            <a:endParaRPr lang="en-US" sz="22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Pattern Recognition: Identifying known keylogger signatures.</a:t>
            </a:r>
            <a:endParaRPr lang="en-US" sz="2200" dirty="0"/>
          </a:p>
          <a:p>
            <a:pPr marL="742950" lvl="1" indent="-285750" algn="l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Database Comparison: Checking against databases of known threats.</a:t>
            </a:r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3B30-E1D7-C45C-CEAB-9877B56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7731"/>
            <a:ext cx="10131425" cy="659423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E8B9-EE30-40A0-262B-B6C436C6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01263"/>
            <a:ext cx="10131425" cy="5161084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Detection Accuracy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High Accuracy: Up to 99% for known keyloggers.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Low False Positives/Negatives: Less than 5% and 3% respectively.</a:t>
            </a:r>
            <a:endParaRPr lang="en-US" sz="1800" dirty="0">
              <a:cs typeface="Calibri"/>
            </a:endParaRPr>
          </a:p>
          <a:p>
            <a:r>
              <a:rPr lang="en-US" sz="1800" b="1" u="sng" dirty="0"/>
              <a:t>Performance Metrics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Efficiency: Minimal system impact (&lt;5% CPU usage).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Scalability: Handles large datasets effectively.</a:t>
            </a:r>
            <a:endParaRPr lang="en-US" sz="1800" dirty="0">
              <a:cs typeface="Calibri"/>
            </a:endParaRPr>
          </a:p>
          <a:p>
            <a:r>
              <a:rPr lang="en-US" sz="1800" b="1" u="sng" dirty="0"/>
              <a:t>Evasion Resistance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Adaptive Learning: Models continuously improve with updates.</a:t>
            </a:r>
            <a:endParaRPr lang="en-US" sz="1800" dirty="0">
              <a:cs typeface="Calibri"/>
            </a:endParaRPr>
          </a:p>
          <a:p>
            <a:r>
              <a:rPr lang="en-US" sz="1800" b="1" u="sng" dirty="0"/>
              <a:t>Practical Implementations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Cybersecurity Tools: Enhanced detection in antivirus software.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18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84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704-D288-5443-6465-9F8E7F2E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641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CDB9-C539-CB44-C2BA-1E9D83F0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90246"/>
            <a:ext cx="10131425" cy="5158153"/>
          </a:xfrm>
        </p:spPr>
        <p:txBody>
          <a:bodyPr/>
          <a:lstStyle/>
          <a:p>
            <a:pPr algn="l"/>
            <a:r>
              <a:rPr lang="en-US" sz="2000" u="sng" dirty="0">
                <a:latin typeface="Calibri"/>
                <a:cs typeface="Calibri"/>
              </a:rPr>
              <a:t>User Impact</a:t>
            </a:r>
            <a:endParaRPr lang="en-US" sz="20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0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0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000" b="0" dirty="0">
                <a:latin typeface="Calibri"/>
                <a:cs typeface="Calibri"/>
              </a:rPr>
            </a:br>
            <a:r>
              <a:rPr lang="en-US" sz="2000" u="sng" dirty="0">
                <a:cs typeface="Calibri"/>
              </a:rPr>
              <a:t>Case</a:t>
            </a:r>
            <a:r>
              <a:rPr lang="en-US" sz="2000" u="sng" dirty="0"/>
              <a:t> Studies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b="0" dirty="0"/>
              <a:t>Industry Impact: Protection of sensitive data in healthcare and finance.</a:t>
            </a:r>
            <a:endParaRPr lang="en-US" sz="2000" dirty="0"/>
          </a:p>
          <a:p>
            <a:pPr algn="l"/>
            <a:r>
              <a:rPr lang="en-US" sz="2000" dirty="0"/>
              <a:t>   </a:t>
            </a:r>
            <a:r>
              <a:rPr lang="en-US" sz="20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b="0" dirty="0"/>
              <a:t>AI Improvements: Ongoing enhancements for better detection.</a:t>
            </a: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b="0" dirty="0"/>
              <a:t>Collaboration: Increased threat intelligence sharing.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5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7103-2A67-F64F-E1BF-7905117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A682-1F07-E303-A7B1-A3062CBF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2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             </a:t>
            </a:r>
            <a:r>
              <a:rPr lang="en-IN" sz="3600" dirty="0"/>
              <a:t>https://github.com/rishitha-spec/project-</a:t>
            </a:r>
          </a:p>
        </p:txBody>
      </p:sp>
    </p:spTree>
    <p:extLst>
      <p:ext uri="{BB962C8B-B14F-4D97-AF65-F5344CB8AC3E}">
        <p14:creationId xmlns:p14="http://schemas.microsoft.com/office/powerpoint/2010/main" val="14453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0154-315E-1D26-C252-BA54CC61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39C2-B58B-F2D2-F966-97FCBB16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Introduction to Keyloggers and Security</a:t>
            </a:r>
            <a:endParaRPr lang="en-US" sz="20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Understanding the Problem Statement</a:t>
            </a:r>
            <a:endParaRPr lang="en-US" sz="20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Overview of the Project</a:t>
            </a:r>
            <a:endParaRPr lang="en-US" sz="20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Identifying the End Users</a:t>
            </a:r>
            <a:endParaRPr lang="en-US" sz="20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Introducing Your Solution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Highlighting the unique value proposition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Presenting Results And Findings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34F5-AC0A-C645-3A5B-DC151F15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AA0C-08B1-E4A5-EAD0-867644EF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B380-BDC7-EDF4-5C92-E0EF3B03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DEDB-DA6C-AE07-AE14-C7C60FDD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9DCA-CDC8-A24B-9718-1C7A8552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67C2-E960-D8E1-2B05-F99388C1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08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4E4-AA00-B03A-11D1-71839713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40" dirty="0"/>
              <a:t>Y</a:t>
            </a:r>
            <a:r>
              <a:rPr lang="en-US" sz="3600" spc="10" dirty="0"/>
              <a:t>O</a:t>
            </a:r>
            <a:r>
              <a:rPr lang="en-US" sz="3600" spc="25" dirty="0"/>
              <a:t>U</a:t>
            </a:r>
            <a:r>
              <a:rPr lang="en-US" sz="3600" dirty="0"/>
              <a:t>R</a:t>
            </a:r>
            <a:r>
              <a:rPr lang="en-US" sz="3600" spc="5" dirty="0"/>
              <a:t> </a:t>
            </a:r>
            <a:r>
              <a:rPr lang="en-US" sz="3600" spc="25" dirty="0"/>
              <a:t>S</a:t>
            </a:r>
            <a:r>
              <a:rPr lang="en-US" sz="3600" spc="10" dirty="0"/>
              <a:t>O</a:t>
            </a:r>
            <a:r>
              <a:rPr lang="en-US" sz="3600" spc="25" dirty="0"/>
              <a:t>LU</a:t>
            </a:r>
            <a:r>
              <a:rPr lang="en-US" sz="3600" spc="-35" dirty="0"/>
              <a:t>T</a:t>
            </a:r>
            <a:r>
              <a:rPr lang="en-US" sz="3600" spc="-30" dirty="0"/>
              <a:t>I</a:t>
            </a:r>
            <a:r>
              <a:rPr lang="en-US" sz="3600" spc="10" dirty="0"/>
              <a:t>O</a:t>
            </a:r>
            <a:r>
              <a:rPr lang="en-US" sz="3600" dirty="0"/>
              <a:t>N</a:t>
            </a:r>
            <a:r>
              <a:rPr lang="en-US" sz="3600" spc="-345" dirty="0"/>
              <a:t> </a:t>
            </a:r>
            <a:r>
              <a:rPr lang="en-US" sz="3600" spc="-35" dirty="0"/>
              <a:t>A</a:t>
            </a:r>
            <a:r>
              <a:rPr lang="en-US" sz="3600" spc="-5" dirty="0"/>
              <a:t>N</a:t>
            </a:r>
            <a:r>
              <a:rPr lang="en-US" sz="3600" dirty="0"/>
              <a:t>D</a:t>
            </a:r>
            <a:r>
              <a:rPr lang="en-US" sz="3600" spc="35" dirty="0"/>
              <a:t> </a:t>
            </a:r>
            <a:r>
              <a:rPr lang="en-US" sz="3600" spc="-30" dirty="0"/>
              <a:t>I</a:t>
            </a:r>
            <a:r>
              <a:rPr lang="en-US" sz="3600" spc="-35" dirty="0"/>
              <a:t>T</a:t>
            </a:r>
            <a:r>
              <a:rPr lang="en-US" sz="3600" dirty="0"/>
              <a:t>S</a:t>
            </a:r>
            <a:r>
              <a:rPr lang="en-US" sz="3600" spc="60" dirty="0"/>
              <a:t> </a:t>
            </a:r>
            <a:r>
              <a:rPr lang="en-US" sz="3600" spc="-295" dirty="0"/>
              <a:t>V</a:t>
            </a:r>
            <a:r>
              <a:rPr lang="en-US" sz="3600" spc="-35" dirty="0"/>
              <a:t>A</a:t>
            </a:r>
            <a:r>
              <a:rPr lang="en-US" sz="3600" spc="25" dirty="0"/>
              <a:t>LU</a:t>
            </a:r>
            <a:r>
              <a:rPr lang="en-US" sz="3600" dirty="0"/>
              <a:t>E</a:t>
            </a:r>
            <a:r>
              <a:rPr lang="en-US" sz="3600" spc="-65" dirty="0"/>
              <a:t> </a:t>
            </a:r>
            <a:r>
              <a:rPr lang="en-US" sz="3600" spc="-15" dirty="0"/>
              <a:t>P</a:t>
            </a:r>
            <a:r>
              <a:rPr lang="en-US" sz="3600" spc="-30" dirty="0"/>
              <a:t>R</a:t>
            </a:r>
            <a:r>
              <a:rPr lang="en-US" sz="3600" spc="10" dirty="0"/>
              <a:t>O</a:t>
            </a:r>
            <a:r>
              <a:rPr lang="en-US" sz="3600" spc="-15" dirty="0"/>
              <a:t>P</a:t>
            </a:r>
            <a:r>
              <a:rPr lang="en-US" sz="3600" spc="10" dirty="0"/>
              <a:t>O</a:t>
            </a:r>
            <a:r>
              <a:rPr lang="en-US" sz="3600" spc="25" dirty="0"/>
              <a:t>S</a:t>
            </a:r>
            <a:r>
              <a:rPr lang="en-US" sz="3600" spc="-30" dirty="0"/>
              <a:t>I</a:t>
            </a:r>
            <a:r>
              <a:rPr lang="en-US" sz="3600" spc="-35" dirty="0"/>
              <a:t>T</a:t>
            </a:r>
            <a:r>
              <a:rPr lang="en-US" sz="3600" spc="-30" dirty="0"/>
              <a:t>I</a:t>
            </a:r>
            <a:r>
              <a:rPr lang="en-US" sz="3600" spc="10" dirty="0"/>
              <a:t>O</a:t>
            </a:r>
            <a:r>
              <a:rPr lang="en-US" sz="36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B383-AE77-45E4-8B67-C2A4E3EA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D497-0620-A277-466D-D40891E0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563"/>
            <a:ext cx="10131425" cy="914400"/>
          </a:xfrm>
        </p:spPr>
        <p:txBody>
          <a:bodyPr/>
          <a:lstStyle/>
          <a:p>
            <a:r>
              <a:rPr lang="en-US" dirty="0"/>
              <a:t>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78B8-BEDF-0465-6D72-A97C52A1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6768"/>
            <a:ext cx="10131425" cy="4950070"/>
          </a:xfrm>
        </p:spPr>
        <p:txBody>
          <a:bodyPr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1. Enhanced Security Awareness: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Understanding Threats:</a:t>
            </a:r>
            <a:r>
              <a:rPr lang="en-US" sz="18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Proactive Measures:</a:t>
            </a:r>
            <a:r>
              <a:rPr lang="en-US" sz="18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b="1" dirty="0">
                <a:ea typeface="+mn-lt"/>
                <a:cs typeface="+mn-lt"/>
              </a:rPr>
              <a:t>2. Comprehensive Protection Strategies: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Advanced Detection Tools:</a:t>
            </a:r>
            <a:r>
              <a:rPr lang="en-US" sz="18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Robust Countermeasures:</a:t>
            </a:r>
            <a:r>
              <a:rPr lang="en-US" sz="18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</a:t>
            </a:r>
          </a:p>
          <a:p>
            <a:r>
              <a:rPr lang="en-US" sz="1800" b="1" dirty="0">
                <a:ea typeface="+mn-lt"/>
                <a:cs typeface="+mn-lt"/>
              </a:rPr>
              <a:t>3. Data Privacy Assurance: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Safeguarding Sensitive Information:</a:t>
            </a:r>
            <a:r>
              <a:rPr lang="en-US" sz="18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Compliance with Regulations:</a:t>
            </a:r>
            <a:r>
              <a:rPr lang="en-US" sz="18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18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24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7EFE-746C-FF46-2589-6F86ED2A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3" y="518747"/>
            <a:ext cx="10131425" cy="1456267"/>
          </a:xfrm>
        </p:spPr>
        <p:txBody>
          <a:bodyPr/>
          <a:lstStyle/>
          <a:p>
            <a:r>
              <a:rPr lang="en-US" sz="3600" spc="15" dirty="0"/>
              <a:t>THE</a:t>
            </a:r>
            <a:r>
              <a:rPr lang="en-US" sz="3600" spc="20" dirty="0"/>
              <a:t> </a:t>
            </a:r>
            <a:r>
              <a:rPr lang="en-US" sz="3600" spc="10" dirty="0"/>
              <a:t>WOW</a:t>
            </a:r>
            <a:r>
              <a:rPr lang="en-US" sz="3600" spc="85" dirty="0"/>
              <a:t> </a:t>
            </a:r>
            <a:r>
              <a:rPr lang="en-US" sz="3600" spc="10" dirty="0"/>
              <a:t>IN</a:t>
            </a:r>
            <a:r>
              <a:rPr lang="en-US" sz="3600" spc="-5" dirty="0"/>
              <a:t> </a:t>
            </a:r>
            <a:r>
              <a:rPr lang="en-US" sz="3600" spc="15" dirty="0"/>
              <a:t>YOUR</a:t>
            </a:r>
            <a:r>
              <a:rPr lang="en-US" sz="3600" spc="-10" dirty="0"/>
              <a:t> </a:t>
            </a:r>
            <a:r>
              <a:rPr lang="en-US" sz="3600" spc="20" dirty="0"/>
              <a:t>SOLUTION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ED8DE-2402-864B-050E-36E7613AD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78" y="1925515"/>
            <a:ext cx="7789984" cy="4413738"/>
          </a:xfrm>
        </p:spPr>
      </p:pic>
    </p:spTree>
    <p:extLst>
      <p:ext uri="{BB962C8B-B14F-4D97-AF65-F5344CB8AC3E}">
        <p14:creationId xmlns:p14="http://schemas.microsoft.com/office/powerpoint/2010/main" val="182894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D19E-E887-F830-B49B-5D476F20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6186"/>
            <a:ext cx="10131425" cy="1116622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FA95-D692-3934-FBA8-3EFD2625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4547"/>
            <a:ext cx="10131425" cy="5275384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u="sng" dirty="0">
                <a:latin typeface="Calibri"/>
                <a:cs typeface="Calibri"/>
              </a:rPr>
              <a:t>Components</a:t>
            </a:r>
            <a:r>
              <a:rPr lang="en-US" sz="2600" b="1" u="sng" dirty="0"/>
              <a:t> of Keylogger Models</a:t>
            </a:r>
            <a:endParaRPr lang="en-US" sz="2600" u="sng" spc="10" dirty="0">
              <a:latin typeface="Trebuchet MS"/>
              <a:cs typeface="Trebuchet MS"/>
            </a:endParaRPr>
          </a:p>
          <a:p>
            <a:r>
              <a:rPr lang="en-US" sz="2600" b="1" spc="-45" dirty="0">
                <a:ea typeface="+mn-lt"/>
                <a:cs typeface="+mn-lt"/>
              </a:rPr>
              <a:t>-</a:t>
            </a:r>
            <a:r>
              <a:rPr lang="en-US" sz="2600" b="1" u="sng" spc="-45" dirty="0">
                <a:ea typeface="+mn-lt"/>
                <a:cs typeface="+mn-lt"/>
              </a:rPr>
              <a:t>&gt;Data Capture Mechanisms</a:t>
            </a:r>
            <a:r>
              <a:rPr lang="en-US" sz="2600" spc="-45" dirty="0">
                <a:ea typeface="+mn-lt"/>
                <a:cs typeface="+mn-lt"/>
              </a:rPr>
              <a:t>: How keystrokes are captured.</a:t>
            </a:r>
            <a:endParaRPr lang="en-US" sz="2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600" b="1" spc="-45" dirty="0">
                <a:ea typeface="+mn-lt"/>
                <a:cs typeface="+mn-lt"/>
              </a:rPr>
              <a:t>Polling</a:t>
            </a:r>
            <a:r>
              <a:rPr lang="en-US" sz="2600" spc="-45" dirty="0">
                <a:ea typeface="+mn-lt"/>
                <a:cs typeface="+mn-lt"/>
              </a:rPr>
              <a:t>: Regularly checking keyboard buffer.</a:t>
            </a:r>
            <a:endParaRPr lang="en-US" sz="2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600" b="1" spc="-45" dirty="0">
                <a:ea typeface="+mn-lt"/>
                <a:cs typeface="+mn-lt"/>
              </a:rPr>
              <a:t>Hooking</a:t>
            </a:r>
            <a:r>
              <a:rPr lang="en-US" sz="2600" spc="-45" dirty="0">
                <a:ea typeface="+mn-lt"/>
                <a:cs typeface="+mn-lt"/>
              </a:rPr>
              <a:t>: Intercepting keystrokes via system hooks.</a:t>
            </a:r>
            <a:endParaRPr lang="en-US" sz="2600" dirty="0">
              <a:cs typeface="Calibri"/>
            </a:endParaRPr>
          </a:p>
          <a:p>
            <a:r>
              <a:rPr lang="en-US" sz="2600" b="1" spc="-45" dirty="0">
                <a:ea typeface="+mn-lt"/>
                <a:cs typeface="+mn-lt"/>
              </a:rPr>
              <a:t>-&gt;</a:t>
            </a:r>
            <a:r>
              <a:rPr lang="en-US" sz="2600" b="1" u="sng" spc="-45" dirty="0">
                <a:ea typeface="+mn-lt"/>
                <a:cs typeface="+mn-lt"/>
              </a:rPr>
              <a:t>Data Storage and Transmission</a:t>
            </a:r>
            <a:r>
              <a:rPr lang="en-US" sz="2600" spc="-45" dirty="0">
                <a:ea typeface="+mn-lt"/>
                <a:cs typeface="+mn-lt"/>
              </a:rPr>
              <a:t>: Methods for storing and sending captured data.</a:t>
            </a:r>
            <a:endParaRPr lang="en-US" sz="2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600" b="1" spc="-45" dirty="0">
                <a:ea typeface="+mn-lt"/>
                <a:cs typeface="+mn-lt"/>
              </a:rPr>
              <a:t>Local Storage</a:t>
            </a:r>
            <a:r>
              <a:rPr lang="en-US" sz="2600" spc="-45" dirty="0">
                <a:ea typeface="+mn-lt"/>
                <a:cs typeface="+mn-lt"/>
              </a:rPr>
              <a:t>: Data saved on the device.</a:t>
            </a:r>
            <a:endParaRPr lang="en-US" sz="2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600" b="1" spc="-45" dirty="0">
                <a:ea typeface="+mn-lt"/>
                <a:cs typeface="+mn-lt"/>
              </a:rPr>
              <a:t>Remote Transmission</a:t>
            </a:r>
            <a:r>
              <a:rPr lang="en-US" sz="2600" spc="-45" dirty="0">
                <a:ea typeface="+mn-lt"/>
                <a:cs typeface="+mn-lt"/>
              </a:rPr>
              <a:t>: Data sent to a remote server.</a:t>
            </a:r>
            <a:endParaRPr lang="en-US" sz="2600" dirty="0">
              <a:cs typeface="Calibri"/>
            </a:endParaRPr>
          </a:p>
          <a:p>
            <a:r>
              <a:rPr lang="en-US" sz="2600" b="1" spc="-45" dirty="0">
                <a:ea typeface="+mn-lt"/>
                <a:cs typeface="+mn-lt"/>
              </a:rPr>
              <a:t>-&gt;</a:t>
            </a:r>
            <a:r>
              <a:rPr lang="en-US" sz="2600" b="1" u="sng" spc="-45" dirty="0">
                <a:ea typeface="+mn-lt"/>
                <a:cs typeface="+mn-lt"/>
              </a:rPr>
              <a:t>Evasion Techniques</a:t>
            </a:r>
            <a:r>
              <a:rPr lang="en-US" sz="2600" spc="-45" dirty="0">
                <a:ea typeface="+mn-lt"/>
                <a:cs typeface="+mn-lt"/>
              </a:rPr>
              <a:t>: Methods to avoid detection.</a:t>
            </a:r>
            <a:endParaRPr lang="en-US" sz="2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600" b="1" spc="-45" dirty="0">
                <a:ea typeface="+mn-lt"/>
                <a:cs typeface="+mn-lt"/>
              </a:rPr>
              <a:t>Rootkit Integration</a:t>
            </a:r>
            <a:r>
              <a:rPr lang="en-US" sz="2600" spc="-45" dirty="0">
                <a:ea typeface="+mn-lt"/>
                <a:cs typeface="+mn-lt"/>
              </a:rPr>
              <a:t>: Embedding within the OS.</a:t>
            </a:r>
            <a:endParaRPr lang="en-US" sz="26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600" b="1" spc="-45" dirty="0">
                <a:ea typeface="+mn-lt"/>
                <a:cs typeface="+mn-lt"/>
              </a:rPr>
              <a:t>Obfuscation</a:t>
            </a:r>
            <a:r>
              <a:rPr lang="en-US" sz="2600" spc="-45" dirty="0">
                <a:ea typeface="+mn-lt"/>
                <a:cs typeface="+mn-lt"/>
              </a:rPr>
              <a:t>: Hiding code to avoid detection by anti-malware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92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</TotalTime>
  <Words>658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Sitka Small Semibold</vt:lpstr>
      <vt:lpstr>Trebuchet MS</vt:lpstr>
      <vt:lpstr>Celestial</vt:lpstr>
      <vt:lpstr>RISHITHA ANISETTI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MODELLING</vt:lpstr>
      <vt:lpstr>MODELLING TECHNIQUES</vt:lpstr>
      <vt:lpstr>RESULTS</vt:lpstr>
      <vt:lpstr>PowerPoint Presentation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Bhaskar</dc:creator>
  <cp:lastModifiedBy>Satya Bhaskar</cp:lastModifiedBy>
  <cp:revision>1</cp:revision>
  <dcterms:created xsi:type="dcterms:W3CDTF">2024-06-22T15:28:29Z</dcterms:created>
  <dcterms:modified xsi:type="dcterms:W3CDTF">2024-06-22T15:43:18Z</dcterms:modified>
</cp:coreProperties>
</file>