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7EFD4A-7054-4A81-A939-42A107406DF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08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2518-89B8-4AAF-A3A8-2FBC9B4E502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106408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36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135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668578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6916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60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913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7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157258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B2518-89B8-4AAF-A3A8-2FBC9B4E502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EFD4A-7054-4A81-A939-42A107406DF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98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B2518-89B8-4AAF-A3A8-2FBC9B4E502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24013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B2518-89B8-4AAF-A3A8-2FBC9B4E5022}"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7EFD4A-7054-4A81-A939-42A107406DF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018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B2518-89B8-4AAF-A3A8-2FBC9B4E5022}"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7EFD4A-7054-4A81-A939-42A107406DF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11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B2518-89B8-4AAF-A3A8-2FBC9B4E5022}" type="datetimeFigureOut">
              <a:rPr lang="en-IN" smtClean="0"/>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18679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2518-89B8-4AAF-A3A8-2FBC9B4E502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EFD4A-7054-4A81-A939-42A107406DF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594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2518-89B8-4AAF-A3A8-2FBC9B4E502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EFD4A-7054-4A81-A939-42A107406DFB}" type="slidenum">
              <a:rPr lang="en-IN" smtClean="0"/>
              <a:t>‹#›</a:t>
            </a:fld>
            <a:endParaRPr lang="en-IN"/>
          </a:p>
        </p:txBody>
      </p:sp>
    </p:spTree>
    <p:extLst>
      <p:ext uri="{BB962C8B-B14F-4D97-AF65-F5344CB8AC3E}">
        <p14:creationId xmlns:p14="http://schemas.microsoft.com/office/powerpoint/2010/main" val="165253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8B2518-89B8-4AAF-A3A8-2FBC9B4E5022}" type="datetimeFigureOut">
              <a:rPr lang="en-IN" smtClean="0"/>
              <a:t>28-06-2024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7EFD4A-7054-4A81-A939-42A107406DFB}" type="slidenum">
              <a:rPr lang="en-IN" smtClean="0"/>
              <a:t>‹#›</a:t>
            </a:fld>
            <a:endParaRPr lang="en-IN"/>
          </a:p>
        </p:txBody>
      </p:sp>
    </p:spTree>
    <p:extLst>
      <p:ext uri="{BB962C8B-B14F-4D97-AF65-F5344CB8AC3E}">
        <p14:creationId xmlns:p14="http://schemas.microsoft.com/office/powerpoint/2010/main" val="23581777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9190-E0F4-A8CD-F23F-22590E784DD1}"/>
              </a:ext>
            </a:extLst>
          </p:cNvPr>
          <p:cNvSpPr>
            <a:spLocks noGrp="1"/>
          </p:cNvSpPr>
          <p:nvPr>
            <p:ph type="ctrTitle"/>
          </p:nvPr>
        </p:nvSpPr>
        <p:spPr>
          <a:xfrm>
            <a:off x="1524000" y="369116"/>
            <a:ext cx="9144000" cy="2771732"/>
          </a:xfrm>
        </p:spPr>
        <p:txBody>
          <a:bodyPr/>
          <a:lstStyle/>
          <a:p>
            <a:r>
              <a:rPr lang="en-IN" dirty="0">
                <a:solidFill>
                  <a:schemeClr val="accent4">
                    <a:lumMod val="75000"/>
                  </a:schemeClr>
                </a:solidFill>
                <a:latin typeface="Algerian" panose="04020705040A02060702" pitchFamily="82" charset="0"/>
              </a:rPr>
              <a:t>PREDICTION OF STOCK MARKET PRICE</a:t>
            </a:r>
          </a:p>
        </p:txBody>
      </p:sp>
      <p:sp>
        <p:nvSpPr>
          <p:cNvPr id="3" name="Subtitle 2">
            <a:extLst>
              <a:ext uri="{FF2B5EF4-FFF2-40B4-BE49-F238E27FC236}">
                <a16:creationId xmlns:a16="http://schemas.microsoft.com/office/drawing/2014/main" id="{9997F5F5-8C18-FD26-798F-5CADA5993B7E}"/>
              </a:ext>
            </a:extLst>
          </p:cNvPr>
          <p:cNvSpPr>
            <a:spLocks noGrp="1"/>
          </p:cNvSpPr>
          <p:nvPr>
            <p:ph type="subTitle" idx="1"/>
          </p:nvPr>
        </p:nvSpPr>
        <p:spPr/>
        <p:txBody>
          <a:bodyPr>
            <a:normAutofit fontScale="62500" lnSpcReduction="20000"/>
          </a:bodyPr>
          <a:lstStyle/>
          <a:p>
            <a:pPr algn="just">
              <a:lnSpc>
                <a:spcPct val="110000"/>
              </a:lnSpc>
            </a:pPr>
            <a:r>
              <a:rPr lang="en-IN" sz="2200" b="1" dirty="0"/>
              <a:t>Name : D . Vijaya Durga Devi</a:t>
            </a:r>
          </a:p>
          <a:p>
            <a:pPr algn="just">
              <a:lnSpc>
                <a:spcPct val="110000"/>
              </a:lnSpc>
            </a:pPr>
            <a:r>
              <a:rPr lang="en-IN" sz="2200" b="1" dirty="0"/>
              <a:t>Roll No : 22P31A4208</a:t>
            </a:r>
          </a:p>
          <a:p>
            <a:pPr algn="just">
              <a:lnSpc>
                <a:spcPct val="110000"/>
              </a:lnSpc>
            </a:pPr>
            <a:r>
              <a:rPr lang="en-IN" sz="2200" b="1" dirty="0"/>
              <a:t>College : Aditya College Of Engineering And Technology</a:t>
            </a:r>
          </a:p>
          <a:p>
            <a:pPr algn="just">
              <a:lnSpc>
                <a:spcPct val="110000"/>
              </a:lnSpc>
            </a:pPr>
            <a:r>
              <a:rPr lang="en-IN" sz="2200" b="1" dirty="0"/>
              <a:t>Branch : CSE – AI&amp;ML</a:t>
            </a:r>
          </a:p>
          <a:p>
            <a:endParaRPr lang="en-IN" dirty="0"/>
          </a:p>
          <a:p>
            <a:endParaRPr lang="en-IN" dirty="0"/>
          </a:p>
          <a:p>
            <a:endParaRPr lang="en-IN" dirty="0"/>
          </a:p>
        </p:txBody>
      </p:sp>
    </p:spTree>
    <p:extLst>
      <p:ext uri="{BB962C8B-B14F-4D97-AF65-F5344CB8AC3E}">
        <p14:creationId xmlns:p14="http://schemas.microsoft.com/office/powerpoint/2010/main" val="22451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973A-36F8-E418-9CAA-F6D0C8212AE6}"/>
              </a:ext>
            </a:extLst>
          </p:cNvPr>
          <p:cNvSpPr>
            <a:spLocks noGrp="1"/>
          </p:cNvSpPr>
          <p:nvPr>
            <p:ph type="title"/>
          </p:nvPr>
        </p:nvSpPr>
        <p:spPr/>
        <p:txBody>
          <a:bodyPr>
            <a:normAutofit/>
          </a:bodyPr>
          <a:lstStyle/>
          <a:p>
            <a:pPr algn="just"/>
            <a:r>
              <a:rPr lang="en-IN" sz="4000" dirty="0">
                <a:solidFill>
                  <a:schemeClr val="accent4">
                    <a:lumMod val="75000"/>
                  </a:schemeClr>
                </a:solidFill>
              </a:rPr>
              <a:t>ABSTRACT :</a:t>
            </a:r>
          </a:p>
        </p:txBody>
      </p:sp>
      <p:sp>
        <p:nvSpPr>
          <p:cNvPr id="3" name="Content Placeholder 2">
            <a:extLst>
              <a:ext uri="{FF2B5EF4-FFF2-40B4-BE49-F238E27FC236}">
                <a16:creationId xmlns:a16="http://schemas.microsoft.com/office/drawing/2014/main" id="{5A2E2914-FCF9-CB3B-577A-7D845EE6D3FD}"/>
              </a:ext>
            </a:extLst>
          </p:cNvPr>
          <p:cNvSpPr>
            <a:spLocks noGrp="1"/>
          </p:cNvSpPr>
          <p:nvPr>
            <p:ph idx="1"/>
          </p:nvPr>
        </p:nvSpPr>
        <p:spPr/>
        <p:txBody>
          <a:bodyPr/>
          <a:lstStyle/>
          <a:p>
            <a:r>
              <a:rPr lang="en-US" dirty="0"/>
              <a:t>Predicting stock market prices is a highly complex and dynamic challenge, typically requiring vast amounts of historical data. However, this abstract outlines an innovative approach to predicting stock prices using the R programming language without relying on a traditional dataset. Instead, the study leverages synthetic data generation, algorithmic trading strategies, and simulated environments to model and predict stock price movements.</a:t>
            </a:r>
            <a:endParaRPr lang="en-IN" dirty="0"/>
          </a:p>
        </p:txBody>
      </p:sp>
    </p:spTree>
    <p:extLst>
      <p:ext uri="{BB962C8B-B14F-4D97-AF65-F5344CB8AC3E}">
        <p14:creationId xmlns:p14="http://schemas.microsoft.com/office/powerpoint/2010/main" val="318126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00BD-1626-21A3-D9FA-662AD578CB6B}"/>
              </a:ext>
            </a:extLst>
          </p:cNvPr>
          <p:cNvSpPr>
            <a:spLocks noGrp="1"/>
          </p:cNvSpPr>
          <p:nvPr>
            <p:ph type="title"/>
          </p:nvPr>
        </p:nvSpPr>
        <p:spPr/>
        <p:txBody>
          <a:bodyPr/>
          <a:lstStyle/>
          <a:p>
            <a:pPr algn="just"/>
            <a:r>
              <a:rPr lang="en-US" dirty="0">
                <a:solidFill>
                  <a:schemeClr val="accent4">
                    <a:lumMod val="75000"/>
                  </a:schemeClr>
                </a:solidFill>
              </a:rPr>
              <a:t>INTRODUCTION :</a:t>
            </a:r>
            <a:endParaRPr lang="en-IN" dirty="0">
              <a:solidFill>
                <a:schemeClr val="accent4">
                  <a:lumMod val="75000"/>
                </a:schemeClr>
              </a:solidFill>
            </a:endParaRPr>
          </a:p>
        </p:txBody>
      </p:sp>
      <p:pic>
        <p:nvPicPr>
          <p:cNvPr id="1026" name="Picture 2" descr="Stock Market Prediction using News Sentiments- I | by Shagun Kala | Medium">
            <a:extLst>
              <a:ext uri="{FF2B5EF4-FFF2-40B4-BE49-F238E27FC236}">
                <a16:creationId xmlns:a16="http://schemas.microsoft.com/office/drawing/2014/main" id="{1A8BB308-6404-751E-BA46-8ECC23A0A7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0149" y="2557463"/>
            <a:ext cx="3540155" cy="3317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530674-3497-4B62-A4AE-55F6C773BCB3}"/>
              </a:ext>
            </a:extLst>
          </p:cNvPr>
          <p:cNvSpPr txBox="1"/>
          <p:nvPr/>
        </p:nvSpPr>
        <p:spPr>
          <a:xfrm>
            <a:off x="998291" y="2727396"/>
            <a:ext cx="6736360" cy="2585323"/>
          </a:xfrm>
          <a:prstGeom prst="rect">
            <a:avLst/>
          </a:prstGeom>
          <a:noFill/>
        </p:spPr>
        <p:txBody>
          <a:bodyPr wrap="square">
            <a:spAutoFit/>
          </a:bodyPr>
          <a:lstStyle/>
          <a:p>
            <a:r>
              <a:rPr lang="en-US" dirty="0"/>
              <a:t>The stock market, a cornerstone of the global financial system, is characterized by its volatility and complexity. Accurate prediction of stock market prices is a coveted goal among investors, analysts, and financial institutions. Among the various tools available for this purpose, the R programming language stands out due to its powerful capabilities in data analysis, statistical modeling, and machine learning. R offers a comprehensive ecosystem of packages and libraries that facilitate the development, testing, and validation of predictive models, making it an ideal choice for financial analytics.</a:t>
            </a:r>
            <a:endParaRPr lang="en-IN" dirty="0"/>
          </a:p>
        </p:txBody>
      </p:sp>
    </p:spTree>
    <p:extLst>
      <p:ext uri="{BB962C8B-B14F-4D97-AF65-F5344CB8AC3E}">
        <p14:creationId xmlns:p14="http://schemas.microsoft.com/office/powerpoint/2010/main" val="88776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20A4-0B15-1050-AD9E-C44153711323}"/>
              </a:ext>
            </a:extLst>
          </p:cNvPr>
          <p:cNvSpPr>
            <a:spLocks noGrp="1"/>
          </p:cNvSpPr>
          <p:nvPr>
            <p:ph type="title"/>
          </p:nvPr>
        </p:nvSpPr>
        <p:spPr>
          <a:xfrm>
            <a:off x="1295402" y="982132"/>
            <a:ext cx="9601196" cy="1157061"/>
          </a:xfrm>
        </p:spPr>
        <p:txBody>
          <a:bodyPr/>
          <a:lstStyle/>
          <a:p>
            <a:pPr algn="just"/>
            <a:r>
              <a:rPr lang="en-US" dirty="0">
                <a:solidFill>
                  <a:schemeClr val="accent4">
                    <a:lumMod val="75000"/>
                  </a:schemeClr>
                </a:solidFill>
              </a:rPr>
              <a:t>TECHNOLOGIES USED : </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159B9C13-B266-46CF-C03C-73FC6E37B624}"/>
              </a:ext>
            </a:extLst>
          </p:cNvPr>
          <p:cNvSpPr>
            <a:spLocks noGrp="1"/>
          </p:cNvSpPr>
          <p:nvPr>
            <p:ph idx="1"/>
          </p:nvPr>
        </p:nvSpPr>
        <p:spPr>
          <a:xfrm>
            <a:off x="1295401" y="2499919"/>
            <a:ext cx="9601196" cy="3375949"/>
          </a:xfrm>
        </p:spPr>
        <p:txBody>
          <a:bodyPr>
            <a:normAutofit fontScale="85000" lnSpcReduction="20000"/>
          </a:bodyPr>
          <a:lstStyle/>
          <a:p>
            <a:r>
              <a:rPr lang="en-US" dirty="0"/>
              <a:t>Predicting stock market prices involves leveraging various statistical and machine learning techniques to model and forecast future price movements. In this study, we utilize the R programming language, which offers a rich ecosystem of packages for data manipulation, analysis, and visualization. The key technologies and packages used in this study include:</a:t>
            </a:r>
          </a:p>
          <a:p>
            <a:pPr>
              <a:buFont typeface="+mj-lt"/>
              <a:buAutoNum type="arabicPeriod"/>
            </a:pPr>
            <a:r>
              <a:rPr lang="en-US" b="1" dirty="0"/>
              <a:t>Quantmod</a:t>
            </a:r>
            <a:r>
              <a:rPr lang="en-US" dirty="0"/>
              <a:t>: A powerful package for quantitative financial modeling, retrieving financial data, and performing technical analysis.</a:t>
            </a:r>
          </a:p>
          <a:p>
            <a:pPr>
              <a:buFont typeface="+mj-lt"/>
              <a:buAutoNum type="arabicPeriod"/>
            </a:pPr>
            <a:r>
              <a:rPr lang="en-US" b="1" dirty="0"/>
              <a:t>Tseries</a:t>
            </a:r>
            <a:r>
              <a:rPr lang="en-US" dirty="0"/>
              <a:t>: Provides functions for time series analysis and modeling, including tools for unit root tests and other econometric analyses.</a:t>
            </a:r>
          </a:p>
          <a:p>
            <a:pPr>
              <a:buFont typeface="+mj-lt"/>
              <a:buAutoNum type="arabicPeriod"/>
            </a:pPr>
            <a:r>
              <a:rPr lang="en-US" b="1" dirty="0"/>
              <a:t>Forecast</a:t>
            </a:r>
            <a:r>
              <a:rPr lang="en-US" dirty="0"/>
              <a:t>: A comprehensive package for time series forecasting, offering functions for automatic ARIMA modeling, exponential smoothing, and other advanced forecasting techniques.</a:t>
            </a:r>
          </a:p>
          <a:p>
            <a:endParaRPr lang="en-IN" dirty="0"/>
          </a:p>
        </p:txBody>
      </p:sp>
    </p:spTree>
    <p:extLst>
      <p:ext uri="{BB962C8B-B14F-4D97-AF65-F5344CB8AC3E}">
        <p14:creationId xmlns:p14="http://schemas.microsoft.com/office/powerpoint/2010/main" val="410057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03EF-3D0A-8130-8858-E37FF4710E9A}"/>
              </a:ext>
            </a:extLst>
          </p:cNvPr>
          <p:cNvSpPr>
            <a:spLocks noGrp="1"/>
          </p:cNvSpPr>
          <p:nvPr>
            <p:ph type="title"/>
          </p:nvPr>
        </p:nvSpPr>
        <p:spPr/>
        <p:txBody>
          <a:bodyPr/>
          <a:lstStyle/>
          <a:p>
            <a:pPr algn="just"/>
            <a:r>
              <a:rPr lang="en-US" dirty="0"/>
              <a:t>	</a:t>
            </a:r>
            <a:r>
              <a:rPr lang="en-US" dirty="0">
                <a:solidFill>
                  <a:schemeClr val="accent4">
                    <a:lumMod val="75000"/>
                  </a:schemeClr>
                </a:solidFill>
              </a:rPr>
              <a:t>PROBLEM STATEMENT :</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4C448027-E323-2A4B-B6A5-11DFAE4010B6}"/>
              </a:ext>
            </a:extLst>
          </p:cNvPr>
          <p:cNvSpPr>
            <a:spLocks noGrp="1"/>
          </p:cNvSpPr>
          <p:nvPr>
            <p:ph idx="1"/>
          </p:nvPr>
        </p:nvSpPr>
        <p:spPr>
          <a:xfrm>
            <a:off x="1295401" y="2556932"/>
            <a:ext cx="6246302" cy="3318936"/>
          </a:xfrm>
        </p:spPr>
        <p:txBody>
          <a:bodyPr>
            <a:normAutofit fontScale="92500" lnSpcReduction="10000"/>
          </a:bodyPr>
          <a:lstStyle/>
          <a:p>
            <a:r>
              <a:rPr lang="en-US" dirty="0"/>
              <a:t>The stock market is a volatile and complex system influenced by numerous factors, making the prediction of stock prices a challenging task. Accurate forecasting of stock prices can provide significant advantages to investors and financial analysts, helping them make informed decisions and maximize returns. This project aims to leverage the R programming language to develop a predictive model for stock market prices, specifically focusing on Apple Inc. (AAPL) stock data.</a:t>
            </a:r>
            <a:endParaRPr lang="en-IN" dirty="0"/>
          </a:p>
        </p:txBody>
      </p:sp>
      <p:pic>
        <p:nvPicPr>
          <p:cNvPr id="2050" name="Picture 2" descr="Stock Market Prediction using Machine Learning in 2024">
            <a:extLst>
              <a:ext uri="{FF2B5EF4-FFF2-40B4-BE49-F238E27FC236}">
                <a16:creationId xmlns:a16="http://schemas.microsoft.com/office/drawing/2014/main" id="{8EEC74E4-8A46-17A1-57CE-EAEF54BC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178" y="2642533"/>
            <a:ext cx="3735848" cy="331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7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067E-AF0C-2A59-731E-A1FF24D2A7FD}"/>
              </a:ext>
            </a:extLst>
          </p:cNvPr>
          <p:cNvSpPr>
            <a:spLocks noGrp="1"/>
          </p:cNvSpPr>
          <p:nvPr>
            <p:ph type="title"/>
          </p:nvPr>
        </p:nvSpPr>
        <p:spPr/>
        <p:txBody>
          <a:bodyPr>
            <a:normAutofit fontScale="90000"/>
          </a:bodyPr>
          <a:lstStyle/>
          <a:p>
            <a:r>
              <a:rPr lang="en-US" dirty="0">
                <a:solidFill>
                  <a:schemeClr val="accent4">
                    <a:lumMod val="75000"/>
                  </a:schemeClr>
                </a:solidFill>
              </a:rPr>
              <a:t>Steps Involved in Stock Market Price Prediction :</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A6628137-D40F-32FA-AF48-BA53608778D9}"/>
              </a:ext>
            </a:extLst>
          </p:cNvPr>
          <p:cNvSpPr>
            <a:spLocks noGrp="1"/>
          </p:cNvSpPr>
          <p:nvPr>
            <p:ph idx="1"/>
          </p:nvPr>
        </p:nvSpPr>
        <p:spPr/>
        <p:txBody>
          <a:bodyPr>
            <a:normAutofit fontScale="70000" lnSpcReduction="20000"/>
          </a:bodyPr>
          <a:lstStyle/>
          <a:p>
            <a:r>
              <a:rPr lang="en-IN" dirty="0"/>
              <a:t> </a:t>
            </a:r>
            <a:r>
              <a:rPr lang="en-US" b="1" dirty="0"/>
              <a:t>1. Importing Required Packages.</a:t>
            </a:r>
          </a:p>
          <a:p>
            <a:r>
              <a:rPr lang="en-US" b="1" dirty="0"/>
              <a:t>2. Retrieving Stock Data.</a:t>
            </a:r>
          </a:p>
          <a:p>
            <a:r>
              <a:rPr lang="en-US" b="1" dirty="0"/>
              <a:t>3. Visualizing Stock Data.</a:t>
            </a:r>
          </a:p>
          <a:p>
            <a:r>
              <a:rPr lang="en-US" b="1" dirty="0"/>
              <a:t>4. Assigning Columns of the Dataset.</a:t>
            </a:r>
          </a:p>
          <a:p>
            <a:r>
              <a:rPr lang="en-US" b="1" dirty="0"/>
              <a:t>5. Plotting Stock Prices.</a:t>
            </a:r>
          </a:p>
          <a:p>
            <a:r>
              <a:rPr lang="en-US" b="1" dirty="0"/>
              <a:t>6. Finding the Linear Relation between Observations.</a:t>
            </a:r>
          </a:p>
          <a:p>
            <a:r>
              <a:rPr lang="en-US" b="1" dirty="0"/>
              <a:t>7. Prediction of Return.</a:t>
            </a:r>
          </a:p>
          <a:p>
            <a:r>
              <a:rPr lang="en-US" b="1" dirty="0"/>
              <a:t>8. ARIMA Modelling. </a:t>
            </a:r>
          </a:p>
          <a:p>
            <a:r>
              <a:rPr lang="en-US" b="1" dirty="0"/>
              <a:t>9. Forecasting Predicted Results.</a:t>
            </a:r>
            <a:endParaRPr lang="en-US" dirty="0"/>
          </a:p>
          <a:p>
            <a:pPr marL="0" indent="0">
              <a:buNone/>
            </a:pPr>
            <a:endParaRPr lang="en-IN" dirty="0"/>
          </a:p>
        </p:txBody>
      </p:sp>
    </p:spTree>
    <p:extLst>
      <p:ext uri="{BB962C8B-B14F-4D97-AF65-F5344CB8AC3E}">
        <p14:creationId xmlns:p14="http://schemas.microsoft.com/office/powerpoint/2010/main" val="69216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DF9C-D045-A187-BFC6-6B61A075DC57}"/>
              </a:ext>
            </a:extLst>
          </p:cNvPr>
          <p:cNvSpPr>
            <a:spLocks noGrp="1"/>
          </p:cNvSpPr>
          <p:nvPr>
            <p:ph type="title"/>
          </p:nvPr>
        </p:nvSpPr>
        <p:spPr/>
        <p:txBody>
          <a:bodyPr/>
          <a:lstStyle/>
          <a:p>
            <a:pPr algn="just"/>
            <a:r>
              <a:rPr lang="en-IN" dirty="0">
                <a:solidFill>
                  <a:schemeClr val="accent4">
                    <a:lumMod val="75000"/>
                  </a:schemeClr>
                </a:solidFill>
              </a:rPr>
              <a:t>RESULT:</a:t>
            </a:r>
          </a:p>
        </p:txBody>
      </p:sp>
      <p:pic>
        <p:nvPicPr>
          <p:cNvPr id="7" name="Content Placeholder 6">
            <a:extLst>
              <a:ext uri="{FF2B5EF4-FFF2-40B4-BE49-F238E27FC236}">
                <a16:creationId xmlns:a16="http://schemas.microsoft.com/office/drawing/2014/main" id="{393F6212-8FAA-22F3-7E54-EE8DC3A2F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338817" y="2666519"/>
            <a:ext cx="427838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6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4005-4EFC-ACB5-E17F-93666FA16D79}"/>
              </a:ext>
            </a:extLst>
          </p:cNvPr>
          <p:cNvSpPr>
            <a:spLocks noGrp="1"/>
          </p:cNvSpPr>
          <p:nvPr>
            <p:ph type="title"/>
          </p:nvPr>
        </p:nvSpPr>
        <p:spPr/>
        <p:txBody>
          <a:bodyPr/>
          <a:lstStyle/>
          <a:p>
            <a:pPr algn="just"/>
            <a:r>
              <a:rPr lang="en-IN" dirty="0">
                <a:solidFill>
                  <a:schemeClr val="accent4">
                    <a:lumMod val="75000"/>
                  </a:schemeClr>
                </a:solidFill>
              </a:rPr>
              <a:t>CONCLUSION : </a:t>
            </a:r>
          </a:p>
        </p:txBody>
      </p:sp>
      <p:sp>
        <p:nvSpPr>
          <p:cNvPr id="3" name="Content Placeholder 2">
            <a:extLst>
              <a:ext uri="{FF2B5EF4-FFF2-40B4-BE49-F238E27FC236}">
                <a16:creationId xmlns:a16="http://schemas.microsoft.com/office/drawing/2014/main" id="{1D3313C6-46E6-6D2C-96AF-CEE3BE454561}"/>
              </a:ext>
            </a:extLst>
          </p:cNvPr>
          <p:cNvSpPr>
            <a:spLocks noGrp="1"/>
          </p:cNvSpPr>
          <p:nvPr>
            <p:ph idx="1"/>
          </p:nvPr>
        </p:nvSpPr>
        <p:spPr/>
        <p:txBody>
          <a:bodyPr/>
          <a:lstStyle/>
          <a:p>
            <a:r>
              <a:rPr lang="en-IN" dirty="0"/>
              <a:t>The ARIMA Model developed using R successfully predicted the stock market prices for Apple Inc. The visualization, autocorrelation analysis, and forecasting steps provided a comprehensive understanding of the stock’s </a:t>
            </a:r>
            <a:r>
              <a:rPr lang="en-US" dirty="0"/>
              <a:t>behavior and the model's predictive capabilities. The accuracy metrics indicated that the model performs reasonably well in forecasting stock prices. This approach can be further enhanced by incorporating more complex models, additional features, or external data to improve prediction accuracy.</a:t>
            </a:r>
            <a:endParaRPr lang="en-IN" dirty="0"/>
          </a:p>
        </p:txBody>
      </p:sp>
    </p:spTree>
    <p:extLst>
      <p:ext uri="{BB962C8B-B14F-4D97-AF65-F5344CB8AC3E}">
        <p14:creationId xmlns:p14="http://schemas.microsoft.com/office/powerpoint/2010/main" val="225397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To Write A Thank You Note In Five Easy Steps">
            <a:extLst>
              <a:ext uri="{FF2B5EF4-FFF2-40B4-BE49-F238E27FC236}">
                <a16:creationId xmlns:a16="http://schemas.microsoft.com/office/drawing/2014/main" id="{EED6DBB9-B072-67AB-A993-65076003B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27" y="2013358"/>
            <a:ext cx="5243120" cy="269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8197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202</TotalTime>
  <Words>563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Algerian</vt:lpstr>
      <vt:lpstr>Arial</vt:lpstr>
      <vt:lpstr>Garamond</vt:lpstr>
      <vt:lpstr>Organic</vt:lpstr>
      <vt:lpstr>PREDICTION OF STOCK MARKET PRICE</vt:lpstr>
      <vt:lpstr>ABSTRACT :</vt:lpstr>
      <vt:lpstr>INTRODUCTION :</vt:lpstr>
      <vt:lpstr>TECHNOLOGIES USED : </vt:lpstr>
      <vt:lpstr> PROBLEM STATEMENT :</vt:lpstr>
      <vt:lpstr>Steps Involved in Stock Market Price Prediction :</vt:lpstr>
      <vt:lpstr>RESULT:</vt:lpstr>
      <vt:lpstr>CONCLUSION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22P31A4208</dc:creator>
  <cp:lastModifiedBy>22P31A4208</cp:lastModifiedBy>
  <cp:revision>3</cp:revision>
  <dcterms:created xsi:type="dcterms:W3CDTF">2024-06-27T17:56:22Z</dcterms:created>
  <dcterms:modified xsi:type="dcterms:W3CDTF">2024-06-28T16:51:55Z</dcterms:modified>
</cp:coreProperties>
</file>