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notesSlides/notesSlide1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6"/>
  </p:notesMasterIdLst>
  <p:handoutMasterIdLst>
    <p:handoutMasterId r:id="rId37"/>
  </p:handoutMasterIdLst>
  <p:sldIdLst>
    <p:sldId id="537" r:id="rId2"/>
    <p:sldId id="538" r:id="rId3"/>
    <p:sldId id="258" r:id="rId4"/>
    <p:sldId id="269" r:id="rId5"/>
    <p:sldId id="777" r:id="rId6"/>
    <p:sldId id="259" r:id="rId7"/>
    <p:sldId id="778" r:id="rId8"/>
    <p:sldId id="760" r:id="rId9"/>
    <p:sldId id="779" r:id="rId10"/>
    <p:sldId id="526" r:id="rId11"/>
    <p:sldId id="529" r:id="rId12"/>
    <p:sldId id="763" r:id="rId13"/>
    <p:sldId id="761" r:id="rId14"/>
    <p:sldId id="762" r:id="rId15"/>
    <p:sldId id="780" r:id="rId16"/>
    <p:sldId id="784" r:id="rId17"/>
    <p:sldId id="540" r:id="rId18"/>
    <p:sldId id="769" r:id="rId19"/>
    <p:sldId id="770" r:id="rId20"/>
    <p:sldId id="771" r:id="rId21"/>
    <p:sldId id="772" r:id="rId22"/>
    <p:sldId id="773" r:id="rId23"/>
    <p:sldId id="774" r:id="rId24"/>
    <p:sldId id="775" r:id="rId25"/>
    <p:sldId id="776" r:id="rId26"/>
    <p:sldId id="781" r:id="rId27"/>
    <p:sldId id="783" r:id="rId28"/>
    <p:sldId id="764" r:id="rId29"/>
    <p:sldId id="765" r:id="rId30"/>
    <p:sldId id="766" r:id="rId31"/>
    <p:sldId id="767" r:id="rId32"/>
    <p:sldId id="782" r:id="rId33"/>
    <p:sldId id="768" r:id="rId34"/>
    <p:sldId id="28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sidl01" initials="d" lastIdx="2" clrIdx="0"/>
  <p:cmAuthor id="1" name="alvesr06" initials="R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CC00"/>
    <a:srgbClr val="DD0037"/>
    <a:srgbClr val="007C8B"/>
    <a:srgbClr val="C00000"/>
    <a:srgbClr val="DA8FFF"/>
    <a:srgbClr val="F8971D"/>
    <a:srgbClr val="87B052"/>
    <a:srgbClr val="EF8322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6508" autoAdjust="0"/>
  </p:normalViewPr>
  <p:slideViewPr>
    <p:cSldViewPr>
      <p:cViewPr>
        <p:scale>
          <a:sx n="60" d="100"/>
          <a:sy n="60" d="100"/>
        </p:scale>
        <p:origin x="1444" y="220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10" y="92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262"/>
    </p:cViewPr>
  </p:sorterViewPr>
  <p:notesViewPr>
    <p:cSldViewPr>
      <p:cViewPr varScale="1">
        <p:scale>
          <a:sx n="68" d="100"/>
          <a:sy n="68" d="100"/>
        </p:scale>
        <p:origin x="-3072" y="-62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076993821824399"/>
          <c:y val="0"/>
          <c:w val="0.87923024469117983"/>
          <c:h val="0.85603191898535125"/>
        </c:manualLayout>
      </c:layout>
      <c:barChart>
        <c:barDir val="bar"/>
        <c:grouping val="percentStacked"/>
        <c:varyColors val="0"/>
        <c:ser>
          <c:idx val="1"/>
          <c:order val="0"/>
          <c:tx>
            <c:strRef>
              <c:f>Sheet1!$A$1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0-9936-4717-A296-0C9AB856F43F}"/>
            </c:ext>
          </c:extLst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Test Set Error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Sheet1!$B$2</c:f>
              <c:numCache>
                <c:formatCode>0%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1-9936-4717-A296-0C9AB856F43F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Training Set Error</c:v>
                </c:pt>
              </c:strCache>
            </c:strRef>
          </c:tx>
          <c:spPr>
            <a:solidFill>
              <a:srgbClr val="DD003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Sheet1!$C$2</c:f>
              <c:numCache>
                <c:formatCode>0%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2-9936-4717-A296-0C9AB856F4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overlap val="100"/>
        <c:axId val="166065664"/>
        <c:axId val="166067200"/>
      </c:barChart>
      <c:catAx>
        <c:axId val="166065664"/>
        <c:scaling>
          <c:orientation val="maxMin"/>
        </c:scaling>
        <c:delete val="1"/>
        <c:axPos val="l"/>
        <c:numFmt formatCode="General" sourceLinked="1"/>
        <c:majorTickMark val="out"/>
        <c:minorTickMark val="none"/>
        <c:tickLblPos val="none"/>
        <c:crossAx val="166067200"/>
        <c:crosses val="autoZero"/>
        <c:auto val="1"/>
        <c:lblAlgn val="ctr"/>
        <c:lblOffset val="100"/>
        <c:noMultiLvlLbl val="0"/>
      </c:catAx>
      <c:valAx>
        <c:axId val="166067200"/>
        <c:scaling>
          <c:orientation val="minMax"/>
          <c:max val="1"/>
        </c:scaling>
        <c:delete val="1"/>
        <c:axPos val="b"/>
        <c:numFmt formatCode="0%" sourceLinked="0"/>
        <c:majorTickMark val="out"/>
        <c:minorTickMark val="none"/>
        <c:tickLblPos val="nextTo"/>
        <c:crossAx val="166065664"/>
        <c:crosses val="max"/>
        <c:crossBetween val="between"/>
        <c:majorUnit val="1"/>
        <c:minorUnit val="1"/>
      </c:valAx>
    </c:plotArea>
    <c:legend>
      <c:legendPos val="t"/>
      <c:legendEntry>
        <c:idx val="0"/>
        <c:delete val="1"/>
      </c:legendEntry>
      <c:layout>
        <c:manualLayout>
          <c:xMode val="edge"/>
          <c:yMode val="edge"/>
          <c:x val="3.1420298628840747E-4"/>
          <c:y val="1.9565170504555449E-2"/>
          <c:w val="0.99953991290428057"/>
          <c:h val="0.96200293873264209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A6C422-A40D-448F-814F-8FD464846626}" type="doc">
      <dgm:prSet loTypeId="urn:microsoft.com/office/officeart/2005/8/layout/radial5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6454119-7E9C-43B0-949E-283AC3DBA5CF}">
      <dgm:prSet phldrT="[Text]" custT="1"/>
      <dgm:spPr/>
      <dgm:t>
        <a:bodyPr/>
        <a:lstStyle/>
        <a:p>
          <a:pPr algn="ctr"/>
          <a:endParaRPr lang="en-US" sz="1700" dirty="0"/>
        </a:p>
        <a:p>
          <a:pPr algn="ctr"/>
          <a:r>
            <a:rPr lang="en-US" sz="2000" dirty="0"/>
            <a:t>Housing</a:t>
          </a:r>
        </a:p>
        <a:p>
          <a:pPr algn="ctr"/>
          <a:endParaRPr lang="en-US" sz="1700" dirty="0"/>
        </a:p>
      </dgm:t>
    </dgm:pt>
    <dgm:pt modelId="{6141660D-C332-4F01-91AC-72EBEDEDA3D7}" type="parTrans" cxnId="{69378AF4-5CD6-433A-A8C2-A515E9579059}">
      <dgm:prSet/>
      <dgm:spPr/>
      <dgm:t>
        <a:bodyPr/>
        <a:lstStyle/>
        <a:p>
          <a:pPr algn="ctr"/>
          <a:endParaRPr lang="en-US"/>
        </a:p>
      </dgm:t>
    </dgm:pt>
    <dgm:pt modelId="{AD41619D-95CA-4B25-97E2-958BB7484851}" type="sibTrans" cxnId="{69378AF4-5CD6-433A-A8C2-A515E9579059}">
      <dgm:prSet/>
      <dgm:spPr/>
      <dgm:t>
        <a:bodyPr/>
        <a:lstStyle/>
        <a:p>
          <a:pPr algn="ctr"/>
          <a:endParaRPr lang="en-US"/>
        </a:p>
      </dgm:t>
    </dgm:pt>
    <dgm:pt modelId="{95E85611-ADF6-466A-9C46-05D7EDEB8F45}">
      <dgm:prSet phldrT="[Text]"/>
      <dgm:spPr/>
      <dgm:t>
        <a:bodyPr/>
        <a:lstStyle/>
        <a:p>
          <a:pPr algn="ctr"/>
          <a:r>
            <a:rPr lang="en-US" dirty="0"/>
            <a:t>Biggest Investment</a:t>
          </a:r>
        </a:p>
      </dgm:t>
    </dgm:pt>
    <dgm:pt modelId="{F152521F-1916-4F40-A183-4B65392C0914}" type="parTrans" cxnId="{139CF7BA-D4E9-454D-8D16-A828322DE69B}">
      <dgm:prSet/>
      <dgm:spPr/>
      <dgm:t>
        <a:bodyPr/>
        <a:lstStyle/>
        <a:p>
          <a:pPr algn="ctr"/>
          <a:endParaRPr lang="en-US"/>
        </a:p>
      </dgm:t>
    </dgm:pt>
    <dgm:pt modelId="{2CC8770E-D7A9-4F63-8E8C-58D020D43A51}" type="sibTrans" cxnId="{139CF7BA-D4E9-454D-8D16-A828322DE69B}">
      <dgm:prSet/>
      <dgm:spPr/>
      <dgm:t>
        <a:bodyPr/>
        <a:lstStyle/>
        <a:p>
          <a:pPr algn="ctr"/>
          <a:endParaRPr lang="en-US"/>
        </a:p>
      </dgm:t>
    </dgm:pt>
    <dgm:pt modelId="{1B3E0EDE-5C89-457E-B1E0-FCD5AF2F73C7}">
      <dgm:prSet phldrT="[Text]"/>
      <dgm:spPr/>
      <dgm:t>
        <a:bodyPr/>
        <a:lstStyle/>
        <a:p>
          <a:pPr algn="ctr"/>
          <a:r>
            <a:rPr lang="en-US" dirty="0"/>
            <a:t>High risk</a:t>
          </a:r>
        </a:p>
      </dgm:t>
    </dgm:pt>
    <dgm:pt modelId="{D3F6CBBB-6115-4E50-B2F0-A3BBD210955E}" type="parTrans" cxnId="{93D092E2-1868-4749-8414-1A8F8A27E655}">
      <dgm:prSet/>
      <dgm:spPr/>
      <dgm:t>
        <a:bodyPr/>
        <a:lstStyle/>
        <a:p>
          <a:pPr algn="ctr"/>
          <a:endParaRPr lang="en-US"/>
        </a:p>
      </dgm:t>
    </dgm:pt>
    <dgm:pt modelId="{A2DFE841-0517-4C61-A606-DC26CA4295FE}" type="sibTrans" cxnId="{93D092E2-1868-4749-8414-1A8F8A27E655}">
      <dgm:prSet/>
      <dgm:spPr/>
      <dgm:t>
        <a:bodyPr/>
        <a:lstStyle/>
        <a:p>
          <a:pPr algn="ctr"/>
          <a:endParaRPr lang="en-US"/>
        </a:p>
      </dgm:t>
    </dgm:pt>
    <dgm:pt modelId="{0946A235-0B61-4DEA-A77E-2C8172E5BBE7}">
      <dgm:prSet phldrT="[Text]"/>
      <dgm:spPr/>
      <dgm:t>
        <a:bodyPr/>
        <a:lstStyle/>
        <a:p>
          <a:pPr algn="ctr"/>
          <a:r>
            <a:rPr lang="en-US" dirty="0"/>
            <a:t>Higher Wealth Impact</a:t>
          </a:r>
        </a:p>
      </dgm:t>
    </dgm:pt>
    <dgm:pt modelId="{1FD6403D-5963-4128-B467-FB0FD3BB6D43}" type="parTrans" cxnId="{17D370DA-9A16-491F-946B-056BC1C04D9B}">
      <dgm:prSet/>
      <dgm:spPr/>
      <dgm:t>
        <a:bodyPr/>
        <a:lstStyle/>
        <a:p>
          <a:pPr algn="ctr"/>
          <a:endParaRPr lang="en-US"/>
        </a:p>
      </dgm:t>
    </dgm:pt>
    <dgm:pt modelId="{D38A9D07-4DFF-4A19-91E2-4D6B0CA81EAE}" type="sibTrans" cxnId="{17D370DA-9A16-491F-946B-056BC1C04D9B}">
      <dgm:prSet/>
      <dgm:spPr/>
      <dgm:t>
        <a:bodyPr/>
        <a:lstStyle/>
        <a:p>
          <a:pPr algn="ctr"/>
          <a:endParaRPr lang="en-US"/>
        </a:p>
      </dgm:t>
    </dgm:pt>
    <dgm:pt modelId="{CC75195D-85E5-499E-B3E1-8ED597F56BED}">
      <dgm:prSet phldrT="[Text]"/>
      <dgm:spPr/>
      <dgm:t>
        <a:bodyPr/>
        <a:lstStyle/>
        <a:p>
          <a:pPr algn="ctr"/>
          <a:endParaRPr lang="en-US" dirty="0"/>
        </a:p>
      </dgm:t>
    </dgm:pt>
    <dgm:pt modelId="{A29E2BB4-6697-4A18-8A93-9F0BADD4BDA9}" type="parTrans" cxnId="{36DF84ED-6E2B-478E-8642-644CBE97105B}">
      <dgm:prSet/>
      <dgm:spPr/>
      <dgm:t>
        <a:bodyPr/>
        <a:lstStyle/>
        <a:p>
          <a:pPr algn="ctr"/>
          <a:endParaRPr lang="en-US"/>
        </a:p>
      </dgm:t>
    </dgm:pt>
    <dgm:pt modelId="{5C3DF2D6-0C7C-44BA-BAAB-9C24FCFE733B}" type="sibTrans" cxnId="{36DF84ED-6E2B-478E-8642-644CBE97105B}">
      <dgm:prSet/>
      <dgm:spPr/>
      <dgm:t>
        <a:bodyPr/>
        <a:lstStyle/>
        <a:p>
          <a:pPr algn="ctr"/>
          <a:endParaRPr lang="en-US"/>
        </a:p>
      </dgm:t>
    </dgm:pt>
    <dgm:pt modelId="{092194DE-F4E0-4449-A739-31E978FF8417}" type="pres">
      <dgm:prSet presAssocID="{0EA6C422-A40D-448F-814F-8FD46484662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11346BF-62FE-4E33-BD1E-A934CC4C8049}" type="pres">
      <dgm:prSet presAssocID="{96454119-7E9C-43B0-949E-283AC3DBA5CF}" presName="centerShape" presStyleLbl="node0" presStyleIdx="0" presStyleCnt="1" custScaleX="114818" custScaleY="105299"/>
      <dgm:spPr/>
    </dgm:pt>
    <dgm:pt modelId="{299E0131-8E56-42C8-B9B5-089C961F65D3}" type="pres">
      <dgm:prSet presAssocID="{F152521F-1916-4F40-A183-4B65392C0914}" presName="parTrans" presStyleLbl="sibTrans2D1" presStyleIdx="0" presStyleCnt="3"/>
      <dgm:spPr/>
    </dgm:pt>
    <dgm:pt modelId="{97A38196-1DDD-497E-A521-CC9A6CD0DDA4}" type="pres">
      <dgm:prSet presAssocID="{F152521F-1916-4F40-A183-4B65392C0914}" presName="connectorText" presStyleLbl="sibTrans2D1" presStyleIdx="0" presStyleCnt="3"/>
      <dgm:spPr/>
    </dgm:pt>
    <dgm:pt modelId="{8839963C-A44F-4379-A051-393E6E521DE0}" type="pres">
      <dgm:prSet presAssocID="{95E85611-ADF6-466A-9C46-05D7EDEB8F45}" presName="node" presStyleLbl="node1" presStyleIdx="0" presStyleCnt="3">
        <dgm:presLayoutVars>
          <dgm:bulletEnabled val="1"/>
        </dgm:presLayoutVars>
      </dgm:prSet>
      <dgm:spPr/>
    </dgm:pt>
    <dgm:pt modelId="{801876ED-4DE7-4DD7-A9AA-26292726E9F9}" type="pres">
      <dgm:prSet presAssocID="{D3F6CBBB-6115-4E50-B2F0-A3BBD210955E}" presName="parTrans" presStyleLbl="sibTrans2D1" presStyleIdx="1" presStyleCnt="3"/>
      <dgm:spPr/>
    </dgm:pt>
    <dgm:pt modelId="{6C9B3719-8DCF-427F-8BD6-039CE2C2BA25}" type="pres">
      <dgm:prSet presAssocID="{D3F6CBBB-6115-4E50-B2F0-A3BBD210955E}" presName="connectorText" presStyleLbl="sibTrans2D1" presStyleIdx="1" presStyleCnt="3"/>
      <dgm:spPr/>
    </dgm:pt>
    <dgm:pt modelId="{F8FC325D-60AE-46E6-B7C9-472D9499B02E}" type="pres">
      <dgm:prSet presAssocID="{1B3E0EDE-5C89-457E-B1E0-FCD5AF2F73C7}" presName="node" presStyleLbl="node1" presStyleIdx="1" presStyleCnt="3">
        <dgm:presLayoutVars>
          <dgm:bulletEnabled val="1"/>
        </dgm:presLayoutVars>
      </dgm:prSet>
      <dgm:spPr/>
    </dgm:pt>
    <dgm:pt modelId="{1E2B6E90-0A2B-4859-96C2-B27A0B7D06A6}" type="pres">
      <dgm:prSet presAssocID="{1FD6403D-5963-4128-B467-FB0FD3BB6D43}" presName="parTrans" presStyleLbl="sibTrans2D1" presStyleIdx="2" presStyleCnt="3"/>
      <dgm:spPr/>
    </dgm:pt>
    <dgm:pt modelId="{FE84D84C-70D8-49F9-ADEB-EA7E24EBD37C}" type="pres">
      <dgm:prSet presAssocID="{1FD6403D-5963-4128-B467-FB0FD3BB6D43}" presName="connectorText" presStyleLbl="sibTrans2D1" presStyleIdx="2" presStyleCnt="3"/>
      <dgm:spPr/>
    </dgm:pt>
    <dgm:pt modelId="{5F66F5E5-5D0D-4E40-A2F5-36686B6DA8E4}" type="pres">
      <dgm:prSet presAssocID="{0946A235-0B61-4DEA-A77E-2C8172E5BBE7}" presName="node" presStyleLbl="node1" presStyleIdx="2" presStyleCnt="3">
        <dgm:presLayoutVars>
          <dgm:bulletEnabled val="1"/>
        </dgm:presLayoutVars>
      </dgm:prSet>
      <dgm:spPr/>
    </dgm:pt>
  </dgm:ptLst>
  <dgm:cxnLst>
    <dgm:cxn modelId="{E4A3B70D-4B5B-41DF-A832-88406BEFAC34}" type="presOf" srcId="{F152521F-1916-4F40-A183-4B65392C0914}" destId="{299E0131-8E56-42C8-B9B5-089C961F65D3}" srcOrd="0" destOrd="0" presId="urn:microsoft.com/office/officeart/2005/8/layout/radial5"/>
    <dgm:cxn modelId="{9C0ACC18-41A9-4890-86EF-2E00FD1DA8EC}" type="presOf" srcId="{D3F6CBBB-6115-4E50-B2F0-A3BBD210955E}" destId="{801876ED-4DE7-4DD7-A9AA-26292726E9F9}" srcOrd="0" destOrd="0" presId="urn:microsoft.com/office/officeart/2005/8/layout/radial5"/>
    <dgm:cxn modelId="{11CC1C46-EC14-4E9B-8D3E-22D7215400B3}" type="presOf" srcId="{1FD6403D-5963-4128-B467-FB0FD3BB6D43}" destId="{1E2B6E90-0A2B-4859-96C2-B27A0B7D06A6}" srcOrd="0" destOrd="0" presId="urn:microsoft.com/office/officeart/2005/8/layout/radial5"/>
    <dgm:cxn modelId="{0DA8B94F-2848-472C-8793-8B81B4BB1DFC}" type="presOf" srcId="{0EA6C422-A40D-448F-814F-8FD464846626}" destId="{092194DE-F4E0-4449-A739-31E978FF8417}" srcOrd="0" destOrd="0" presId="urn:microsoft.com/office/officeart/2005/8/layout/radial5"/>
    <dgm:cxn modelId="{89F5627C-AD1B-4456-AF04-D5E6F01C4A2E}" type="presOf" srcId="{96454119-7E9C-43B0-949E-283AC3DBA5CF}" destId="{D11346BF-62FE-4E33-BD1E-A934CC4C8049}" srcOrd="0" destOrd="0" presId="urn:microsoft.com/office/officeart/2005/8/layout/radial5"/>
    <dgm:cxn modelId="{43468288-9E73-4E5E-B0E3-CE2C787A6099}" type="presOf" srcId="{D3F6CBBB-6115-4E50-B2F0-A3BBD210955E}" destId="{6C9B3719-8DCF-427F-8BD6-039CE2C2BA25}" srcOrd="1" destOrd="0" presId="urn:microsoft.com/office/officeart/2005/8/layout/radial5"/>
    <dgm:cxn modelId="{F87E7D8C-9615-4306-A6D0-8AA47E4AACF8}" type="presOf" srcId="{95E85611-ADF6-466A-9C46-05D7EDEB8F45}" destId="{8839963C-A44F-4379-A051-393E6E521DE0}" srcOrd="0" destOrd="0" presId="urn:microsoft.com/office/officeart/2005/8/layout/radial5"/>
    <dgm:cxn modelId="{3058DFB0-FA0E-41E6-8CFF-560F35372B9E}" type="presOf" srcId="{1FD6403D-5963-4128-B467-FB0FD3BB6D43}" destId="{FE84D84C-70D8-49F9-ADEB-EA7E24EBD37C}" srcOrd="1" destOrd="0" presId="urn:microsoft.com/office/officeart/2005/8/layout/radial5"/>
    <dgm:cxn modelId="{139CF7BA-D4E9-454D-8D16-A828322DE69B}" srcId="{96454119-7E9C-43B0-949E-283AC3DBA5CF}" destId="{95E85611-ADF6-466A-9C46-05D7EDEB8F45}" srcOrd="0" destOrd="0" parTransId="{F152521F-1916-4F40-A183-4B65392C0914}" sibTransId="{2CC8770E-D7A9-4F63-8E8C-58D020D43A51}"/>
    <dgm:cxn modelId="{53408AD3-DCC6-4DA7-A3DF-9B2AF5011EA7}" type="presOf" srcId="{0946A235-0B61-4DEA-A77E-2C8172E5BBE7}" destId="{5F66F5E5-5D0D-4E40-A2F5-36686B6DA8E4}" srcOrd="0" destOrd="0" presId="urn:microsoft.com/office/officeart/2005/8/layout/radial5"/>
    <dgm:cxn modelId="{3A4C33D5-EB3A-47D7-9A19-86E9A501441D}" type="presOf" srcId="{F152521F-1916-4F40-A183-4B65392C0914}" destId="{97A38196-1DDD-497E-A521-CC9A6CD0DDA4}" srcOrd="1" destOrd="0" presId="urn:microsoft.com/office/officeart/2005/8/layout/radial5"/>
    <dgm:cxn modelId="{17D370DA-9A16-491F-946B-056BC1C04D9B}" srcId="{96454119-7E9C-43B0-949E-283AC3DBA5CF}" destId="{0946A235-0B61-4DEA-A77E-2C8172E5BBE7}" srcOrd="2" destOrd="0" parTransId="{1FD6403D-5963-4128-B467-FB0FD3BB6D43}" sibTransId="{D38A9D07-4DFF-4A19-91E2-4D6B0CA81EAE}"/>
    <dgm:cxn modelId="{93D092E2-1868-4749-8414-1A8F8A27E655}" srcId="{96454119-7E9C-43B0-949E-283AC3DBA5CF}" destId="{1B3E0EDE-5C89-457E-B1E0-FCD5AF2F73C7}" srcOrd="1" destOrd="0" parTransId="{D3F6CBBB-6115-4E50-B2F0-A3BBD210955E}" sibTransId="{A2DFE841-0517-4C61-A606-DC26CA4295FE}"/>
    <dgm:cxn modelId="{D81F6EE5-CD94-48CD-B812-D78BBF657928}" type="presOf" srcId="{1B3E0EDE-5C89-457E-B1E0-FCD5AF2F73C7}" destId="{F8FC325D-60AE-46E6-B7C9-472D9499B02E}" srcOrd="0" destOrd="0" presId="urn:microsoft.com/office/officeart/2005/8/layout/radial5"/>
    <dgm:cxn modelId="{36DF84ED-6E2B-478E-8642-644CBE97105B}" srcId="{0EA6C422-A40D-448F-814F-8FD464846626}" destId="{CC75195D-85E5-499E-B3E1-8ED597F56BED}" srcOrd="1" destOrd="0" parTransId="{A29E2BB4-6697-4A18-8A93-9F0BADD4BDA9}" sibTransId="{5C3DF2D6-0C7C-44BA-BAAB-9C24FCFE733B}"/>
    <dgm:cxn modelId="{69378AF4-5CD6-433A-A8C2-A515E9579059}" srcId="{0EA6C422-A40D-448F-814F-8FD464846626}" destId="{96454119-7E9C-43B0-949E-283AC3DBA5CF}" srcOrd="0" destOrd="0" parTransId="{6141660D-C332-4F01-91AC-72EBEDEDA3D7}" sibTransId="{AD41619D-95CA-4B25-97E2-958BB7484851}"/>
    <dgm:cxn modelId="{F9F6B72A-D76A-49D1-9845-2A2A4A516C1B}" type="presParOf" srcId="{092194DE-F4E0-4449-A739-31E978FF8417}" destId="{D11346BF-62FE-4E33-BD1E-A934CC4C8049}" srcOrd="0" destOrd="0" presId="urn:microsoft.com/office/officeart/2005/8/layout/radial5"/>
    <dgm:cxn modelId="{7B6D8D85-6539-4474-9DA0-DC2C5EF89584}" type="presParOf" srcId="{092194DE-F4E0-4449-A739-31E978FF8417}" destId="{299E0131-8E56-42C8-B9B5-089C961F65D3}" srcOrd="1" destOrd="0" presId="urn:microsoft.com/office/officeart/2005/8/layout/radial5"/>
    <dgm:cxn modelId="{EF87C16A-C975-4DC7-8383-139B9F2C649C}" type="presParOf" srcId="{299E0131-8E56-42C8-B9B5-089C961F65D3}" destId="{97A38196-1DDD-497E-A521-CC9A6CD0DDA4}" srcOrd="0" destOrd="0" presId="urn:microsoft.com/office/officeart/2005/8/layout/radial5"/>
    <dgm:cxn modelId="{AF9E3F8C-7009-42AC-A94A-039A2105440D}" type="presParOf" srcId="{092194DE-F4E0-4449-A739-31E978FF8417}" destId="{8839963C-A44F-4379-A051-393E6E521DE0}" srcOrd="2" destOrd="0" presId="urn:microsoft.com/office/officeart/2005/8/layout/radial5"/>
    <dgm:cxn modelId="{0846F6DA-E994-4370-B90E-DAD3635EAEAA}" type="presParOf" srcId="{092194DE-F4E0-4449-A739-31E978FF8417}" destId="{801876ED-4DE7-4DD7-A9AA-26292726E9F9}" srcOrd="3" destOrd="0" presId="urn:microsoft.com/office/officeart/2005/8/layout/radial5"/>
    <dgm:cxn modelId="{8401574D-3925-44EA-9EB4-62039BC04314}" type="presParOf" srcId="{801876ED-4DE7-4DD7-A9AA-26292726E9F9}" destId="{6C9B3719-8DCF-427F-8BD6-039CE2C2BA25}" srcOrd="0" destOrd="0" presId="urn:microsoft.com/office/officeart/2005/8/layout/radial5"/>
    <dgm:cxn modelId="{F3B30879-318C-4441-917F-D204352B361C}" type="presParOf" srcId="{092194DE-F4E0-4449-A739-31E978FF8417}" destId="{F8FC325D-60AE-46E6-B7C9-472D9499B02E}" srcOrd="4" destOrd="0" presId="urn:microsoft.com/office/officeart/2005/8/layout/radial5"/>
    <dgm:cxn modelId="{576C958A-ABB5-40A3-93A2-2BDDC916CE29}" type="presParOf" srcId="{092194DE-F4E0-4449-A739-31E978FF8417}" destId="{1E2B6E90-0A2B-4859-96C2-B27A0B7D06A6}" srcOrd="5" destOrd="0" presId="urn:microsoft.com/office/officeart/2005/8/layout/radial5"/>
    <dgm:cxn modelId="{E6509F94-96A6-42B7-81BC-7A58188B2E5C}" type="presParOf" srcId="{1E2B6E90-0A2B-4859-96C2-B27A0B7D06A6}" destId="{FE84D84C-70D8-49F9-ADEB-EA7E24EBD37C}" srcOrd="0" destOrd="0" presId="urn:microsoft.com/office/officeart/2005/8/layout/radial5"/>
    <dgm:cxn modelId="{34EC3EC5-BEAE-4C49-82C9-24014DD5C169}" type="presParOf" srcId="{092194DE-F4E0-4449-A739-31E978FF8417}" destId="{5F66F5E5-5D0D-4E40-A2F5-36686B6DA8E4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28C9BA-BFB4-4245-B69E-91F38034AC69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34ED95D-E720-4B02-871A-F2490A8E5C74}">
      <dgm:prSet phldrT="[Text]"/>
      <dgm:spPr/>
      <dgm:t>
        <a:bodyPr/>
        <a:lstStyle/>
        <a:p>
          <a:pPr algn="ctr"/>
          <a:r>
            <a:rPr lang="en-US" dirty="0"/>
            <a:t>Original Dataset</a:t>
          </a:r>
        </a:p>
      </dgm:t>
    </dgm:pt>
    <dgm:pt modelId="{405570DB-7F05-41B6-A8E2-0740712304A9}" type="parTrans" cxnId="{253CDAC7-F6B4-4674-8EFD-5806A54B3285}">
      <dgm:prSet/>
      <dgm:spPr/>
      <dgm:t>
        <a:bodyPr/>
        <a:lstStyle/>
        <a:p>
          <a:pPr algn="ctr"/>
          <a:endParaRPr lang="en-US"/>
        </a:p>
      </dgm:t>
    </dgm:pt>
    <dgm:pt modelId="{0D621C3F-D07F-4899-87C1-DC02C3E01BA2}" type="sibTrans" cxnId="{253CDAC7-F6B4-4674-8EFD-5806A54B3285}">
      <dgm:prSet/>
      <dgm:spPr/>
      <dgm:t>
        <a:bodyPr/>
        <a:lstStyle/>
        <a:p>
          <a:pPr algn="ctr"/>
          <a:endParaRPr lang="en-US"/>
        </a:p>
      </dgm:t>
    </dgm:pt>
    <dgm:pt modelId="{19FB9DD9-C964-49C3-BC80-A9D97DAD75B6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pPr algn="ctr"/>
          <a:r>
            <a:rPr lang="en-US" dirty="0"/>
            <a:t>292 Predictors</a:t>
          </a:r>
        </a:p>
      </dgm:t>
    </dgm:pt>
    <dgm:pt modelId="{39F07575-20FE-4C74-BC4A-8DCA5A8F28B2}" type="parTrans" cxnId="{37E18C1E-9B76-43E3-9488-76491B462A91}">
      <dgm:prSet/>
      <dgm:spPr/>
      <dgm:t>
        <a:bodyPr/>
        <a:lstStyle/>
        <a:p>
          <a:pPr algn="ctr"/>
          <a:endParaRPr lang="en-US">
            <a:solidFill>
              <a:schemeClr val="tx1"/>
            </a:solidFill>
          </a:endParaRPr>
        </a:p>
      </dgm:t>
    </dgm:pt>
    <dgm:pt modelId="{9B0D6DFD-90FC-4497-9374-A2AD4E858678}" type="sibTrans" cxnId="{37E18C1E-9B76-43E3-9488-76491B462A91}">
      <dgm:prSet/>
      <dgm:spPr/>
      <dgm:t>
        <a:bodyPr/>
        <a:lstStyle/>
        <a:p>
          <a:pPr algn="ctr"/>
          <a:endParaRPr lang="en-US"/>
        </a:p>
      </dgm:t>
    </dgm:pt>
    <dgm:pt modelId="{EEA85547-8AD1-4261-B389-A84D1DD7EFDE}">
      <dgm:prSet phldrT="[Text]"/>
      <dgm:spPr/>
      <dgm:t>
        <a:bodyPr/>
        <a:lstStyle/>
        <a:p>
          <a:pPr algn="ctr"/>
          <a:r>
            <a:rPr lang="en-US"/>
            <a:t>12 predictors</a:t>
          </a:r>
          <a:endParaRPr lang="en-US" dirty="0"/>
        </a:p>
      </dgm:t>
    </dgm:pt>
    <dgm:pt modelId="{E8FE1A8E-A55C-4049-B141-FD25301AA9E1}" type="parTrans" cxnId="{7C8E4EFD-B462-42F8-A698-7D71BF93C50E}">
      <dgm:prSet/>
      <dgm:spPr/>
      <dgm:t>
        <a:bodyPr/>
        <a:lstStyle/>
        <a:p>
          <a:pPr algn="ctr"/>
          <a:endParaRPr lang="en-US">
            <a:solidFill>
              <a:schemeClr val="tx1"/>
            </a:solidFill>
          </a:endParaRPr>
        </a:p>
      </dgm:t>
    </dgm:pt>
    <dgm:pt modelId="{9DEA03C3-6DBD-4685-B1A8-E18128323C1D}" type="sibTrans" cxnId="{7C8E4EFD-B462-42F8-A698-7D71BF93C50E}">
      <dgm:prSet/>
      <dgm:spPr/>
      <dgm:t>
        <a:bodyPr/>
        <a:lstStyle/>
        <a:p>
          <a:pPr algn="ctr"/>
          <a:endParaRPr lang="en-US"/>
        </a:p>
      </dgm:t>
    </dgm:pt>
    <dgm:pt modelId="{2F34AAC9-1A6A-4BAF-8FA1-2960D6BBB89F}">
      <dgm:prSet phldrT="[Text]"/>
      <dgm:spPr/>
      <dgm:t>
        <a:bodyPr/>
        <a:lstStyle/>
        <a:p>
          <a:pPr algn="ctr"/>
          <a:r>
            <a:rPr lang="en-US"/>
            <a:t>280 predictors</a:t>
          </a:r>
          <a:endParaRPr lang="en-US" dirty="0"/>
        </a:p>
      </dgm:t>
    </dgm:pt>
    <dgm:pt modelId="{1E3E137F-4DF7-4D4C-A427-18A6DEB3D39C}" type="parTrans" cxnId="{42D451A2-9898-47AC-9637-D1EFA738AFB2}">
      <dgm:prSet/>
      <dgm:spPr/>
      <dgm:t>
        <a:bodyPr/>
        <a:lstStyle/>
        <a:p>
          <a:pPr algn="ctr"/>
          <a:endParaRPr lang="en-US">
            <a:solidFill>
              <a:schemeClr val="tx1"/>
            </a:solidFill>
          </a:endParaRPr>
        </a:p>
      </dgm:t>
    </dgm:pt>
    <dgm:pt modelId="{7E9DFCA0-3730-4CAE-A9F3-FB302ADFD75D}" type="sibTrans" cxnId="{42D451A2-9898-47AC-9637-D1EFA738AFB2}">
      <dgm:prSet/>
      <dgm:spPr/>
      <dgm:t>
        <a:bodyPr/>
        <a:lstStyle/>
        <a:p>
          <a:pPr algn="ctr"/>
          <a:endParaRPr lang="en-US"/>
        </a:p>
      </dgm:t>
    </dgm:pt>
    <dgm:pt modelId="{38D4050B-49E2-4183-88E2-7AB0AA645E5C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pPr algn="ctr"/>
          <a:r>
            <a:rPr lang="en-US" dirty="0"/>
            <a:t>30472 observations</a:t>
          </a:r>
        </a:p>
      </dgm:t>
    </dgm:pt>
    <dgm:pt modelId="{D22F9F42-8141-4ABC-BA2C-0F1C0C136F27}" type="parTrans" cxnId="{1F004B0F-2B11-4A91-B854-4A1047EBACB3}">
      <dgm:prSet/>
      <dgm:spPr/>
      <dgm:t>
        <a:bodyPr/>
        <a:lstStyle/>
        <a:p>
          <a:pPr algn="ctr"/>
          <a:endParaRPr lang="en-US">
            <a:solidFill>
              <a:schemeClr val="tx1"/>
            </a:solidFill>
          </a:endParaRPr>
        </a:p>
      </dgm:t>
    </dgm:pt>
    <dgm:pt modelId="{6C46EA10-0632-4708-902C-B6674DBFAED4}" type="sibTrans" cxnId="{1F004B0F-2B11-4A91-B854-4A1047EBACB3}">
      <dgm:prSet/>
      <dgm:spPr/>
      <dgm:t>
        <a:bodyPr/>
        <a:lstStyle/>
        <a:p>
          <a:pPr algn="ctr"/>
          <a:endParaRPr lang="en-US"/>
        </a:p>
      </dgm:t>
    </dgm:pt>
    <dgm:pt modelId="{C78B9841-6B32-44A5-B069-50F28CC73500}">
      <dgm:prSet phldrT="[Text]"/>
      <dgm:spPr/>
      <dgm:t>
        <a:bodyPr/>
        <a:lstStyle/>
        <a:p>
          <a:pPr algn="ctr"/>
          <a:r>
            <a:rPr lang="en-US"/>
            <a:t>Internal housing features</a:t>
          </a:r>
          <a:endParaRPr lang="en-US" dirty="0"/>
        </a:p>
      </dgm:t>
    </dgm:pt>
    <dgm:pt modelId="{9E94AF2E-2CD1-4532-B444-EE78A3909D0D}" type="parTrans" cxnId="{CCF84047-97C5-4021-9C16-FAF7499071B8}">
      <dgm:prSet/>
      <dgm:spPr/>
      <dgm:t>
        <a:bodyPr/>
        <a:lstStyle/>
        <a:p>
          <a:pPr algn="ctr"/>
          <a:endParaRPr lang="en-US">
            <a:solidFill>
              <a:schemeClr val="tx1"/>
            </a:solidFill>
          </a:endParaRPr>
        </a:p>
      </dgm:t>
    </dgm:pt>
    <dgm:pt modelId="{063CA5E9-A288-4B97-9566-AD4CABEB00F0}" type="sibTrans" cxnId="{CCF84047-97C5-4021-9C16-FAF7499071B8}">
      <dgm:prSet/>
      <dgm:spPr/>
      <dgm:t>
        <a:bodyPr/>
        <a:lstStyle/>
        <a:p>
          <a:pPr algn="ctr"/>
          <a:endParaRPr lang="en-US"/>
        </a:p>
      </dgm:t>
    </dgm:pt>
    <dgm:pt modelId="{4169D85F-B71F-45D6-8C4E-7EDFC9099CF6}">
      <dgm:prSet phldrT="[Text]"/>
      <dgm:spPr/>
      <dgm:t>
        <a:bodyPr/>
        <a:lstStyle/>
        <a:p>
          <a:pPr algn="ctr"/>
          <a:r>
            <a:rPr lang="en-US"/>
            <a:t>Supporting information</a:t>
          </a:r>
          <a:endParaRPr lang="en-US" dirty="0"/>
        </a:p>
      </dgm:t>
    </dgm:pt>
    <dgm:pt modelId="{DEC76DC0-562C-419C-8577-50DECC4BAB22}" type="parTrans" cxnId="{F10B04DB-737D-4420-A089-32E203E9BBC9}">
      <dgm:prSet/>
      <dgm:spPr/>
      <dgm:t>
        <a:bodyPr/>
        <a:lstStyle/>
        <a:p>
          <a:pPr algn="ctr"/>
          <a:endParaRPr lang="en-US">
            <a:solidFill>
              <a:schemeClr val="tx1"/>
            </a:solidFill>
          </a:endParaRPr>
        </a:p>
      </dgm:t>
    </dgm:pt>
    <dgm:pt modelId="{D164CDE1-0C79-414B-9849-CF930115D64D}" type="sibTrans" cxnId="{F10B04DB-737D-4420-A089-32E203E9BBC9}">
      <dgm:prSet/>
      <dgm:spPr/>
      <dgm:t>
        <a:bodyPr/>
        <a:lstStyle/>
        <a:p>
          <a:pPr algn="ctr"/>
          <a:endParaRPr lang="en-US"/>
        </a:p>
      </dgm:t>
    </dgm:pt>
    <dgm:pt modelId="{30A182D7-F8FF-466F-98CC-312024C33A15}" type="pres">
      <dgm:prSet presAssocID="{D728C9BA-BFB4-4245-B69E-91F38034AC6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98C44C0-CE99-4EB4-8027-F83D1E965526}" type="pres">
      <dgm:prSet presAssocID="{C34ED95D-E720-4B02-871A-F2490A8E5C74}" presName="root1" presStyleCnt="0"/>
      <dgm:spPr/>
    </dgm:pt>
    <dgm:pt modelId="{361CA9F0-8969-4805-9F3A-B0D848679028}" type="pres">
      <dgm:prSet presAssocID="{C34ED95D-E720-4B02-871A-F2490A8E5C74}" presName="LevelOneTextNode" presStyleLbl="node0" presStyleIdx="0" presStyleCnt="1">
        <dgm:presLayoutVars>
          <dgm:chPref val="3"/>
        </dgm:presLayoutVars>
      </dgm:prSet>
      <dgm:spPr/>
    </dgm:pt>
    <dgm:pt modelId="{972C96FB-BD83-485C-A171-28B9F701ABCE}" type="pres">
      <dgm:prSet presAssocID="{C34ED95D-E720-4B02-871A-F2490A8E5C74}" presName="level2hierChild" presStyleCnt="0"/>
      <dgm:spPr/>
    </dgm:pt>
    <dgm:pt modelId="{2D03A6A3-A443-46B8-8296-F49EF1FB65F6}" type="pres">
      <dgm:prSet presAssocID="{39F07575-20FE-4C74-BC4A-8DCA5A8F28B2}" presName="conn2-1" presStyleLbl="parChTrans1D2" presStyleIdx="0" presStyleCnt="2"/>
      <dgm:spPr/>
    </dgm:pt>
    <dgm:pt modelId="{E0E1C2A5-471B-4BA5-A8F0-128001A88878}" type="pres">
      <dgm:prSet presAssocID="{39F07575-20FE-4C74-BC4A-8DCA5A8F28B2}" presName="connTx" presStyleLbl="parChTrans1D2" presStyleIdx="0" presStyleCnt="2"/>
      <dgm:spPr/>
    </dgm:pt>
    <dgm:pt modelId="{14AE286C-E37B-479B-BF13-A864C1697D9D}" type="pres">
      <dgm:prSet presAssocID="{19FB9DD9-C964-49C3-BC80-A9D97DAD75B6}" presName="root2" presStyleCnt="0"/>
      <dgm:spPr/>
    </dgm:pt>
    <dgm:pt modelId="{248ACCF1-27A1-4F1A-B68C-22774BB11A9F}" type="pres">
      <dgm:prSet presAssocID="{19FB9DD9-C964-49C3-BC80-A9D97DAD75B6}" presName="LevelTwoTextNode" presStyleLbl="node2" presStyleIdx="0" presStyleCnt="2">
        <dgm:presLayoutVars>
          <dgm:chPref val="3"/>
        </dgm:presLayoutVars>
      </dgm:prSet>
      <dgm:spPr/>
    </dgm:pt>
    <dgm:pt modelId="{B1FABD30-562E-443B-B595-031090444890}" type="pres">
      <dgm:prSet presAssocID="{19FB9DD9-C964-49C3-BC80-A9D97DAD75B6}" presName="level3hierChild" presStyleCnt="0"/>
      <dgm:spPr/>
    </dgm:pt>
    <dgm:pt modelId="{A42C6112-B91C-47CA-93BE-3AA7F7FB3431}" type="pres">
      <dgm:prSet presAssocID="{E8FE1A8E-A55C-4049-B141-FD25301AA9E1}" presName="conn2-1" presStyleLbl="parChTrans1D3" presStyleIdx="0" presStyleCnt="2"/>
      <dgm:spPr/>
    </dgm:pt>
    <dgm:pt modelId="{AD919208-54BC-46C5-AD3A-EF813E9FE516}" type="pres">
      <dgm:prSet presAssocID="{E8FE1A8E-A55C-4049-B141-FD25301AA9E1}" presName="connTx" presStyleLbl="parChTrans1D3" presStyleIdx="0" presStyleCnt="2"/>
      <dgm:spPr/>
    </dgm:pt>
    <dgm:pt modelId="{7762D5F4-F939-4AF5-B3B8-54979F8FF87D}" type="pres">
      <dgm:prSet presAssocID="{EEA85547-8AD1-4261-B389-A84D1DD7EFDE}" presName="root2" presStyleCnt="0"/>
      <dgm:spPr/>
    </dgm:pt>
    <dgm:pt modelId="{AE45E03B-AC71-4129-B10B-8DDCEA827826}" type="pres">
      <dgm:prSet presAssocID="{EEA85547-8AD1-4261-B389-A84D1DD7EFDE}" presName="LevelTwoTextNode" presStyleLbl="node3" presStyleIdx="0" presStyleCnt="2">
        <dgm:presLayoutVars>
          <dgm:chPref val="3"/>
        </dgm:presLayoutVars>
      </dgm:prSet>
      <dgm:spPr/>
    </dgm:pt>
    <dgm:pt modelId="{CE594BA7-E35B-4933-A1DD-013C39D2803E}" type="pres">
      <dgm:prSet presAssocID="{EEA85547-8AD1-4261-B389-A84D1DD7EFDE}" presName="level3hierChild" presStyleCnt="0"/>
      <dgm:spPr/>
    </dgm:pt>
    <dgm:pt modelId="{3FC09AD3-374A-4B7E-B4F5-2609DF14300D}" type="pres">
      <dgm:prSet presAssocID="{9E94AF2E-2CD1-4532-B444-EE78A3909D0D}" presName="conn2-1" presStyleLbl="parChTrans1D4" presStyleIdx="0" presStyleCnt="2"/>
      <dgm:spPr/>
    </dgm:pt>
    <dgm:pt modelId="{6A9E59DB-8D17-4C5B-861C-86C1DF62E21E}" type="pres">
      <dgm:prSet presAssocID="{9E94AF2E-2CD1-4532-B444-EE78A3909D0D}" presName="connTx" presStyleLbl="parChTrans1D4" presStyleIdx="0" presStyleCnt="2"/>
      <dgm:spPr/>
    </dgm:pt>
    <dgm:pt modelId="{0C90A828-45CB-48F0-B8B8-447D72993350}" type="pres">
      <dgm:prSet presAssocID="{C78B9841-6B32-44A5-B069-50F28CC73500}" presName="root2" presStyleCnt="0"/>
      <dgm:spPr/>
    </dgm:pt>
    <dgm:pt modelId="{E5781E99-9390-42D7-B5EC-5AB15DCC3839}" type="pres">
      <dgm:prSet presAssocID="{C78B9841-6B32-44A5-B069-50F28CC73500}" presName="LevelTwoTextNode" presStyleLbl="node4" presStyleIdx="0" presStyleCnt="2">
        <dgm:presLayoutVars>
          <dgm:chPref val="3"/>
        </dgm:presLayoutVars>
      </dgm:prSet>
      <dgm:spPr/>
    </dgm:pt>
    <dgm:pt modelId="{8EF2FD7A-24BB-43E3-A277-87C31976D5D9}" type="pres">
      <dgm:prSet presAssocID="{C78B9841-6B32-44A5-B069-50F28CC73500}" presName="level3hierChild" presStyleCnt="0"/>
      <dgm:spPr/>
    </dgm:pt>
    <dgm:pt modelId="{CB014CAB-056C-49E1-9EB2-A4E9DB6494BC}" type="pres">
      <dgm:prSet presAssocID="{1E3E137F-4DF7-4D4C-A427-18A6DEB3D39C}" presName="conn2-1" presStyleLbl="parChTrans1D3" presStyleIdx="1" presStyleCnt="2"/>
      <dgm:spPr/>
    </dgm:pt>
    <dgm:pt modelId="{8F8D22C7-C8C1-4370-806B-ED520601ECF8}" type="pres">
      <dgm:prSet presAssocID="{1E3E137F-4DF7-4D4C-A427-18A6DEB3D39C}" presName="connTx" presStyleLbl="parChTrans1D3" presStyleIdx="1" presStyleCnt="2"/>
      <dgm:spPr/>
    </dgm:pt>
    <dgm:pt modelId="{AC3C873E-C166-4AB7-8575-A333A3F57DD2}" type="pres">
      <dgm:prSet presAssocID="{2F34AAC9-1A6A-4BAF-8FA1-2960D6BBB89F}" presName="root2" presStyleCnt="0"/>
      <dgm:spPr/>
    </dgm:pt>
    <dgm:pt modelId="{90AFB0F5-A150-4DE3-8F72-8FAB23983249}" type="pres">
      <dgm:prSet presAssocID="{2F34AAC9-1A6A-4BAF-8FA1-2960D6BBB89F}" presName="LevelTwoTextNode" presStyleLbl="node3" presStyleIdx="1" presStyleCnt="2">
        <dgm:presLayoutVars>
          <dgm:chPref val="3"/>
        </dgm:presLayoutVars>
      </dgm:prSet>
      <dgm:spPr/>
    </dgm:pt>
    <dgm:pt modelId="{4B3A41FF-E1C2-4CC5-895A-69ADF0792E8C}" type="pres">
      <dgm:prSet presAssocID="{2F34AAC9-1A6A-4BAF-8FA1-2960D6BBB89F}" presName="level3hierChild" presStyleCnt="0"/>
      <dgm:spPr/>
    </dgm:pt>
    <dgm:pt modelId="{63FF96E9-F193-4093-9A96-F6E80D2ADC02}" type="pres">
      <dgm:prSet presAssocID="{DEC76DC0-562C-419C-8577-50DECC4BAB22}" presName="conn2-1" presStyleLbl="parChTrans1D4" presStyleIdx="1" presStyleCnt="2"/>
      <dgm:spPr/>
    </dgm:pt>
    <dgm:pt modelId="{2D0C1E32-266D-437E-86EF-84E429AEAA42}" type="pres">
      <dgm:prSet presAssocID="{DEC76DC0-562C-419C-8577-50DECC4BAB22}" presName="connTx" presStyleLbl="parChTrans1D4" presStyleIdx="1" presStyleCnt="2"/>
      <dgm:spPr/>
    </dgm:pt>
    <dgm:pt modelId="{6CC63105-B0B0-43FD-AFD1-D52D179E7C3A}" type="pres">
      <dgm:prSet presAssocID="{4169D85F-B71F-45D6-8C4E-7EDFC9099CF6}" presName="root2" presStyleCnt="0"/>
      <dgm:spPr/>
    </dgm:pt>
    <dgm:pt modelId="{9F70DBF6-4DFF-4ECC-972B-6732BD4EBAB6}" type="pres">
      <dgm:prSet presAssocID="{4169D85F-B71F-45D6-8C4E-7EDFC9099CF6}" presName="LevelTwoTextNode" presStyleLbl="node4" presStyleIdx="1" presStyleCnt="2" custAng="0">
        <dgm:presLayoutVars>
          <dgm:chPref val="3"/>
        </dgm:presLayoutVars>
      </dgm:prSet>
      <dgm:spPr/>
    </dgm:pt>
    <dgm:pt modelId="{F980C2DA-DD25-4B4C-A6E7-F6C82C64BBC9}" type="pres">
      <dgm:prSet presAssocID="{4169D85F-B71F-45D6-8C4E-7EDFC9099CF6}" presName="level3hierChild" presStyleCnt="0"/>
      <dgm:spPr/>
    </dgm:pt>
    <dgm:pt modelId="{99A31709-F782-4472-97AB-59A843341297}" type="pres">
      <dgm:prSet presAssocID="{D22F9F42-8141-4ABC-BA2C-0F1C0C136F27}" presName="conn2-1" presStyleLbl="parChTrans1D2" presStyleIdx="1" presStyleCnt="2"/>
      <dgm:spPr/>
    </dgm:pt>
    <dgm:pt modelId="{FA81E2C7-E6D5-4FFE-9C95-6E24EA147221}" type="pres">
      <dgm:prSet presAssocID="{D22F9F42-8141-4ABC-BA2C-0F1C0C136F27}" presName="connTx" presStyleLbl="parChTrans1D2" presStyleIdx="1" presStyleCnt="2"/>
      <dgm:spPr/>
    </dgm:pt>
    <dgm:pt modelId="{662C64B6-970B-4DC7-9146-5FB0AB4BFFCE}" type="pres">
      <dgm:prSet presAssocID="{38D4050B-49E2-4183-88E2-7AB0AA645E5C}" presName="root2" presStyleCnt="0"/>
      <dgm:spPr/>
    </dgm:pt>
    <dgm:pt modelId="{9C2405F6-C11E-4521-87EF-4314A7D56B81}" type="pres">
      <dgm:prSet presAssocID="{38D4050B-49E2-4183-88E2-7AB0AA645E5C}" presName="LevelTwoTextNode" presStyleLbl="node2" presStyleIdx="1" presStyleCnt="2">
        <dgm:presLayoutVars>
          <dgm:chPref val="3"/>
        </dgm:presLayoutVars>
      </dgm:prSet>
      <dgm:spPr/>
    </dgm:pt>
    <dgm:pt modelId="{5E18792E-ED55-4EA1-9C82-110A3E2565CE}" type="pres">
      <dgm:prSet presAssocID="{38D4050B-49E2-4183-88E2-7AB0AA645E5C}" presName="level3hierChild" presStyleCnt="0"/>
      <dgm:spPr/>
    </dgm:pt>
  </dgm:ptLst>
  <dgm:cxnLst>
    <dgm:cxn modelId="{1F004B0F-2B11-4A91-B854-4A1047EBACB3}" srcId="{C34ED95D-E720-4B02-871A-F2490A8E5C74}" destId="{38D4050B-49E2-4183-88E2-7AB0AA645E5C}" srcOrd="1" destOrd="0" parTransId="{D22F9F42-8141-4ABC-BA2C-0F1C0C136F27}" sibTransId="{6C46EA10-0632-4708-902C-B6674DBFAED4}"/>
    <dgm:cxn modelId="{DFA4F713-860D-40A0-B45D-F0E9DD940999}" type="presOf" srcId="{38D4050B-49E2-4183-88E2-7AB0AA645E5C}" destId="{9C2405F6-C11E-4521-87EF-4314A7D56B81}" srcOrd="0" destOrd="0" presId="urn:microsoft.com/office/officeart/2005/8/layout/hierarchy2"/>
    <dgm:cxn modelId="{37E18C1E-9B76-43E3-9488-76491B462A91}" srcId="{C34ED95D-E720-4B02-871A-F2490A8E5C74}" destId="{19FB9DD9-C964-49C3-BC80-A9D97DAD75B6}" srcOrd="0" destOrd="0" parTransId="{39F07575-20FE-4C74-BC4A-8DCA5A8F28B2}" sibTransId="{9B0D6DFD-90FC-4497-9374-A2AD4E858678}"/>
    <dgm:cxn modelId="{6E1BAC2C-C243-4A9F-AD41-6EA2A7B59D98}" type="presOf" srcId="{2F34AAC9-1A6A-4BAF-8FA1-2960D6BBB89F}" destId="{90AFB0F5-A150-4DE3-8F72-8FAB23983249}" srcOrd="0" destOrd="0" presId="urn:microsoft.com/office/officeart/2005/8/layout/hierarchy2"/>
    <dgm:cxn modelId="{1B39B75B-C7D3-4EB4-95CF-740CF30E67A3}" type="presOf" srcId="{E8FE1A8E-A55C-4049-B141-FD25301AA9E1}" destId="{AD919208-54BC-46C5-AD3A-EF813E9FE516}" srcOrd="1" destOrd="0" presId="urn:microsoft.com/office/officeart/2005/8/layout/hierarchy2"/>
    <dgm:cxn modelId="{748C6046-9856-402E-9EF8-60709428AED9}" type="presOf" srcId="{DEC76DC0-562C-419C-8577-50DECC4BAB22}" destId="{2D0C1E32-266D-437E-86EF-84E429AEAA42}" srcOrd="1" destOrd="0" presId="urn:microsoft.com/office/officeart/2005/8/layout/hierarchy2"/>
    <dgm:cxn modelId="{518C6646-27B1-4E95-AEA1-18050BF7B11E}" type="presOf" srcId="{C34ED95D-E720-4B02-871A-F2490A8E5C74}" destId="{361CA9F0-8969-4805-9F3A-B0D848679028}" srcOrd="0" destOrd="0" presId="urn:microsoft.com/office/officeart/2005/8/layout/hierarchy2"/>
    <dgm:cxn modelId="{CCF84047-97C5-4021-9C16-FAF7499071B8}" srcId="{EEA85547-8AD1-4261-B389-A84D1DD7EFDE}" destId="{C78B9841-6B32-44A5-B069-50F28CC73500}" srcOrd="0" destOrd="0" parTransId="{9E94AF2E-2CD1-4532-B444-EE78A3909D0D}" sibTransId="{063CA5E9-A288-4B97-9566-AD4CABEB00F0}"/>
    <dgm:cxn modelId="{46FA044E-6042-4413-8ADA-71CA807DC976}" type="presOf" srcId="{E8FE1A8E-A55C-4049-B141-FD25301AA9E1}" destId="{A42C6112-B91C-47CA-93BE-3AA7F7FB3431}" srcOrd="0" destOrd="0" presId="urn:microsoft.com/office/officeart/2005/8/layout/hierarchy2"/>
    <dgm:cxn modelId="{0C163C53-C0C1-4790-9AA9-97DB301C185F}" type="presOf" srcId="{19FB9DD9-C964-49C3-BC80-A9D97DAD75B6}" destId="{248ACCF1-27A1-4F1A-B68C-22774BB11A9F}" srcOrd="0" destOrd="0" presId="urn:microsoft.com/office/officeart/2005/8/layout/hierarchy2"/>
    <dgm:cxn modelId="{12792F74-0191-4FA6-AB77-E5F914F4642A}" type="presOf" srcId="{EEA85547-8AD1-4261-B389-A84D1DD7EFDE}" destId="{AE45E03B-AC71-4129-B10B-8DDCEA827826}" srcOrd="0" destOrd="0" presId="urn:microsoft.com/office/officeart/2005/8/layout/hierarchy2"/>
    <dgm:cxn modelId="{2B376494-0CDD-4E4C-A726-A604A8EA8AB5}" type="presOf" srcId="{D728C9BA-BFB4-4245-B69E-91F38034AC69}" destId="{30A182D7-F8FF-466F-98CC-312024C33A15}" srcOrd="0" destOrd="0" presId="urn:microsoft.com/office/officeart/2005/8/layout/hierarchy2"/>
    <dgm:cxn modelId="{D969C396-1C32-49A7-883A-9D4D71835275}" type="presOf" srcId="{39F07575-20FE-4C74-BC4A-8DCA5A8F28B2}" destId="{2D03A6A3-A443-46B8-8296-F49EF1FB65F6}" srcOrd="0" destOrd="0" presId="urn:microsoft.com/office/officeart/2005/8/layout/hierarchy2"/>
    <dgm:cxn modelId="{A9E1A99E-3CC3-4068-B9F6-1101F5C53FF3}" type="presOf" srcId="{9E94AF2E-2CD1-4532-B444-EE78A3909D0D}" destId="{3FC09AD3-374A-4B7E-B4F5-2609DF14300D}" srcOrd="0" destOrd="0" presId="urn:microsoft.com/office/officeart/2005/8/layout/hierarchy2"/>
    <dgm:cxn modelId="{42D451A2-9898-47AC-9637-D1EFA738AFB2}" srcId="{19FB9DD9-C964-49C3-BC80-A9D97DAD75B6}" destId="{2F34AAC9-1A6A-4BAF-8FA1-2960D6BBB89F}" srcOrd="1" destOrd="0" parTransId="{1E3E137F-4DF7-4D4C-A427-18A6DEB3D39C}" sibTransId="{7E9DFCA0-3730-4CAE-A9F3-FB302ADFD75D}"/>
    <dgm:cxn modelId="{ECD8F3AA-2024-4D38-906F-5C635CE61EF2}" type="presOf" srcId="{1E3E137F-4DF7-4D4C-A427-18A6DEB3D39C}" destId="{8F8D22C7-C8C1-4370-806B-ED520601ECF8}" srcOrd="1" destOrd="0" presId="urn:microsoft.com/office/officeart/2005/8/layout/hierarchy2"/>
    <dgm:cxn modelId="{AF5628AF-8449-4E27-B17A-68521895ECA5}" type="presOf" srcId="{D22F9F42-8141-4ABC-BA2C-0F1C0C136F27}" destId="{99A31709-F782-4472-97AB-59A843341297}" srcOrd="0" destOrd="0" presId="urn:microsoft.com/office/officeart/2005/8/layout/hierarchy2"/>
    <dgm:cxn modelId="{285E33AF-5CEB-4768-8F66-EA39AA6F3998}" type="presOf" srcId="{D22F9F42-8141-4ABC-BA2C-0F1C0C136F27}" destId="{FA81E2C7-E6D5-4FFE-9C95-6E24EA147221}" srcOrd="1" destOrd="0" presId="urn:microsoft.com/office/officeart/2005/8/layout/hierarchy2"/>
    <dgm:cxn modelId="{81AAA5BA-647E-44CC-B77C-F958C050FA73}" type="presOf" srcId="{9E94AF2E-2CD1-4532-B444-EE78A3909D0D}" destId="{6A9E59DB-8D17-4C5B-861C-86C1DF62E21E}" srcOrd="1" destOrd="0" presId="urn:microsoft.com/office/officeart/2005/8/layout/hierarchy2"/>
    <dgm:cxn modelId="{253CDAC7-F6B4-4674-8EFD-5806A54B3285}" srcId="{D728C9BA-BFB4-4245-B69E-91F38034AC69}" destId="{C34ED95D-E720-4B02-871A-F2490A8E5C74}" srcOrd="0" destOrd="0" parTransId="{405570DB-7F05-41B6-A8E2-0740712304A9}" sibTransId="{0D621C3F-D07F-4899-87C1-DC02C3E01BA2}"/>
    <dgm:cxn modelId="{4ED41ECB-7B70-4A80-AF86-AC1AAD91BCCE}" type="presOf" srcId="{1E3E137F-4DF7-4D4C-A427-18A6DEB3D39C}" destId="{CB014CAB-056C-49E1-9EB2-A4E9DB6494BC}" srcOrd="0" destOrd="0" presId="urn:microsoft.com/office/officeart/2005/8/layout/hierarchy2"/>
    <dgm:cxn modelId="{D72C99D7-B1E4-41C6-8281-E1718531254F}" type="presOf" srcId="{DEC76DC0-562C-419C-8577-50DECC4BAB22}" destId="{63FF96E9-F193-4093-9A96-F6E80D2ADC02}" srcOrd="0" destOrd="0" presId="urn:microsoft.com/office/officeart/2005/8/layout/hierarchy2"/>
    <dgm:cxn modelId="{F10B04DB-737D-4420-A089-32E203E9BBC9}" srcId="{2F34AAC9-1A6A-4BAF-8FA1-2960D6BBB89F}" destId="{4169D85F-B71F-45D6-8C4E-7EDFC9099CF6}" srcOrd="0" destOrd="0" parTransId="{DEC76DC0-562C-419C-8577-50DECC4BAB22}" sibTransId="{D164CDE1-0C79-414B-9849-CF930115D64D}"/>
    <dgm:cxn modelId="{16022DE6-E8CF-4075-A606-7634D1CD1D80}" type="presOf" srcId="{4169D85F-B71F-45D6-8C4E-7EDFC9099CF6}" destId="{9F70DBF6-4DFF-4ECC-972B-6732BD4EBAB6}" srcOrd="0" destOrd="0" presId="urn:microsoft.com/office/officeart/2005/8/layout/hierarchy2"/>
    <dgm:cxn modelId="{987271F0-D683-43E7-A398-EDA71D2820E2}" type="presOf" srcId="{C78B9841-6B32-44A5-B069-50F28CC73500}" destId="{E5781E99-9390-42D7-B5EC-5AB15DCC3839}" srcOrd="0" destOrd="0" presId="urn:microsoft.com/office/officeart/2005/8/layout/hierarchy2"/>
    <dgm:cxn modelId="{C0E76EF2-7445-47B5-94F2-5B1CEB3EF787}" type="presOf" srcId="{39F07575-20FE-4C74-BC4A-8DCA5A8F28B2}" destId="{E0E1C2A5-471B-4BA5-A8F0-128001A88878}" srcOrd="1" destOrd="0" presId="urn:microsoft.com/office/officeart/2005/8/layout/hierarchy2"/>
    <dgm:cxn modelId="{7C8E4EFD-B462-42F8-A698-7D71BF93C50E}" srcId="{19FB9DD9-C964-49C3-BC80-A9D97DAD75B6}" destId="{EEA85547-8AD1-4261-B389-A84D1DD7EFDE}" srcOrd="0" destOrd="0" parTransId="{E8FE1A8E-A55C-4049-B141-FD25301AA9E1}" sibTransId="{9DEA03C3-6DBD-4685-B1A8-E18128323C1D}"/>
    <dgm:cxn modelId="{63D853DA-299E-4CE1-A075-EF61611F2788}" type="presParOf" srcId="{30A182D7-F8FF-466F-98CC-312024C33A15}" destId="{A98C44C0-CE99-4EB4-8027-F83D1E965526}" srcOrd="0" destOrd="0" presId="urn:microsoft.com/office/officeart/2005/8/layout/hierarchy2"/>
    <dgm:cxn modelId="{2F288D1C-D2F9-4D0D-B823-5E2614EA950D}" type="presParOf" srcId="{A98C44C0-CE99-4EB4-8027-F83D1E965526}" destId="{361CA9F0-8969-4805-9F3A-B0D848679028}" srcOrd="0" destOrd="0" presId="urn:microsoft.com/office/officeart/2005/8/layout/hierarchy2"/>
    <dgm:cxn modelId="{F208288D-2CAF-493B-A6C1-9B8ADFB9B1BB}" type="presParOf" srcId="{A98C44C0-CE99-4EB4-8027-F83D1E965526}" destId="{972C96FB-BD83-485C-A171-28B9F701ABCE}" srcOrd="1" destOrd="0" presId="urn:microsoft.com/office/officeart/2005/8/layout/hierarchy2"/>
    <dgm:cxn modelId="{4E8EBDB9-44A9-44F1-ACAE-D6967AA284AF}" type="presParOf" srcId="{972C96FB-BD83-485C-A171-28B9F701ABCE}" destId="{2D03A6A3-A443-46B8-8296-F49EF1FB65F6}" srcOrd="0" destOrd="0" presId="urn:microsoft.com/office/officeart/2005/8/layout/hierarchy2"/>
    <dgm:cxn modelId="{8B60688F-7EAA-4A5C-B362-C6ACBF7F0D01}" type="presParOf" srcId="{2D03A6A3-A443-46B8-8296-F49EF1FB65F6}" destId="{E0E1C2A5-471B-4BA5-A8F0-128001A88878}" srcOrd="0" destOrd="0" presId="urn:microsoft.com/office/officeart/2005/8/layout/hierarchy2"/>
    <dgm:cxn modelId="{7BAD39E1-BB77-4F71-955C-2405BC5D2D02}" type="presParOf" srcId="{972C96FB-BD83-485C-A171-28B9F701ABCE}" destId="{14AE286C-E37B-479B-BF13-A864C1697D9D}" srcOrd="1" destOrd="0" presId="urn:microsoft.com/office/officeart/2005/8/layout/hierarchy2"/>
    <dgm:cxn modelId="{F1D6DC2B-7B27-45D5-9F56-DC8869A02550}" type="presParOf" srcId="{14AE286C-E37B-479B-BF13-A864C1697D9D}" destId="{248ACCF1-27A1-4F1A-B68C-22774BB11A9F}" srcOrd="0" destOrd="0" presId="urn:microsoft.com/office/officeart/2005/8/layout/hierarchy2"/>
    <dgm:cxn modelId="{FCE4FCA2-871E-41C0-A72D-B52FBBE9A984}" type="presParOf" srcId="{14AE286C-E37B-479B-BF13-A864C1697D9D}" destId="{B1FABD30-562E-443B-B595-031090444890}" srcOrd="1" destOrd="0" presId="urn:microsoft.com/office/officeart/2005/8/layout/hierarchy2"/>
    <dgm:cxn modelId="{30DFA1D4-3977-4445-8C20-D99A8D400A57}" type="presParOf" srcId="{B1FABD30-562E-443B-B595-031090444890}" destId="{A42C6112-B91C-47CA-93BE-3AA7F7FB3431}" srcOrd="0" destOrd="0" presId="urn:microsoft.com/office/officeart/2005/8/layout/hierarchy2"/>
    <dgm:cxn modelId="{A0CD9E7E-1BA0-418D-8726-7983D65C38E0}" type="presParOf" srcId="{A42C6112-B91C-47CA-93BE-3AA7F7FB3431}" destId="{AD919208-54BC-46C5-AD3A-EF813E9FE516}" srcOrd="0" destOrd="0" presId="urn:microsoft.com/office/officeart/2005/8/layout/hierarchy2"/>
    <dgm:cxn modelId="{19BCDC46-85E0-40F7-B72D-2B330D8CF174}" type="presParOf" srcId="{B1FABD30-562E-443B-B595-031090444890}" destId="{7762D5F4-F939-4AF5-B3B8-54979F8FF87D}" srcOrd="1" destOrd="0" presId="urn:microsoft.com/office/officeart/2005/8/layout/hierarchy2"/>
    <dgm:cxn modelId="{D89F9BA6-B4CF-4A5D-8BF0-93A152E49474}" type="presParOf" srcId="{7762D5F4-F939-4AF5-B3B8-54979F8FF87D}" destId="{AE45E03B-AC71-4129-B10B-8DDCEA827826}" srcOrd="0" destOrd="0" presId="urn:microsoft.com/office/officeart/2005/8/layout/hierarchy2"/>
    <dgm:cxn modelId="{499529EB-AA86-4196-AC9A-CE97845F1D86}" type="presParOf" srcId="{7762D5F4-F939-4AF5-B3B8-54979F8FF87D}" destId="{CE594BA7-E35B-4933-A1DD-013C39D2803E}" srcOrd="1" destOrd="0" presId="urn:microsoft.com/office/officeart/2005/8/layout/hierarchy2"/>
    <dgm:cxn modelId="{890ABE00-AF09-4965-9632-6E0765A24795}" type="presParOf" srcId="{CE594BA7-E35B-4933-A1DD-013C39D2803E}" destId="{3FC09AD3-374A-4B7E-B4F5-2609DF14300D}" srcOrd="0" destOrd="0" presId="urn:microsoft.com/office/officeart/2005/8/layout/hierarchy2"/>
    <dgm:cxn modelId="{421BC936-98DC-48E5-86ED-C930CD2707C0}" type="presParOf" srcId="{3FC09AD3-374A-4B7E-B4F5-2609DF14300D}" destId="{6A9E59DB-8D17-4C5B-861C-86C1DF62E21E}" srcOrd="0" destOrd="0" presId="urn:microsoft.com/office/officeart/2005/8/layout/hierarchy2"/>
    <dgm:cxn modelId="{66CF3440-0C79-4694-905C-39907F0846A6}" type="presParOf" srcId="{CE594BA7-E35B-4933-A1DD-013C39D2803E}" destId="{0C90A828-45CB-48F0-B8B8-447D72993350}" srcOrd="1" destOrd="0" presId="urn:microsoft.com/office/officeart/2005/8/layout/hierarchy2"/>
    <dgm:cxn modelId="{FB681F2F-D525-46F4-81A3-82429833ED71}" type="presParOf" srcId="{0C90A828-45CB-48F0-B8B8-447D72993350}" destId="{E5781E99-9390-42D7-B5EC-5AB15DCC3839}" srcOrd="0" destOrd="0" presId="urn:microsoft.com/office/officeart/2005/8/layout/hierarchy2"/>
    <dgm:cxn modelId="{957B52B5-B583-4A71-BBA8-A84BCDED7180}" type="presParOf" srcId="{0C90A828-45CB-48F0-B8B8-447D72993350}" destId="{8EF2FD7A-24BB-43E3-A277-87C31976D5D9}" srcOrd="1" destOrd="0" presId="urn:microsoft.com/office/officeart/2005/8/layout/hierarchy2"/>
    <dgm:cxn modelId="{F7A2562D-E505-4A0A-9A6A-88E3D0BC4B01}" type="presParOf" srcId="{B1FABD30-562E-443B-B595-031090444890}" destId="{CB014CAB-056C-49E1-9EB2-A4E9DB6494BC}" srcOrd="2" destOrd="0" presId="urn:microsoft.com/office/officeart/2005/8/layout/hierarchy2"/>
    <dgm:cxn modelId="{8DC72E7D-5EF7-4385-836B-1E6790AE427A}" type="presParOf" srcId="{CB014CAB-056C-49E1-9EB2-A4E9DB6494BC}" destId="{8F8D22C7-C8C1-4370-806B-ED520601ECF8}" srcOrd="0" destOrd="0" presId="urn:microsoft.com/office/officeart/2005/8/layout/hierarchy2"/>
    <dgm:cxn modelId="{A1B1E687-3845-4302-9DFF-B181B4E49FF7}" type="presParOf" srcId="{B1FABD30-562E-443B-B595-031090444890}" destId="{AC3C873E-C166-4AB7-8575-A333A3F57DD2}" srcOrd="3" destOrd="0" presId="urn:microsoft.com/office/officeart/2005/8/layout/hierarchy2"/>
    <dgm:cxn modelId="{CAA427E2-8862-4E1C-8054-84167AE9BB52}" type="presParOf" srcId="{AC3C873E-C166-4AB7-8575-A333A3F57DD2}" destId="{90AFB0F5-A150-4DE3-8F72-8FAB23983249}" srcOrd="0" destOrd="0" presId="urn:microsoft.com/office/officeart/2005/8/layout/hierarchy2"/>
    <dgm:cxn modelId="{8A1A49C4-CEB9-46C9-86F1-6E4632B8CBF1}" type="presParOf" srcId="{AC3C873E-C166-4AB7-8575-A333A3F57DD2}" destId="{4B3A41FF-E1C2-4CC5-895A-69ADF0792E8C}" srcOrd="1" destOrd="0" presId="urn:microsoft.com/office/officeart/2005/8/layout/hierarchy2"/>
    <dgm:cxn modelId="{C9530A59-E0C9-445A-A794-BCDB5E4D3B42}" type="presParOf" srcId="{4B3A41FF-E1C2-4CC5-895A-69ADF0792E8C}" destId="{63FF96E9-F193-4093-9A96-F6E80D2ADC02}" srcOrd="0" destOrd="0" presId="urn:microsoft.com/office/officeart/2005/8/layout/hierarchy2"/>
    <dgm:cxn modelId="{2D4E694F-EDFC-4548-AD38-B514F41F80EC}" type="presParOf" srcId="{63FF96E9-F193-4093-9A96-F6E80D2ADC02}" destId="{2D0C1E32-266D-437E-86EF-84E429AEAA42}" srcOrd="0" destOrd="0" presId="urn:microsoft.com/office/officeart/2005/8/layout/hierarchy2"/>
    <dgm:cxn modelId="{458A1F2D-55A5-4295-9D09-CC74D05B19FD}" type="presParOf" srcId="{4B3A41FF-E1C2-4CC5-895A-69ADF0792E8C}" destId="{6CC63105-B0B0-43FD-AFD1-D52D179E7C3A}" srcOrd="1" destOrd="0" presId="urn:microsoft.com/office/officeart/2005/8/layout/hierarchy2"/>
    <dgm:cxn modelId="{5E005D75-E5AA-473E-83CB-8F22FA343F79}" type="presParOf" srcId="{6CC63105-B0B0-43FD-AFD1-D52D179E7C3A}" destId="{9F70DBF6-4DFF-4ECC-972B-6732BD4EBAB6}" srcOrd="0" destOrd="0" presId="urn:microsoft.com/office/officeart/2005/8/layout/hierarchy2"/>
    <dgm:cxn modelId="{FC651A8F-F60A-4199-961E-C2E970133467}" type="presParOf" srcId="{6CC63105-B0B0-43FD-AFD1-D52D179E7C3A}" destId="{F980C2DA-DD25-4B4C-A6E7-F6C82C64BBC9}" srcOrd="1" destOrd="0" presId="urn:microsoft.com/office/officeart/2005/8/layout/hierarchy2"/>
    <dgm:cxn modelId="{F170C3E2-B241-4629-AE62-666A8895482A}" type="presParOf" srcId="{972C96FB-BD83-485C-A171-28B9F701ABCE}" destId="{99A31709-F782-4472-97AB-59A843341297}" srcOrd="2" destOrd="0" presId="urn:microsoft.com/office/officeart/2005/8/layout/hierarchy2"/>
    <dgm:cxn modelId="{4AE0390E-AD4E-4ECC-A9F2-C00E34B04A8F}" type="presParOf" srcId="{99A31709-F782-4472-97AB-59A843341297}" destId="{FA81E2C7-E6D5-4FFE-9C95-6E24EA147221}" srcOrd="0" destOrd="0" presId="urn:microsoft.com/office/officeart/2005/8/layout/hierarchy2"/>
    <dgm:cxn modelId="{B71FE176-E965-4414-AEBA-B6256946A48B}" type="presParOf" srcId="{972C96FB-BD83-485C-A171-28B9F701ABCE}" destId="{662C64B6-970B-4DC7-9146-5FB0AB4BFFCE}" srcOrd="3" destOrd="0" presId="urn:microsoft.com/office/officeart/2005/8/layout/hierarchy2"/>
    <dgm:cxn modelId="{95017E6F-5A2C-4337-8727-5B5AB5122783}" type="presParOf" srcId="{662C64B6-970B-4DC7-9146-5FB0AB4BFFCE}" destId="{9C2405F6-C11E-4521-87EF-4314A7D56B81}" srcOrd="0" destOrd="0" presId="urn:microsoft.com/office/officeart/2005/8/layout/hierarchy2"/>
    <dgm:cxn modelId="{BB581353-AC38-4809-8CA5-7F89CB9A867B}" type="presParOf" srcId="{662C64B6-970B-4DC7-9146-5FB0AB4BFFCE}" destId="{5E18792E-ED55-4EA1-9C82-110A3E2565C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A6C422-A40D-448F-814F-8FD464846626}" type="doc">
      <dgm:prSet loTypeId="urn:microsoft.com/office/officeart/2005/8/layout/radial5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6454119-7E9C-43B0-949E-283AC3DBA5CF}">
      <dgm:prSet phldrT="[Text]" custT="1"/>
      <dgm:spPr/>
      <dgm:t>
        <a:bodyPr/>
        <a:lstStyle/>
        <a:p>
          <a:r>
            <a:rPr lang="en-US" sz="1500" dirty="0"/>
            <a:t>Housing Prices</a:t>
          </a:r>
        </a:p>
      </dgm:t>
    </dgm:pt>
    <dgm:pt modelId="{6141660D-C332-4F01-91AC-72EBEDEDA3D7}" type="parTrans" cxnId="{69378AF4-5CD6-433A-A8C2-A515E9579059}">
      <dgm:prSet/>
      <dgm:spPr/>
      <dgm:t>
        <a:bodyPr/>
        <a:lstStyle/>
        <a:p>
          <a:endParaRPr lang="en-US"/>
        </a:p>
      </dgm:t>
    </dgm:pt>
    <dgm:pt modelId="{AD41619D-95CA-4B25-97E2-958BB7484851}" type="sibTrans" cxnId="{69378AF4-5CD6-433A-A8C2-A515E9579059}">
      <dgm:prSet/>
      <dgm:spPr/>
      <dgm:t>
        <a:bodyPr/>
        <a:lstStyle/>
        <a:p>
          <a:endParaRPr lang="en-US"/>
        </a:p>
      </dgm:t>
    </dgm:pt>
    <dgm:pt modelId="{95E85611-ADF6-466A-9C46-05D7EDEB8F45}">
      <dgm:prSet phldrT="[Text]"/>
      <dgm:spPr/>
      <dgm:t>
        <a:bodyPr/>
        <a:lstStyle/>
        <a:p>
          <a:r>
            <a:rPr lang="en-US" dirty="0"/>
            <a:t>Banking Loan</a:t>
          </a:r>
        </a:p>
      </dgm:t>
    </dgm:pt>
    <dgm:pt modelId="{F152521F-1916-4F40-A183-4B65392C0914}" type="parTrans" cxnId="{139CF7BA-D4E9-454D-8D16-A828322DE69B}">
      <dgm:prSet/>
      <dgm:spPr/>
      <dgm:t>
        <a:bodyPr/>
        <a:lstStyle/>
        <a:p>
          <a:endParaRPr lang="en-US"/>
        </a:p>
      </dgm:t>
    </dgm:pt>
    <dgm:pt modelId="{2CC8770E-D7A9-4F63-8E8C-58D020D43A51}" type="sibTrans" cxnId="{139CF7BA-D4E9-454D-8D16-A828322DE69B}">
      <dgm:prSet/>
      <dgm:spPr/>
      <dgm:t>
        <a:bodyPr/>
        <a:lstStyle/>
        <a:p>
          <a:endParaRPr lang="en-US"/>
        </a:p>
      </dgm:t>
    </dgm:pt>
    <dgm:pt modelId="{1B3E0EDE-5C89-457E-B1E0-FCD5AF2F73C7}">
      <dgm:prSet phldrT="[Text]"/>
      <dgm:spPr/>
      <dgm:t>
        <a:bodyPr/>
        <a:lstStyle/>
        <a:p>
          <a:r>
            <a:rPr lang="en-US" dirty="0"/>
            <a:t>Credit Cycle</a:t>
          </a:r>
        </a:p>
      </dgm:t>
    </dgm:pt>
    <dgm:pt modelId="{D3F6CBBB-6115-4E50-B2F0-A3BBD210955E}" type="parTrans" cxnId="{93D092E2-1868-4749-8414-1A8F8A27E655}">
      <dgm:prSet/>
      <dgm:spPr/>
      <dgm:t>
        <a:bodyPr/>
        <a:lstStyle/>
        <a:p>
          <a:endParaRPr lang="en-US"/>
        </a:p>
      </dgm:t>
    </dgm:pt>
    <dgm:pt modelId="{A2DFE841-0517-4C61-A606-DC26CA4295FE}" type="sibTrans" cxnId="{93D092E2-1868-4749-8414-1A8F8A27E655}">
      <dgm:prSet/>
      <dgm:spPr/>
      <dgm:t>
        <a:bodyPr/>
        <a:lstStyle/>
        <a:p>
          <a:endParaRPr lang="en-US"/>
        </a:p>
      </dgm:t>
    </dgm:pt>
    <dgm:pt modelId="{0946A235-0B61-4DEA-A77E-2C8172E5BBE7}">
      <dgm:prSet phldrT="[Text]"/>
      <dgm:spPr/>
      <dgm:t>
        <a:bodyPr/>
        <a:lstStyle/>
        <a:p>
          <a:r>
            <a:rPr lang="en-US" dirty="0"/>
            <a:t>Mortgage Pricing</a:t>
          </a:r>
        </a:p>
      </dgm:t>
    </dgm:pt>
    <dgm:pt modelId="{1FD6403D-5963-4128-B467-FB0FD3BB6D43}" type="parTrans" cxnId="{17D370DA-9A16-491F-946B-056BC1C04D9B}">
      <dgm:prSet/>
      <dgm:spPr/>
      <dgm:t>
        <a:bodyPr/>
        <a:lstStyle/>
        <a:p>
          <a:endParaRPr lang="en-US"/>
        </a:p>
      </dgm:t>
    </dgm:pt>
    <dgm:pt modelId="{D38A9D07-4DFF-4A19-91E2-4D6B0CA81EAE}" type="sibTrans" cxnId="{17D370DA-9A16-491F-946B-056BC1C04D9B}">
      <dgm:prSet/>
      <dgm:spPr/>
      <dgm:t>
        <a:bodyPr/>
        <a:lstStyle/>
        <a:p>
          <a:endParaRPr lang="en-US"/>
        </a:p>
      </dgm:t>
    </dgm:pt>
    <dgm:pt modelId="{CC75195D-85E5-499E-B3E1-8ED597F56BED}">
      <dgm:prSet phldrT="[Text]"/>
      <dgm:spPr/>
      <dgm:t>
        <a:bodyPr/>
        <a:lstStyle/>
        <a:p>
          <a:endParaRPr lang="en-US" dirty="0"/>
        </a:p>
      </dgm:t>
    </dgm:pt>
    <dgm:pt modelId="{A29E2BB4-6697-4A18-8A93-9F0BADD4BDA9}" type="parTrans" cxnId="{36DF84ED-6E2B-478E-8642-644CBE97105B}">
      <dgm:prSet/>
      <dgm:spPr/>
      <dgm:t>
        <a:bodyPr/>
        <a:lstStyle/>
        <a:p>
          <a:endParaRPr lang="en-US"/>
        </a:p>
      </dgm:t>
    </dgm:pt>
    <dgm:pt modelId="{5C3DF2D6-0C7C-44BA-BAAB-9C24FCFE733B}" type="sibTrans" cxnId="{36DF84ED-6E2B-478E-8642-644CBE97105B}">
      <dgm:prSet/>
      <dgm:spPr/>
      <dgm:t>
        <a:bodyPr/>
        <a:lstStyle/>
        <a:p>
          <a:endParaRPr lang="en-US"/>
        </a:p>
      </dgm:t>
    </dgm:pt>
    <dgm:pt modelId="{092194DE-F4E0-4449-A739-31E978FF8417}" type="pres">
      <dgm:prSet presAssocID="{0EA6C422-A40D-448F-814F-8FD46484662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11346BF-62FE-4E33-BD1E-A934CC4C8049}" type="pres">
      <dgm:prSet presAssocID="{96454119-7E9C-43B0-949E-283AC3DBA5CF}" presName="centerShape" presStyleLbl="node0" presStyleIdx="0" presStyleCnt="1" custScaleX="127574" custScaleY="120743"/>
      <dgm:spPr/>
    </dgm:pt>
    <dgm:pt modelId="{299E0131-8E56-42C8-B9B5-089C961F65D3}" type="pres">
      <dgm:prSet presAssocID="{F152521F-1916-4F40-A183-4B65392C0914}" presName="parTrans" presStyleLbl="sibTrans2D1" presStyleIdx="0" presStyleCnt="3"/>
      <dgm:spPr/>
    </dgm:pt>
    <dgm:pt modelId="{97A38196-1DDD-497E-A521-CC9A6CD0DDA4}" type="pres">
      <dgm:prSet presAssocID="{F152521F-1916-4F40-A183-4B65392C0914}" presName="connectorText" presStyleLbl="sibTrans2D1" presStyleIdx="0" presStyleCnt="3"/>
      <dgm:spPr/>
    </dgm:pt>
    <dgm:pt modelId="{8839963C-A44F-4379-A051-393E6E521DE0}" type="pres">
      <dgm:prSet presAssocID="{95E85611-ADF6-466A-9C46-05D7EDEB8F45}" presName="node" presStyleLbl="node1" presStyleIdx="0" presStyleCnt="3">
        <dgm:presLayoutVars>
          <dgm:bulletEnabled val="1"/>
        </dgm:presLayoutVars>
      </dgm:prSet>
      <dgm:spPr/>
    </dgm:pt>
    <dgm:pt modelId="{801876ED-4DE7-4DD7-A9AA-26292726E9F9}" type="pres">
      <dgm:prSet presAssocID="{D3F6CBBB-6115-4E50-B2F0-A3BBD210955E}" presName="parTrans" presStyleLbl="sibTrans2D1" presStyleIdx="1" presStyleCnt="3"/>
      <dgm:spPr/>
    </dgm:pt>
    <dgm:pt modelId="{6C9B3719-8DCF-427F-8BD6-039CE2C2BA25}" type="pres">
      <dgm:prSet presAssocID="{D3F6CBBB-6115-4E50-B2F0-A3BBD210955E}" presName="connectorText" presStyleLbl="sibTrans2D1" presStyleIdx="1" presStyleCnt="3"/>
      <dgm:spPr/>
    </dgm:pt>
    <dgm:pt modelId="{F8FC325D-60AE-46E6-B7C9-472D9499B02E}" type="pres">
      <dgm:prSet presAssocID="{1B3E0EDE-5C89-457E-B1E0-FCD5AF2F73C7}" presName="node" presStyleLbl="node1" presStyleIdx="1" presStyleCnt="3">
        <dgm:presLayoutVars>
          <dgm:bulletEnabled val="1"/>
        </dgm:presLayoutVars>
      </dgm:prSet>
      <dgm:spPr/>
    </dgm:pt>
    <dgm:pt modelId="{1E2B6E90-0A2B-4859-96C2-B27A0B7D06A6}" type="pres">
      <dgm:prSet presAssocID="{1FD6403D-5963-4128-B467-FB0FD3BB6D43}" presName="parTrans" presStyleLbl="sibTrans2D1" presStyleIdx="2" presStyleCnt="3"/>
      <dgm:spPr/>
    </dgm:pt>
    <dgm:pt modelId="{FE84D84C-70D8-49F9-ADEB-EA7E24EBD37C}" type="pres">
      <dgm:prSet presAssocID="{1FD6403D-5963-4128-B467-FB0FD3BB6D43}" presName="connectorText" presStyleLbl="sibTrans2D1" presStyleIdx="2" presStyleCnt="3"/>
      <dgm:spPr/>
    </dgm:pt>
    <dgm:pt modelId="{5F66F5E5-5D0D-4E40-A2F5-36686B6DA8E4}" type="pres">
      <dgm:prSet presAssocID="{0946A235-0B61-4DEA-A77E-2C8172E5BBE7}" presName="node" presStyleLbl="node1" presStyleIdx="2" presStyleCnt="3">
        <dgm:presLayoutVars>
          <dgm:bulletEnabled val="1"/>
        </dgm:presLayoutVars>
      </dgm:prSet>
      <dgm:spPr/>
    </dgm:pt>
  </dgm:ptLst>
  <dgm:cxnLst>
    <dgm:cxn modelId="{C0B0E606-806C-4030-A5F1-D5C07FEA6EF7}" type="presOf" srcId="{95E85611-ADF6-466A-9C46-05D7EDEB8F45}" destId="{8839963C-A44F-4379-A051-393E6E521DE0}" srcOrd="0" destOrd="0" presId="urn:microsoft.com/office/officeart/2005/8/layout/radial5"/>
    <dgm:cxn modelId="{E8DC4721-BAC0-4699-9C3F-6B25776280C9}" type="presOf" srcId="{F152521F-1916-4F40-A183-4B65392C0914}" destId="{97A38196-1DDD-497E-A521-CC9A6CD0DDA4}" srcOrd="1" destOrd="0" presId="urn:microsoft.com/office/officeart/2005/8/layout/radial5"/>
    <dgm:cxn modelId="{85C76E30-EB2B-4FE2-9863-983CAFF164C0}" type="presOf" srcId="{1FD6403D-5963-4128-B467-FB0FD3BB6D43}" destId="{FE84D84C-70D8-49F9-ADEB-EA7E24EBD37C}" srcOrd="1" destOrd="0" presId="urn:microsoft.com/office/officeart/2005/8/layout/radial5"/>
    <dgm:cxn modelId="{D2798658-0C05-4023-8F8D-8959E1997281}" type="presOf" srcId="{1FD6403D-5963-4128-B467-FB0FD3BB6D43}" destId="{1E2B6E90-0A2B-4859-96C2-B27A0B7D06A6}" srcOrd="0" destOrd="0" presId="urn:microsoft.com/office/officeart/2005/8/layout/radial5"/>
    <dgm:cxn modelId="{BFF4AC8E-27AB-4CF3-8989-C944D0199FB6}" type="presOf" srcId="{F152521F-1916-4F40-A183-4B65392C0914}" destId="{299E0131-8E56-42C8-B9B5-089C961F65D3}" srcOrd="0" destOrd="0" presId="urn:microsoft.com/office/officeart/2005/8/layout/radial5"/>
    <dgm:cxn modelId="{34D65897-8930-40A0-8F35-B4A2755A355F}" type="presOf" srcId="{0EA6C422-A40D-448F-814F-8FD464846626}" destId="{092194DE-F4E0-4449-A739-31E978FF8417}" srcOrd="0" destOrd="0" presId="urn:microsoft.com/office/officeart/2005/8/layout/radial5"/>
    <dgm:cxn modelId="{2CE9009A-937F-4CCA-9075-62FEE1A1B7C4}" type="presOf" srcId="{96454119-7E9C-43B0-949E-283AC3DBA5CF}" destId="{D11346BF-62FE-4E33-BD1E-A934CC4C8049}" srcOrd="0" destOrd="0" presId="urn:microsoft.com/office/officeart/2005/8/layout/radial5"/>
    <dgm:cxn modelId="{6E8D39AE-AE6D-4739-950B-D6D3130BE8C0}" type="presOf" srcId="{D3F6CBBB-6115-4E50-B2F0-A3BBD210955E}" destId="{801876ED-4DE7-4DD7-A9AA-26292726E9F9}" srcOrd="0" destOrd="0" presId="urn:microsoft.com/office/officeart/2005/8/layout/radial5"/>
    <dgm:cxn modelId="{84C2E6B1-9400-43AF-9A78-07D47ACD92B4}" type="presOf" srcId="{D3F6CBBB-6115-4E50-B2F0-A3BBD210955E}" destId="{6C9B3719-8DCF-427F-8BD6-039CE2C2BA25}" srcOrd="1" destOrd="0" presId="urn:microsoft.com/office/officeart/2005/8/layout/radial5"/>
    <dgm:cxn modelId="{139CF7BA-D4E9-454D-8D16-A828322DE69B}" srcId="{96454119-7E9C-43B0-949E-283AC3DBA5CF}" destId="{95E85611-ADF6-466A-9C46-05D7EDEB8F45}" srcOrd="0" destOrd="0" parTransId="{F152521F-1916-4F40-A183-4B65392C0914}" sibTransId="{2CC8770E-D7A9-4F63-8E8C-58D020D43A51}"/>
    <dgm:cxn modelId="{17D370DA-9A16-491F-946B-056BC1C04D9B}" srcId="{96454119-7E9C-43B0-949E-283AC3DBA5CF}" destId="{0946A235-0B61-4DEA-A77E-2C8172E5BBE7}" srcOrd="2" destOrd="0" parTransId="{1FD6403D-5963-4128-B467-FB0FD3BB6D43}" sibTransId="{D38A9D07-4DFF-4A19-91E2-4D6B0CA81EAE}"/>
    <dgm:cxn modelId="{606AF2DB-883D-4883-AB43-7B57580867B7}" type="presOf" srcId="{1B3E0EDE-5C89-457E-B1E0-FCD5AF2F73C7}" destId="{F8FC325D-60AE-46E6-B7C9-472D9499B02E}" srcOrd="0" destOrd="0" presId="urn:microsoft.com/office/officeart/2005/8/layout/radial5"/>
    <dgm:cxn modelId="{93D092E2-1868-4749-8414-1A8F8A27E655}" srcId="{96454119-7E9C-43B0-949E-283AC3DBA5CF}" destId="{1B3E0EDE-5C89-457E-B1E0-FCD5AF2F73C7}" srcOrd="1" destOrd="0" parTransId="{D3F6CBBB-6115-4E50-B2F0-A3BBD210955E}" sibTransId="{A2DFE841-0517-4C61-A606-DC26CA4295FE}"/>
    <dgm:cxn modelId="{36DF84ED-6E2B-478E-8642-644CBE97105B}" srcId="{0EA6C422-A40D-448F-814F-8FD464846626}" destId="{CC75195D-85E5-499E-B3E1-8ED597F56BED}" srcOrd="1" destOrd="0" parTransId="{A29E2BB4-6697-4A18-8A93-9F0BADD4BDA9}" sibTransId="{5C3DF2D6-0C7C-44BA-BAAB-9C24FCFE733B}"/>
    <dgm:cxn modelId="{69378AF4-5CD6-433A-A8C2-A515E9579059}" srcId="{0EA6C422-A40D-448F-814F-8FD464846626}" destId="{96454119-7E9C-43B0-949E-283AC3DBA5CF}" srcOrd="0" destOrd="0" parTransId="{6141660D-C332-4F01-91AC-72EBEDEDA3D7}" sibTransId="{AD41619D-95CA-4B25-97E2-958BB7484851}"/>
    <dgm:cxn modelId="{D7695BFE-FD3A-403D-8DE8-6BC7AADAEFCB}" type="presOf" srcId="{0946A235-0B61-4DEA-A77E-2C8172E5BBE7}" destId="{5F66F5E5-5D0D-4E40-A2F5-36686B6DA8E4}" srcOrd="0" destOrd="0" presId="urn:microsoft.com/office/officeart/2005/8/layout/radial5"/>
    <dgm:cxn modelId="{67355FA6-C9EE-41B2-A49F-96A64AD30CDD}" type="presParOf" srcId="{092194DE-F4E0-4449-A739-31E978FF8417}" destId="{D11346BF-62FE-4E33-BD1E-A934CC4C8049}" srcOrd="0" destOrd="0" presId="urn:microsoft.com/office/officeart/2005/8/layout/radial5"/>
    <dgm:cxn modelId="{0FA981EA-8686-40EA-917E-193264DE024A}" type="presParOf" srcId="{092194DE-F4E0-4449-A739-31E978FF8417}" destId="{299E0131-8E56-42C8-B9B5-089C961F65D3}" srcOrd="1" destOrd="0" presId="urn:microsoft.com/office/officeart/2005/8/layout/radial5"/>
    <dgm:cxn modelId="{595580AB-6AE7-4979-A2B1-125211E9115D}" type="presParOf" srcId="{299E0131-8E56-42C8-B9B5-089C961F65D3}" destId="{97A38196-1DDD-497E-A521-CC9A6CD0DDA4}" srcOrd="0" destOrd="0" presId="urn:microsoft.com/office/officeart/2005/8/layout/radial5"/>
    <dgm:cxn modelId="{06DDEA21-33CC-4B03-9983-9A30D945C97B}" type="presParOf" srcId="{092194DE-F4E0-4449-A739-31E978FF8417}" destId="{8839963C-A44F-4379-A051-393E6E521DE0}" srcOrd="2" destOrd="0" presId="urn:microsoft.com/office/officeart/2005/8/layout/radial5"/>
    <dgm:cxn modelId="{20EF5FD1-F6A1-43DE-ABAD-03FBF494E8E1}" type="presParOf" srcId="{092194DE-F4E0-4449-A739-31E978FF8417}" destId="{801876ED-4DE7-4DD7-A9AA-26292726E9F9}" srcOrd="3" destOrd="0" presId="urn:microsoft.com/office/officeart/2005/8/layout/radial5"/>
    <dgm:cxn modelId="{7C1F7047-AF9B-4B09-B085-4841077E7AC2}" type="presParOf" srcId="{801876ED-4DE7-4DD7-A9AA-26292726E9F9}" destId="{6C9B3719-8DCF-427F-8BD6-039CE2C2BA25}" srcOrd="0" destOrd="0" presId="urn:microsoft.com/office/officeart/2005/8/layout/radial5"/>
    <dgm:cxn modelId="{41C74BC0-2D41-4033-BB3F-FF767B2B6346}" type="presParOf" srcId="{092194DE-F4E0-4449-A739-31E978FF8417}" destId="{F8FC325D-60AE-46E6-B7C9-472D9499B02E}" srcOrd="4" destOrd="0" presId="urn:microsoft.com/office/officeart/2005/8/layout/radial5"/>
    <dgm:cxn modelId="{94FD4D5A-872B-4F48-82FC-640CBDACBB2D}" type="presParOf" srcId="{092194DE-F4E0-4449-A739-31E978FF8417}" destId="{1E2B6E90-0A2B-4859-96C2-B27A0B7D06A6}" srcOrd="5" destOrd="0" presId="urn:microsoft.com/office/officeart/2005/8/layout/radial5"/>
    <dgm:cxn modelId="{2725950A-5ED9-447E-9522-200F8947145E}" type="presParOf" srcId="{1E2B6E90-0A2B-4859-96C2-B27A0B7D06A6}" destId="{FE84D84C-70D8-49F9-ADEB-EA7E24EBD37C}" srcOrd="0" destOrd="0" presId="urn:microsoft.com/office/officeart/2005/8/layout/radial5"/>
    <dgm:cxn modelId="{CDFA17F8-8C0A-4998-8DEA-FC40236574FE}" type="presParOf" srcId="{092194DE-F4E0-4449-A739-31E978FF8417}" destId="{5F66F5E5-5D0D-4E40-A2F5-36686B6DA8E4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0433B2-EE7D-468A-A180-1A601DCF29B2}" type="doc">
      <dgm:prSet loTypeId="urn:microsoft.com/office/officeart/2005/8/layout/hProcess9" loCatId="process" qsTypeId="urn:microsoft.com/office/officeart/2005/8/quickstyle/simple1" qsCatId="simple" csTypeId="urn:microsoft.com/office/officeart/2005/8/colors/colorful3" csCatId="colorful" phldr="1"/>
      <dgm:spPr/>
    </dgm:pt>
    <dgm:pt modelId="{96DCC4D7-32B6-4C54-8AC9-BD385BB7A5D8}">
      <dgm:prSet phldrT="[Text]"/>
      <dgm:spPr/>
      <dgm:t>
        <a:bodyPr/>
        <a:lstStyle/>
        <a:p>
          <a:r>
            <a:rPr lang="en-US" dirty="0"/>
            <a:t>Customer Approaches the Bank</a:t>
          </a:r>
        </a:p>
      </dgm:t>
    </dgm:pt>
    <dgm:pt modelId="{E2EA9D5B-2160-4435-AA32-FC7A8847521E}" type="parTrans" cxnId="{DCBAE434-1948-46EF-BAEE-EB6AFEE79707}">
      <dgm:prSet/>
      <dgm:spPr/>
      <dgm:t>
        <a:bodyPr/>
        <a:lstStyle/>
        <a:p>
          <a:endParaRPr lang="en-US"/>
        </a:p>
      </dgm:t>
    </dgm:pt>
    <dgm:pt modelId="{3C2C5BB9-A028-4FD9-83A6-F9E28909F7C6}" type="sibTrans" cxnId="{DCBAE434-1948-46EF-BAEE-EB6AFEE79707}">
      <dgm:prSet/>
      <dgm:spPr/>
      <dgm:t>
        <a:bodyPr/>
        <a:lstStyle/>
        <a:p>
          <a:endParaRPr lang="en-US"/>
        </a:p>
      </dgm:t>
    </dgm:pt>
    <dgm:pt modelId="{B176AA73-5FA5-4D08-A851-E51A2D29A4FE}">
      <dgm:prSet phldrT="[Text]"/>
      <dgm:spPr/>
      <dgm:t>
        <a:bodyPr/>
        <a:lstStyle/>
        <a:p>
          <a:r>
            <a:rPr lang="en-US" dirty="0"/>
            <a:t>Bank Employs Information Credibility Check</a:t>
          </a:r>
        </a:p>
      </dgm:t>
    </dgm:pt>
    <dgm:pt modelId="{89A43CA8-1B7F-4144-AC56-204E4ABB0A23}" type="parTrans" cxnId="{CB0BF914-4A60-4F3E-8CC1-69DB050FDF09}">
      <dgm:prSet/>
      <dgm:spPr/>
      <dgm:t>
        <a:bodyPr/>
        <a:lstStyle/>
        <a:p>
          <a:endParaRPr lang="en-US"/>
        </a:p>
      </dgm:t>
    </dgm:pt>
    <dgm:pt modelId="{8D150689-1B1E-4A3F-ACDF-2E04826BF006}" type="sibTrans" cxnId="{CB0BF914-4A60-4F3E-8CC1-69DB050FDF09}">
      <dgm:prSet/>
      <dgm:spPr/>
      <dgm:t>
        <a:bodyPr/>
        <a:lstStyle/>
        <a:p>
          <a:endParaRPr lang="en-US"/>
        </a:p>
      </dgm:t>
    </dgm:pt>
    <dgm:pt modelId="{E1CCD15E-5A8C-4AF3-8B08-4767D6151619}">
      <dgm:prSet phldrT="[Text]"/>
      <dgm:spPr/>
      <dgm:t>
        <a:bodyPr/>
        <a:lstStyle/>
        <a:p>
          <a:r>
            <a:rPr lang="en-US" dirty="0"/>
            <a:t>Collects Additional Parameters</a:t>
          </a:r>
        </a:p>
      </dgm:t>
    </dgm:pt>
    <dgm:pt modelId="{9E66A194-D329-415E-91DE-A368E0E8411B}" type="parTrans" cxnId="{2DC57638-8DCC-4E02-9668-3BD182094E71}">
      <dgm:prSet/>
      <dgm:spPr/>
      <dgm:t>
        <a:bodyPr/>
        <a:lstStyle/>
        <a:p>
          <a:endParaRPr lang="en-US"/>
        </a:p>
      </dgm:t>
    </dgm:pt>
    <dgm:pt modelId="{8FE8CFB0-687A-4363-A854-986B1D863529}" type="sibTrans" cxnId="{2DC57638-8DCC-4E02-9668-3BD182094E71}">
      <dgm:prSet/>
      <dgm:spPr/>
      <dgm:t>
        <a:bodyPr/>
        <a:lstStyle/>
        <a:p>
          <a:endParaRPr lang="en-US"/>
        </a:p>
      </dgm:t>
    </dgm:pt>
    <dgm:pt modelId="{ADDA61AA-6CFB-4CBA-AC8A-5277D9931B9B}">
      <dgm:prSet phldrT="[Text]"/>
      <dgm:spPr/>
      <dgm:t>
        <a:bodyPr/>
        <a:lstStyle/>
        <a:p>
          <a:r>
            <a:rPr lang="en-US" dirty="0"/>
            <a:t>Model is Run on the Available Parameters</a:t>
          </a:r>
        </a:p>
      </dgm:t>
    </dgm:pt>
    <dgm:pt modelId="{AFEF1CB9-1F76-41BD-9097-B236DF37D955}" type="parTrans" cxnId="{FE24619F-621D-4B5E-87BA-5C30CB674F2B}">
      <dgm:prSet/>
      <dgm:spPr/>
      <dgm:t>
        <a:bodyPr/>
        <a:lstStyle/>
        <a:p>
          <a:endParaRPr lang="en-US"/>
        </a:p>
      </dgm:t>
    </dgm:pt>
    <dgm:pt modelId="{DADEE013-DEDB-4CB2-9462-BF8E8E729A34}" type="sibTrans" cxnId="{FE24619F-621D-4B5E-87BA-5C30CB674F2B}">
      <dgm:prSet/>
      <dgm:spPr/>
      <dgm:t>
        <a:bodyPr/>
        <a:lstStyle/>
        <a:p>
          <a:endParaRPr lang="en-US"/>
        </a:p>
      </dgm:t>
    </dgm:pt>
    <dgm:pt modelId="{1737FB13-DAE3-4BF4-985E-FB0F5E3439D9}">
      <dgm:prSet phldrT="[Text]"/>
      <dgm:spPr/>
      <dgm:t>
        <a:bodyPr/>
        <a:lstStyle/>
        <a:p>
          <a:r>
            <a:rPr lang="en-US" dirty="0"/>
            <a:t>Accurate Price Prediction of the House</a:t>
          </a:r>
        </a:p>
      </dgm:t>
    </dgm:pt>
    <dgm:pt modelId="{ECCBB9E1-481F-4353-9DC9-CC185B754CF1}" type="parTrans" cxnId="{67D33FDD-2FD2-4FD5-95B1-CA5957C5D8D1}">
      <dgm:prSet/>
      <dgm:spPr/>
      <dgm:t>
        <a:bodyPr/>
        <a:lstStyle/>
        <a:p>
          <a:endParaRPr lang="en-US"/>
        </a:p>
      </dgm:t>
    </dgm:pt>
    <dgm:pt modelId="{668AC2EA-FD6E-49D4-8170-5319A39FA1C3}" type="sibTrans" cxnId="{67D33FDD-2FD2-4FD5-95B1-CA5957C5D8D1}">
      <dgm:prSet/>
      <dgm:spPr/>
      <dgm:t>
        <a:bodyPr/>
        <a:lstStyle/>
        <a:p>
          <a:endParaRPr lang="en-US"/>
        </a:p>
      </dgm:t>
    </dgm:pt>
    <dgm:pt modelId="{47DF6E50-9747-4DA5-B531-A58FA4BC9DB7}" type="pres">
      <dgm:prSet presAssocID="{810433B2-EE7D-468A-A180-1A601DCF29B2}" presName="CompostProcess" presStyleCnt="0">
        <dgm:presLayoutVars>
          <dgm:dir/>
          <dgm:resizeHandles val="exact"/>
        </dgm:presLayoutVars>
      </dgm:prSet>
      <dgm:spPr/>
    </dgm:pt>
    <dgm:pt modelId="{BA6B82B2-EDD7-4EEC-831A-8A8D939D6EBA}" type="pres">
      <dgm:prSet presAssocID="{810433B2-EE7D-468A-A180-1A601DCF29B2}" presName="arrow" presStyleLbl="bgShp" presStyleIdx="0" presStyleCnt="1"/>
      <dgm:spPr/>
    </dgm:pt>
    <dgm:pt modelId="{D6C98DDE-873C-43CA-BD6B-D18598CC9939}" type="pres">
      <dgm:prSet presAssocID="{810433B2-EE7D-468A-A180-1A601DCF29B2}" presName="linearProcess" presStyleCnt="0"/>
      <dgm:spPr/>
    </dgm:pt>
    <dgm:pt modelId="{27DCBAC0-B912-432A-BBDA-1E8928409594}" type="pres">
      <dgm:prSet presAssocID="{96DCC4D7-32B6-4C54-8AC9-BD385BB7A5D8}" presName="textNode" presStyleLbl="node1" presStyleIdx="0" presStyleCnt="5">
        <dgm:presLayoutVars>
          <dgm:bulletEnabled val="1"/>
        </dgm:presLayoutVars>
      </dgm:prSet>
      <dgm:spPr/>
    </dgm:pt>
    <dgm:pt modelId="{4D498A83-8EBF-4A7F-8831-9ABD2573C10D}" type="pres">
      <dgm:prSet presAssocID="{3C2C5BB9-A028-4FD9-83A6-F9E28909F7C6}" presName="sibTrans" presStyleCnt="0"/>
      <dgm:spPr/>
    </dgm:pt>
    <dgm:pt modelId="{5522720B-5BC5-49A8-97F8-1B58635EE160}" type="pres">
      <dgm:prSet presAssocID="{B176AA73-5FA5-4D08-A851-E51A2D29A4FE}" presName="textNode" presStyleLbl="node1" presStyleIdx="1" presStyleCnt="5">
        <dgm:presLayoutVars>
          <dgm:bulletEnabled val="1"/>
        </dgm:presLayoutVars>
      </dgm:prSet>
      <dgm:spPr/>
    </dgm:pt>
    <dgm:pt modelId="{C125374B-6C0C-4471-8D29-A7F622EB2988}" type="pres">
      <dgm:prSet presAssocID="{8D150689-1B1E-4A3F-ACDF-2E04826BF006}" presName="sibTrans" presStyleCnt="0"/>
      <dgm:spPr/>
    </dgm:pt>
    <dgm:pt modelId="{450F9AF7-AB43-4A4A-9D83-301CB83AF62F}" type="pres">
      <dgm:prSet presAssocID="{E1CCD15E-5A8C-4AF3-8B08-4767D6151619}" presName="textNode" presStyleLbl="node1" presStyleIdx="2" presStyleCnt="5">
        <dgm:presLayoutVars>
          <dgm:bulletEnabled val="1"/>
        </dgm:presLayoutVars>
      </dgm:prSet>
      <dgm:spPr/>
    </dgm:pt>
    <dgm:pt modelId="{62B22BFC-3EED-4458-939B-0A1DD61CB075}" type="pres">
      <dgm:prSet presAssocID="{8FE8CFB0-687A-4363-A854-986B1D863529}" presName="sibTrans" presStyleCnt="0"/>
      <dgm:spPr/>
    </dgm:pt>
    <dgm:pt modelId="{2E7F1709-9764-4481-A9CB-93B8B9E1856E}" type="pres">
      <dgm:prSet presAssocID="{ADDA61AA-6CFB-4CBA-AC8A-5277D9931B9B}" presName="textNode" presStyleLbl="node1" presStyleIdx="3" presStyleCnt="5">
        <dgm:presLayoutVars>
          <dgm:bulletEnabled val="1"/>
        </dgm:presLayoutVars>
      </dgm:prSet>
      <dgm:spPr/>
    </dgm:pt>
    <dgm:pt modelId="{77C8E1A4-5AD0-4B0F-AF55-57D57825B3DA}" type="pres">
      <dgm:prSet presAssocID="{DADEE013-DEDB-4CB2-9462-BF8E8E729A34}" presName="sibTrans" presStyleCnt="0"/>
      <dgm:spPr/>
    </dgm:pt>
    <dgm:pt modelId="{67FB6EF2-3B7F-4340-AB49-E7B24C66D2EC}" type="pres">
      <dgm:prSet presAssocID="{1737FB13-DAE3-4BF4-985E-FB0F5E3439D9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CB0BF914-4A60-4F3E-8CC1-69DB050FDF09}" srcId="{810433B2-EE7D-468A-A180-1A601DCF29B2}" destId="{B176AA73-5FA5-4D08-A851-E51A2D29A4FE}" srcOrd="1" destOrd="0" parTransId="{89A43CA8-1B7F-4144-AC56-204E4ABB0A23}" sibTransId="{8D150689-1B1E-4A3F-ACDF-2E04826BF006}"/>
    <dgm:cxn modelId="{DCBAE434-1948-46EF-BAEE-EB6AFEE79707}" srcId="{810433B2-EE7D-468A-A180-1A601DCF29B2}" destId="{96DCC4D7-32B6-4C54-8AC9-BD385BB7A5D8}" srcOrd="0" destOrd="0" parTransId="{E2EA9D5B-2160-4435-AA32-FC7A8847521E}" sibTransId="{3C2C5BB9-A028-4FD9-83A6-F9E28909F7C6}"/>
    <dgm:cxn modelId="{2DC57638-8DCC-4E02-9668-3BD182094E71}" srcId="{810433B2-EE7D-468A-A180-1A601DCF29B2}" destId="{E1CCD15E-5A8C-4AF3-8B08-4767D6151619}" srcOrd="2" destOrd="0" parTransId="{9E66A194-D329-415E-91DE-A368E0E8411B}" sibTransId="{8FE8CFB0-687A-4363-A854-986B1D863529}"/>
    <dgm:cxn modelId="{14651850-1D18-4AD5-BD70-3CD3952C63A4}" type="presOf" srcId="{E1CCD15E-5A8C-4AF3-8B08-4767D6151619}" destId="{450F9AF7-AB43-4A4A-9D83-301CB83AF62F}" srcOrd="0" destOrd="0" presId="urn:microsoft.com/office/officeart/2005/8/layout/hProcess9"/>
    <dgm:cxn modelId="{6132557F-98C3-4BD5-B1E7-0D816C43E9A5}" type="presOf" srcId="{ADDA61AA-6CFB-4CBA-AC8A-5277D9931B9B}" destId="{2E7F1709-9764-4481-A9CB-93B8B9E1856E}" srcOrd="0" destOrd="0" presId="urn:microsoft.com/office/officeart/2005/8/layout/hProcess9"/>
    <dgm:cxn modelId="{36DB8985-6053-46C0-A9B1-188F8E2C4940}" type="presOf" srcId="{1737FB13-DAE3-4BF4-985E-FB0F5E3439D9}" destId="{67FB6EF2-3B7F-4340-AB49-E7B24C66D2EC}" srcOrd="0" destOrd="0" presId="urn:microsoft.com/office/officeart/2005/8/layout/hProcess9"/>
    <dgm:cxn modelId="{FE24619F-621D-4B5E-87BA-5C30CB674F2B}" srcId="{810433B2-EE7D-468A-A180-1A601DCF29B2}" destId="{ADDA61AA-6CFB-4CBA-AC8A-5277D9931B9B}" srcOrd="3" destOrd="0" parTransId="{AFEF1CB9-1F76-41BD-9097-B236DF37D955}" sibTransId="{DADEE013-DEDB-4CB2-9462-BF8E8E729A34}"/>
    <dgm:cxn modelId="{928CFEAB-1AF3-43E8-BF1E-3E5E97CF3D1F}" type="presOf" srcId="{96DCC4D7-32B6-4C54-8AC9-BD385BB7A5D8}" destId="{27DCBAC0-B912-432A-BBDA-1E8928409594}" srcOrd="0" destOrd="0" presId="urn:microsoft.com/office/officeart/2005/8/layout/hProcess9"/>
    <dgm:cxn modelId="{2394E5D1-A187-4D4C-8850-B73CB4A4EBF2}" type="presOf" srcId="{B176AA73-5FA5-4D08-A851-E51A2D29A4FE}" destId="{5522720B-5BC5-49A8-97F8-1B58635EE160}" srcOrd="0" destOrd="0" presId="urn:microsoft.com/office/officeart/2005/8/layout/hProcess9"/>
    <dgm:cxn modelId="{67D33FDD-2FD2-4FD5-95B1-CA5957C5D8D1}" srcId="{810433B2-EE7D-468A-A180-1A601DCF29B2}" destId="{1737FB13-DAE3-4BF4-985E-FB0F5E3439D9}" srcOrd="4" destOrd="0" parTransId="{ECCBB9E1-481F-4353-9DC9-CC185B754CF1}" sibTransId="{668AC2EA-FD6E-49D4-8170-5319A39FA1C3}"/>
    <dgm:cxn modelId="{940339FA-EF42-4F65-A6D8-E87309E32243}" type="presOf" srcId="{810433B2-EE7D-468A-A180-1A601DCF29B2}" destId="{47DF6E50-9747-4DA5-B531-A58FA4BC9DB7}" srcOrd="0" destOrd="0" presId="urn:microsoft.com/office/officeart/2005/8/layout/hProcess9"/>
    <dgm:cxn modelId="{10026901-4ECD-475A-BA3D-D2CF94EA48C9}" type="presParOf" srcId="{47DF6E50-9747-4DA5-B531-A58FA4BC9DB7}" destId="{BA6B82B2-EDD7-4EEC-831A-8A8D939D6EBA}" srcOrd="0" destOrd="0" presId="urn:microsoft.com/office/officeart/2005/8/layout/hProcess9"/>
    <dgm:cxn modelId="{948165BA-4C4A-4B35-AB9D-BC555CC953DE}" type="presParOf" srcId="{47DF6E50-9747-4DA5-B531-A58FA4BC9DB7}" destId="{D6C98DDE-873C-43CA-BD6B-D18598CC9939}" srcOrd="1" destOrd="0" presId="urn:microsoft.com/office/officeart/2005/8/layout/hProcess9"/>
    <dgm:cxn modelId="{D6AC3E2E-703E-4E3F-9B7F-59D2836BED05}" type="presParOf" srcId="{D6C98DDE-873C-43CA-BD6B-D18598CC9939}" destId="{27DCBAC0-B912-432A-BBDA-1E8928409594}" srcOrd="0" destOrd="0" presId="urn:microsoft.com/office/officeart/2005/8/layout/hProcess9"/>
    <dgm:cxn modelId="{3803913C-3EC8-4BEC-ACEE-FE5DB92C8EF9}" type="presParOf" srcId="{D6C98DDE-873C-43CA-BD6B-D18598CC9939}" destId="{4D498A83-8EBF-4A7F-8831-9ABD2573C10D}" srcOrd="1" destOrd="0" presId="urn:microsoft.com/office/officeart/2005/8/layout/hProcess9"/>
    <dgm:cxn modelId="{8D456BB8-2694-4810-BB8A-802D072F9C43}" type="presParOf" srcId="{D6C98DDE-873C-43CA-BD6B-D18598CC9939}" destId="{5522720B-5BC5-49A8-97F8-1B58635EE160}" srcOrd="2" destOrd="0" presId="urn:microsoft.com/office/officeart/2005/8/layout/hProcess9"/>
    <dgm:cxn modelId="{07E2C7AF-C6D4-49D8-A9C3-74B0FB458D2F}" type="presParOf" srcId="{D6C98DDE-873C-43CA-BD6B-D18598CC9939}" destId="{C125374B-6C0C-4471-8D29-A7F622EB2988}" srcOrd="3" destOrd="0" presId="urn:microsoft.com/office/officeart/2005/8/layout/hProcess9"/>
    <dgm:cxn modelId="{EBAFE31B-D5D1-4A0C-B3F9-7E28BA3FC844}" type="presParOf" srcId="{D6C98DDE-873C-43CA-BD6B-D18598CC9939}" destId="{450F9AF7-AB43-4A4A-9D83-301CB83AF62F}" srcOrd="4" destOrd="0" presId="urn:microsoft.com/office/officeart/2005/8/layout/hProcess9"/>
    <dgm:cxn modelId="{548FDDDD-DE29-4B4D-B403-9C8127AFFCF5}" type="presParOf" srcId="{D6C98DDE-873C-43CA-BD6B-D18598CC9939}" destId="{62B22BFC-3EED-4458-939B-0A1DD61CB075}" srcOrd="5" destOrd="0" presId="urn:microsoft.com/office/officeart/2005/8/layout/hProcess9"/>
    <dgm:cxn modelId="{83381634-1BDA-47D9-96BB-7A809B9B66E6}" type="presParOf" srcId="{D6C98DDE-873C-43CA-BD6B-D18598CC9939}" destId="{2E7F1709-9764-4481-A9CB-93B8B9E1856E}" srcOrd="6" destOrd="0" presId="urn:microsoft.com/office/officeart/2005/8/layout/hProcess9"/>
    <dgm:cxn modelId="{777F3F24-5541-46D8-8088-7626D433DC6B}" type="presParOf" srcId="{D6C98DDE-873C-43CA-BD6B-D18598CC9939}" destId="{77C8E1A4-5AD0-4B0F-AF55-57D57825B3DA}" srcOrd="7" destOrd="0" presId="urn:microsoft.com/office/officeart/2005/8/layout/hProcess9"/>
    <dgm:cxn modelId="{DDEEDA53-A784-4D30-962B-49F7EC07DF38}" type="presParOf" srcId="{D6C98DDE-873C-43CA-BD6B-D18598CC9939}" destId="{67FB6EF2-3B7F-4340-AB49-E7B24C66D2EC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0433B2-EE7D-468A-A180-1A601DCF29B2}" type="doc">
      <dgm:prSet loTypeId="urn:microsoft.com/office/officeart/2005/8/layout/hProcess9" loCatId="process" qsTypeId="urn:microsoft.com/office/officeart/2005/8/quickstyle/simple1" qsCatId="simple" csTypeId="urn:microsoft.com/office/officeart/2005/8/colors/colorful3" csCatId="colorful" phldr="1"/>
      <dgm:spPr/>
    </dgm:pt>
    <dgm:pt modelId="{96DCC4D7-32B6-4C54-8AC9-BD385BB7A5D8}">
      <dgm:prSet phldrT="[Text]"/>
      <dgm:spPr/>
      <dgm:t>
        <a:bodyPr/>
        <a:lstStyle/>
        <a:p>
          <a:r>
            <a:rPr lang="en-US" dirty="0"/>
            <a:t>Customer Approaches the Bank to Mortgage a Property</a:t>
          </a:r>
        </a:p>
      </dgm:t>
    </dgm:pt>
    <dgm:pt modelId="{E2EA9D5B-2160-4435-AA32-FC7A8847521E}" type="parTrans" cxnId="{DCBAE434-1948-46EF-BAEE-EB6AFEE79707}">
      <dgm:prSet/>
      <dgm:spPr/>
      <dgm:t>
        <a:bodyPr/>
        <a:lstStyle/>
        <a:p>
          <a:endParaRPr lang="en-US"/>
        </a:p>
      </dgm:t>
    </dgm:pt>
    <dgm:pt modelId="{3C2C5BB9-A028-4FD9-83A6-F9E28909F7C6}" type="sibTrans" cxnId="{DCBAE434-1948-46EF-BAEE-EB6AFEE79707}">
      <dgm:prSet/>
      <dgm:spPr/>
      <dgm:t>
        <a:bodyPr/>
        <a:lstStyle/>
        <a:p>
          <a:endParaRPr lang="en-US"/>
        </a:p>
      </dgm:t>
    </dgm:pt>
    <dgm:pt modelId="{B176AA73-5FA5-4D08-A851-E51A2D29A4FE}">
      <dgm:prSet phldrT="[Text]"/>
      <dgm:spPr/>
      <dgm:t>
        <a:bodyPr/>
        <a:lstStyle/>
        <a:p>
          <a:r>
            <a:rPr lang="en-US" dirty="0"/>
            <a:t>Bank Employs Information Credibility Check</a:t>
          </a:r>
        </a:p>
      </dgm:t>
    </dgm:pt>
    <dgm:pt modelId="{89A43CA8-1B7F-4144-AC56-204E4ABB0A23}" type="parTrans" cxnId="{CB0BF914-4A60-4F3E-8CC1-69DB050FDF09}">
      <dgm:prSet/>
      <dgm:spPr/>
      <dgm:t>
        <a:bodyPr/>
        <a:lstStyle/>
        <a:p>
          <a:endParaRPr lang="en-US"/>
        </a:p>
      </dgm:t>
    </dgm:pt>
    <dgm:pt modelId="{8D150689-1B1E-4A3F-ACDF-2E04826BF006}" type="sibTrans" cxnId="{CB0BF914-4A60-4F3E-8CC1-69DB050FDF09}">
      <dgm:prSet/>
      <dgm:spPr/>
      <dgm:t>
        <a:bodyPr/>
        <a:lstStyle/>
        <a:p>
          <a:endParaRPr lang="en-US"/>
        </a:p>
      </dgm:t>
    </dgm:pt>
    <dgm:pt modelId="{E1CCD15E-5A8C-4AF3-8B08-4767D6151619}">
      <dgm:prSet phldrT="[Text]"/>
      <dgm:spPr/>
      <dgm:t>
        <a:bodyPr/>
        <a:lstStyle/>
        <a:p>
          <a:r>
            <a:rPr lang="en-US" dirty="0"/>
            <a:t>Collects Additional Parameters</a:t>
          </a:r>
        </a:p>
      </dgm:t>
    </dgm:pt>
    <dgm:pt modelId="{9E66A194-D329-415E-91DE-A368E0E8411B}" type="parTrans" cxnId="{2DC57638-8DCC-4E02-9668-3BD182094E71}">
      <dgm:prSet/>
      <dgm:spPr/>
      <dgm:t>
        <a:bodyPr/>
        <a:lstStyle/>
        <a:p>
          <a:endParaRPr lang="en-US"/>
        </a:p>
      </dgm:t>
    </dgm:pt>
    <dgm:pt modelId="{8FE8CFB0-687A-4363-A854-986B1D863529}" type="sibTrans" cxnId="{2DC57638-8DCC-4E02-9668-3BD182094E71}">
      <dgm:prSet/>
      <dgm:spPr/>
      <dgm:t>
        <a:bodyPr/>
        <a:lstStyle/>
        <a:p>
          <a:endParaRPr lang="en-US"/>
        </a:p>
      </dgm:t>
    </dgm:pt>
    <dgm:pt modelId="{ADDA61AA-6CFB-4CBA-AC8A-5277D9931B9B}">
      <dgm:prSet phldrT="[Text]"/>
      <dgm:spPr/>
      <dgm:t>
        <a:bodyPr/>
        <a:lstStyle/>
        <a:p>
          <a:r>
            <a:rPr lang="en-US" dirty="0"/>
            <a:t>Model is Run on the Available Parameters</a:t>
          </a:r>
        </a:p>
      </dgm:t>
    </dgm:pt>
    <dgm:pt modelId="{AFEF1CB9-1F76-41BD-9097-B236DF37D955}" type="parTrans" cxnId="{FE24619F-621D-4B5E-87BA-5C30CB674F2B}">
      <dgm:prSet/>
      <dgm:spPr/>
      <dgm:t>
        <a:bodyPr/>
        <a:lstStyle/>
        <a:p>
          <a:endParaRPr lang="en-US"/>
        </a:p>
      </dgm:t>
    </dgm:pt>
    <dgm:pt modelId="{DADEE013-DEDB-4CB2-9462-BF8E8E729A34}" type="sibTrans" cxnId="{FE24619F-621D-4B5E-87BA-5C30CB674F2B}">
      <dgm:prSet/>
      <dgm:spPr/>
      <dgm:t>
        <a:bodyPr/>
        <a:lstStyle/>
        <a:p>
          <a:endParaRPr lang="en-US"/>
        </a:p>
      </dgm:t>
    </dgm:pt>
    <dgm:pt modelId="{1737FB13-DAE3-4BF4-985E-FB0F5E3439D9}">
      <dgm:prSet phldrT="[Text]"/>
      <dgm:spPr/>
      <dgm:t>
        <a:bodyPr/>
        <a:lstStyle/>
        <a:p>
          <a:r>
            <a:rPr lang="en-US" dirty="0"/>
            <a:t>Accurate Price Prediction of the House</a:t>
          </a:r>
        </a:p>
      </dgm:t>
    </dgm:pt>
    <dgm:pt modelId="{ECCBB9E1-481F-4353-9DC9-CC185B754CF1}" type="parTrans" cxnId="{67D33FDD-2FD2-4FD5-95B1-CA5957C5D8D1}">
      <dgm:prSet/>
      <dgm:spPr/>
      <dgm:t>
        <a:bodyPr/>
        <a:lstStyle/>
        <a:p>
          <a:endParaRPr lang="en-US"/>
        </a:p>
      </dgm:t>
    </dgm:pt>
    <dgm:pt modelId="{668AC2EA-FD6E-49D4-8170-5319A39FA1C3}" type="sibTrans" cxnId="{67D33FDD-2FD2-4FD5-95B1-CA5957C5D8D1}">
      <dgm:prSet/>
      <dgm:spPr/>
      <dgm:t>
        <a:bodyPr/>
        <a:lstStyle/>
        <a:p>
          <a:endParaRPr lang="en-US"/>
        </a:p>
      </dgm:t>
    </dgm:pt>
    <dgm:pt modelId="{47DF6E50-9747-4DA5-B531-A58FA4BC9DB7}" type="pres">
      <dgm:prSet presAssocID="{810433B2-EE7D-468A-A180-1A601DCF29B2}" presName="CompostProcess" presStyleCnt="0">
        <dgm:presLayoutVars>
          <dgm:dir/>
          <dgm:resizeHandles val="exact"/>
        </dgm:presLayoutVars>
      </dgm:prSet>
      <dgm:spPr/>
    </dgm:pt>
    <dgm:pt modelId="{BA6B82B2-EDD7-4EEC-831A-8A8D939D6EBA}" type="pres">
      <dgm:prSet presAssocID="{810433B2-EE7D-468A-A180-1A601DCF29B2}" presName="arrow" presStyleLbl="bgShp" presStyleIdx="0" presStyleCnt="1"/>
      <dgm:spPr/>
    </dgm:pt>
    <dgm:pt modelId="{D6C98DDE-873C-43CA-BD6B-D18598CC9939}" type="pres">
      <dgm:prSet presAssocID="{810433B2-EE7D-468A-A180-1A601DCF29B2}" presName="linearProcess" presStyleCnt="0"/>
      <dgm:spPr/>
    </dgm:pt>
    <dgm:pt modelId="{27DCBAC0-B912-432A-BBDA-1E8928409594}" type="pres">
      <dgm:prSet presAssocID="{96DCC4D7-32B6-4C54-8AC9-BD385BB7A5D8}" presName="textNode" presStyleLbl="node1" presStyleIdx="0" presStyleCnt="5">
        <dgm:presLayoutVars>
          <dgm:bulletEnabled val="1"/>
        </dgm:presLayoutVars>
      </dgm:prSet>
      <dgm:spPr/>
    </dgm:pt>
    <dgm:pt modelId="{4D498A83-8EBF-4A7F-8831-9ABD2573C10D}" type="pres">
      <dgm:prSet presAssocID="{3C2C5BB9-A028-4FD9-83A6-F9E28909F7C6}" presName="sibTrans" presStyleCnt="0"/>
      <dgm:spPr/>
    </dgm:pt>
    <dgm:pt modelId="{5522720B-5BC5-49A8-97F8-1B58635EE160}" type="pres">
      <dgm:prSet presAssocID="{B176AA73-5FA5-4D08-A851-E51A2D29A4FE}" presName="textNode" presStyleLbl="node1" presStyleIdx="1" presStyleCnt="5">
        <dgm:presLayoutVars>
          <dgm:bulletEnabled val="1"/>
        </dgm:presLayoutVars>
      </dgm:prSet>
      <dgm:spPr/>
    </dgm:pt>
    <dgm:pt modelId="{C125374B-6C0C-4471-8D29-A7F622EB2988}" type="pres">
      <dgm:prSet presAssocID="{8D150689-1B1E-4A3F-ACDF-2E04826BF006}" presName="sibTrans" presStyleCnt="0"/>
      <dgm:spPr/>
    </dgm:pt>
    <dgm:pt modelId="{450F9AF7-AB43-4A4A-9D83-301CB83AF62F}" type="pres">
      <dgm:prSet presAssocID="{E1CCD15E-5A8C-4AF3-8B08-4767D6151619}" presName="textNode" presStyleLbl="node1" presStyleIdx="2" presStyleCnt="5">
        <dgm:presLayoutVars>
          <dgm:bulletEnabled val="1"/>
        </dgm:presLayoutVars>
      </dgm:prSet>
      <dgm:spPr/>
    </dgm:pt>
    <dgm:pt modelId="{62B22BFC-3EED-4458-939B-0A1DD61CB075}" type="pres">
      <dgm:prSet presAssocID="{8FE8CFB0-687A-4363-A854-986B1D863529}" presName="sibTrans" presStyleCnt="0"/>
      <dgm:spPr/>
    </dgm:pt>
    <dgm:pt modelId="{2E7F1709-9764-4481-A9CB-93B8B9E1856E}" type="pres">
      <dgm:prSet presAssocID="{ADDA61AA-6CFB-4CBA-AC8A-5277D9931B9B}" presName="textNode" presStyleLbl="node1" presStyleIdx="3" presStyleCnt="5">
        <dgm:presLayoutVars>
          <dgm:bulletEnabled val="1"/>
        </dgm:presLayoutVars>
      </dgm:prSet>
      <dgm:spPr/>
    </dgm:pt>
    <dgm:pt modelId="{77C8E1A4-5AD0-4B0F-AF55-57D57825B3DA}" type="pres">
      <dgm:prSet presAssocID="{DADEE013-DEDB-4CB2-9462-BF8E8E729A34}" presName="sibTrans" presStyleCnt="0"/>
      <dgm:spPr/>
    </dgm:pt>
    <dgm:pt modelId="{67FB6EF2-3B7F-4340-AB49-E7B24C66D2EC}" type="pres">
      <dgm:prSet presAssocID="{1737FB13-DAE3-4BF4-985E-FB0F5E3439D9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CB0BF914-4A60-4F3E-8CC1-69DB050FDF09}" srcId="{810433B2-EE7D-468A-A180-1A601DCF29B2}" destId="{B176AA73-5FA5-4D08-A851-E51A2D29A4FE}" srcOrd="1" destOrd="0" parTransId="{89A43CA8-1B7F-4144-AC56-204E4ABB0A23}" sibTransId="{8D150689-1B1E-4A3F-ACDF-2E04826BF006}"/>
    <dgm:cxn modelId="{DCBAE434-1948-46EF-BAEE-EB6AFEE79707}" srcId="{810433B2-EE7D-468A-A180-1A601DCF29B2}" destId="{96DCC4D7-32B6-4C54-8AC9-BD385BB7A5D8}" srcOrd="0" destOrd="0" parTransId="{E2EA9D5B-2160-4435-AA32-FC7A8847521E}" sibTransId="{3C2C5BB9-A028-4FD9-83A6-F9E28909F7C6}"/>
    <dgm:cxn modelId="{2DC57638-8DCC-4E02-9668-3BD182094E71}" srcId="{810433B2-EE7D-468A-A180-1A601DCF29B2}" destId="{E1CCD15E-5A8C-4AF3-8B08-4767D6151619}" srcOrd="2" destOrd="0" parTransId="{9E66A194-D329-415E-91DE-A368E0E8411B}" sibTransId="{8FE8CFB0-687A-4363-A854-986B1D863529}"/>
    <dgm:cxn modelId="{14651850-1D18-4AD5-BD70-3CD3952C63A4}" type="presOf" srcId="{E1CCD15E-5A8C-4AF3-8B08-4767D6151619}" destId="{450F9AF7-AB43-4A4A-9D83-301CB83AF62F}" srcOrd="0" destOrd="0" presId="urn:microsoft.com/office/officeart/2005/8/layout/hProcess9"/>
    <dgm:cxn modelId="{6132557F-98C3-4BD5-B1E7-0D816C43E9A5}" type="presOf" srcId="{ADDA61AA-6CFB-4CBA-AC8A-5277D9931B9B}" destId="{2E7F1709-9764-4481-A9CB-93B8B9E1856E}" srcOrd="0" destOrd="0" presId="urn:microsoft.com/office/officeart/2005/8/layout/hProcess9"/>
    <dgm:cxn modelId="{36DB8985-6053-46C0-A9B1-188F8E2C4940}" type="presOf" srcId="{1737FB13-DAE3-4BF4-985E-FB0F5E3439D9}" destId="{67FB6EF2-3B7F-4340-AB49-E7B24C66D2EC}" srcOrd="0" destOrd="0" presId="urn:microsoft.com/office/officeart/2005/8/layout/hProcess9"/>
    <dgm:cxn modelId="{FE24619F-621D-4B5E-87BA-5C30CB674F2B}" srcId="{810433B2-EE7D-468A-A180-1A601DCF29B2}" destId="{ADDA61AA-6CFB-4CBA-AC8A-5277D9931B9B}" srcOrd="3" destOrd="0" parTransId="{AFEF1CB9-1F76-41BD-9097-B236DF37D955}" sibTransId="{DADEE013-DEDB-4CB2-9462-BF8E8E729A34}"/>
    <dgm:cxn modelId="{928CFEAB-1AF3-43E8-BF1E-3E5E97CF3D1F}" type="presOf" srcId="{96DCC4D7-32B6-4C54-8AC9-BD385BB7A5D8}" destId="{27DCBAC0-B912-432A-BBDA-1E8928409594}" srcOrd="0" destOrd="0" presId="urn:microsoft.com/office/officeart/2005/8/layout/hProcess9"/>
    <dgm:cxn modelId="{2394E5D1-A187-4D4C-8850-B73CB4A4EBF2}" type="presOf" srcId="{B176AA73-5FA5-4D08-A851-E51A2D29A4FE}" destId="{5522720B-5BC5-49A8-97F8-1B58635EE160}" srcOrd="0" destOrd="0" presId="urn:microsoft.com/office/officeart/2005/8/layout/hProcess9"/>
    <dgm:cxn modelId="{67D33FDD-2FD2-4FD5-95B1-CA5957C5D8D1}" srcId="{810433B2-EE7D-468A-A180-1A601DCF29B2}" destId="{1737FB13-DAE3-4BF4-985E-FB0F5E3439D9}" srcOrd="4" destOrd="0" parTransId="{ECCBB9E1-481F-4353-9DC9-CC185B754CF1}" sibTransId="{668AC2EA-FD6E-49D4-8170-5319A39FA1C3}"/>
    <dgm:cxn modelId="{940339FA-EF42-4F65-A6D8-E87309E32243}" type="presOf" srcId="{810433B2-EE7D-468A-A180-1A601DCF29B2}" destId="{47DF6E50-9747-4DA5-B531-A58FA4BC9DB7}" srcOrd="0" destOrd="0" presId="urn:microsoft.com/office/officeart/2005/8/layout/hProcess9"/>
    <dgm:cxn modelId="{10026901-4ECD-475A-BA3D-D2CF94EA48C9}" type="presParOf" srcId="{47DF6E50-9747-4DA5-B531-A58FA4BC9DB7}" destId="{BA6B82B2-EDD7-4EEC-831A-8A8D939D6EBA}" srcOrd="0" destOrd="0" presId="urn:microsoft.com/office/officeart/2005/8/layout/hProcess9"/>
    <dgm:cxn modelId="{948165BA-4C4A-4B35-AB9D-BC555CC953DE}" type="presParOf" srcId="{47DF6E50-9747-4DA5-B531-A58FA4BC9DB7}" destId="{D6C98DDE-873C-43CA-BD6B-D18598CC9939}" srcOrd="1" destOrd="0" presId="urn:microsoft.com/office/officeart/2005/8/layout/hProcess9"/>
    <dgm:cxn modelId="{D6AC3E2E-703E-4E3F-9B7F-59D2836BED05}" type="presParOf" srcId="{D6C98DDE-873C-43CA-BD6B-D18598CC9939}" destId="{27DCBAC0-B912-432A-BBDA-1E8928409594}" srcOrd="0" destOrd="0" presId="urn:microsoft.com/office/officeart/2005/8/layout/hProcess9"/>
    <dgm:cxn modelId="{3803913C-3EC8-4BEC-ACEE-FE5DB92C8EF9}" type="presParOf" srcId="{D6C98DDE-873C-43CA-BD6B-D18598CC9939}" destId="{4D498A83-8EBF-4A7F-8831-9ABD2573C10D}" srcOrd="1" destOrd="0" presId="urn:microsoft.com/office/officeart/2005/8/layout/hProcess9"/>
    <dgm:cxn modelId="{8D456BB8-2694-4810-BB8A-802D072F9C43}" type="presParOf" srcId="{D6C98DDE-873C-43CA-BD6B-D18598CC9939}" destId="{5522720B-5BC5-49A8-97F8-1B58635EE160}" srcOrd="2" destOrd="0" presId="urn:microsoft.com/office/officeart/2005/8/layout/hProcess9"/>
    <dgm:cxn modelId="{07E2C7AF-C6D4-49D8-A9C3-74B0FB458D2F}" type="presParOf" srcId="{D6C98DDE-873C-43CA-BD6B-D18598CC9939}" destId="{C125374B-6C0C-4471-8D29-A7F622EB2988}" srcOrd="3" destOrd="0" presId="urn:microsoft.com/office/officeart/2005/8/layout/hProcess9"/>
    <dgm:cxn modelId="{EBAFE31B-D5D1-4A0C-B3F9-7E28BA3FC844}" type="presParOf" srcId="{D6C98DDE-873C-43CA-BD6B-D18598CC9939}" destId="{450F9AF7-AB43-4A4A-9D83-301CB83AF62F}" srcOrd="4" destOrd="0" presId="urn:microsoft.com/office/officeart/2005/8/layout/hProcess9"/>
    <dgm:cxn modelId="{548FDDDD-DE29-4B4D-B403-9C8127AFFCF5}" type="presParOf" srcId="{D6C98DDE-873C-43CA-BD6B-D18598CC9939}" destId="{62B22BFC-3EED-4458-939B-0A1DD61CB075}" srcOrd="5" destOrd="0" presId="urn:microsoft.com/office/officeart/2005/8/layout/hProcess9"/>
    <dgm:cxn modelId="{83381634-1BDA-47D9-96BB-7A809B9B66E6}" type="presParOf" srcId="{D6C98DDE-873C-43CA-BD6B-D18598CC9939}" destId="{2E7F1709-9764-4481-A9CB-93B8B9E1856E}" srcOrd="6" destOrd="0" presId="urn:microsoft.com/office/officeart/2005/8/layout/hProcess9"/>
    <dgm:cxn modelId="{777F3F24-5541-46D8-8088-7626D433DC6B}" type="presParOf" srcId="{D6C98DDE-873C-43CA-BD6B-D18598CC9939}" destId="{77C8E1A4-5AD0-4B0F-AF55-57D57825B3DA}" srcOrd="7" destOrd="0" presId="urn:microsoft.com/office/officeart/2005/8/layout/hProcess9"/>
    <dgm:cxn modelId="{DDEEDA53-A784-4D30-962B-49F7EC07DF38}" type="presParOf" srcId="{D6C98DDE-873C-43CA-BD6B-D18598CC9939}" destId="{67FB6EF2-3B7F-4340-AB49-E7B24C66D2EC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B4102B-164E-4DE5-B158-29E2C582EA22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02F15FE-5D0A-45E1-AF9B-8FE91A083DCC}">
      <dgm:prSet phldrT="[Text]"/>
      <dgm:spPr/>
      <dgm:t>
        <a:bodyPr/>
        <a:lstStyle/>
        <a:p>
          <a:r>
            <a:rPr lang="en-US" dirty="0"/>
            <a:t>Sberbank’s Decision Factors</a:t>
          </a:r>
        </a:p>
      </dgm:t>
    </dgm:pt>
    <dgm:pt modelId="{1D64AC13-4F6E-424C-AB18-154DAB159598}" type="parTrans" cxnId="{262FB87E-2CBD-43E4-9F98-DAD4C4A24302}">
      <dgm:prSet/>
      <dgm:spPr/>
      <dgm:t>
        <a:bodyPr/>
        <a:lstStyle/>
        <a:p>
          <a:endParaRPr lang="en-US"/>
        </a:p>
      </dgm:t>
    </dgm:pt>
    <dgm:pt modelId="{9BBB091E-8922-4AF9-AAA5-ABFBBC6AC925}" type="sibTrans" cxnId="{262FB87E-2CBD-43E4-9F98-DAD4C4A24302}">
      <dgm:prSet/>
      <dgm:spPr/>
      <dgm:t>
        <a:bodyPr/>
        <a:lstStyle/>
        <a:p>
          <a:endParaRPr lang="en-US"/>
        </a:p>
      </dgm:t>
    </dgm:pt>
    <dgm:pt modelId="{DA107D79-650B-4103-B4E8-22E88DE5EDCD}">
      <dgm:prSet phldrT="[Text]"/>
      <dgm:spPr/>
      <dgm:t>
        <a:bodyPr/>
        <a:lstStyle/>
        <a:p>
          <a:r>
            <a:rPr lang="en-US" dirty="0"/>
            <a:t>Maximum Amount of Loan</a:t>
          </a:r>
        </a:p>
      </dgm:t>
    </dgm:pt>
    <dgm:pt modelId="{075953DF-2519-4D65-8EDA-25D62C4124A8}" type="parTrans" cxnId="{9F3A6441-CE69-4D45-9406-F073E5734156}">
      <dgm:prSet/>
      <dgm:spPr/>
      <dgm:t>
        <a:bodyPr/>
        <a:lstStyle/>
        <a:p>
          <a:endParaRPr lang="en-US"/>
        </a:p>
      </dgm:t>
    </dgm:pt>
    <dgm:pt modelId="{566F320A-751D-42D9-91AB-8EF40B435917}" type="sibTrans" cxnId="{9F3A6441-CE69-4D45-9406-F073E5734156}">
      <dgm:prSet/>
      <dgm:spPr/>
      <dgm:t>
        <a:bodyPr/>
        <a:lstStyle/>
        <a:p>
          <a:endParaRPr lang="en-US"/>
        </a:p>
      </dgm:t>
    </dgm:pt>
    <dgm:pt modelId="{8B232B71-1B08-43E1-906B-4048939388C9}">
      <dgm:prSet phldrT="[Text]"/>
      <dgm:spPr/>
      <dgm:t>
        <a:bodyPr/>
        <a:lstStyle/>
        <a:p>
          <a:r>
            <a:rPr lang="en-US" dirty="0"/>
            <a:t>80% of the Housing Price</a:t>
          </a:r>
        </a:p>
      </dgm:t>
    </dgm:pt>
    <dgm:pt modelId="{C032D5E4-7110-4F42-88CE-5B7D24319B16}" type="parTrans" cxnId="{8AE23781-8833-4B8D-9395-ADE018EFDC3F}">
      <dgm:prSet/>
      <dgm:spPr/>
      <dgm:t>
        <a:bodyPr/>
        <a:lstStyle/>
        <a:p>
          <a:endParaRPr lang="en-US"/>
        </a:p>
      </dgm:t>
    </dgm:pt>
    <dgm:pt modelId="{7505E47C-9D14-4998-9388-A2BB7668DAAD}" type="sibTrans" cxnId="{8AE23781-8833-4B8D-9395-ADE018EFDC3F}">
      <dgm:prSet/>
      <dgm:spPr/>
      <dgm:t>
        <a:bodyPr/>
        <a:lstStyle/>
        <a:p>
          <a:endParaRPr lang="en-US"/>
        </a:p>
      </dgm:t>
    </dgm:pt>
    <dgm:pt modelId="{7EB5979B-E8F7-47FE-A047-BAC56CD7A421}">
      <dgm:prSet phldrT="[Text]"/>
      <dgm:spPr/>
      <dgm:t>
        <a:bodyPr/>
        <a:lstStyle/>
        <a:p>
          <a:r>
            <a:rPr lang="en-US" dirty="0"/>
            <a:t>70% of the Housing Price</a:t>
          </a:r>
        </a:p>
      </dgm:t>
    </dgm:pt>
    <dgm:pt modelId="{57F4CE98-4496-47F0-93AE-5AF33BC2652C}" type="parTrans" cxnId="{793FE09E-0270-48B2-9B7F-7A8CE0A48C9C}">
      <dgm:prSet/>
      <dgm:spPr/>
      <dgm:t>
        <a:bodyPr/>
        <a:lstStyle/>
        <a:p>
          <a:endParaRPr lang="en-US"/>
        </a:p>
      </dgm:t>
    </dgm:pt>
    <dgm:pt modelId="{4A0518FA-1B14-4357-837A-78DFA90BFF5F}" type="sibTrans" cxnId="{793FE09E-0270-48B2-9B7F-7A8CE0A48C9C}">
      <dgm:prSet/>
      <dgm:spPr/>
      <dgm:t>
        <a:bodyPr/>
        <a:lstStyle/>
        <a:p>
          <a:endParaRPr lang="en-US"/>
        </a:p>
      </dgm:t>
    </dgm:pt>
    <dgm:pt modelId="{0031CB61-06E9-4A40-A114-F446BB6DA030}">
      <dgm:prSet phldrT="[Text]"/>
      <dgm:spPr/>
      <dgm:t>
        <a:bodyPr/>
        <a:lstStyle/>
        <a:p>
          <a:r>
            <a:rPr lang="en-US" dirty="0"/>
            <a:t>Percentage of Interest</a:t>
          </a:r>
        </a:p>
      </dgm:t>
    </dgm:pt>
    <dgm:pt modelId="{71B09001-4311-46A4-BEC1-EF17712128F1}" type="parTrans" cxnId="{8806B326-322C-4C7E-A86D-B904E79DBAFE}">
      <dgm:prSet/>
      <dgm:spPr/>
      <dgm:t>
        <a:bodyPr/>
        <a:lstStyle/>
        <a:p>
          <a:endParaRPr lang="en-US"/>
        </a:p>
      </dgm:t>
    </dgm:pt>
    <dgm:pt modelId="{AC0E3BF5-59AC-4FA6-A7FF-8EFAFD4B4381}" type="sibTrans" cxnId="{8806B326-322C-4C7E-A86D-B904E79DBAFE}">
      <dgm:prSet/>
      <dgm:spPr/>
      <dgm:t>
        <a:bodyPr/>
        <a:lstStyle/>
        <a:p>
          <a:endParaRPr lang="en-US"/>
        </a:p>
      </dgm:t>
    </dgm:pt>
    <dgm:pt modelId="{18D5BD06-D5C9-4BD4-81E5-E632A38961BF}">
      <dgm:prSet phldrT="[Text]"/>
      <dgm:spPr/>
      <dgm:t>
        <a:bodyPr/>
        <a:lstStyle/>
        <a:p>
          <a:r>
            <a:rPr lang="en-US" dirty="0"/>
            <a:t>Payback Period</a:t>
          </a:r>
        </a:p>
      </dgm:t>
    </dgm:pt>
    <dgm:pt modelId="{8B30BDA5-30AD-441D-9A75-090BCA7CE4DB}" type="parTrans" cxnId="{D639B3FC-B7EC-4257-8A7D-1113E0E4E847}">
      <dgm:prSet/>
      <dgm:spPr/>
      <dgm:t>
        <a:bodyPr/>
        <a:lstStyle/>
        <a:p>
          <a:endParaRPr lang="en-US"/>
        </a:p>
      </dgm:t>
    </dgm:pt>
    <dgm:pt modelId="{734EF7A5-C52F-454E-BFE6-7B7CAA4DA71D}" type="sibTrans" cxnId="{D639B3FC-B7EC-4257-8A7D-1113E0E4E847}">
      <dgm:prSet/>
      <dgm:spPr/>
      <dgm:t>
        <a:bodyPr/>
        <a:lstStyle/>
        <a:p>
          <a:endParaRPr lang="en-US"/>
        </a:p>
      </dgm:t>
    </dgm:pt>
    <dgm:pt modelId="{F5DAE5DB-AC45-4C74-A302-8D295B01D6C1}">
      <dgm:prSet phldrT="[Text]"/>
      <dgm:spPr/>
      <dgm:t>
        <a:bodyPr/>
        <a:lstStyle/>
        <a:p>
          <a:r>
            <a:rPr lang="en-US" dirty="0"/>
            <a:t>60% of the Housing Price</a:t>
          </a:r>
        </a:p>
      </dgm:t>
    </dgm:pt>
    <dgm:pt modelId="{0A171410-2DE9-4145-8417-4543B9368FB3}" type="parTrans" cxnId="{00923A8B-BC2E-48A0-A101-D71267E9812F}">
      <dgm:prSet/>
      <dgm:spPr/>
      <dgm:t>
        <a:bodyPr/>
        <a:lstStyle/>
        <a:p>
          <a:endParaRPr lang="en-US"/>
        </a:p>
      </dgm:t>
    </dgm:pt>
    <dgm:pt modelId="{85FCE118-9970-4FEE-965A-E86ED4891168}" type="sibTrans" cxnId="{00923A8B-BC2E-48A0-A101-D71267E9812F}">
      <dgm:prSet/>
      <dgm:spPr/>
      <dgm:t>
        <a:bodyPr/>
        <a:lstStyle/>
        <a:p>
          <a:endParaRPr lang="en-US"/>
        </a:p>
      </dgm:t>
    </dgm:pt>
    <dgm:pt modelId="{16E96D1C-2DCA-4387-B4A9-F1E424E09692}" type="pres">
      <dgm:prSet presAssocID="{74B4102B-164E-4DE5-B158-29E2C582EA2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D08939B-67F7-4737-8D8F-936DD48568F9}" type="pres">
      <dgm:prSet presAssocID="{E02F15FE-5D0A-45E1-AF9B-8FE91A083DCC}" presName="root1" presStyleCnt="0"/>
      <dgm:spPr/>
    </dgm:pt>
    <dgm:pt modelId="{E224DA89-F7D6-49EC-9271-735490C535F6}" type="pres">
      <dgm:prSet presAssocID="{E02F15FE-5D0A-45E1-AF9B-8FE91A083DCC}" presName="LevelOneTextNode" presStyleLbl="node0" presStyleIdx="0" presStyleCnt="1">
        <dgm:presLayoutVars>
          <dgm:chPref val="3"/>
        </dgm:presLayoutVars>
      </dgm:prSet>
      <dgm:spPr/>
    </dgm:pt>
    <dgm:pt modelId="{B689FD2C-6BF2-4AAA-8852-AABDFD58CDBE}" type="pres">
      <dgm:prSet presAssocID="{E02F15FE-5D0A-45E1-AF9B-8FE91A083DCC}" presName="level2hierChild" presStyleCnt="0"/>
      <dgm:spPr/>
    </dgm:pt>
    <dgm:pt modelId="{846334EF-2E8F-4A7F-A4A4-43C44FC1F37A}" type="pres">
      <dgm:prSet presAssocID="{075953DF-2519-4D65-8EDA-25D62C4124A8}" presName="conn2-1" presStyleLbl="parChTrans1D2" presStyleIdx="0" presStyleCnt="3"/>
      <dgm:spPr/>
    </dgm:pt>
    <dgm:pt modelId="{EF17478B-4E44-4C56-B3AA-9E2B6B2495A7}" type="pres">
      <dgm:prSet presAssocID="{075953DF-2519-4D65-8EDA-25D62C4124A8}" presName="connTx" presStyleLbl="parChTrans1D2" presStyleIdx="0" presStyleCnt="3"/>
      <dgm:spPr/>
    </dgm:pt>
    <dgm:pt modelId="{E0F50157-8B2A-404C-8FF1-FCDD9AAD30DA}" type="pres">
      <dgm:prSet presAssocID="{DA107D79-650B-4103-B4E8-22E88DE5EDCD}" presName="root2" presStyleCnt="0"/>
      <dgm:spPr/>
    </dgm:pt>
    <dgm:pt modelId="{64EA6E36-8517-4F7C-AC71-99B03D3A29F1}" type="pres">
      <dgm:prSet presAssocID="{DA107D79-650B-4103-B4E8-22E88DE5EDCD}" presName="LevelTwoTextNode" presStyleLbl="node2" presStyleIdx="0" presStyleCnt="3">
        <dgm:presLayoutVars>
          <dgm:chPref val="3"/>
        </dgm:presLayoutVars>
      </dgm:prSet>
      <dgm:spPr/>
    </dgm:pt>
    <dgm:pt modelId="{8C190E6E-6A5E-4B28-BB34-CEAB2EDAE99D}" type="pres">
      <dgm:prSet presAssocID="{DA107D79-650B-4103-B4E8-22E88DE5EDCD}" presName="level3hierChild" presStyleCnt="0"/>
      <dgm:spPr/>
    </dgm:pt>
    <dgm:pt modelId="{C62A8339-1B39-4404-9FBF-B678712AD90E}" type="pres">
      <dgm:prSet presAssocID="{C032D5E4-7110-4F42-88CE-5B7D24319B16}" presName="conn2-1" presStyleLbl="parChTrans1D3" presStyleIdx="0" presStyleCnt="3"/>
      <dgm:spPr/>
    </dgm:pt>
    <dgm:pt modelId="{7DCDC064-F8C7-4535-AB1C-28AEC8AD489C}" type="pres">
      <dgm:prSet presAssocID="{C032D5E4-7110-4F42-88CE-5B7D24319B16}" presName="connTx" presStyleLbl="parChTrans1D3" presStyleIdx="0" presStyleCnt="3"/>
      <dgm:spPr/>
    </dgm:pt>
    <dgm:pt modelId="{B6E7773B-7FEA-4604-87B3-DD2FD80EC50D}" type="pres">
      <dgm:prSet presAssocID="{8B232B71-1B08-43E1-906B-4048939388C9}" presName="root2" presStyleCnt="0"/>
      <dgm:spPr/>
    </dgm:pt>
    <dgm:pt modelId="{F4F0B526-8203-4313-A89A-45DEE4C87813}" type="pres">
      <dgm:prSet presAssocID="{8B232B71-1B08-43E1-906B-4048939388C9}" presName="LevelTwoTextNode" presStyleLbl="node3" presStyleIdx="0" presStyleCnt="3">
        <dgm:presLayoutVars>
          <dgm:chPref val="3"/>
        </dgm:presLayoutVars>
      </dgm:prSet>
      <dgm:spPr/>
    </dgm:pt>
    <dgm:pt modelId="{8C022FC9-A25D-4193-B21F-04650665DE17}" type="pres">
      <dgm:prSet presAssocID="{8B232B71-1B08-43E1-906B-4048939388C9}" presName="level3hierChild" presStyleCnt="0"/>
      <dgm:spPr/>
    </dgm:pt>
    <dgm:pt modelId="{4E922817-C1F1-494A-921B-A7B216B7EA9A}" type="pres">
      <dgm:prSet presAssocID="{57F4CE98-4496-47F0-93AE-5AF33BC2652C}" presName="conn2-1" presStyleLbl="parChTrans1D3" presStyleIdx="1" presStyleCnt="3"/>
      <dgm:spPr/>
    </dgm:pt>
    <dgm:pt modelId="{A8B50202-6E5B-4177-972B-E6688EB7067C}" type="pres">
      <dgm:prSet presAssocID="{57F4CE98-4496-47F0-93AE-5AF33BC2652C}" presName="connTx" presStyleLbl="parChTrans1D3" presStyleIdx="1" presStyleCnt="3"/>
      <dgm:spPr/>
    </dgm:pt>
    <dgm:pt modelId="{F74EEFB0-A18B-4C8D-A1CD-74544363CC27}" type="pres">
      <dgm:prSet presAssocID="{7EB5979B-E8F7-47FE-A047-BAC56CD7A421}" presName="root2" presStyleCnt="0"/>
      <dgm:spPr/>
    </dgm:pt>
    <dgm:pt modelId="{4D0B1317-A384-410A-859F-9E065825C1B6}" type="pres">
      <dgm:prSet presAssocID="{7EB5979B-E8F7-47FE-A047-BAC56CD7A421}" presName="LevelTwoTextNode" presStyleLbl="node3" presStyleIdx="1" presStyleCnt="3">
        <dgm:presLayoutVars>
          <dgm:chPref val="3"/>
        </dgm:presLayoutVars>
      </dgm:prSet>
      <dgm:spPr/>
    </dgm:pt>
    <dgm:pt modelId="{BE62E4A0-F110-4C6A-BEB2-DA511CC7D48E}" type="pres">
      <dgm:prSet presAssocID="{7EB5979B-E8F7-47FE-A047-BAC56CD7A421}" presName="level3hierChild" presStyleCnt="0"/>
      <dgm:spPr/>
    </dgm:pt>
    <dgm:pt modelId="{4728BC27-F5C7-484E-B828-347F99B5BA57}" type="pres">
      <dgm:prSet presAssocID="{0A171410-2DE9-4145-8417-4543B9368FB3}" presName="conn2-1" presStyleLbl="parChTrans1D3" presStyleIdx="2" presStyleCnt="3"/>
      <dgm:spPr/>
    </dgm:pt>
    <dgm:pt modelId="{AA6AAC68-6532-44A2-B5F4-985EC4B0D613}" type="pres">
      <dgm:prSet presAssocID="{0A171410-2DE9-4145-8417-4543B9368FB3}" presName="connTx" presStyleLbl="parChTrans1D3" presStyleIdx="2" presStyleCnt="3"/>
      <dgm:spPr/>
    </dgm:pt>
    <dgm:pt modelId="{B688EF8B-F51D-47CE-8625-F3C710C193B3}" type="pres">
      <dgm:prSet presAssocID="{F5DAE5DB-AC45-4C74-A302-8D295B01D6C1}" presName="root2" presStyleCnt="0"/>
      <dgm:spPr/>
    </dgm:pt>
    <dgm:pt modelId="{76D163EA-6326-430D-A5F3-36119BE25F6C}" type="pres">
      <dgm:prSet presAssocID="{F5DAE5DB-AC45-4C74-A302-8D295B01D6C1}" presName="LevelTwoTextNode" presStyleLbl="node3" presStyleIdx="2" presStyleCnt="3">
        <dgm:presLayoutVars>
          <dgm:chPref val="3"/>
        </dgm:presLayoutVars>
      </dgm:prSet>
      <dgm:spPr/>
    </dgm:pt>
    <dgm:pt modelId="{0A50802A-FBB2-4604-BFBF-851E1A70A962}" type="pres">
      <dgm:prSet presAssocID="{F5DAE5DB-AC45-4C74-A302-8D295B01D6C1}" presName="level3hierChild" presStyleCnt="0"/>
      <dgm:spPr/>
    </dgm:pt>
    <dgm:pt modelId="{76F995EE-FB44-478F-B8AF-1CB242C785CC}" type="pres">
      <dgm:prSet presAssocID="{71B09001-4311-46A4-BEC1-EF17712128F1}" presName="conn2-1" presStyleLbl="parChTrans1D2" presStyleIdx="1" presStyleCnt="3"/>
      <dgm:spPr/>
    </dgm:pt>
    <dgm:pt modelId="{D12F27BA-715F-416E-8FBD-BD1A2433DA78}" type="pres">
      <dgm:prSet presAssocID="{71B09001-4311-46A4-BEC1-EF17712128F1}" presName="connTx" presStyleLbl="parChTrans1D2" presStyleIdx="1" presStyleCnt="3"/>
      <dgm:spPr/>
    </dgm:pt>
    <dgm:pt modelId="{257B5AAD-09C3-4F66-BA4E-54D09413D65A}" type="pres">
      <dgm:prSet presAssocID="{0031CB61-06E9-4A40-A114-F446BB6DA030}" presName="root2" presStyleCnt="0"/>
      <dgm:spPr/>
    </dgm:pt>
    <dgm:pt modelId="{6EA14DBF-C128-4A82-833C-6C9569452EE0}" type="pres">
      <dgm:prSet presAssocID="{0031CB61-06E9-4A40-A114-F446BB6DA030}" presName="LevelTwoTextNode" presStyleLbl="node2" presStyleIdx="1" presStyleCnt="3">
        <dgm:presLayoutVars>
          <dgm:chPref val="3"/>
        </dgm:presLayoutVars>
      </dgm:prSet>
      <dgm:spPr/>
    </dgm:pt>
    <dgm:pt modelId="{EEE8F320-4959-4103-8F8D-C5213001A2C1}" type="pres">
      <dgm:prSet presAssocID="{0031CB61-06E9-4A40-A114-F446BB6DA030}" presName="level3hierChild" presStyleCnt="0"/>
      <dgm:spPr/>
    </dgm:pt>
    <dgm:pt modelId="{5C824F93-B090-4B29-8C0E-DDB6FBE2A079}" type="pres">
      <dgm:prSet presAssocID="{8B30BDA5-30AD-441D-9A75-090BCA7CE4DB}" presName="conn2-1" presStyleLbl="parChTrans1D2" presStyleIdx="2" presStyleCnt="3"/>
      <dgm:spPr/>
    </dgm:pt>
    <dgm:pt modelId="{790A6515-A276-4C46-B846-B6610773DD29}" type="pres">
      <dgm:prSet presAssocID="{8B30BDA5-30AD-441D-9A75-090BCA7CE4DB}" presName="connTx" presStyleLbl="parChTrans1D2" presStyleIdx="2" presStyleCnt="3"/>
      <dgm:spPr/>
    </dgm:pt>
    <dgm:pt modelId="{1F8E2264-ECD3-4ADA-AC25-F10FB5277F65}" type="pres">
      <dgm:prSet presAssocID="{18D5BD06-D5C9-4BD4-81E5-E632A38961BF}" presName="root2" presStyleCnt="0"/>
      <dgm:spPr/>
    </dgm:pt>
    <dgm:pt modelId="{0607393C-2B2E-4DC0-8FBE-73370A8B0B1B}" type="pres">
      <dgm:prSet presAssocID="{18D5BD06-D5C9-4BD4-81E5-E632A38961BF}" presName="LevelTwoTextNode" presStyleLbl="node2" presStyleIdx="2" presStyleCnt="3">
        <dgm:presLayoutVars>
          <dgm:chPref val="3"/>
        </dgm:presLayoutVars>
      </dgm:prSet>
      <dgm:spPr/>
    </dgm:pt>
    <dgm:pt modelId="{46D87578-DB8D-4941-89CB-AD4B7786A089}" type="pres">
      <dgm:prSet presAssocID="{18D5BD06-D5C9-4BD4-81E5-E632A38961BF}" presName="level3hierChild" presStyleCnt="0"/>
      <dgm:spPr/>
    </dgm:pt>
  </dgm:ptLst>
  <dgm:cxnLst>
    <dgm:cxn modelId="{96AEF005-A7AE-4CEF-8010-48DA63FE959C}" type="presOf" srcId="{C032D5E4-7110-4F42-88CE-5B7D24319B16}" destId="{7DCDC064-F8C7-4535-AB1C-28AEC8AD489C}" srcOrd="1" destOrd="0" presId="urn:microsoft.com/office/officeart/2005/8/layout/hierarchy2"/>
    <dgm:cxn modelId="{A371FD0A-CCE5-4FA3-BE16-8223976629ED}" type="presOf" srcId="{075953DF-2519-4D65-8EDA-25D62C4124A8}" destId="{EF17478B-4E44-4C56-B3AA-9E2B6B2495A7}" srcOrd="1" destOrd="0" presId="urn:microsoft.com/office/officeart/2005/8/layout/hierarchy2"/>
    <dgm:cxn modelId="{B616E00F-D8D3-426E-A083-DAA37D7B5316}" type="presOf" srcId="{18D5BD06-D5C9-4BD4-81E5-E632A38961BF}" destId="{0607393C-2B2E-4DC0-8FBE-73370A8B0B1B}" srcOrd="0" destOrd="0" presId="urn:microsoft.com/office/officeart/2005/8/layout/hierarchy2"/>
    <dgm:cxn modelId="{8806B326-322C-4C7E-A86D-B904E79DBAFE}" srcId="{E02F15FE-5D0A-45E1-AF9B-8FE91A083DCC}" destId="{0031CB61-06E9-4A40-A114-F446BB6DA030}" srcOrd="1" destOrd="0" parTransId="{71B09001-4311-46A4-BEC1-EF17712128F1}" sibTransId="{AC0E3BF5-59AC-4FA6-A7FF-8EFAFD4B4381}"/>
    <dgm:cxn modelId="{B332BF34-3F48-4ABD-9D9C-4967B1B84AF4}" type="presOf" srcId="{0A171410-2DE9-4145-8417-4543B9368FB3}" destId="{AA6AAC68-6532-44A2-B5F4-985EC4B0D613}" srcOrd="1" destOrd="0" presId="urn:microsoft.com/office/officeart/2005/8/layout/hierarchy2"/>
    <dgm:cxn modelId="{D4C72737-9445-48C0-9469-BAF94E30300D}" type="presOf" srcId="{8B30BDA5-30AD-441D-9A75-090BCA7CE4DB}" destId="{790A6515-A276-4C46-B846-B6610773DD29}" srcOrd="1" destOrd="0" presId="urn:microsoft.com/office/officeart/2005/8/layout/hierarchy2"/>
    <dgm:cxn modelId="{68D36938-F0BF-4F55-B1C2-D1E114B3E83F}" type="presOf" srcId="{57F4CE98-4496-47F0-93AE-5AF33BC2652C}" destId="{A8B50202-6E5B-4177-972B-E6688EB7067C}" srcOrd="1" destOrd="0" presId="urn:microsoft.com/office/officeart/2005/8/layout/hierarchy2"/>
    <dgm:cxn modelId="{9F3A6441-CE69-4D45-9406-F073E5734156}" srcId="{E02F15FE-5D0A-45E1-AF9B-8FE91A083DCC}" destId="{DA107D79-650B-4103-B4E8-22E88DE5EDCD}" srcOrd="0" destOrd="0" parTransId="{075953DF-2519-4D65-8EDA-25D62C4124A8}" sibTransId="{566F320A-751D-42D9-91AB-8EF40B435917}"/>
    <dgm:cxn modelId="{CA6DA444-C918-443C-9CD2-7AF7176483DF}" type="presOf" srcId="{71B09001-4311-46A4-BEC1-EF17712128F1}" destId="{D12F27BA-715F-416E-8FBD-BD1A2433DA78}" srcOrd="1" destOrd="0" presId="urn:microsoft.com/office/officeart/2005/8/layout/hierarchy2"/>
    <dgm:cxn modelId="{CD001D46-667D-4030-A4BD-D8A85965BF8E}" type="presOf" srcId="{8B232B71-1B08-43E1-906B-4048939388C9}" destId="{F4F0B526-8203-4313-A89A-45DEE4C87813}" srcOrd="0" destOrd="0" presId="urn:microsoft.com/office/officeart/2005/8/layout/hierarchy2"/>
    <dgm:cxn modelId="{F3599A47-DFAE-49A1-B7E2-7F0C76C06FFC}" type="presOf" srcId="{0031CB61-06E9-4A40-A114-F446BB6DA030}" destId="{6EA14DBF-C128-4A82-833C-6C9569452EE0}" srcOrd="0" destOrd="0" presId="urn:microsoft.com/office/officeart/2005/8/layout/hierarchy2"/>
    <dgm:cxn modelId="{C1937668-1A1D-4C30-92F5-F45086305AEE}" type="presOf" srcId="{C032D5E4-7110-4F42-88CE-5B7D24319B16}" destId="{C62A8339-1B39-4404-9FBF-B678712AD90E}" srcOrd="0" destOrd="0" presId="urn:microsoft.com/office/officeart/2005/8/layout/hierarchy2"/>
    <dgm:cxn modelId="{BAB6F76C-C232-4F25-9F7D-7C2425423E54}" type="presOf" srcId="{7EB5979B-E8F7-47FE-A047-BAC56CD7A421}" destId="{4D0B1317-A384-410A-859F-9E065825C1B6}" srcOrd="0" destOrd="0" presId="urn:microsoft.com/office/officeart/2005/8/layout/hierarchy2"/>
    <dgm:cxn modelId="{16B7B952-B7AD-4A65-842B-0EC782607460}" type="presOf" srcId="{74B4102B-164E-4DE5-B158-29E2C582EA22}" destId="{16E96D1C-2DCA-4387-B4A9-F1E424E09692}" srcOrd="0" destOrd="0" presId="urn:microsoft.com/office/officeart/2005/8/layout/hierarchy2"/>
    <dgm:cxn modelId="{4121CE72-9671-4E1B-A0DC-F57A5E143D8E}" type="presOf" srcId="{0A171410-2DE9-4145-8417-4543B9368FB3}" destId="{4728BC27-F5C7-484E-B828-347F99B5BA57}" srcOrd="0" destOrd="0" presId="urn:microsoft.com/office/officeart/2005/8/layout/hierarchy2"/>
    <dgm:cxn modelId="{262FB87E-2CBD-43E4-9F98-DAD4C4A24302}" srcId="{74B4102B-164E-4DE5-B158-29E2C582EA22}" destId="{E02F15FE-5D0A-45E1-AF9B-8FE91A083DCC}" srcOrd="0" destOrd="0" parTransId="{1D64AC13-4F6E-424C-AB18-154DAB159598}" sibTransId="{9BBB091E-8922-4AF9-AAA5-ABFBBC6AC925}"/>
    <dgm:cxn modelId="{8A4AD680-5CC1-4003-B313-F6A4F056C27D}" type="presOf" srcId="{F5DAE5DB-AC45-4C74-A302-8D295B01D6C1}" destId="{76D163EA-6326-430D-A5F3-36119BE25F6C}" srcOrd="0" destOrd="0" presId="urn:microsoft.com/office/officeart/2005/8/layout/hierarchy2"/>
    <dgm:cxn modelId="{8AE23781-8833-4B8D-9395-ADE018EFDC3F}" srcId="{DA107D79-650B-4103-B4E8-22E88DE5EDCD}" destId="{8B232B71-1B08-43E1-906B-4048939388C9}" srcOrd="0" destOrd="0" parTransId="{C032D5E4-7110-4F42-88CE-5B7D24319B16}" sibTransId="{7505E47C-9D14-4998-9388-A2BB7668DAAD}"/>
    <dgm:cxn modelId="{00923A8B-BC2E-48A0-A101-D71267E9812F}" srcId="{DA107D79-650B-4103-B4E8-22E88DE5EDCD}" destId="{F5DAE5DB-AC45-4C74-A302-8D295B01D6C1}" srcOrd="2" destOrd="0" parTransId="{0A171410-2DE9-4145-8417-4543B9368FB3}" sibTransId="{85FCE118-9970-4FEE-965A-E86ED4891168}"/>
    <dgm:cxn modelId="{3AF60C8D-9772-41ED-87E2-422C37ABD9E7}" type="presOf" srcId="{075953DF-2519-4D65-8EDA-25D62C4124A8}" destId="{846334EF-2E8F-4A7F-A4A4-43C44FC1F37A}" srcOrd="0" destOrd="0" presId="urn:microsoft.com/office/officeart/2005/8/layout/hierarchy2"/>
    <dgm:cxn modelId="{96E9B19C-DC4B-458E-BA71-026C52A3505D}" type="presOf" srcId="{8B30BDA5-30AD-441D-9A75-090BCA7CE4DB}" destId="{5C824F93-B090-4B29-8C0E-DDB6FBE2A079}" srcOrd="0" destOrd="0" presId="urn:microsoft.com/office/officeart/2005/8/layout/hierarchy2"/>
    <dgm:cxn modelId="{793FE09E-0270-48B2-9B7F-7A8CE0A48C9C}" srcId="{DA107D79-650B-4103-B4E8-22E88DE5EDCD}" destId="{7EB5979B-E8F7-47FE-A047-BAC56CD7A421}" srcOrd="1" destOrd="0" parTransId="{57F4CE98-4496-47F0-93AE-5AF33BC2652C}" sibTransId="{4A0518FA-1B14-4357-837A-78DFA90BFF5F}"/>
    <dgm:cxn modelId="{C621B2DB-FAC0-4F2D-A1A6-8ACF4AB6F1AD}" type="presOf" srcId="{DA107D79-650B-4103-B4E8-22E88DE5EDCD}" destId="{64EA6E36-8517-4F7C-AC71-99B03D3A29F1}" srcOrd="0" destOrd="0" presId="urn:microsoft.com/office/officeart/2005/8/layout/hierarchy2"/>
    <dgm:cxn modelId="{8EF277DC-80E1-44EE-B614-E5EC212C19AC}" type="presOf" srcId="{E02F15FE-5D0A-45E1-AF9B-8FE91A083DCC}" destId="{E224DA89-F7D6-49EC-9271-735490C535F6}" srcOrd="0" destOrd="0" presId="urn:microsoft.com/office/officeart/2005/8/layout/hierarchy2"/>
    <dgm:cxn modelId="{8E0AC6DE-F24C-46E5-AF9B-A75F10A4DEB4}" type="presOf" srcId="{57F4CE98-4496-47F0-93AE-5AF33BC2652C}" destId="{4E922817-C1F1-494A-921B-A7B216B7EA9A}" srcOrd="0" destOrd="0" presId="urn:microsoft.com/office/officeart/2005/8/layout/hierarchy2"/>
    <dgm:cxn modelId="{599686E5-8FAA-42CB-92A9-87F84381C193}" type="presOf" srcId="{71B09001-4311-46A4-BEC1-EF17712128F1}" destId="{76F995EE-FB44-478F-B8AF-1CB242C785CC}" srcOrd="0" destOrd="0" presId="urn:microsoft.com/office/officeart/2005/8/layout/hierarchy2"/>
    <dgm:cxn modelId="{D639B3FC-B7EC-4257-8A7D-1113E0E4E847}" srcId="{E02F15FE-5D0A-45E1-AF9B-8FE91A083DCC}" destId="{18D5BD06-D5C9-4BD4-81E5-E632A38961BF}" srcOrd="2" destOrd="0" parTransId="{8B30BDA5-30AD-441D-9A75-090BCA7CE4DB}" sibTransId="{734EF7A5-C52F-454E-BFE6-7B7CAA4DA71D}"/>
    <dgm:cxn modelId="{27E311E0-341E-490F-8BCF-91EAC7BBE7E0}" type="presParOf" srcId="{16E96D1C-2DCA-4387-B4A9-F1E424E09692}" destId="{6D08939B-67F7-4737-8D8F-936DD48568F9}" srcOrd="0" destOrd="0" presId="urn:microsoft.com/office/officeart/2005/8/layout/hierarchy2"/>
    <dgm:cxn modelId="{63F1225B-F1BC-442A-8991-459060874DDB}" type="presParOf" srcId="{6D08939B-67F7-4737-8D8F-936DD48568F9}" destId="{E224DA89-F7D6-49EC-9271-735490C535F6}" srcOrd="0" destOrd="0" presId="urn:microsoft.com/office/officeart/2005/8/layout/hierarchy2"/>
    <dgm:cxn modelId="{68507EFE-0272-40BA-B026-F79D90C0CA80}" type="presParOf" srcId="{6D08939B-67F7-4737-8D8F-936DD48568F9}" destId="{B689FD2C-6BF2-4AAA-8852-AABDFD58CDBE}" srcOrd="1" destOrd="0" presId="urn:microsoft.com/office/officeart/2005/8/layout/hierarchy2"/>
    <dgm:cxn modelId="{CE2F7EC1-43BC-4814-ADC7-480B6937C3F8}" type="presParOf" srcId="{B689FD2C-6BF2-4AAA-8852-AABDFD58CDBE}" destId="{846334EF-2E8F-4A7F-A4A4-43C44FC1F37A}" srcOrd="0" destOrd="0" presId="urn:microsoft.com/office/officeart/2005/8/layout/hierarchy2"/>
    <dgm:cxn modelId="{B364A42F-8413-47EA-AC45-0B301DD9EDC3}" type="presParOf" srcId="{846334EF-2E8F-4A7F-A4A4-43C44FC1F37A}" destId="{EF17478B-4E44-4C56-B3AA-9E2B6B2495A7}" srcOrd="0" destOrd="0" presId="urn:microsoft.com/office/officeart/2005/8/layout/hierarchy2"/>
    <dgm:cxn modelId="{2FADBFF0-EE87-4F35-93E6-7653B7E4F2A2}" type="presParOf" srcId="{B689FD2C-6BF2-4AAA-8852-AABDFD58CDBE}" destId="{E0F50157-8B2A-404C-8FF1-FCDD9AAD30DA}" srcOrd="1" destOrd="0" presId="urn:microsoft.com/office/officeart/2005/8/layout/hierarchy2"/>
    <dgm:cxn modelId="{284B2E78-71D4-49D9-81C6-34507404D33A}" type="presParOf" srcId="{E0F50157-8B2A-404C-8FF1-FCDD9AAD30DA}" destId="{64EA6E36-8517-4F7C-AC71-99B03D3A29F1}" srcOrd="0" destOrd="0" presId="urn:microsoft.com/office/officeart/2005/8/layout/hierarchy2"/>
    <dgm:cxn modelId="{622650B3-1943-4120-A0B2-5DFE0D3B3AF5}" type="presParOf" srcId="{E0F50157-8B2A-404C-8FF1-FCDD9AAD30DA}" destId="{8C190E6E-6A5E-4B28-BB34-CEAB2EDAE99D}" srcOrd="1" destOrd="0" presId="urn:microsoft.com/office/officeart/2005/8/layout/hierarchy2"/>
    <dgm:cxn modelId="{7718FC41-E9DD-41B8-A1DC-12EB3BAC3B1B}" type="presParOf" srcId="{8C190E6E-6A5E-4B28-BB34-CEAB2EDAE99D}" destId="{C62A8339-1B39-4404-9FBF-B678712AD90E}" srcOrd="0" destOrd="0" presId="urn:microsoft.com/office/officeart/2005/8/layout/hierarchy2"/>
    <dgm:cxn modelId="{4F458B46-43EA-4953-9E9C-5DE5D1847FE4}" type="presParOf" srcId="{C62A8339-1B39-4404-9FBF-B678712AD90E}" destId="{7DCDC064-F8C7-4535-AB1C-28AEC8AD489C}" srcOrd="0" destOrd="0" presId="urn:microsoft.com/office/officeart/2005/8/layout/hierarchy2"/>
    <dgm:cxn modelId="{9FD6ACC6-8513-485A-830A-34E158AAA1C4}" type="presParOf" srcId="{8C190E6E-6A5E-4B28-BB34-CEAB2EDAE99D}" destId="{B6E7773B-7FEA-4604-87B3-DD2FD80EC50D}" srcOrd="1" destOrd="0" presId="urn:microsoft.com/office/officeart/2005/8/layout/hierarchy2"/>
    <dgm:cxn modelId="{62953FD7-D9D2-4311-9B11-CBF5A6FCEDA2}" type="presParOf" srcId="{B6E7773B-7FEA-4604-87B3-DD2FD80EC50D}" destId="{F4F0B526-8203-4313-A89A-45DEE4C87813}" srcOrd="0" destOrd="0" presId="urn:microsoft.com/office/officeart/2005/8/layout/hierarchy2"/>
    <dgm:cxn modelId="{A20D35B1-E5F2-44EF-AF1B-2F14EAD51F9D}" type="presParOf" srcId="{B6E7773B-7FEA-4604-87B3-DD2FD80EC50D}" destId="{8C022FC9-A25D-4193-B21F-04650665DE17}" srcOrd="1" destOrd="0" presId="urn:microsoft.com/office/officeart/2005/8/layout/hierarchy2"/>
    <dgm:cxn modelId="{A1C54E7F-1267-4AC9-A885-7D26AD104F06}" type="presParOf" srcId="{8C190E6E-6A5E-4B28-BB34-CEAB2EDAE99D}" destId="{4E922817-C1F1-494A-921B-A7B216B7EA9A}" srcOrd="2" destOrd="0" presId="urn:microsoft.com/office/officeart/2005/8/layout/hierarchy2"/>
    <dgm:cxn modelId="{FACB1236-560F-4448-85CF-A1AE8CC6C23E}" type="presParOf" srcId="{4E922817-C1F1-494A-921B-A7B216B7EA9A}" destId="{A8B50202-6E5B-4177-972B-E6688EB7067C}" srcOrd="0" destOrd="0" presId="urn:microsoft.com/office/officeart/2005/8/layout/hierarchy2"/>
    <dgm:cxn modelId="{CED4184E-EBB1-480E-94B5-C91B606CF61A}" type="presParOf" srcId="{8C190E6E-6A5E-4B28-BB34-CEAB2EDAE99D}" destId="{F74EEFB0-A18B-4C8D-A1CD-74544363CC27}" srcOrd="3" destOrd="0" presId="urn:microsoft.com/office/officeart/2005/8/layout/hierarchy2"/>
    <dgm:cxn modelId="{C7F4EA1E-9A5D-468E-AB07-88D274EA1DA3}" type="presParOf" srcId="{F74EEFB0-A18B-4C8D-A1CD-74544363CC27}" destId="{4D0B1317-A384-410A-859F-9E065825C1B6}" srcOrd="0" destOrd="0" presId="urn:microsoft.com/office/officeart/2005/8/layout/hierarchy2"/>
    <dgm:cxn modelId="{A8138E8A-F1DF-494B-90CF-4152320C906A}" type="presParOf" srcId="{F74EEFB0-A18B-4C8D-A1CD-74544363CC27}" destId="{BE62E4A0-F110-4C6A-BEB2-DA511CC7D48E}" srcOrd="1" destOrd="0" presId="urn:microsoft.com/office/officeart/2005/8/layout/hierarchy2"/>
    <dgm:cxn modelId="{E559EC16-510A-4A56-B160-B15F69A0B1F8}" type="presParOf" srcId="{8C190E6E-6A5E-4B28-BB34-CEAB2EDAE99D}" destId="{4728BC27-F5C7-484E-B828-347F99B5BA57}" srcOrd="4" destOrd="0" presId="urn:microsoft.com/office/officeart/2005/8/layout/hierarchy2"/>
    <dgm:cxn modelId="{8554337C-B09B-461F-A372-8F5E57CC8BA9}" type="presParOf" srcId="{4728BC27-F5C7-484E-B828-347F99B5BA57}" destId="{AA6AAC68-6532-44A2-B5F4-985EC4B0D613}" srcOrd="0" destOrd="0" presId="urn:microsoft.com/office/officeart/2005/8/layout/hierarchy2"/>
    <dgm:cxn modelId="{8561BD63-7420-462A-8192-3A43EFFDB85C}" type="presParOf" srcId="{8C190E6E-6A5E-4B28-BB34-CEAB2EDAE99D}" destId="{B688EF8B-F51D-47CE-8625-F3C710C193B3}" srcOrd="5" destOrd="0" presId="urn:microsoft.com/office/officeart/2005/8/layout/hierarchy2"/>
    <dgm:cxn modelId="{032B4A57-575D-43F4-9927-84D1F678462F}" type="presParOf" srcId="{B688EF8B-F51D-47CE-8625-F3C710C193B3}" destId="{76D163EA-6326-430D-A5F3-36119BE25F6C}" srcOrd="0" destOrd="0" presId="urn:microsoft.com/office/officeart/2005/8/layout/hierarchy2"/>
    <dgm:cxn modelId="{C0BBDCAE-9C44-4632-AA2E-652B2D1BF8D7}" type="presParOf" srcId="{B688EF8B-F51D-47CE-8625-F3C710C193B3}" destId="{0A50802A-FBB2-4604-BFBF-851E1A70A962}" srcOrd="1" destOrd="0" presId="urn:microsoft.com/office/officeart/2005/8/layout/hierarchy2"/>
    <dgm:cxn modelId="{0688F75A-14A6-4097-8E03-834D868B7D27}" type="presParOf" srcId="{B689FD2C-6BF2-4AAA-8852-AABDFD58CDBE}" destId="{76F995EE-FB44-478F-B8AF-1CB242C785CC}" srcOrd="2" destOrd="0" presId="urn:microsoft.com/office/officeart/2005/8/layout/hierarchy2"/>
    <dgm:cxn modelId="{34270F68-7B92-4C9D-9868-4E50F03F760E}" type="presParOf" srcId="{76F995EE-FB44-478F-B8AF-1CB242C785CC}" destId="{D12F27BA-715F-416E-8FBD-BD1A2433DA78}" srcOrd="0" destOrd="0" presId="urn:microsoft.com/office/officeart/2005/8/layout/hierarchy2"/>
    <dgm:cxn modelId="{E0284A43-FBAA-4CD3-843C-917B47E869CE}" type="presParOf" srcId="{B689FD2C-6BF2-4AAA-8852-AABDFD58CDBE}" destId="{257B5AAD-09C3-4F66-BA4E-54D09413D65A}" srcOrd="3" destOrd="0" presId="urn:microsoft.com/office/officeart/2005/8/layout/hierarchy2"/>
    <dgm:cxn modelId="{349B1463-EA4D-4E09-A4B6-5A1911B5F057}" type="presParOf" srcId="{257B5AAD-09C3-4F66-BA4E-54D09413D65A}" destId="{6EA14DBF-C128-4A82-833C-6C9569452EE0}" srcOrd="0" destOrd="0" presId="urn:microsoft.com/office/officeart/2005/8/layout/hierarchy2"/>
    <dgm:cxn modelId="{CEE6433D-FBB6-4880-8B67-71E82F0A1ECC}" type="presParOf" srcId="{257B5AAD-09C3-4F66-BA4E-54D09413D65A}" destId="{EEE8F320-4959-4103-8F8D-C5213001A2C1}" srcOrd="1" destOrd="0" presId="urn:microsoft.com/office/officeart/2005/8/layout/hierarchy2"/>
    <dgm:cxn modelId="{AF7D99F0-FB6D-4F6D-A6B3-A8F3A1F14A99}" type="presParOf" srcId="{B689FD2C-6BF2-4AAA-8852-AABDFD58CDBE}" destId="{5C824F93-B090-4B29-8C0E-DDB6FBE2A079}" srcOrd="4" destOrd="0" presId="urn:microsoft.com/office/officeart/2005/8/layout/hierarchy2"/>
    <dgm:cxn modelId="{779899BA-C82F-415A-A575-0368D6FED364}" type="presParOf" srcId="{5C824F93-B090-4B29-8C0E-DDB6FBE2A079}" destId="{790A6515-A276-4C46-B846-B6610773DD29}" srcOrd="0" destOrd="0" presId="urn:microsoft.com/office/officeart/2005/8/layout/hierarchy2"/>
    <dgm:cxn modelId="{C674E6DD-95B7-48A4-9374-2D1BA35DB5A5}" type="presParOf" srcId="{B689FD2C-6BF2-4AAA-8852-AABDFD58CDBE}" destId="{1F8E2264-ECD3-4ADA-AC25-F10FB5277F65}" srcOrd="5" destOrd="0" presId="urn:microsoft.com/office/officeart/2005/8/layout/hierarchy2"/>
    <dgm:cxn modelId="{A36AA5F8-0135-4EF6-89C6-6A44FA0AE283}" type="presParOf" srcId="{1F8E2264-ECD3-4ADA-AC25-F10FB5277F65}" destId="{0607393C-2B2E-4DC0-8FBE-73370A8B0B1B}" srcOrd="0" destOrd="0" presId="urn:microsoft.com/office/officeart/2005/8/layout/hierarchy2"/>
    <dgm:cxn modelId="{50583069-B8F9-48E8-9257-20187A59FF07}" type="presParOf" srcId="{1F8E2264-ECD3-4ADA-AC25-F10FB5277F65}" destId="{46D87578-DB8D-4941-89CB-AD4B7786A08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650F43-90B2-44F1-80B7-2E8A947E73A1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C4354405-EC5D-4B81-B4A4-530BE0FE0BBC}">
      <dgm:prSet phldrT="[Text]" custT="1"/>
      <dgm:spPr/>
      <dgm:t>
        <a:bodyPr/>
        <a:lstStyle/>
        <a:p>
          <a:r>
            <a:rPr lang="en-US" sz="3000" dirty="0"/>
            <a:t>Macro-economic Factors</a:t>
          </a:r>
        </a:p>
      </dgm:t>
    </dgm:pt>
    <dgm:pt modelId="{809676F9-2267-4D84-9872-F49FC7785DAD}" type="parTrans" cxnId="{D2314A57-4228-4E4D-9801-5A2C381ECACC}">
      <dgm:prSet/>
      <dgm:spPr/>
      <dgm:t>
        <a:bodyPr/>
        <a:lstStyle/>
        <a:p>
          <a:endParaRPr lang="en-US" sz="3000"/>
        </a:p>
      </dgm:t>
    </dgm:pt>
    <dgm:pt modelId="{6D055F4A-CD3F-4580-8832-852C9BB6087B}" type="sibTrans" cxnId="{D2314A57-4228-4E4D-9801-5A2C381ECACC}">
      <dgm:prSet/>
      <dgm:spPr/>
      <dgm:t>
        <a:bodyPr/>
        <a:lstStyle/>
        <a:p>
          <a:endParaRPr lang="en-US" sz="3000"/>
        </a:p>
      </dgm:t>
    </dgm:pt>
    <dgm:pt modelId="{44EB46DE-186A-4F88-A7A7-8CD3F64BA8EE}">
      <dgm:prSet phldrT="[Text]" custT="1"/>
      <dgm:spPr/>
      <dgm:t>
        <a:bodyPr/>
        <a:lstStyle/>
        <a:p>
          <a:r>
            <a:rPr lang="en-US" sz="3000" dirty="0"/>
            <a:t>Historical Data – House Pricing Trends</a:t>
          </a:r>
        </a:p>
      </dgm:t>
    </dgm:pt>
    <dgm:pt modelId="{74F45748-DC1B-4C58-AB35-815E252601D7}" type="parTrans" cxnId="{DB76EA59-C565-4FB4-B840-3F1FB7FC850F}">
      <dgm:prSet/>
      <dgm:spPr/>
      <dgm:t>
        <a:bodyPr/>
        <a:lstStyle/>
        <a:p>
          <a:endParaRPr lang="en-US" sz="3000"/>
        </a:p>
      </dgm:t>
    </dgm:pt>
    <dgm:pt modelId="{4F3EEC66-0400-40C3-90BA-EC6E76CAEE89}" type="sibTrans" cxnId="{DB76EA59-C565-4FB4-B840-3F1FB7FC850F}">
      <dgm:prSet/>
      <dgm:spPr/>
      <dgm:t>
        <a:bodyPr/>
        <a:lstStyle/>
        <a:p>
          <a:endParaRPr lang="en-US" sz="3000"/>
        </a:p>
      </dgm:t>
    </dgm:pt>
    <dgm:pt modelId="{CE9C301B-19F3-4A3C-B442-1EA501C3A048}">
      <dgm:prSet phldrT="[Text]" custT="1"/>
      <dgm:spPr/>
      <dgm:t>
        <a:bodyPr/>
        <a:lstStyle/>
        <a:p>
          <a:r>
            <a:rPr lang="en-US" sz="3000" dirty="0"/>
            <a:t>Access To Higher Configuration Systems</a:t>
          </a:r>
        </a:p>
      </dgm:t>
    </dgm:pt>
    <dgm:pt modelId="{1F48FDFC-F743-48FA-B330-0AFDF55FA6E4}" type="parTrans" cxnId="{ECC5B6E3-BF85-4B08-9EC2-8F02436B1D88}">
      <dgm:prSet/>
      <dgm:spPr/>
      <dgm:t>
        <a:bodyPr/>
        <a:lstStyle/>
        <a:p>
          <a:endParaRPr lang="en-US" sz="3000"/>
        </a:p>
      </dgm:t>
    </dgm:pt>
    <dgm:pt modelId="{2F9E13D0-8FD3-46D3-A7A5-A5ED8C53E250}" type="sibTrans" cxnId="{ECC5B6E3-BF85-4B08-9EC2-8F02436B1D88}">
      <dgm:prSet/>
      <dgm:spPr/>
      <dgm:t>
        <a:bodyPr/>
        <a:lstStyle/>
        <a:p>
          <a:endParaRPr lang="en-US" sz="3000"/>
        </a:p>
      </dgm:t>
    </dgm:pt>
    <dgm:pt modelId="{5E9B69E4-C04D-49FE-81A4-84A16D06D695}">
      <dgm:prSet phldrT="[Text]" custT="1"/>
      <dgm:spPr/>
      <dgm:t>
        <a:bodyPr/>
        <a:lstStyle/>
        <a:p>
          <a:r>
            <a:rPr lang="en-US" sz="3000" dirty="0"/>
            <a:t>Continuous Learning Model</a:t>
          </a:r>
        </a:p>
      </dgm:t>
    </dgm:pt>
    <dgm:pt modelId="{9514FC93-1DD3-47E3-89F3-30C9D4801388}" type="parTrans" cxnId="{50309D35-7255-4E59-8FC9-80E4342B6D6E}">
      <dgm:prSet/>
      <dgm:spPr/>
      <dgm:t>
        <a:bodyPr/>
        <a:lstStyle/>
        <a:p>
          <a:endParaRPr lang="en-US" sz="3000"/>
        </a:p>
      </dgm:t>
    </dgm:pt>
    <dgm:pt modelId="{CC500083-F989-48B6-A0DA-E2AD618BB89A}" type="sibTrans" cxnId="{50309D35-7255-4E59-8FC9-80E4342B6D6E}">
      <dgm:prSet/>
      <dgm:spPr/>
      <dgm:t>
        <a:bodyPr/>
        <a:lstStyle/>
        <a:p>
          <a:endParaRPr lang="en-US" sz="3000"/>
        </a:p>
      </dgm:t>
    </dgm:pt>
    <dgm:pt modelId="{AD9B42F1-EE02-42B1-8D66-6566F30AF5A7}" type="pres">
      <dgm:prSet presAssocID="{D5650F43-90B2-44F1-80B7-2E8A947E73A1}" presName="linear" presStyleCnt="0">
        <dgm:presLayoutVars>
          <dgm:animLvl val="lvl"/>
          <dgm:resizeHandles val="exact"/>
        </dgm:presLayoutVars>
      </dgm:prSet>
      <dgm:spPr/>
    </dgm:pt>
    <dgm:pt modelId="{41A2756F-EB5A-45CE-B78A-707D288188CB}" type="pres">
      <dgm:prSet presAssocID="{C4354405-EC5D-4B81-B4A4-530BE0FE0BB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FF3EBEC-17A3-4B99-8DE0-7F6F9B83ADA9}" type="pres">
      <dgm:prSet presAssocID="{6D055F4A-CD3F-4580-8832-852C9BB6087B}" presName="spacer" presStyleCnt="0"/>
      <dgm:spPr/>
    </dgm:pt>
    <dgm:pt modelId="{0FAF2F19-51C5-44F6-AC33-184A5530D32C}" type="pres">
      <dgm:prSet presAssocID="{44EB46DE-186A-4F88-A7A7-8CD3F64BA8E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75C8EAA-6835-484D-8492-8ADD1E00C911}" type="pres">
      <dgm:prSet presAssocID="{4F3EEC66-0400-40C3-90BA-EC6E76CAEE89}" presName="spacer" presStyleCnt="0"/>
      <dgm:spPr/>
    </dgm:pt>
    <dgm:pt modelId="{8C42B04C-EA0C-4E63-B8A0-7CEE51675E6C}" type="pres">
      <dgm:prSet presAssocID="{CE9C301B-19F3-4A3C-B442-1EA501C3A04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112B7EB-9A13-4DF4-BE09-6DE3D87CFC29}" type="pres">
      <dgm:prSet presAssocID="{2F9E13D0-8FD3-46D3-A7A5-A5ED8C53E250}" presName="spacer" presStyleCnt="0"/>
      <dgm:spPr/>
    </dgm:pt>
    <dgm:pt modelId="{1AF8D680-8930-4B69-8024-323C9EE9C909}" type="pres">
      <dgm:prSet presAssocID="{5E9B69E4-C04D-49FE-81A4-84A16D06D69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6815422-5A96-4DA6-9AA3-339FD30E4018}" type="presOf" srcId="{D5650F43-90B2-44F1-80B7-2E8A947E73A1}" destId="{AD9B42F1-EE02-42B1-8D66-6566F30AF5A7}" srcOrd="0" destOrd="0" presId="urn:microsoft.com/office/officeart/2005/8/layout/vList2"/>
    <dgm:cxn modelId="{50309D35-7255-4E59-8FC9-80E4342B6D6E}" srcId="{D5650F43-90B2-44F1-80B7-2E8A947E73A1}" destId="{5E9B69E4-C04D-49FE-81A4-84A16D06D695}" srcOrd="3" destOrd="0" parTransId="{9514FC93-1DD3-47E3-89F3-30C9D4801388}" sibTransId="{CC500083-F989-48B6-A0DA-E2AD618BB89A}"/>
    <dgm:cxn modelId="{D2314A57-4228-4E4D-9801-5A2C381ECACC}" srcId="{D5650F43-90B2-44F1-80B7-2E8A947E73A1}" destId="{C4354405-EC5D-4B81-B4A4-530BE0FE0BBC}" srcOrd="0" destOrd="0" parTransId="{809676F9-2267-4D84-9872-F49FC7785DAD}" sibTransId="{6D055F4A-CD3F-4580-8832-852C9BB6087B}"/>
    <dgm:cxn modelId="{DB76EA59-C565-4FB4-B840-3F1FB7FC850F}" srcId="{D5650F43-90B2-44F1-80B7-2E8A947E73A1}" destId="{44EB46DE-186A-4F88-A7A7-8CD3F64BA8EE}" srcOrd="1" destOrd="0" parTransId="{74F45748-DC1B-4C58-AB35-815E252601D7}" sibTransId="{4F3EEC66-0400-40C3-90BA-EC6E76CAEE89}"/>
    <dgm:cxn modelId="{043FAD83-8E41-4569-9B64-5C7A935939B9}" type="presOf" srcId="{44EB46DE-186A-4F88-A7A7-8CD3F64BA8EE}" destId="{0FAF2F19-51C5-44F6-AC33-184A5530D32C}" srcOrd="0" destOrd="0" presId="urn:microsoft.com/office/officeart/2005/8/layout/vList2"/>
    <dgm:cxn modelId="{3B54759A-2041-48C1-8A7E-0854B1E005D1}" type="presOf" srcId="{CE9C301B-19F3-4A3C-B442-1EA501C3A048}" destId="{8C42B04C-EA0C-4E63-B8A0-7CEE51675E6C}" srcOrd="0" destOrd="0" presId="urn:microsoft.com/office/officeart/2005/8/layout/vList2"/>
    <dgm:cxn modelId="{DAB36BD0-3CBA-46FE-BDEA-B829DB6FD0A0}" type="presOf" srcId="{5E9B69E4-C04D-49FE-81A4-84A16D06D695}" destId="{1AF8D680-8930-4B69-8024-323C9EE9C909}" srcOrd="0" destOrd="0" presId="urn:microsoft.com/office/officeart/2005/8/layout/vList2"/>
    <dgm:cxn modelId="{9323F7D6-35CB-47FA-89FC-885043CB56A5}" type="presOf" srcId="{C4354405-EC5D-4B81-B4A4-530BE0FE0BBC}" destId="{41A2756F-EB5A-45CE-B78A-707D288188CB}" srcOrd="0" destOrd="0" presId="urn:microsoft.com/office/officeart/2005/8/layout/vList2"/>
    <dgm:cxn modelId="{ECC5B6E3-BF85-4B08-9EC2-8F02436B1D88}" srcId="{D5650F43-90B2-44F1-80B7-2E8A947E73A1}" destId="{CE9C301B-19F3-4A3C-B442-1EA501C3A048}" srcOrd="2" destOrd="0" parTransId="{1F48FDFC-F743-48FA-B330-0AFDF55FA6E4}" sibTransId="{2F9E13D0-8FD3-46D3-A7A5-A5ED8C53E250}"/>
    <dgm:cxn modelId="{BB6EC7C3-6884-4E88-94A0-125546539AF7}" type="presParOf" srcId="{AD9B42F1-EE02-42B1-8D66-6566F30AF5A7}" destId="{41A2756F-EB5A-45CE-B78A-707D288188CB}" srcOrd="0" destOrd="0" presId="urn:microsoft.com/office/officeart/2005/8/layout/vList2"/>
    <dgm:cxn modelId="{6CA31068-C4BB-436F-B278-2D6C0E86EA25}" type="presParOf" srcId="{AD9B42F1-EE02-42B1-8D66-6566F30AF5A7}" destId="{AFF3EBEC-17A3-4B99-8DE0-7F6F9B83ADA9}" srcOrd="1" destOrd="0" presId="urn:microsoft.com/office/officeart/2005/8/layout/vList2"/>
    <dgm:cxn modelId="{8F4D9E06-0904-4773-B0D6-62B1F2EABE67}" type="presParOf" srcId="{AD9B42F1-EE02-42B1-8D66-6566F30AF5A7}" destId="{0FAF2F19-51C5-44F6-AC33-184A5530D32C}" srcOrd="2" destOrd="0" presId="urn:microsoft.com/office/officeart/2005/8/layout/vList2"/>
    <dgm:cxn modelId="{1392F741-2172-41AB-8D77-DF3BC826EE63}" type="presParOf" srcId="{AD9B42F1-EE02-42B1-8D66-6566F30AF5A7}" destId="{F75C8EAA-6835-484D-8492-8ADD1E00C911}" srcOrd="3" destOrd="0" presId="urn:microsoft.com/office/officeart/2005/8/layout/vList2"/>
    <dgm:cxn modelId="{A535B74D-4376-491D-8C4E-867BF21B2503}" type="presParOf" srcId="{AD9B42F1-EE02-42B1-8D66-6566F30AF5A7}" destId="{8C42B04C-EA0C-4E63-B8A0-7CEE51675E6C}" srcOrd="4" destOrd="0" presId="urn:microsoft.com/office/officeart/2005/8/layout/vList2"/>
    <dgm:cxn modelId="{2D5120FD-AFA0-4741-B6DF-2557DC5F512A}" type="presParOf" srcId="{AD9B42F1-EE02-42B1-8D66-6566F30AF5A7}" destId="{7112B7EB-9A13-4DF4-BE09-6DE3D87CFC29}" srcOrd="5" destOrd="0" presId="urn:microsoft.com/office/officeart/2005/8/layout/vList2"/>
    <dgm:cxn modelId="{B7AE967C-B348-4C46-8B45-A2C5AA114F90}" type="presParOf" srcId="{AD9B42F1-EE02-42B1-8D66-6566F30AF5A7}" destId="{1AF8D680-8930-4B69-8024-323C9EE9C90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346BF-62FE-4E33-BD1E-A934CC4C8049}">
      <dsp:nvSpPr>
        <dsp:cNvPr id="0" name=""/>
        <dsp:cNvSpPr/>
      </dsp:nvSpPr>
      <dsp:spPr>
        <a:xfrm>
          <a:off x="4542167" y="1843443"/>
          <a:ext cx="1536193" cy="140883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Housing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4767137" y="2049762"/>
        <a:ext cx="1086253" cy="996197"/>
      </dsp:txXfrm>
    </dsp:sp>
    <dsp:sp modelId="{299E0131-8E56-42C8-B9B5-089C961F65D3}">
      <dsp:nvSpPr>
        <dsp:cNvPr id="0" name=""/>
        <dsp:cNvSpPr/>
      </dsp:nvSpPr>
      <dsp:spPr>
        <a:xfrm rot="16200000">
          <a:off x="5176899" y="1371911"/>
          <a:ext cx="266729" cy="4548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216909" y="1502901"/>
        <a:ext cx="186710" cy="272938"/>
      </dsp:txXfrm>
    </dsp:sp>
    <dsp:sp modelId="{8839963C-A44F-4379-A051-393E6E521DE0}">
      <dsp:nvSpPr>
        <dsp:cNvPr id="0" name=""/>
        <dsp:cNvSpPr/>
      </dsp:nvSpPr>
      <dsp:spPr>
        <a:xfrm>
          <a:off x="4641295" y="2242"/>
          <a:ext cx="1337937" cy="1337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Biggest Investment</a:t>
          </a:r>
        </a:p>
      </dsp:txBody>
      <dsp:txXfrm>
        <a:off x="4837231" y="198178"/>
        <a:ext cx="946065" cy="946065"/>
      </dsp:txXfrm>
    </dsp:sp>
    <dsp:sp modelId="{801876ED-4DE7-4DD7-A9AA-26292726E9F9}">
      <dsp:nvSpPr>
        <dsp:cNvPr id="0" name=""/>
        <dsp:cNvSpPr/>
      </dsp:nvSpPr>
      <dsp:spPr>
        <a:xfrm rot="1800000">
          <a:off x="6031140" y="2806546"/>
          <a:ext cx="242267" cy="4548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02721"/>
            <a:satOff val="46996"/>
            <a:lumOff val="2715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036009" y="2879356"/>
        <a:ext cx="169587" cy="272938"/>
      </dsp:txXfrm>
    </dsp:sp>
    <dsp:sp modelId="{F8FC325D-60AE-46E6-B7C9-472D9499B02E}">
      <dsp:nvSpPr>
        <dsp:cNvPr id="0" name=""/>
        <dsp:cNvSpPr/>
      </dsp:nvSpPr>
      <dsp:spPr>
        <a:xfrm>
          <a:off x="6266521" y="2817216"/>
          <a:ext cx="1337937" cy="1337937"/>
        </a:xfrm>
        <a:prstGeom prst="ellipse">
          <a:avLst/>
        </a:prstGeom>
        <a:solidFill>
          <a:schemeClr val="accent4">
            <a:hueOff val="1002721"/>
            <a:satOff val="46996"/>
            <a:lumOff val="271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High risk</a:t>
          </a:r>
        </a:p>
      </dsp:txBody>
      <dsp:txXfrm>
        <a:off x="6462457" y="3013152"/>
        <a:ext cx="946065" cy="946065"/>
      </dsp:txXfrm>
    </dsp:sp>
    <dsp:sp modelId="{1E2B6E90-0A2B-4859-96C2-B27A0B7D06A6}">
      <dsp:nvSpPr>
        <dsp:cNvPr id="0" name=""/>
        <dsp:cNvSpPr/>
      </dsp:nvSpPr>
      <dsp:spPr>
        <a:xfrm rot="9000000">
          <a:off x="4347120" y="2806546"/>
          <a:ext cx="242267" cy="4548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2005442"/>
            <a:satOff val="93992"/>
            <a:lumOff val="543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4414931" y="2879356"/>
        <a:ext cx="169587" cy="272938"/>
      </dsp:txXfrm>
    </dsp:sp>
    <dsp:sp modelId="{5F66F5E5-5D0D-4E40-A2F5-36686B6DA8E4}">
      <dsp:nvSpPr>
        <dsp:cNvPr id="0" name=""/>
        <dsp:cNvSpPr/>
      </dsp:nvSpPr>
      <dsp:spPr>
        <a:xfrm>
          <a:off x="3016069" y="2817216"/>
          <a:ext cx="1337937" cy="1337937"/>
        </a:xfrm>
        <a:prstGeom prst="ellipse">
          <a:avLst/>
        </a:prstGeom>
        <a:solidFill>
          <a:schemeClr val="accent4">
            <a:hueOff val="2005442"/>
            <a:satOff val="93992"/>
            <a:lumOff val="543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Higher Wealth Impact</a:t>
          </a:r>
        </a:p>
      </dsp:txBody>
      <dsp:txXfrm>
        <a:off x="3212005" y="3013152"/>
        <a:ext cx="946065" cy="9460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CA9F0-8969-4805-9F3A-B0D848679028}">
      <dsp:nvSpPr>
        <dsp:cNvPr id="0" name=""/>
        <dsp:cNvSpPr/>
      </dsp:nvSpPr>
      <dsp:spPr>
        <a:xfrm>
          <a:off x="2366" y="2567011"/>
          <a:ext cx="1658242" cy="829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Original Dataset</a:t>
          </a:r>
        </a:p>
      </dsp:txBody>
      <dsp:txXfrm>
        <a:off x="26650" y="2591295"/>
        <a:ext cx="1609674" cy="780553"/>
      </dsp:txXfrm>
    </dsp:sp>
    <dsp:sp modelId="{2D03A6A3-A443-46B8-8296-F49EF1FB65F6}">
      <dsp:nvSpPr>
        <dsp:cNvPr id="0" name=""/>
        <dsp:cNvSpPr/>
      </dsp:nvSpPr>
      <dsp:spPr>
        <a:xfrm rot="19457599">
          <a:off x="1583831" y="2729598"/>
          <a:ext cx="816852" cy="27202"/>
        </a:xfrm>
        <a:custGeom>
          <a:avLst/>
          <a:gdLst/>
          <a:ahLst/>
          <a:cxnLst/>
          <a:rect l="0" t="0" r="0" b="0"/>
          <a:pathLst>
            <a:path>
              <a:moveTo>
                <a:pt x="0" y="13601"/>
              </a:moveTo>
              <a:lnTo>
                <a:pt x="816852" y="1360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1971836" y="2722778"/>
        <a:ext cx="40842" cy="40842"/>
      </dsp:txXfrm>
    </dsp:sp>
    <dsp:sp modelId="{248ACCF1-27A1-4F1A-B68C-22774BB11A9F}">
      <dsp:nvSpPr>
        <dsp:cNvPr id="0" name=""/>
        <dsp:cNvSpPr/>
      </dsp:nvSpPr>
      <dsp:spPr>
        <a:xfrm>
          <a:off x="2323906" y="2090266"/>
          <a:ext cx="1658242" cy="829121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292 Predictors</a:t>
          </a:r>
        </a:p>
      </dsp:txBody>
      <dsp:txXfrm>
        <a:off x="2348190" y="2114550"/>
        <a:ext cx="1609674" cy="780553"/>
      </dsp:txXfrm>
    </dsp:sp>
    <dsp:sp modelId="{A42C6112-B91C-47CA-93BE-3AA7F7FB3431}">
      <dsp:nvSpPr>
        <dsp:cNvPr id="0" name=""/>
        <dsp:cNvSpPr/>
      </dsp:nvSpPr>
      <dsp:spPr>
        <a:xfrm rot="19457599">
          <a:off x="3905371" y="2252854"/>
          <a:ext cx="816852" cy="27202"/>
        </a:xfrm>
        <a:custGeom>
          <a:avLst/>
          <a:gdLst/>
          <a:ahLst/>
          <a:cxnLst/>
          <a:rect l="0" t="0" r="0" b="0"/>
          <a:pathLst>
            <a:path>
              <a:moveTo>
                <a:pt x="0" y="13601"/>
              </a:moveTo>
              <a:lnTo>
                <a:pt x="816852" y="1360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4293376" y="2246033"/>
        <a:ext cx="40842" cy="40842"/>
      </dsp:txXfrm>
    </dsp:sp>
    <dsp:sp modelId="{AE45E03B-AC71-4129-B10B-8DDCEA827826}">
      <dsp:nvSpPr>
        <dsp:cNvPr id="0" name=""/>
        <dsp:cNvSpPr/>
      </dsp:nvSpPr>
      <dsp:spPr>
        <a:xfrm>
          <a:off x="4645446" y="1613521"/>
          <a:ext cx="1658242" cy="8291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12 predictors</a:t>
          </a:r>
          <a:endParaRPr lang="en-US" sz="1900" kern="1200" dirty="0"/>
        </a:p>
      </dsp:txBody>
      <dsp:txXfrm>
        <a:off x="4669730" y="1637805"/>
        <a:ext cx="1609674" cy="780553"/>
      </dsp:txXfrm>
    </dsp:sp>
    <dsp:sp modelId="{3FC09AD3-374A-4B7E-B4F5-2609DF14300D}">
      <dsp:nvSpPr>
        <dsp:cNvPr id="0" name=""/>
        <dsp:cNvSpPr/>
      </dsp:nvSpPr>
      <dsp:spPr>
        <a:xfrm>
          <a:off x="6303689" y="2014481"/>
          <a:ext cx="663297" cy="27202"/>
        </a:xfrm>
        <a:custGeom>
          <a:avLst/>
          <a:gdLst/>
          <a:ahLst/>
          <a:cxnLst/>
          <a:rect l="0" t="0" r="0" b="0"/>
          <a:pathLst>
            <a:path>
              <a:moveTo>
                <a:pt x="0" y="13601"/>
              </a:moveTo>
              <a:lnTo>
                <a:pt x="663297" y="1360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6618755" y="2011500"/>
        <a:ext cx="33164" cy="33164"/>
      </dsp:txXfrm>
    </dsp:sp>
    <dsp:sp modelId="{E5781E99-9390-42D7-B5EC-5AB15DCC3839}">
      <dsp:nvSpPr>
        <dsp:cNvPr id="0" name=""/>
        <dsp:cNvSpPr/>
      </dsp:nvSpPr>
      <dsp:spPr>
        <a:xfrm>
          <a:off x="6966986" y="1613521"/>
          <a:ext cx="1658242" cy="8291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Internal housing features</a:t>
          </a:r>
          <a:endParaRPr lang="en-US" sz="1900" kern="1200" dirty="0"/>
        </a:p>
      </dsp:txBody>
      <dsp:txXfrm>
        <a:off x="6991270" y="1637805"/>
        <a:ext cx="1609674" cy="780553"/>
      </dsp:txXfrm>
    </dsp:sp>
    <dsp:sp modelId="{CB014CAB-056C-49E1-9EB2-A4E9DB6494BC}">
      <dsp:nvSpPr>
        <dsp:cNvPr id="0" name=""/>
        <dsp:cNvSpPr/>
      </dsp:nvSpPr>
      <dsp:spPr>
        <a:xfrm rot="2142401">
          <a:off x="3905371" y="2729598"/>
          <a:ext cx="816852" cy="27202"/>
        </a:xfrm>
        <a:custGeom>
          <a:avLst/>
          <a:gdLst/>
          <a:ahLst/>
          <a:cxnLst/>
          <a:rect l="0" t="0" r="0" b="0"/>
          <a:pathLst>
            <a:path>
              <a:moveTo>
                <a:pt x="0" y="13601"/>
              </a:moveTo>
              <a:lnTo>
                <a:pt x="816852" y="1360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4293376" y="2722778"/>
        <a:ext cx="40842" cy="40842"/>
      </dsp:txXfrm>
    </dsp:sp>
    <dsp:sp modelId="{90AFB0F5-A150-4DE3-8F72-8FAB23983249}">
      <dsp:nvSpPr>
        <dsp:cNvPr id="0" name=""/>
        <dsp:cNvSpPr/>
      </dsp:nvSpPr>
      <dsp:spPr>
        <a:xfrm>
          <a:off x="4645446" y="2567011"/>
          <a:ext cx="1658242" cy="8291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280 predictors</a:t>
          </a:r>
          <a:endParaRPr lang="en-US" sz="1900" kern="1200" dirty="0"/>
        </a:p>
      </dsp:txBody>
      <dsp:txXfrm>
        <a:off x="4669730" y="2591295"/>
        <a:ext cx="1609674" cy="780553"/>
      </dsp:txXfrm>
    </dsp:sp>
    <dsp:sp modelId="{63FF96E9-F193-4093-9A96-F6E80D2ADC02}">
      <dsp:nvSpPr>
        <dsp:cNvPr id="0" name=""/>
        <dsp:cNvSpPr/>
      </dsp:nvSpPr>
      <dsp:spPr>
        <a:xfrm>
          <a:off x="6303689" y="2967971"/>
          <a:ext cx="663297" cy="27202"/>
        </a:xfrm>
        <a:custGeom>
          <a:avLst/>
          <a:gdLst/>
          <a:ahLst/>
          <a:cxnLst/>
          <a:rect l="0" t="0" r="0" b="0"/>
          <a:pathLst>
            <a:path>
              <a:moveTo>
                <a:pt x="0" y="13601"/>
              </a:moveTo>
              <a:lnTo>
                <a:pt x="663297" y="1360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6618755" y="2964989"/>
        <a:ext cx="33164" cy="33164"/>
      </dsp:txXfrm>
    </dsp:sp>
    <dsp:sp modelId="{9F70DBF6-4DFF-4ECC-972B-6732BD4EBAB6}">
      <dsp:nvSpPr>
        <dsp:cNvPr id="0" name=""/>
        <dsp:cNvSpPr/>
      </dsp:nvSpPr>
      <dsp:spPr>
        <a:xfrm>
          <a:off x="6966986" y="2567011"/>
          <a:ext cx="1658242" cy="8291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Supporting information</a:t>
          </a:r>
          <a:endParaRPr lang="en-US" sz="1900" kern="1200" dirty="0"/>
        </a:p>
      </dsp:txBody>
      <dsp:txXfrm>
        <a:off x="6991270" y="2591295"/>
        <a:ext cx="1609674" cy="780553"/>
      </dsp:txXfrm>
    </dsp:sp>
    <dsp:sp modelId="{99A31709-F782-4472-97AB-59A843341297}">
      <dsp:nvSpPr>
        <dsp:cNvPr id="0" name=""/>
        <dsp:cNvSpPr/>
      </dsp:nvSpPr>
      <dsp:spPr>
        <a:xfrm rot="2142401">
          <a:off x="1583831" y="3206343"/>
          <a:ext cx="816852" cy="27202"/>
        </a:xfrm>
        <a:custGeom>
          <a:avLst/>
          <a:gdLst/>
          <a:ahLst/>
          <a:cxnLst/>
          <a:rect l="0" t="0" r="0" b="0"/>
          <a:pathLst>
            <a:path>
              <a:moveTo>
                <a:pt x="0" y="13601"/>
              </a:moveTo>
              <a:lnTo>
                <a:pt x="816852" y="1360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1971836" y="3199523"/>
        <a:ext cx="40842" cy="40842"/>
      </dsp:txXfrm>
    </dsp:sp>
    <dsp:sp modelId="{9C2405F6-C11E-4521-87EF-4314A7D56B81}">
      <dsp:nvSpPr>
        <dsp:cNvPr id="0" name=""/>
        <dsp:cNvSpPr/>
      </dsp:nvSpPr>
      <dsp:spPr>
        <a:xfrm>
          <a:off x="2323906" y="3043756"/>
          <a:ext cx="1658242" cy="829121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30472 observations</a:t>
          </a:r>
        </a:p>
      </dsp:txBody>
      <dsp:txXfrm>
        <a:off x="2348190" y="3068040"/>
        <a:ext cx="1609674" cy="7805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346BF-62FE-4E33-BD1E-A934CC4C8049}">
      <dsp:nvSpPr>
        <dsp:cNvPr id="0" name=""/>
        <dsp:cNvSpPr/>
      </dsp:nvSpPr>
      <dsp:spPr>
        <a:xfrm>
          <a:off x="3679373" y="1829807"/>
          <a:ext cx="1799974" cy="17035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Housing Prices</a:t>
          </a:r>
        </a:p>
      </dsp:txBody>
      <dsp:txXfrm>
        <a:off x="3942973" y="2079293"/>
        <a:ext cx="1272774" cy="1204622"/>
      </dsp:txXfrm>
    </dsp:sp>
    <dsp:sp modelId="{299E0131-8E56-42C8-B9B5-089C961F65D3}">
      <dsp:nvSpPr>
        <dsp:cNvPr id="0" name=""/>
        <dsp:cNvSpPr/>
      </dsp:nvSpPr>
      <dsp:spPr>
        <a:xfrm rot="16200000">
          <a:off x="4468965" y="1387906"/>
          <a:ext cx="220790" cy="4797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502084" y="1516968"/>
        <a:ext cx="154553" cy="287828"/>
      </dsp:txXfrm>
    </dsp:sp>
    <dsp:sp modelId="{8839963C-A44F-4379-A051-393E6E521DE0}">
      <dsp:nvSpPr>
        <dsp:cNvPr id="0" name=""/>
        <dsp:cNvSpPr/>
      </dsp:nvSpPr>
      <dsp:spPr>
        <a:xfrm>
          <a:off x="3873897" y="2295"/>
          <a:ext cx="1410926" cy="141092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Banking Loan</a:t>
          </a:r>
        </a:p>
      </dsp:txBody>
      <dsp:txXfrm>
        <a:off x="4080522" y="208920"/>
        <a:ext cx="997676" cy="997676"/>
      </dsp:txXfrm>
    </dsp:sp>
    <dsp:sp modelId="{801876ED-4DE7-4DD7-A9AA-26292726E9F9}">
      <dsp:nvSpPr>
        <dsp:cNvPr id="0" name=""/>
        <dsp:cNvSpPr/>
      </dsp:nvSpPr>
      <dsp:spPr>
        <a:xfrm rot="1800000">
          <a:off x="5406774" y="2977778"/>
          <a:ext cx="202039" cy="4797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2583899"/>
            <a:satOff val="-18675"/>
            <a:lumOff val="-337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410834" y="3058568"/>
        <a:ext cx="141427" cy="287828"/>
      </dsp:txXfrm>
    </dsp:sp>
    <dsp:sp modelId="{F8FC325D-60AE-46E6-B7C9-472D9499B02E}">
      <dsp:nvSpPr>
        <dsp:cNvPr id="0" name=""/>
        <dsp:cNvSpPr/>
      </dsp:nvSpPr>
      <dsp:spPr>
        <a:xfrm>
          <a:off x="5583299" y="2963065"/>
          <a:ext cx="1410926" cy="1410926"/>
        </a:xfrm>
        <a:prstGeom prst="ellipse">
          <a:avLst/>
        </a:prstGeom>
        <a:solidFill>
          <a:schemeClr val="accent3">
            <a:hueOff val="-2583899"/>
            <a:satOff val="-18675"/>
            <a:lumOff val="-33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Credit Cycle</a:t>
          </a:r>
        </a:p>
      </dsp:txBody>
      <dsp:txXfrm>
        <a:off x="5789924" y="3169690"/>
        <a:ext cx="997676" cy="997676"/>
      </dsp:txXfrm>
    </dsp:sp>
    <dsp:sp modelId="{1E2B6E90-0A2B-4859-96C2-B27A0B7D06A6}">
      <dsp:nvSpPr>
        <dsp:cNvPr id="0" name=""/>
        <dsp:cNvSpPr/>
      </dsp:nvSpPr>
      <dsp:spPr>
        <a:xfrm rot="9000000">
          <a:off x="3549908" y="2977778"/>
          <a:ext cx="202039" cy="4797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5167798"/>
            <a:satOff val="-37349"/>
            <a:lumOff val="-6745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3606460" y="3058568"/>
        <a:ext cx="141427" cy="287828"/>
      </dsp:txXfrm>
    </dsp:sp>
    <dsp:sp modelId="{5F66F5E5-5D0D-4E40-A2F5-36686B6DA8E4}">
      <dsp:nvSpPr>
        <dsp:cNvPr id="0" name=""/>
        <dsp:cNvSpPr/>
      </dsp:nvSpPr>
      <dsp:spPr>
        <a:xfrm>
          <a:off x="2164496" y="2963065"/>
          <a:ext cx="1410926" cy="1410926"/>
        </a:xfrm>
        <a:prstGeom prst="ellipse">
          <a:avLst/>
        </a:prstGeom>
        <a:solidFill>
          <a:schemeClr val="accent3">
            <a:hueOff val="-5167798"/>
            <a:satOff val="-37349"/>
            <a:lumOff val="-67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Mortgage Pricing</a:t>
          </a:r>
        </a:p>
      </dsp:txBody>
      <dsp:txXfrm>
        <a:off x="2371121" y="3169690"/>
        <a:ext cx="997676" cy="9976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B82B2-EDD7-4EEC-831A-8A8D939D6EBA}">
      <dsp:nvSpPr>
        <dsp:cNvPr id="0" name=""/>
        <dsp:cNvSpPr/>
      </dsp:nvSpPr>
      <dsp:spPr>
        <a:xfrm>
          <a:off x="579834" y="0"/>
          <a:ext cx="6571456" cy="3101975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DCBAC0-B912-432A-BBDA-1E8928409594}">
      <dsp:nvSpPr>
        <dsp:cNvPr id="0" name=""/>
        <dsp:cNvSpPr/>
      </dsp:nvSpPr>
      <dsp:spPr>
        <a:xfrm>
          <a:off x="3397" y="930592"/>
          <a:ext cx="1485448" cy="12407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Customer Approaches the Bank</a:t>
          </a:r>
        </a:p>
      </dsp:txBody>
      <dsp:txXfrm>
        <a:off x="63967" y="991162"/>
        <a:ext cx="1364308" cy="1119650"/>
      </dsp:txXfrm>
    </dsp:sp>
    <dsp:sp modelId="{5522720B-5BC5-49A8-97F8-1B58635EE160}">
      <dsp:nvSpPr>
        <dsp:cNvPr id="0" name=""/>
        <dsp:cNvSpPr/>
      </dsp:nvSpPr>
      <dsp:spPr>
        <a:xfrm>
          <a:off x="1563117" y="930592"/>
          <a:ext cx="1485448" cy="1240790"/>
        </a:xfrm>
        <a:prstGeom prst="roundRect">
          <a:avLst/>
        </a:prstGeom>
        <a:solidFill>
          <a:schemeClr val="accent3">
            <a:hueOff val="-1291950"/>
            <a:satOff val="-9337"/>
            <a:lumOff val="-168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Bank Employs Information Credibility Check</a:t>
          </a:r>
        </a:p>
      </dsp:txBody>
      <dsp:txXfrm>
        <a:off x="1623687" y="991162"/>
        <a:ext cx="1364308" cy="1119650"/>
      </dsp:txXfrm>
    </dsp:sp>
    <dsp:sp modelId="{450F9AF7-AB43-4A4A-9D83-301CB83AF62F}">
      <dsp:nvSpPr>
        <dsp:cNvPr id="0" name=""/>
        <dsp:cNvSpPr/>
      </dsp:nvSpPr>
      <dsp:spPr>
        <a:xfrm>
          <a:off x="3122838" y="930592"/>
          <a:ext cx="1485448" cy="1240790"/>
        </a:xfrm>
        <a:prstGeom prst="roundRect">
          <a:avLst/>
        </a:prstGeom>
        <a:solidFill>
          <a:schemeClr val="accent3">
            <a:hueOff val="-2583899"/>
            <a:satOff val="-18675"/>
            <a:lumOff val="-33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Collects Additional Parameters</a:t>
          </a:r>
        </a:p>
      </dsp:txBody>
      <dsp:txXfrm>
        <a:off x="3183408" y="991162"/>
        <a:ext cx="1364308" cy="1119650"/>
      </dsp:txXfrm>
    </dsp:sp>
    <dsp:sp modelId="{2E7F1709-9764-4481-A9CB-93B8B9E1856E}">
      <dsp:nvSpPr>
        <dsp:cNvPr id="0" name=""/>
        <dsp:cNvSpPr/>
      </dsp:nvSpPr>
      <dsp:spPr>
        <a:xfrm>
          <a:off x="4682558" y="930592"/>
          <a:ext cx="1485448" cy="1240790"/>
        </a:xfrm>
        <a:prstGeom prst="roundRect">
          <a:avLst/>
        </a:prstGeom>
        <a:solidFill>
          <a:schemeClr val="accent3">
            <a:hueOff val="-3875848"/>
            <a:satOff val="-28012"/>
            <a:lumOff val="-50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 is Run on the Available Parameters</a:t>
          </a:r>
        </a:p>
      </dsp:txBody>
      <dsp:txXfrm>
        <a:off x="4743128" y="991162"/>
        <a:ext cx="1364308" cy="1119650"/>
      </dsp:txXfrm>
    </dsp:sp>
    <dsp:sp modelId="{67FB6EF2-3B7F-4340-AB49-E7B24C66D2EC}">
      <dsp:nvSpPr>
        <dsp:cNvPr id="0" name=""/>
        <dsp:cNvSpPr/>
      </dsp:nvSpPr>
      <dsp:spPr>
        <a:xfrm>
          <a:off x="6242279" y="930592"/>
          <a:ext cx="1485448" cy="1240790"/>
        </a:xfrm>
        <a:prstGeom prst="roundRect">
          <a:avLst/>
        </a:prstGeom>
        <a:solidFill>
          <a:schemeClr val="accent3">
            <a:hueOff val="-5167798"/>
            <a:satOff val="-37349"/>
            <a:lumOff val="-67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Accurate Price Prediction of the House</a:t>
          </a:r>
        </a:p>
      </dsp:txBody>
      <dsp:txXfrm>
        <a:off x="6302849" y="991162"/>
        <a:ext cx="1364308" cy="11196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B82B2-EDD7-4EEC-831A-8A8D939D6EBA}">
      <dsp:nvSpPr>
        <dsp:cNvPr id="0" name=""/>
        <dsp:cNvSpPr/>
      </dsp:nvSpPr>
      <dsp:spPr>
        <a:xfrm>
          <a:off x="579834" y="0"/>
          <a:ext cx="6571456" cy="3101975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DCBAC0-B912-432A-BBDA-1E8928409594}">
      <dsp:nvSpPr>
        <dsp:cNvPr id="0" name=""/>
        <dsp:cNvSpPr/>
      </dsp:nvSpPr>
      <dsp:spPr>
        <a:xfrm>
          <a:off x="3397" y="930592"/>
          <a:ext cx="1485448" cy="12407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Customer Approaches the Bank to Mortgage a Property</a:t>
          </a:r>
        </a:p>
      </dsp:txBody>
      <dsp:txXfrm>
        <a:off x="63967" y="991162"/>
        <a:ext cx="1364308" cy="1119650"/>
      </dsp:txXfrm>
    </dsp:sp>
    <dsp:sp modelId="{5522720B-5BC5-49A8-97F8-1B58635EE160}">
      <dsp:nvSpPr>
        <dsp:cNvPr id="0" name=""/>
        <dsp:cNvSpPr/>
      </dsp:nvSpPr>
      <dsp:spPr>
        <a:xfrm>
          <a:off x="1563117" y="930592"/>
          <a:ext cx="1485448" cy="1240790"/>
        </a:xfrm>
        <a:prstGeom prst="roundRect">
          <a:avLst/>
        </a:prstGeom>
        <a:solidFill>
          <a:schemeClr val="accent3">
            <a:hueOff val="-1291950"/>
            <a:satOff val="-9337"/>
            <a:lumOff val="-168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Bank Employs Information Credibility Check</a:t>
          </a:r>
        </a:p>
      </dsp:txBody>
      <dsp:txXfrm>
        <a:off x="1623687" y="991162"/>
        <a:ext cx="1364308" cy="1119650"/>
      </dsp:txXfrm>
    </dsp:sp>
    <dsp:sp modelId="{450F9AF7-AB43-4A4A-9D83-301CB83AF62F}">
      <dsp:nvSpPr>
        <dsp:cNvPr id="0" name=""/>
        <dsp:cNvSpPr/>
      </dsp:nvSpPr>
      <dsp:spPr>
        <a:xfrm>
          <a:off x="3122838" y="930592"/>
          <a:ext cx="1485448" cy="1240790"/>
        </a:xfrm>
        <a:prstGeom prst="roundRect">
          <a:avLst/>
        </a:prstGeom>
        <a:solidFill>
          <a:schemeClr val="accent3">
            <a:hueOff val="-2583899"/>
            <a:satOff val="-18675"/>
            <a:lumOff val="-33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Collects Additional Parameters</a:t>
          </a:r>
        </a:p>
      </dsp:txBody>
      <dsp:txXfrm>
        <a:off x="3183408" y="991162"/>
        <a:ext cx="1364308" cy="1119650"/>
      </dsp:txXfrm>
    </dsp:sp>
    <dsp:sp modelId="{2E7F1709-9764-4481-A9CB-93B8B9E1856E}">
      <dsp:nvSpPr>
        <dsp:cNvPr id="0" name=""/>
        <dsp:cNvSpPr/>
      </dsp:nvSpPr>
      <dsp:spPr>
        <a:xfrm>
          <a:off x="4682558" y="930592"/>
          <a:ext cx="1485448" cy="1240790"/>
        </a:xfrm>
        <a:prstGeom prst="roundRect">
          <a:avLst/>
        </a:prstGeom>
        <a:solidFill>
          <a:schemeClr val="accent3">
            <a:hueOff val="-3875848"/>
            <a:satOff val="-28012"/>
            <a:lumOff val="-50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 is Run on the Available Parameters</a:t>
          </a:r>
        </a:p>
      </dsp:txBody>
      <dsp:txXfrm>
        <a:off x="4743128" y="991162"/>
        <a:ext cx="1364308" cy="1119650"/>
      </dsp:txXfrm>
    </dsp:sp>
    <dsp:sp modelId="{67FB6EF2-3B7F-4340-AB49-E7B24C66D2EC}">
      <dsp:nvSpPr>
        <dsp:cNvPr id="0" name=""/>
        <dsp:cNvSpPr/>
      </dsp:nvSpPr>
      <dsp:spPr>
        <a:xfrm>
          <a:off x="6242279" y="930592"/>
          <a:ext cx="1485448" cy="1240790"/>
        </a:xfrm>
        <a:prstGeom prst="roundRect">
          <a:avLst/>
        </a:prstGeom>
        <a:solidFill>
          <a:schemeClr val="accent3">
            <a:hueOff val="-5167798"/>
            <a:satOff val="-37349"/>
            <a:lumOff val="-67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Accurate Price Prediction of the House</a:t>
          </a:r>
        </a:p>
      </dsp:txBody>
      <dsp:txXfrm>
        <a:off x="6302849" y="991162"/>
        <a:ext cx="1364308" cy="11196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4DA89-F7D6-49EC-9271-735490C535F6}">
      <dsp:nvSpPr>
        <dsp:cNvPr id="0" name=""/>
        <dsp:cNvSpPr/>
      </dsp:nvSpPr>
      <dsp:spPr>
        <a:xfrm>
          <a:off x="1876670" y="1970668"/>
          <a:ext cx="1712815" cy="856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Sberbank’s Decision Factors</a:t>
          </a:r>
        </a:p>
      </dsp:txBody>
      <dsp:txXfrm>
        <a:off x="1901753" y="1995751"/>
        <a:ext cx="1662649" cy="806241"/>
      </dsp:txXfrm>
    </dsp:sp>
    <dsp:sp modelId="{846334EF-2E8F-4A7F-A4A4-43C44FC1F37A}">
      <dsp:nvSpPr>
        <dsp:cNvPr id="0" name=""/>
        <dsp:cNvSpPr/>
      </dsp:nvSpPr>
      <dsp:spPr>
        <a:xfrm rot="18289469">
          <a:off x="3332181" y="1886223"/>
          <a:ext cx="119973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99735" y="2021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02055" y="1876444"/>
        <a:ext cx="59986" cy="59986"/>
      </dsp:txXfrm>
    </dsp:sp>
    <dsp:sp modelId="{64EA6E36-8517-4F7C-AC71-99B03D3A29F1}">
      <dsp:nvSpPr>
        <dsp:cNvPr id="0" name=""/>
        <dsp:cNvSpPr/>
      </dsp:nvSpPr>
      <dsp:spPr>
        <a:xfrm>
          <a:off x="4274612" y="985799"/>
          <a:ext cx="1712815" cy="8564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Maximum Amount of Loan</a:t>
          </a:r>
        </a:p>
      </dsp:txBody>
      <dsp:txXfrm>
        <a:off x="4299695" y="1010882"/>
        <a:ext cx="1662649" cy="806241"/>
      </dsp:txXfrm>
    </dsp:sp>
    <dsp:sp modelId="{C62A8339-1B39-4404-9FBF-B678712AD90E}">
      <dsp:nvSpPr>
        <dsp:cNvPr id="0" name=""/>
        <dsp:cNvSpPr/>
      </dsp:nvSpPr>
      <dsp:spPr>
        <a:xfrm rot="18289469">
          <a:off x="5730123" y="901354"/>
          <a:ext cx="119973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99735" y="2021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99997" y="891575"/>
        <a:ext cx="59986" cy="59986"/>
      </dsp:txXfrm>
    </dsp:sp>
    <dsp:sp modelId="{F4F0B526-8203-4313-A89A-45DEE4C87813}">
      <dsp:nvSpPr>
        <dsp:cNvPr id="0" name=""/>
        <dsp:cNvSpPr/>
      </dsp:nvSpPr>
      <dsp:spPr>
        <a:xfrm>
          <a:off x="6672553" y="930"/>
          <a:ext cx="1712815" cy="85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80% of the Housing Price</a:t>
          </a:r>
        </a:p>
      </dsp:txBody>
      <dsp:txXfrm>
        <a:off x="6697636" y="26013"/>
        <a:ext cx="1662649" cy="806241"/>
      </dsp:txXfrm>
    </dsp:sp>
    <dsp:sp modelId="{4E922817-C1F1-494A-921B-A7B216B7EA9A}">
      <dsp:nvSpPr>
        <dsp:cNvPr id="0" name=""/>
        <dsp:cNvSpPr/>
      </dsp:nvSpPr>
      <dsp:spPr>
        <a:xfrm>
          <a:off x="5987427" y="1393788"/>
          <a:ext cx="68512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85126" y="2021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12862" y="1396875"/>
        <a:ext cx="34256" cy="34256"/>
      </dsp:txXfrm>
    </dsp:sp>
    <dsp:sp modelId="{4D0B1317-A384-410A-859F-9E065825C1B6}">
      <dsp:nvSpPr>
        <dsp:cNvPr id="0" name=""/>
        <dsp:cNvSpPr/>
      </dsp:nvSpPr>
      <dsp:spPr>
        <a:xfrm>
          <a:off x="6672553" y="985799"/>
          <a:ext cx="1712815" cy="85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70% of the Housing Price</a:t>
          </a:r>
        </a:p>
      </dsp:txBody>
      <dsp:txXfrm>
        <a:off x="6697636" y="1010882"/>
        <a:ext cx="1662649" cy="806241"/>
      </dsp:txXfrm>
    </dsp:sp>
    <dsp:sp modelId="{4728BC27-F5C7-484E-B828-347F99B5BA57}">
      <dsp:nvSpPr>
        <dsp:cNvPr id="0" name=""/>
        <dsp:cNvSpPr/>
      </dsp:nvSpPr>
      <dsp:spPr>
        <a:xfrm rot="3310531">
          <a:off x="5730123" y="1886223"/>
          <a:ext cx="119973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99735" y="2021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99997" y="1876444"/>
        <a:ext cx="59986" cy="59986"/>
      </dsp:txXfrm>
    </dsp:sp>
    <dsp:sp modelId="{76D163EA-6326-430D-A5F3-36119BE25F6C}">
      <dsp:nvSpPr>
        <dsp:cNvPr id="0" name=""/>
        <dsp:cNvSpPr/>
      </dsp:nvSpPr>
      <dsp:spPr>
        <a:xfrm>
          <a:off x="6672553" y="1970668"/>
          <a:ext cx="1712815" cy="85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60% of the Housing Price</a:t>
          </a:r>
        </a:p>
      </dsp:txBody>
      <dsp:txXfrm>
        <a:off x="6697636" y="1995751"/>
        <a:ext cx="1662649" cy="806241"/>
      </dsp:txXfrm>
    </dsp:sp>
    <dsp:sp modelId="{76F995EE-FB44-478F-B8AF-1CB242C785CC}">
      <dsp:nvSpPr>
        <dsp:cNvPr id="0" name=""/>
        <dsp:cNvSpPr/>
      </dsp:nvSpPr>
      <dsp:spPr>
        <a:xfrm>
          <a:off x="3589486" y="2378657"/>
          <a:ext cx="68512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85126" y="2021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14921" y="2381744"/>
        <a:ext cx="34256" cy="34256"/>
      </dsp:txXfrm>
    </dsp:sp>
    <dsp:sp modelId="{6EA14DBF-C128-4A82-833C-6C9569452EE0}">
      <dsp:nvSpPr>
        <dsp:cNvPr id="0" name=""/>
        <dsp:cNvSpPr/>
      </dsp:nvSpPr>
      <dsp:spPr>
        <a:xfrm>
          <a:off x="4274612" y="1970668"/>
          <a:ext cx="1712815" cy="8564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Percentage of Interest</a:t>
          </a:r>
        </a:p>
      </dsp:txBody>
      <dsp:txXfrm>
        <a:off x="4299695" y="1995751"/>
        <a:ext cx="1662649" cy="806241"/>
      </dsp:txXfrm>
    </dsp:sp>
    <dsp:sp modelId="{5C824F93-B090-4B29-8C0E-DDB6FBE2A079}">
      <dsp:nvSpPr>
        <dsp:cNvPr id="0" name=""/>
        <dsp:cNvSpPr/>
      </dsp:nvSpPr>
      <dsp:spPr>
        <a:xfrm rot="3310531">
          <a:off x="3332181" y="2871092"/>
          <a:ext cx="119973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99735" y="2021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02055" y="2861313"/>
        <a:ext cx="59986" cy="59986"/>
      </dsp:txXfrm>
    </dsp:sp>
    <dsp:sp modelId="{0607393C-2B2E-4DC0-8FBE-73370A8B0B1B}">
      <dsp:nvSpPr>
        <dsp:cNvPr id="0" name=""/>
        <dsp:cNvSpPr/>
      </dsp:nvSpPr>
      <dsp:spPr>
        <a:xfrm>
          <a:off x="4274612" y="2955537"/>
          <a:ext cx="1712815" cy="8564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Payback Period</a:t>
          </a:r>
        </a:p>
      </dsp:txBody>
      <dsp:txXfrm>
        <a:off x="4299695" y="2980620"/>
        <a:ext cx="1662649" cy="80624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2756F-EB5A-45CE-B78A-707D288188CB}">
      <dsp:nvSpPr>
        <dsp:cNvPr id="0" name=""/>
        <dsp:cNvSpPr/>
      </dsp:nvSpPr>
      <dsp:spPr>
        <a:xfrm>
          <a:off x="0" y="33467"/>
          <a:ext cx="7390891" cy="842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Macro-economic Factors</a:t>
          </a:r>
        </a:p>
      </dsp:txBody>
      <dsp:txXfrm>
        <a:off x="41123" y="74590"/>
        <a:ext cx="7308645" cy="760154"/>
      </dsp:txXfrm>
    </dsp:sp>
    <dsp:sp modelId="{0FAF2F19-51C5-44F6-AC33-184A5530D32C}">
      <dsp:nvSpPr>
        <dsp:cNvPr id="0" name=""/>
        <dsp:cNvSpPr/>
      </dsp:nvSpPr>
      <dsp:spPr>
        <a:xfrm>
          <a:off x="0" y="1005468"/>
          <a:ext cx="7390891" cy="842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Historical Data – House Pricing Trends</a:t>
          </a:r>
        </a:p>
      </dsp:txBody>
      <dsp:txXfrm>
        <a:off x="41123" y="1046591"/>
        <a:ext cx="7308645" cy="760154"/>
      </dsp:txXfrm>
    </dsp:sp>
    <dsp:sp modelId="{8C42B04C-EA0C-4E63-B8A0-7CEE51675E6C}">
      <dsp:nvSpPr>
        <dsp:cNvPr id="0" name=""/>
        <dsp:cNvSpPr/>
      </dsp:nvSpPr>
      <dsp:spPr>
        <a:xfrm>
          <a:off x="0" y="1977468"/>
          <a:ext cx="7390891" cy="842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Access To Higher Configuration Systems</a:t>
          </a:r>
        </a:p>
      </dsp:txBody>
      <dsp:txXfrm>
        <a:off x="41123" y="2018591"/>
        <a:ext cx="7308645" cy="760154"/>
      </dsp:txXfrm>
    </dsp:sp>
    <dsp:sp modelId="{1AF8D680-8930-4B69-8024-323C9EE9C909}">
      <dsp:nvSpPr>
        <dsp:cNvPr id="0" name=""/>
        <dsp:cNvSpPr/>
      </dsp:nvSpPr>
      <dsp:spPr>
        <a:xfrm>
          <a:off x="0" y="2949468"/>
          <a:ext cx="7390891" cy="842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Continuous Learning Model</a:t>
          </a:r>
        </a:p>
      </dsp:txBody>
      <dsp:txXfrm>
        <a:off x="41123" y="2990591"/>
        <a:ext cx="7308645" cy="760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F50C6-50B9-4AFF-92DF-7CC17A97D495}" type="datetimeFigureOut">
              <a:rPr lang="en-US" smtClean="0"/>
              <a:t>4/27/2018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7E3D4-9FB3-40E7-B57D-9090DD5F32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68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9D138-3A62-4BD2-8C4D-C8FD12986C3A}" type="datetimeFigureOut">
              <a:rPr lang="en-US" smtClean="0"/>
              <a:pPr/>
              <a:t>4/27/2018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7C9BC-5203-40F0-9C9C-888AC93EAB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76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32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15554" indent="-275213" defTabSz="91432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00853" indent="-220170" defTabSz="91432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41194" indent="-220170" defTabSz="91432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81535" indent="-220170" defTabSz="91432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21876" indent="-220170" defTabSz="91432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62217" indent="-220170" defTabSz="91432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2558" indent="-220170" defTabSz="91432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42900" indent="-220170" defTabSz="91432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E37401-9677-FD42-BFB2-7A8219A91653}" type="slidenum">
              <a:rPr lang="en-US" sz="1200">
                <a:solidFill>
                  <a:prstClr val="black"/>
                </a:solidFill>
              </a:rPr>
              <a:pPr/>
              <a:t>1</a:t>
            </a:fld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6D4676-A2A1-4B46-8870-9C4020FE66B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6D4676-A2A1-4B46-8870-9C4020FE66B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80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6D4676-A2A1-4B46-8870-9C4020FE66B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288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6D4676-A2A1-4B46-8870-9C4020FE66B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26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6D4676-A2A1-4B46-8870-9C4020FE66B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858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6D4676-A2A1-4B46-8870-9C4020FE66B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3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6D4676-A2A1-4B46-8870-9C4020FE66B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573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6D4676-A2A1-4B46-8870-9C4020FE66B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22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6D4676-A2A1-4B46-8870-9C4020FE66B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591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6D4676-A2A1-4B46-8870-9C4020FE66B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57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6D4676-A2A1-4B46-8870-9C4020FE66B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743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6D4676-A2A1-4B46-8870-9C4020FE66B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36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EAF73D82-89F2-44D8-9AC9-9201BA0CF3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78FC855C-8B78-48E9-AADE-A3C844B488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BB47AFE5-059B-4E02-AC12-DA66FFEF2A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59BEB76-56DF-431C-A33F-C20830D900BF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4703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6D4676-A2A1-4B46-8870-9C4020FE66B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55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A323A-8BE6-444E-B289-A7222A04DC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56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6D4676-A2A1-4B46-8870-9C4020FE66B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52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A323A-8BE6-444E-B289-A7222A04DC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42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6D4676-A2A1-4B46-8870-9C4020FE66B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82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7C9BC-5203-40F0-9C9C-888AC93EAB2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05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6D4676-A2A1-4B46-8870-9C4020FE66B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43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03403"/>
            <a:ext cx="9144000" cy="3819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Title Placeholder 1"/>
          <p:cNvSpPr>
            <a:spLocks noGrp="1"/>
          </p:cNvSpPr>
          <p:nvPr>
            <p:ph type="ctrTitle"/>
          </p:nvPr>
        </p:nvSpPr>
        <p:spPr>
          <a:xfrm>
            <a:off x="400091" y="2120329"/>
            <a:ext cx="8362909" cy="1826439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90240" y="4481351"/>
            <a:ext cx="3784600" cy="1217367"/>
          </a:xfrm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970838" y="6494463"/>
            <a:ext cx="968375" cy="365125"/>
          </a:xfrm>
        </p:spPr>
        <p:txBody>
          <a:bodyPr/>
          <a:lstStyle>
            <a:lvl1pPr algn="r">
              <a:defRPr>
                <a:solidFill>
                  <a:srgbClr val="87A09A"/>
                </a:solidFill>
              </a:defRPr>
            </a:lvl1pPr>
          </a:lstStyle>
          <a:p>
            <a:pPr>
              <a:defRPr/>
            </a:pPr>
            <a:fld id="{F0C7B004-B326-3642-9E66-B4E3BF9F67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96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582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5306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6530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27356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2171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0053"/>
            <a:ext cx="5486400" cy="343752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3814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white">
          <a:xfrm>
            <a:off x="347662" y="533400"/>
            <a:ext cx="8422021" cy="547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556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4963" y="163513"/>
            <a:ext cx="2111375" cy="59261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7663" y="163513"/>
            <a:ext cx="6184900" cy="5926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6225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82588" y="1552575"/>
            <a:ext cx="8413750" cy="4537075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white">
          <a:xfrm>
            <a:off x="347662" y="533400"/>
            <a:ext cx="8415337" cy="547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7431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2588" y="1552575"/>
            <a:ext cx="8413750" cy="4537075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white">
          <a:xfrm>
            <a:off x="347662" y="533400"/>
            <a:ext cx="8415337" cy="547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3732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6744"/>
            <a:ext cx="9144000" cy="3048000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white">
          <a:xfrm>
            <a:off x="347663" y="2224849"/>
            <a:ext cx="8413462" cy="547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10051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749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87A09A"/>
                </a:solidFill>
              </a:defRPr>
            </a:lvl1pPr>
          </a:lstStyle>
          <a:p>
            <a:pPr>
              <a:defRPr/>
            </a:pPr>
            <a:fld id="{16C42FCD-D8FE-AF43-A057-5CE912AE99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white">
          <a:xfrm>
            <a:off x="347662" y="533400"/>
            <a:ext cx="8415337" cy="547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344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ntent 2 lines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28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410307"/>
            <a:ext cx="8415337" cy="8206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085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848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Content 2 lines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28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410307"/>
            <a:ext cx="8415337" cy="8206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61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1"/>
          <p:cNvSpPr txBox="1">
            <a:spLocks/>
          </p:cNvSpPr>
          <p:nvPr userDrawn="1"/>
        </p:nvSpPr>
        <p:spPr bwMode="white">
          <a:xfrm>
            <a:off x="347662" y="533400"/>
            <a:ext cx="8415337" cy="547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70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552575"/>
            <a:ext cx="4130675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552575"/>
            <a:ext cx="4130675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47662" y="533400"/>
            <a:ext cx="8415337" cy="547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324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white">
          <a:xfrm>
            <a:off x="347662" y="533400"/>
            <a:ext cx="8408653" cy="547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427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white">
          <a:xfrm>
            <a:off x="347662" y="533400"/>
            <a:ext cx="8415337" cy="547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956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179576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white">
          <a:xfrm>
            <a:off x="347662" y="533400"/>
            <a:ext cx="8415337" cy="547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552575"/>
            <a:ext cx="84137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26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45423" y="6478288"/>
            <a:ext cx="4572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7A09A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6EAAE57-07D7-BF4D-A5D2-4D904BA1023C}" type="slidenum">
              <a:rPr lang="en-US">
                <a:ea typeface="ＭＳ Ｐゴシック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ea typeface="ＭＳ Ｐゴシック" charset="0"/>
            </a:endParaRPr>
          </a:p>
        </p:txBody>
      </p:sp>
      <p:pic>
        <p:nvPicPr>
          <p:cNvPr id="1031" name="Picture 10"/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97259" y="6171978"/>
            <a:ext cx="1420222" cy="60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9pPr>
    </p:titleStyle>
    <p:bodyStyle>
      <a:lvl1pPr marL="236538" indent="-236538" algn="l" defTabSz="457200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chemeClr val="tx2"/>
        </a:buClr>
        <a:buSzPct val="100000"/>
        <a:buFont typeface="Arial" charset="0"/>
        <a:buChar char="•"/>
        <a:defRPr sz="2400" b="1" i="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457200" indent="-228600" algn="l" defTabSz="457200" rtl="0" eaLnBrk="0" fontAlgn="base" hangingPunct="0">
        <a:lnSpc>
          <a:spcPct val="110000"/>
        </a:lnSpc>
        <a:spcBef>
          <a:spcPts val="900"/>
        </a:spcBef>
        <a:spcAft>
          <a:spcPct val="0"/>
        </a:spcAft>
        <a:buClr>
          <a:schemeClr val="tx2"/>
        </a:buClr>
        <a:buFont typeface="Lucida Grande" charset="0"/>
        <a:buChar char="–"/>
        <a:defRPr sz="1800">
          <a:solidFill>
            <a:schemeClr val="tx1"/>
          </a:solidFill>
          <a:latin typeface="+mn-lt"/>
          <a:ea typeface="ＭＳ Ｐゴシック" charset="0"/>
        </a:defRPr>
      </a:lvl2pPr>
      <a:lvl3pPr marL="685800" indent="-228600" algn="l" defTabSz="457200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tx2"/>
        </a:buClr>
        <a:buSzPct val="100000"/>
        <a:buFont typeface="Arial" charset="0"/>
        <a:buChar char="•"/>
        <a:defRPr sz="1600">
          <a:solidFill>
            <a:schemeClr val="tx1"/>
          </a:solidFill>
          <a:latin typeface="+mn-lt"/>
          <a:ea typeface="ＭＳ Ｐゴシック" charset="0"/>
        </a:defRPr>
      </a:lvl3pPr>
      <a:lvl4pPr marL="914400" indent="-228600" algn="l" defTabSz="457200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–"/>
        <a:defRPr sz="1400">
          <a:solidFill>
            <a:schemeClr val="tx1"/>
          </a:solidFill>
          <a:latin typeface="+mn-lt"/>
          <a:ea typeface="ＭＳ Ｐゴシック" charset="0"/>
        </a:defRPr>
      </a:lvl4pPr>
      <a:lvl5pPr marL="1143000" indent="-228600" algn="l" defTabSz="457200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sz="12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defTabSz="457200" rtl="0" fontAlgn="base">
        <a:lnSpc>
          <a:spcPct val="90000"/>
        </a:lnSpc>
        <a:spcBef>
          <a:spcPct val="50000"/>
        </a:spcBef>
        <a:spcAft>
          <a:spcPct val="0"/>
        </a:spcAft>
        <a:buFont typeface="Arial" charset="0"/>
        <a:buChar char="»"/>
        <a:defRPr sz="1600" b="1">
          <a:solidFill>
            <a:schemeClr val="tx1"/>
          </a:solidFill>
          <a:latin typeface="+mn-lt"/>
        </a:defRPr>
      </a:lvl6pPr>
      <a:lvl7pPr marL="2971800" indent="-228600" algn="l" defTabSz="457200" rtl="0" fontAlgn="base">
        <a:lnSpc>
          <a:spcPct val="90000"/>
        </a:lnSpc>
        <a:spcBef>
          <a:spcPct val="50000"/>
        </a:spcBef>
        <a:spcAft>
          <a:spcPct val="0"/>
        </a:spcAft>
        <a:buFont typeface="Arial" charset="0"/>
        <a:buChar char="»"/>
        <a:defRPr sz="1600" b="1">
          <a:solidFill>
            <a:schemeClr val="tx1"/>
          </a:solidFill>
          <a:latin typeface="+mn-lt"/>
        </a:defRPr>
      </a:lvl7pPr>
      <a:lvl8pPr marL="3429000" indent="-228600" algn="l" defTabSz="457200" rtl="0" fontAlgn="base">
        <a:lnSpc>
          <a:spcPct val="90000"/>
        </a:lnSpc>
        <a:spcBef>
          <a:spcPct val="50000"/>
        </a:spcBef>
        <a:spcAft>
          <a:spcPct val="0"/>
        </a:spcAft>
        <a:buFont typeface="Arial" charset="0"/>
        <a:buChar char="»"/>
        <a:defRPr sz="1600" b="1">
          <a:solidFill>
            <a:schemeClr val="tx1"/>
          </a:solidFill>
          <a:latin typeface="+mn-lt"/>
        </a:defRPr>
      </a:lvl8pPr>
      <a:lvl9pPr marL="3886200" indent="-228600" algn="l" defTabSz="457200" rtl="0" fontAlgn="base">
        <a:lnSpc>
          <a:spcPct val="90000"/>
        </a:lnSpc>
        <a:spcBef>
          <a:spcPct val="50000"/>
        </a:spcBef>
        <a:spcAft>
          <a:spcPct val="0"/>
        </a:spcAft>
        <a:buFont typeface="Arial" charset="0"/>
        <a:buChar char="»"/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2"/>
          <p:cNvSpPr>
            <a:spLocks noGrp="1"/>
          </p:cNvSpPr>
          <p:nvPr>
            <p:ph type="ctrTitle"/>
          </p:nvPr>
        </p:nvSpPr>
        <p:spPr>
          <a:xfrm>
            <a:off x="14082" y="2123230"/>
            <a:ext cx="7092648" cy="1825625"/>
          </a:xfrm>
        </p:spPr>
        <p:txBody>
          <a:bodyPr/>
          <a:lstStyle/>
          <a:p>
            <a:r>
              <a:rPr lang="en-US" dirty="0"/>
              <a:t>OPIM 5604 – Predictive modeling</a:t>
            </a:r>
            <a:br>
              <a:rPr lang="en-US" sz="3200" dirty="0"/>
            </a:br>
            <a:br>
              <a:rPr lang="en-US" sz="3200" dirty="0"/>
            </a:br>
            <a:r>
              <a:rPr lang="en-US" sz="2800" dirty="0"/>
              <a:t>PREDICTING RUSSIAN HOUSE PRICES</a:t>
            </a:r>
            <a:endParaRPr lang="en-US" sz="1600" b="0" dirty="0">
              <a:latin typeface="Arial" charset="0"/>
            </a:endParaRPr>
          </a:p>
        </p:txBody>
      </p:sp>
      <p:sp>
        <p:nvSpPr>
          <p:cNvPr id="18434" name="Subtitle 3"/>
          <p:cNvSpPr>
            <a:spLocks noGrp="1"/>
          </p:cNvSpPr>
          <p:nvPr>
            <p:ph type="subTitle" idx="1"/>
          </p:nvPr>
        </p:nvSpPr>
        <p:spPr>
          <a:xfrm>
            <a:off x="390525" y="4938143"/>
            <a:ext cx="3784600" cy="1217612"/>
          </a:xfrm>
        </p:spPr>
        <p:txBody>
          <a:bodyPr/>
          <a:lstStyle/>
          <a:p>
            <a:r>
              <a:rPr lang="en-US" sz="2200" dirty="0"/>
              <a:t>Team Members:</a:t>
            </a:r>
          </a:p>
          <a:p>
            <a:r>
              <a:rPr lang="en-US" dirty="0"/>
              <a:t>Aditya Nagori</a:t>
            </a:r>
          </a:p>
          <a:p>
            <a:r>
              <a:rPr lang="en-US" dirty="0" err="1"/>
              <a:t>Arijit</a:t>
            </a:r>
            <a:r>
              <a:rPr lang="en-US" dirty="0"/>
              <a:t> Sinha</a:t>
            </a:r>
          </a:p>
          <a:p>
            <a:r>
              <a:rPr lang="en-US" dirty="0" err="1"/>
              <a:t>Rishitha</a:t>
            </a:r>
            <a:r>
              <a:rPr lang="en-US" dirty="0"/>
              <a:t> </a:t>
            </a:r>
            <a:r>
              <a:rPr lang="en-US" dirty="0" err="1"/>
              <a:t>Gajjala</a:t>
            </a:r>
            <a:endParaRPr lang="en-US" dirty="0"/>
          </a:p>
          <a:p>
            <a:r>
              <a:rPr lang="en-US" dirty="0"/>
              <a:t>Sai </a:t>
            </a:r>
            <a:r>
              <a:rPr lang="en-US" dirty="0" err="1"/>
              <a:t>Gayatri</a:t>
            </a:r>
            <a:r>
              <a:rPr lang="en-US" dirty="0"/>
              <a:t> </a:t>
            </a:r>
            <a:r>
              <a:rPr lang="en-US" dirty="0" err="1"/>
              <a:t>Narne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702457B6-D063-4300-B90D-823B2D0D7E7D}"/>
              </a:ext>
            </a:extLst>
          </p:cNvPr>
          <p:cNvSpPr txBox="1">
            <a:spLocks/>
          </p:cNvSpPr>
          <p:nvPr/>
        </p:nvSpPr>
        <p:spPr bwMode="auto">
          <a:xfrm>
            <a:off x="8581048" y="6460425"/>
            <a:ext cx="4572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rgbClr val="87A09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900"/>
          </a:p>
          <a:p>
            <a:pPr>
              <a:defRPr/>
            </a:pPr>
            <a:fld id="{16C42FCD-D8FE-AF43-A057-5CE912AE994F}" type="slidenum">
              <a:rPr lang="en-US" sz="900" smtClean="0"/>
              <a:pPr>
                <a:defRPr/>
              </a:pPr>
              <a:t>1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0037859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142" y="1769725"/>
            <a:ext cx="5511143" cy="2004920"/>
          </a:xfrm>
        </p:spPr>
        <p:txBody>
          <a:bodyPr>
            <a:normAutofit fontScale="32500" lnSpcReduction="20000"/>
          </a:bodyPr>
          <a:lstStyle/>
          <a:p>
            <a:pPr>
              <a:buSzPct val="120000"/>
            </a:pPr>
            <a:r>
              <a:rPr lang="en-US" sz="4500" dirty="0"/>
              <a:t>We removed observations and brought them down to nearly </a:t>
            </a:r>
            <a:r>
              <a:rPr lang="en-US" sz="4500"/>
              <a:t>~16K</a:t>
            </a:r>
            <a:endParaRPr lang="en-US" sz="45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4300" dirty="0"/>
              <a:t>For many columns such as build year, hospital beds raion etc. many rows have NA values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4300" dirty="0"/>
              <a:t>Imputed some inconsistent values in columns such as State, Build year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4300" dirty="0"/>
              <a:t>Calculated the Mahalanobis distance for each observation and removed the observations with z scores &gt;3 and &lt;-3</a:t>
            </a:r>
          </a:p>
          <a:p>
            <a:pPr lvl="1"/>
            <a:endParaRPr lang="en-US" sz="1350" dirty="0"/>
          </a:p>
          <a:p>
            <a:pPr lvl="1"/>
            <a:endParaRPr lang="en-US" sz="1350" dirty="0"/>
          </a:p>
          <a:p>
            <a:pPr lvl="1"/>
            <a:endParaRPr lang="en-US" sz="1350" dirty="0"/>
          </a:p>
          <a:p>
            <a:pPr lvl="1"/>
            <a:endParaRPr lang="en-US" sz="1350" dirty="0"/>
          </a:p>
          <a:p>
            <a:pPr lvl="1"/>
            <a:endParaRPr lang="en-US" sz="1350" dirty="0"/>
          </a:p>
          <a:p>
            <a:pPr marL="171450" lvl="1" indent="0">
              <a:spcAft>
                <a:spcPts val="225"/>
              </a:spcAft>
              <a:buNone/>
            </a:pPr>
            <a:endParaRPr lang="en-US" sz="1350" dirty="0"/>
          </a:p>
        </p:txBody>
      </p:sp>
      <p:sp>
        <p:nvSpPr>
          <p:cNvPr id="65" name="TextBox 64"/>
          <p:cNvSpPr txBox="1"/>
          <p:nvPr/>
        </p:nvSpPr>
        <p:spPr>
          <a:xfrm>
            <a:off x="155425" y="1600278"/>
            <a:ext cx="2534730" cy="369332"/>
          </a:xfrm>
          <a:prstGeom prst="rect">
            <a:avLst/>
          </a:prstGeom>
          <a:noFill/>
          <a:ln w="19050">
            <a:solidFill>
              <a:srgbClr val="0DFF0D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32235" y="4389124"/>
            <a:ext cx="2457920" cy="3693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Modification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89EDE-0582-4D89-B642-057E6045E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94" y="2009875"/>
            <a:ext cx="2719181" cy="15966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F382C1-EA1B-4B46-B98D-5FEB8DBA5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25" y="5042010"/>
            <a:ext cx="2621008" cy="134186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16FE2E-4DF4-479A-AEDA-C146BA9BF9A4}"/>
              </a:ext>
            </a:extLst>
          </p:cNvPr>
          <p:cNvCxnSpPr/>
          <p:nvPr/>
        </p:nvCxnSpPr>
        <p:spPr bwMode="auto">
          <a:xfrm flipH="1">
            <a:off x="292999" y="3966670"/>
            <a:ext cx="8518928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18A4A770-DF4F-4BF3-8A60-5D82461B147A}"/>
              </a:ext>
            </a:extLst>
          </p:cNvPr>
          <p:cNvSpPr txBox="1">
            <a:spLocks/>
          </p:cNvSpPr>
          <p:nvPr/>
        </p:nvSpPr>
        <p:spPr bwMode="white">
          <a:xfrm>
            <a:off x="347662" y="410307"/>
            <a:ext cx="8415337" cy="82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3200" dirty="0"/>
              <a:t>Data pre-processing</a:t>
            </a:r>
            <a:endParaRPr lang="en-US" sz="3200" kern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A1BAAFA-42E5-4674-AA8C-612DE59C3354}"/>
              </a:ext>
            </a:extLst>
          </p:cNvPr>
          <p:cNvSpPr txBox="1">
            <a:spLocks/>
          </p:cNvSpPr>
          <p:nvPr/>
        </p:nvSpPr>
        <p:spPr bwMode="auto">
          <a:xfrm>
            <a:off x="2786142" y="4534885"/>
            <a:ext cx="6279243" cy="200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6538" indent="-236538" algn="l" defTabSz="457200" rtl="0" eaLnBrk="0" fontAlgn="base" hangingPunct="0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charset="0"/>
              <a:buChar char="•"/>
              <a:defRPr sz="2400" b="1" i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457200" indent="-228600" algn="l" defTabSz="457200" rtl="0" eaLnBrk="0" fontAlgn="base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tx2"/>
              </a:buClr>
              <a:buFont typeface="Lucida Grande" charset="0"/>
              <a:buChar char="–"/>
              <a:defRPr sz="1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685800" indent="-228600" algn="l" defTabSz="4572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914400" indent="-228600" algn="l" defTabSz="4572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143000" indent="-228600" algn="l" defTabSz="4572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defTabSz="457200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Arial" charset="0"/>
              <a:buChar char="»"/>
              <a:defRPr sz="1600" b="1">
                <a:solidFill>
                  <a:schemeClr val="tx1"/>
                </a:solidFill>
                <a:latin typeface="+mn-lt"/>
              </a:defRPr>
            </a:lvl6pPr>
            <a:lvl7pPr marL="2971800" indent="-228600" algn="l" defTabSz="457200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Arial" charset="0"/>
              <a:buChar char="»"/>
              <a:defRPr sz="1600" b="1">
                <a:solidFill>
                  <a:schemeClr val="tx1"/>
                </a:solidFill>
                <a:latin typeface="+mn-lt"/>
              </a:defRPr>
            </a:lvl7pPr>
            <a:lvl8pPr marL="3429000" indent="-228600" algn="l" defTabSz="457200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Arial" charset="0"/>
              <a:buChar char="»"/>
              <a:defRPr sz="1600" b="1">
                <a:solidFill>
                  <a:schemeClr val="tx1"/>
                </a:solidFill>
                <a:latin typeface="+mn-lt"/>
              </a:defRPr>
            </a:lvl8pPr>
            <a:lvl9pPr marL="3886200" indent="-228600" algn="l" defTabSz="457200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Arial" charset="0"/>
              <a:buChar char="»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SzPct val="120000"/>
            </a:pPr>
            <a:r>
              <a:rPr lang="en-US" sz="1800" dirty="0"/>
              <a:t>Binned the sub area variable into 5 region categories</a:t>
            </a:r>
          </a:p>
          <a:p>
            <a:pPr lvl="1">
              <a:spcAft>
                <a:spcPts val="225"/>
              </a:spcAft>
              <a:buFont typeface="Wingdings" panose="05000000000000000000" pitchFamily="2" charset="2"/>
              <a:buChar char="Ø"/>
            </a:pPr>
            <a:r>
              <a:rPr lang="en-US" sz="1400" dirty="0"/>
              <a:t>The sub area variable had ~150 locality names which we searched on google </a:t>
            </a:r>
          </a:p>
          <a:p>
            <a:pPr lvl="1">
              <a:spcAft>
                <a:spcPts val="225"/>
              </a:spcAft>
              <a:buFont typeface="Wingdings" panose="05000000000000000000" pitchFamily="2" charset="2"/>
              <a:buChar char="Ø"/>
            </a:pPr>
            <a:r>
              <a:rPr lang="en-US" sz="1400" dirty="0"/>
              <a:t>Found in which part of Russia that location exist</a:t>
            </a:r>
          </a:p>
          <a:p>
            <a:pPr lvl="1">
              <a:spcAft>
                <a:spcPts val="225"/>
              </a:spcAft>
              <a:buFont typeface="Wingdings" panose="05000000000000000000" pitchFamily="2" charset="2"/>
              <a:buChar char="Ø"/>
            </a:pPr>
            <a:r>
              <a:rPr lang="en-US" sz="1400" dirty="0"/>
              <a:t>Created 5 different region codes ex. North, South, East, West, Centre</a:t>
            </a:r>
          </a:p>
          <a:p>
            <a:pPr marL="171450" lvl="1" indent="0">
              <a:spcAft>
                <a:spcPts val="225"/>
              </a:spcAft>
              <a:buFont typeface="Lucida Grande" charset="0"/>
              <a:buNone/>
            </a:pPr>
            <a:endParaRPr lang="en-US" sz="1350" kern="0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1C7CBA5D-5A2F-434A-8FDE-4CF73B65A656}"/>
              </a:ext>
            </a:extLst>
          </p:cNvPr>
          <p:cNvSpPr txBox="1">
            <a:spLocks/>
          </p:cNvSpPr>
          <p:nvPr/>
        </p:nvSpPr>
        <p:spPr bwMode="auto">
          <a:xfrm>
            <a:off x="8581048" y="6460425"/>
            <a:ext cx="4572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rgbClr val="87A09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900" dirty="0"/>
          </a:p>
          <a:p>
            <a:pPr>
              <a:defRPr/>
            </a:pPr>
            <a:fld id="{16C42FCD-D8FE-AF43-A057-5CE912AE994F}" type="slidenum">
              <a:rPr lang="en-US" sz="900" smtClean="0"/>
              <a:pPr>
                <a:defRPr/>
              </a:pPr>
              <a:t>10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9767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5DD353B-A054-4914-97AF-8942F78E95B2}"/>
              </a:ext>
            </a:extLst>
          </p:cNvPr>
          <p:cNvSpPr txBox="1">
            <a:spLocks/>
          </p:cNvSpPr>
          <p:nvPr/>
        </p:nvSpPr>
        <p:spPr>
          <a:xfrm>
            <a:off x="254821" y="4600575"/>
            <a:ext cx="8612954" cy="82523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0">
              <a:buNone/>
            </a:pPr>
            <a:endParaRPr lang="en-US" sz="1275" dirty="0">
              <a:latin typeface="+mj-lt"/>
              <a:cs typeface="Arial" panose="020B0604020202020204" pitchFamily="34" charset="0"/>
            </a:endParaRPr>
          </a:p>
          <a:p>
            <a:pPr marL="171450" lvl="1" indent="0">
              <a:spcAft>
                <a:spcPts val="225"/>
              </a:spcAft>
              <a:buNone/>
            </a:pPr>
            <a:endParaRPr lang="en-US" sz="1275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6B02CE-3271-42EE-9968-14DBF300C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Cleaning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DBE5AF-D6A7-4699-8746-46AF313F9D03}"/>
              </a:ext>
            </a:extLst>
          </p:cNvPr>
          <p:cNvCxnSpPr>
            <a:cxnSpLocks/>
          </p:cNvCxnSpPr>
          <p:nvPr/>
        </p:nvCxnSpPr>
        <p:spPr bwMode="auto">
          <a:xfrm rot="5400000" flipH="1">
            <a:off x="1773588" y="4008566"/>
            <a:ext cx="5289584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pic>
        <p:nvPicPr>
          <p:cNvPr id="21" name="Content Placeholder 14">
            <a:extLst>
              <a:ext uri="{FF2B5EF4-FFF2-40B4-BE49-F238E27FC236}">
                <a16:creationId xmlns:a16="http://schemas.microsoft.com/office/drawing/2014/main" id="{7D008E16-5E7D-4ABE-AE71-151B0D18B45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020" y="1585560"/>
            <a:ext cx="4142866" cy="3955715"/>
          </a:xfrm>
          <a:prstGeom prst="rect">
            <a:avLst/>
          </a:prstGeom>
        </p:spPr>
      </p:pic>
      <p:pic>
        <p:nvPicPr>
          <p:cNvPr id="22" name="Content Placeholder 8">
            <a:extLst>
              <a:ext uri="{FF2B5EF4-FFF2-40B4-BE49-F238E27FC236}">
                <a16:creationId xmlns:a16="http://schemas.microsoft.com/office/drawing/2014/main" id="{1C5E093E-3E1F-44DA-975B-D46796DFF64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26569"/>
            <a:ext cx="4364018" cy="3799237"/>
          </a:xfrm>
          <a:prstGeom prst="rect">
            <a:avLst/>
          </a:prstGeom>
        </p:spPr>
      </p:pic>
      <p:sp>
        <p:nvSpPr>
          <p:cNvPr id="23" name="Rounded Rectangular Callout 11">
            <a:extLst>
              <a:ext uri="{FF2B5EF4-FFF2-40B4-BE49-F238E27FC236}">
                <a16:creationId xmlns:a16="http://schemas.microsoft.com/office/drawing/2014/main" id="{0FB911DF-1C60-4DB9-A4AE-CA73B56D4FED}"/>
              </a:ext>
            </a:extLst>
          </p:cNvPr>
          <p:cNvSpPr/>
          <p:nvPr/>
        </p:nvSpPr>
        <p:spPr bwMode="blackWhite">
          <a:xfrm>
            <a:off x="270639" y="5892126"/>
            <a:ext cx="3955707" cy="808356"/>
          </a:xfrm>
          <a:prstGeom prst="wedgeRoundRectCallout">
            <a:avLst>
              <a:gd name="adj1" fmla="val -3086"/>
              <a:gd name="adj2" fmla="val -76267"/>
              <a:gd name="adj3" fmla="val 16667"/>
            </a:avLst>
          </a:prstGeom>
          <a:solidFill>
            <a:schemeClr val="bg1"/>
          </a:solidFill>
          <a:ln w="19050" algn="ctr">
            <a:solidFill>
              <a:srgbClr val="008B82"/>
            </a:solidFill>
            <a:miter lim="800000"/>
            <a:headEnd/>
            <a:tailEnd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Few of the columns have about half of the rows having NA values</a:t>
            </a:r>
          </a:p>
        </p:txBody>
      </p:sp>
      <p:sp>
        <p:nvSpPr>
          <p:cNvPr id="24" name="Rounded Rectangular Callout 11">
            <a:extLst>
              <a:ext uri="{FF2B5EF4-FFF2-40B4-BE49-F238E27FC236}">
                <a16:creationId xmlns:a16="http://schemas.microsoft.com/office/drawing/2014/main" id="{9DB51E70-A3EF-4FA5-921B-45B47472EE35}"/>
              </a:ext>
            </a:extLst>
          </p:cNvPr>
          <p:cNvSpPr/>
          <p:nvPr/>
        </p:nvSpPr>
        <p:spPr bwMode="blackWhite">
          <a:xfrm>
            <a:off x="4610415" y="5821453"/>
            <a:ext cx="4533574" cy="879029"/>
          </a:xfrm>
          <a:prstGeom prst="wedgeRoundRectCallout">
            <a:avLst>
              <a:gd name="adj1" fmla="val -9224"/>
              <a:gd name="adj2" fmla="val -71109"/>
              <a:gd name="adj3" fmla="val 16667"/>
            </a:avLst>
          </a:prstGeom>
          <a:solidFill>
            <a:schemeClr val="bg1"/>
          </a:solidFill>
          <a:ln w="19050" algn="ctr">
            <a:solidFill>
              <a:srgbClr val="008B82"/>
            </a:solidFill>
            <a:miter lim="800000"/>
            <a:headEnd/>
            <a:tailEnd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Added a column of Mahalanobis distance for each observation and removed the outliers</a:t>
            </a:r>
          </a:p>
        </p:txBody>
      </p:sp>
      <p:sp>
        <p:nvSpPr>
          <p:cNvPr id="26" name="Slide Number Placeholder 2">
            <a:extLst>
              <a:ext uri="{FF2B5EF4-FFF2-40B4-BE49-F238E27FC236}">
                <a16:creationId xmlns:a16="http://schemas.microsoft.com/office/drawing/2014/main" id="{89F29B5A-9FE0-4D54-99CF-28C196B8878D}"/>
              </a:ext>
            </a:extLst>
          </p:cNvPr>
          <p:cNvSpPr txBox="1">
            <a:spLocks/>
          </p:cNvSpPr>
          <p:nvPr/>
        </p:nvSpPr>
        <p:spPr bwMode="auto">
          <a:xfrm>
            <a:off x="8608185" y="6523500"/>
            <a:ext cx="4572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rgbClr val="87A09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900" dirty="0"/>
          </a:p>
          <a:p>
            <a:pPr>
              <a:defRPr/>
            </a:pPr>
            <a:fld id="{16C42FCD-D8FE-AF43-A057-5CE912AE994F}" type="slidenum">
              <a:rPr lang="en-US" sz="900" smtClean="0"/>
              <a:pPr>
                <a:defRPr/>
              </a:pPr>
              <a:t>11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65561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6B02CE-3271-42EE-9968-14DBF300C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Modification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3F1034-62DB-47E6-B317-4F4242907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335" y="1662370"/>
            <a:ext cx="7251330" cy="3187615"/>
          </a:xfrm>
          <a:prstGeom prst="rect">
            <a:avLst/>
          </a:prstGeom>
        </p:spPr>
      </p:pic>
      <p:sp>
        <p:nvSpPr>
          <p:cNvPr id="15" name="Rounded Rectangular Callout 11">
            <a:extLst>
              <a:ext uri="{FF2B5EF4-FFF2-40B4-BE49-F238E27FC236}">
                <a16:creationId xmlns:a16="http://schemas.microsoft.com/office/drawing/2014/main" id="{758FEEDE-9F65-4166-A64E-F50ADD7CA4B5}"/>
              </a:ext>
            </a:extLst>
          </p:cNvPr>
          <p:cNvSpPr/>
          <p:nvPr/>
        </p:nvSpPr>
        <p:spPr bwMode="blackWhite">
          <a:xfrm>
            <a:off x="693095" y="5195630"/>
            <a:ext cx="3594100" cy="808356"/>
          </a:xfrm>
          <a:prstGeom prst="wedgeRoundRectCallout">
            <a:avLst>
              <a:gd name="adj1" fmla="val -7909"/>
              <a:gd name="adj2" fmla="val -90004"/>
              <a:gd name="adj3" fmla="val 16667"/>
            </a:avLst>
          </a:prstGeom>
          <a:solidFill>
            <a:schemeClr val="bg1"/>
          </a:solidFill>
          <a:ln w="19050" algn="ctr">
            <a:solidFill>
              <a:srgbClr val="008B82"/>
            </a:solidFill>
            <a:miter lim="800000"/>
            <a:headEnd/>
            <a:tailEnd/>
          </a:ln>
          <a:effectLst/>
        </p:spPr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Google maps screenshot of all the sub area locations in Russia</a:t>
            </a:r>
          </a:p>
        </p:txBody>
      </p:sp>
      <p:sp>
        <p:nvSpPr>
          <p:cNvPr id="19" name="Rounded Rectangular Callout 11">
            <a:extLst>
              <a:ext uri="{FF2B5EF4-FFF2-40B4-BE49-F238E27FC236}">
                <a16:creationId xmlns:a16="http://schemas.microsoft.com/office/drawing/2014/main" id="{E412C8FB-6BED-4EC7-A183-98525ED2ED96}"/>
              </a:ext>
            </a:extLst>
          </p:cNvPr>
          <p:cNvSpPr/>
          <p:nvPr/>
        </p:nvSpPr>
        <p:spPr bwMode="blackWhite">
          <a:xfrm>
            <a:off x="4468574" y="5195630"/>
            <a:ext cx="3991213" cy="808356"/>
          </a:xfrm>
          <a:prstGeom prst="wedgeRoundRectCallout">
            <a:avLst>
              <a:gd name="adj1" fmla="val -34808"/>
              <a:gd name="adj2" fmla="val -92343"/>
              <a:gd name="adj3" fmla="val 16667"/>
            </a:avLst>
          </a:prstGeom>
          <a:solidFill>
            <a:schemeClr val="bg1"/>
          </a:solidFill>
          <a:ln w="19050" algn="ctr">
            <a:solidFill>
              <a:srgbClr val="008B82"/>
            </a:solidFill>
            <a:miter lim="800000"/>
            <a:headEnd/>
            <a:tailEnd/>
          </a:ln>
          <a:effectLst/>
        </p:spPr>
        <p:txBody>
          <a:bodyPr lIns="36000" rIns="36000" rtlCol="0" anchor="ctr"/>
          <a:lstStyle/>
          <a:p>
            <a:pPr marL="0" lvl="1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/>
              <a:t>Created 5 different region codes ex. North, South, East, West, Centre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61F09CC6-B2D3-4A7B-BC18-2C87DBE3940E}"/>
              </a:ext>
            </a:extLst>
          </p:cNvPr>
          <p:cNvSpPr txBox="1">
            <a:spLocks/>
          </p:cNvSpPr>
          <p:nvPr/>
        </p:nvSpPr>
        <p:spPr bwMode="auto">
          <a:xfrm>
            <a:off x="8581048" y="6460425"/>
            <a:ext cx="4572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rgbClr val="87A09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900" dirty="0"/>
          </a:p>
          <a:p>
            <a:pPr>
              <a:defRPr/>
            </a:pPr>
            <a:fld id="{16C42FCD-D8FE-AF43-A057-5CE912AE994F}" type="slidenum">
              <a:rPr lang="en-US" sz="900" smtClean="0"/>
              <a:pPr>
                <a:defRPr/>
              </a:pPr>
              <a:t>12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038565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142" y="1769725"/>
            <a:ext cx="5511143" cy="2004920"/>
          </a:xfrm>
        </p:spPr>
        <p:txBody>
          <a:bodyPr>
            <a:normAutofit/>
          </a:bodyPr>
          <a:lstStyle/>
          <a:p>
            <a:r>
              <a:rPr lang="en-US" sz="1900" dirty="0"/>
              <a:t>We normalized the data as per the need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500" dirty="0"/>
              <a:t>Changed the scale of output variable (price)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500" dirty="0"/>
              <a:t>For unsupervised learning techniques such as PCA or some of the advanced machine learning algorithms (ex. SVM) we normalized the independent variables to remove unwanted bias</a:t>
            </a:r>
          </a:p>
          <a:p>
            <a:pPr lvl="1"/>
            <a:endParaRPr lang="en-US" sz="1350" dirty="0"/>
          </a:p>
          <a:p>
            <a:pPr lvl="1"/>
            <a:endParaRPr lang="en-US" sz="1350" dirty="0"/>
          </a:p>
          <a:p>
            <a:pPr lvl="1"/>
            <a:endParaRPr lang="en-US" sz="1350" dirty="0"/>
          </a:p>
          <a:p>
            <a:pPr lvl="1"/>
            <a:endParaRPr lang="en-US" sz="1350" dirty="0"/>
          </a:p>
          <a:p>
            <a:pPr lvl="1"/>
            <a:endParaRPr lang="en-US" sz="1350" dirty="0"/>
          </a:p>
          <a:p>
            <a:pPr marL="171450" lvl="1" indent="0">
              <a:spcAft>
                <a:spcPts val="225"/>
              </a:spcAft>
              <a:buNone/>
            </a:pPr>
            <a:endParaRPr lang="en-US" sz="1350" dirty="0"/>
          </a:p>
        </p:txBody>
      </p:sp>
      <p:sp>
        <p:nvSpPr>
          <p:cNvPr id="65" name="TextBox 64"/>
          <p:cNvSpPr txBox="1"/>
          <p:nvPr/>
        </p:nvSpPr>
        <p:spPr>
          <a:xfrm>
            <a:off x="155425" y="1600278"/>
            <a:ext cx="2534730" cy="369332"/>
          </a:xfrm>
          <a:prstGeom prst="rect">
            <a:avLst/>
          </a:prstGeom>
          <a:noFill/>
          <a:ln w="19050">
            <a:solidFill>
              <a:srgbClr val="0DFF0D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Normalization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32235" y="4389124"/>
            <a:ext cx="2457920" cy="3693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Reduction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16FE2E-4DF4-479A-AEDA-C146BA9BF9A4}"/>
              </a:ext>
            </a:extLst>
          </p:cNvPr>
          <p:cNvCxnSpPr/>
          <p:nvPr/>
        </p:nvCxnSpPr>
        <p:spPr bwMode="auto">
          <a:xfrm flipH="1">
            <a:off x="292999" y="3966670"/>
            <a:ext cx="8518928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A1BAAFA-42E5-4674-AA8C-612DE59C3354}"/>
              </a:ext>
            </a:extLst>
          </p:cNvPr>
          <p:cNvSpPr txBox="1">
            <a:spLocks/>
          </p:cNvSpPr>
          <p:nvPr/>
        </p:nvSpPr>
        <p:spPr bwMode="auto">
          <a:xfrm>
            <a:off x="2786142" y="4534885"/>
            <a:ext cx="6279243" cy="200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236538" indent="-236538" algn="l" defTabSz="457200" rtl="0" eaLnBrk="0" fontAlgn="base" hangingPunct="0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charset="0"/>
              <a:buChar char="•"/>
              <a:defRPr sz="2400" b="1" i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457200" indent="-228600" algn="l" defTabSz="457200" rtl="0" eaLnBrk="0" fontAlgn="base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tx2"/>
              </a:buClr>
              <a:buFont typeface="Lucida Grande" charset="0"/>
              <a:buChar char="–"/>
              <a:defRPr sz="1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685800" indent="-228600" algn="l" defTabSz="4572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914400" indent="-228600" algn="l" defTabSz="4572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143000" indent="-228600" algn="l" defTabSz="4572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defTabSz="457200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Arial" charset="0"/>
              <a:buChar char="»"/>
              <a:defRPr sz="1600" b="1">
                <a:solidFill>
                  <a:schemeClr val="tx1"/>
                </a:solidFill>
                <a:latin typeface="+mn-lt"/>
              </a:defRPr>
            </a:lvl6pPr>
            <a:lvl7pPr marL="2971800" indent="-228600" algn="l" defTabSz="457200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Arial" charset="0"/>
              <a:buChar char="»"/>
              <a:defRPr sz="1600" b="1">
                <a:solidFill>
                  <a:schemeClr val="tx1"/>
                </a:solidFill>
                <a:latin typeface="+mn-lt"/>
              </a:defRPr>
            </a:lvl7pPr>
            <a:lvl8pPr marL="3429000" indent="-228600" algn="l" defTabSz="457200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Arial" charset="0"/>
              <a:buChar char="»"/>
              <a:defRPr sz="1600" b="1">
                <a:solidFill>
                  <a:schemeClr val="tx1"/>
                </a:solidFill>
                <a:latin typeface="+mn-lt"/>
              </a:defRPr>
            </a:lvl8pPr>
            <a:lvl9pPr marL="3886200" indent="-228600" algn="l" defTabSz="457200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Arial" charset="0"/>
              <a:buChar char="»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600" dirty="0"/>
              <a:t>Reduced the number of original predictors (290) to 56</a:t>
            </a:r>
          </a:p>
          <a:p>
            <a:pPr lvl="1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Created the correlation matrix for all the variables</a:t>
            </a:r>
          </a:p>
          <a:p>
            <a:pPr lvl="1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Found the VIF values for all the independent variables</a:t>
            </a:r>
          </a:p>
          <a:p>
            <a:pPr lvl="1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On the basis of above two points and business understanding, EDA conducted, p values obtained after running the regression model and important variables getting used in tree splits</a:t>
            </a:r>
          </a:p>
          <a:p>
            <a:pPr marL="171450" lvl="1" indent="0">
              <a:spcAft>
                <a:spcPts val="225"/>
              </a:spcAft>
              <a:buFont typeface="Lucida Grande" charset="0"/>
              <a:buNone/>
            </a:pPr>
            <a:endParaRPr lang="en-US" sz="1350" kern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E7A57E-F571-43EF-A958-182BE46A1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25" y="2200040"/>
            <a:ext cx="2621008" cy="14089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75822D-CC10-4086-AFB3-4EE107401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34" y="4926795"/>
            <a:ext cx="2621008" cy="1876247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845E0CF5-359B-4281-8AED-661D280D339E}"/>
              </a:ext>
            </a:extLst>
          </p:cNvPr>
          <p:cNvSpPr txBox="1">
            <a:spLocks/>
          </p:cNvSpPr>
          <p:nvPr/>
        </p:nvSpPr>
        <p:spPr bwMode="auto">
          <a:xfrm>
            <a:off x="8581048" y="6460425"/>
            <a:ext cx="4572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rgbClr val="87A09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900" dirty="0"/>
          </a:p>
          <a:p>
            <a:pPr>
              <a:defRPr/>
            </a:pPr>
            <a:fld id="{16C42FCD-D8FE-AF43-A057-5CE912AE994F}" type="slidenum">
              <a:rPr lang="en-US" sz="900" smtClean="0"/>
              <a:pPr>
                <a:defRPr/>
              </a:pPr>
              <a:t>13</a:t>
            </a:fld>
            <a:endParaRPr lang="en-US" sz="9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60DB840-9A57-4D8D-8C72-F496D29586B8}"/>
              </a:ext>
            </a:extLst>
          </p:cNvPr>
          <p:cNvSpPr txBox="1">
            <a:spLocks/>
          </p:cNvSpPr>
          <p:nvPr/>
        </p:nvSpPr>
        <p:spPr bwMode="white">
          <a:xfrm>
            <a:off x="347662" y="410307"/>
            <a:ext cx="8415337" cy="82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3200"/>
              <a:t>Data pre-processing</a:t>
            </a:r>
            <a:endParaRPr 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25388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5DD353B-A054-4914-97AF-8942F78E95B2}"/>
              </a:ext>
            </a:extLst>
          </p:cNvPr>
          <p:cNvSpPr txBox="1">
            <a:spLocks/>
          </p:cNvSpPr>
          <p:nvPr/>
        </p:nvSpPr>
        <p:spPr>
          <a:xfrm>
            <a:off x="254821" y="4600575"/>
            <a:ext cx="8612954" cy="82523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0">
              <a:buNone/>
            </a:pPr>
            <a:endParaRPr lang="en-US" sz="1275" dirty="0">
              <a:latin typeface="+mj-lt"/>
              <a:cs typeface="Arial" panose="020B0604020202020204" pitchFamily="34" charset="0"/>
            </a:endParaRPr>
          </a:p>
          <a:p>
            <a:pPr marL="171450" lvl="1" indent="0">
              <a:spcAft>
                <a:spcPts val="225"/>
              </a:spcAft>
              <a:buNone/>
            </a:pPr>
            <a:endParaRPr lang="en-US" sz="1275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Rounded Rectangular Callout 11">
            <a:extLst>
              <a:ext uri="{FF2B5EF4-FFF2-40B4-BE49-F238E27FC236}">
                <a16:creationId xmlns:a16="http://schemas.microsoft.com/office/drawing/2014/main" id="{A14D27DC-2DB8-4DF8-B2C2-614F29100CE9}"/>
              </a:ext>
            </a:extLst>
          </p:cNvPr>
          <p:cNvSpPr/>
          <p:nvPr/>
        </p:nvSpPr>
        <p:spPr bwMode="blackWhite">
          <a:xfrm>
            <a:off x="501074" y="5872751"/>
            <a:ext cx="3302821" cy="782268"/>
          </a:xfrm>
          <a:prstGeom prst="wedgeRoundRectCallout">
            <a:avLst>
              <a:gd name="adj1" fmla="val -4946"/>
              <a:gd name="adj2" fmla="val -89772"/>
              <a:gd name="adj3" fmla="val 16667"/>
            </a:avLst>
          </a:prstGeom>
          <a:solidFill>
            <a:schemeClr val="bg1"/>
          </a:solidFill>
          <a:ln w="19050" algn="ctr">
            <a:solidFill>
              <a:srgbClr val="008B82"/>
            </a:solidFill>
            <a:miter lim="800000"/>
            <a:headEnd/>
            <a:tailEnd/>
          </a:ln>
          <a:effectLst/>
        </p:spPr>
        <p:txBody>
          <a:bodyPr lIns="27000" rIns="27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Excel screenshot of a section of correlation matrix</a:t>
            </a:r>
          </a:p>
        </p:txBody>
      </p:sp>
      <p:sp>
        <p:nvSpPr>
          <p:cNvPr id="14" name="Rounded Rectangular Callout 11">
            <a:extLst>
              <a:ext uri="{FF2B5EF4-FFF2-40B4-BE49-F238E27FC236}">
                <a16:creationId xmlns:a16="http://schemas.microsoft.com/office/drawing/2014/main" id="{45835556-9126-4680-9132-F764EFDEF1A2}"/>
              </a:ext>
            </a:extLst>
          </p:cNvPr>
          <p:cNvSpPr/>
          <p:nvPr/>
        </p:nvSpPr>
        <p:spPr bwMode="blackWhite">
          <a:xfrm>
            <a:off x="4755556" y="5852488"/>
            <a:ext cx="4117804" cy="802532"/>
          </a:xfrm>
          <a:prstGeom prst="wedgeRoundRectCallout">
            <a:avLst>
              <a:gd name="adj1" fmla="val 38646"/>
              <a:gd name="adj2" fmla="val -84982"/>
              <a:gd name="adj3" fmla="val 16667"/>
            </a:avLst>
          </a:prstGeom>
          <a:solidFill>
            <a:schemeClr val="bg1"/>
          </a:solidFill>
          <a:ln w="19050" algn="ctr">
            <a:solidFill>
              <a:srgbClr val="008B82"/>
            </a:solidFill>
            <a:miter lim="800000"/>
            <a:headEnd/>
            <a:tailEnd/>
          </a:ln>
          <a:effectLst/>
        </p:spPr>
        <p:txBody>
          <a:bodyPr lIns="27000" rIns="27000" rtlCol="0" anchor="ctr"/>
          <a:lstStyle/>
          <a:p>
            <a:pPr marL="0" lvl="1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P values obtained after running the regression model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3A8D2F6-380A-48C8-B5E3-29380EDFE7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4820" y="1765696"/>
            <a:ext cx="3931750" cy="36601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309EDD-3F76-4AC9-AE47-B1703FD9F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929" y="1765697"/>
            <a:ext cx="4117804" cy="366011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46B02CE-3271-42EE-9968-14DBF300C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Reduction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3BB63C-53BE-4751-A690-E3E13AC6C666}"/>
              </a:ext>
            </a:extLst>
          </p:cNvPr>
          <p:cNvCxnSpPr>
            <a:cxnSpLocks/>
          </p:cNvCxnSpPr>
          <p:nvPr/>
        </p:nvCxnSpPr>
        <p:spPr bwMode="auto">
          <a:xfrm rot="5400000" flipH="1">
            <a:off x="1735183" y="4087038"/>
            <a:ext cx="5289584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B0EEB507-ACBF-4CF9-804D-5B49B63DD50D}"/>
              </a:ext>
            </a:extLst>
          </p:cNvPr>
          <p:cNvSpPr txBox="1">
            <a:spLocks/>
          </p:cNvSpPr>
          <p:nvPr/>
        </p:nvSpPr>
        <p:spPr bwMode="auto">
          <a:xfrm>
            <a:off x="8581048" y="6460425"/>
            <a:ext cx="4572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rgbClr val="87A09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900" dirty="0"/>
          </a:p>
          <a:p>
            <a:pPr>
              <a:defRPr/>
            </a:pPr>
            <a:fld id="{16C42FCD-D8FE-AF43-A057-5CE912AE994F}" type="slidenum">
              <a:rPr lang="en-US" sz="900" smtClean="0"/>
              <a:pPr>
                <a:defRPr/>
              </a:pPr>
              <a:t>14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178383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/>
              <a:t>Problem Statement</a:t>
            </a:r>
          </a:p>
          <a:p>
            <a:r>
              <a:rPr lang="en-US" sz="2800" b="0" dirty="0">
                <a:solidFill>
                  <a:srgbClr val="404040"/>
                </a:solidFill>
              </a:rPr>
              <a:t>Data Availability (Data Set &amp; Inputs)</a:t>
            </a:r>
          </a:p>
          <a:p>
            <a:r>
              <a:rPr lang="en-US" sz="2800" b="0" dirty="0">
                <a:solidFill>
                  <a:srgbClr val="404040"/>
                </a:solidFill>
              </a:rPr>
              <a:t>Exploratory Data Analysis</a:t>
            </a:r>
          </a:p>
          <a:p>
            <a:r>
              <a:rPr lang="en-US" sz="2800" b="0" dirty="0">
                <a:solidFill>
                  <a:srgbClr val="404040"/>
                </a:solidFill>
              </a:rPr>
              <a:t>Data Pre-Processing</a:t>
            </a:r>
          </a:p>
          <a:p>
            <a:r>
              <a:rPr lang="en-US" sz="2800" dirty="0">
                <a:solidFill>
                  <a:srgbClr val="404040"/>
                </a:solidFill>
              </a:rPr>
              <a:t>Data Modelling</a:t>
            </a:r>
          </a:p>
          <a:p>
            <a:r>
              <a:rPr lang="en-US" sz="2800" b="0" dirty="0">
                <a:solidFill>
                  <a:srgbClr val="404040"/>
                </a:solidFill>
              </a:rPr>
              <a:t>Insights</a:t>
            </a:r>
          </a:p>
          <a:p>
            <a:r>
              <a:rPr lang="en-US" sz="2800" b="0" dirty="0">
                <a:solidFill>
                  <a:srgbClr val="404040"/>
                </a:solidFill>
              </a:rPr>
              <a:t>Enhancements</a:t>
            </a:r>
          </a:p>
          <a:p>
            <a:endParaRPr lang="en-US" sz="28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70640" y="4081885"/>
            <a:ext cx="8123212" cy="483298"/>
          </a:xfrm>
          <a:prstGeom prst="rect">
            <a:avLst/>
          </a:prstGeom>
          <a:noFill/>
          <a:ln w="28575" cap="flat" cmpd="sng" algn="ctr">
            <a:solidFill>
              <a:srgbClr val="E60A3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9158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5E306F-0F00-4336-ADB2-E77F7470B817}"/>
              </a:ext>
            </a:extLst>
          </p:cNvPr>
          <p:cNvSpPr txBox="1">
            <a:spLocks/>
          </p:cNvSpPr>
          <p:nvPr/>
        </p:nvSpPr>
        <p:spPr>
          <a:xfrm>
            <a:off x="2228075" y="1539547"/>
            <a:ext cx="4680587" cy="40011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MODELS CREATED</a:t>
            </a:r>
            <a:endParaRPr lang="en-US" sz="2000" b="1" dirty="0">
              <a:solidFill>
                <a:srgbClr val="232C2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692155D8-69CE-453C-ADCF-D583880F54F0}"/>
              </a:ext>
            </a:extLst>
          </p:cNvPr>
          <p:cNvSpPr txBox="1">
            <a:spLocks/>
          </p:cNvSpPr>
          <p:nvPr/>
        </p:nvSpPr>
        <p:spPr bwMode="auto">
          <a:xfrm>
            <a:off x="340830" y="2045200"/>
            <a:ext cx="8602750" cy="460538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538" indent="-236538" algn="l" defTabSz="457200" rtl="0" eaLnBrk="0" fontAlgn="base" hangingPunct="0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charset="0"/>
              <a:buChar char="•"/>
              <a:defRPr sz="2400" b="1" i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457200" indent="-228600" algn="l" defTabSz="457200" rtl="0" eaLnBrk="0" fontAlgn="base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tx2"/>
              </a:buClr>
              <a:buFont typeface="Lucida Grande" charset="0"/>
              <a:buChar char="–"/>
              <a:defRPr sz="1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685800" indent="-228600" algn="l" defTabSz="4572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914400" indent="-228600" algn="l" defTabSz="4572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143000" indent="-228600" algn="l" defTabSz="4572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defTabSz="457200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Arial" charset="0"/>
              <a:buChar char="»"/>
              <a:defRPr sz="1600" b="1">
                <a:solidFill>
                  <a:schemeClr val="tx1"/>
                </a:solidFill>
                <a:latin typeface="+mn-lt"/>
              </a:defRPr>
            </a:lvl6pPr>
            <a:lvl7pPr marL="2971800" indent="-228600" algn="l" defTabSz="457200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Arial" charset="0"/>
              <a:buChar char="»"/>
              <a:defRPr sz="1600" b="1">
                <a:solidFill>
                  <a:schemeClr val="tx1"/>
                </a:solidFill>
                <a:latin typeface="+mn-lt"/>
              </a:defRPr>
            </a:lvl7pPr>
            <a:lvl8pPr marL="3429000" indent="-228600" algn="l" defTabSz="457200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Arial" charset="0"/>
              <a:buChar char="»"/>
              <a:defRPr sz="1600" b="1">
                <a:solidFill>
                  <a:schemeClr val="tx1"/>
                </a:solidFill>
                <a:latin typeface="+mn-lt"/>
              </a:defRPr>
            </a:lvl8pPr>
            <a:lvl9pPr marL="3886200" indent="-228600" algn="l" defTabSz="457200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Arial" charset="0"/>
              <a:buChar char="»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pPr marL="228600" lvl="1" indent="0">
              <a:lnSpc>
                <a:spcPct val="100000"/>
              </a:lnSpc>
              <a:spcBef>
                <a:spcPts val="300"/>
              </a:spcBef>
              <a:buFont typeface="Lucida Grande" charset="0"/>
              <a:buNone/>
            </a:pPr>
            <a:endParaRPr lang="en-US" sz="2000" b="1" kern="0" dirty="0"/>
          </a:p>
          <a:p>
            <a:pPr lvl="1">
              <a:lnSpc>
                <a:spcPct val="100000"/>
              </a:lnSpc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sz="2400" kern="0" dirty="0"/>
              <a:t>Multiple Linear Regression (with and without interactions)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sz="2400" kern="0" dirty="0"/>
              <a:t>LASSO (Least absolute shrinkage and selection operator)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sz="2400" kern="0" dirty="0"/>
              <a:t>PCA (Principal component analysis)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sz="2400" kern="0" dirty="0"/>
              <a:t>Decision Tree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sz="2400" kern="0" dirty="0"/>
              <a:t>Random Forest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sz="2400" kern="0" dirty="0"/>
              <a:t>Boosted Tree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sz="2400" kern="0" dirty="0"/>
              <a:t>Support vector machine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906B9659-4C42-4019-98D7-F1602A1D61C5}"/>
              </a:ext>
            </a:extLst>
          </p:cNvPr>
          <p:cNvSpPr txBox="1">
            <a:spLocks/>
          </p:cNvSpPr>
          <p:nvPr/>
        </p:nvSpPr>
        <p:spPr bwMode="auto">
          <a:xfrm>
            <a:off x="8733448" y="6612825"/>
            <a:ext cx="4572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rgbClr val="87A09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900" dirty="0"/>
          </a:p>
          <a:p>
            <a:pPr>
              <a:defRPr/>
            </a:pPr>
            <a:fld id="{16C42FCD-D8FE-AF43-A057-5CE912AE994F}" type="slidenum">
              <a:rPr lang="en-US" sz="900" smtClean="0"/>
              <a:pPr>
                <a:defRPr/>
              </a:pPr>
              <a:t>16</a:t>
            </a:fld>
            <a:endParaRPr lang="en-US" sz="9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C618EAD-018B-4A05-AB1A-3EA89A45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662" y="410307"/>
            <a:ext cx="8415337" cy="820615"/>
          </a:xfrm>
        </p:spPr>
        <p:txBody>
          <a:bodyPr/>
          <a:lstStyle/>
          <a:p>
            <a:r>
              <a:rPr lang="en-US" sz="3200" dirty="0"/>
              <a:t>Data Modelling</a:t>
            </a:r>
          </a:p>
        </p:txBody>
      </p:sp>
    </p:spTree>
    <p:extLst>
      <p:ext uri="{BB962C8B-B14F-4D97-AF65-F5344CB8AC3E}">
        <p14:creationId xmlns:p14="http://schemas.microsoft.com/office/powerpoint/2010/main" val="77931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/>
          </p:cNvSpPr>
          <p:nvPr/>
        </p:nvSpPr>
        <p:spPr>
          <a:xfrm>
            <a:off x="2075675" y="1387147"/>
            <a:ext cx="4680587" cy="3693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MULTIPLE LINEAR REGRESSION</a:t>
            </a:r>
            <a:endParaRPr lang="en-US" b="1" dirty="0">
              <a:solidFill>
                <a:srgbClr val="232C2A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030274"/>
              </p:ext>
            </p:extLst>
          </p:nvPr>
        </p:nvGraphicFramePr>
        <p:xfrm>
          <a:off x="117020" y="1815990"/>
          <a:ext cx="6298420" cy="1149371"/>
        </p:xfrm>
        <a:graphic>
          <a:graphicData uri="http://schemas.openxmlformats.org/drawingml/2006/table">
            <a:tbl>
              <a:tblPr/>
              <a:tblGrid>
                <a:gridCol w="2474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2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2193">
                  <a:extLst>
                    <a:ext uri="{9D8B030D-6E8A-4147-A177-3AD203B41FA5}">
                      <a16:colId xmlns:a16="http://schemas.microsoft.com/office/drawing/2014/main" val="142770487"/>
                    </a:ext>
                  </a:extLst>
                </a:gridCol>
              </a:tblGrid>
              <a:tr h="3392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Set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R Squared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Without interactions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R Squared</a:t>
                      </a:r>
                      <a:endParaRPr lang="en-US" sz="1400" b="1" kern="1200" dirty="0">
                        <a:solidFill>
                          <a:srgbClr val="FFFFFF"/>
                        </a:solidFill>
                        <a:effectLst/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With interactions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259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Training</a:t>
                      </a:r>
                    </a:p>
                  </a:txBody>
                  <a:tcPr marL="73152" marR="73152" marT="9144" marB="91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~57%</a:t>
                      </a:r>
                    </a:p>
                  </a:txBody>
                  <a:tcPr marL="45720" marR="45720" marT="54864" marB="5486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~70%</a:t>
                      </a:r>
                    </a:p>
                  </a:txBody>
                  <a:tcPr marL="45720" marR="45720" marT="54864" marB="5486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259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Test</a:t>
                      </a:r>
                    </a:p>
                  </a:txBody>
                  <a:tcPr marL="73152" marR="73152" marT="9144" marB="91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~42%</a:t>
                      </a:r>
                    </a:p>
                  </a:txBody>
                  <a:tcPr marL="45720" marR="45720" marT="54864" marB="5486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~43%</a:t>
                      </a:r>
                    </a:p>
                  </a:txBody>
                  <a:tcPr marL="45720" marR="45720" marT="54864" marB="5486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188430" y="4484112"/>
            <a:ext cx="8602750" cy="2033977"/>
          </a:xfrm>
          <a:solidFill>
            <a:schemeClr val="bg1"/>
          </a:solidFill>
        </p:spPr>
        <p:txBody>
          <a:bodyPr/>
          <a:lstStyle/>
          <a:p>
            <a:pPr marL="2286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400" b="1" dirty="0"/>
              <a:t>Key Points: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Low model fitness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High difference in training R squared value in models with and without interaction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Similar results for the two models on test set indicating model has over-fitted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Need to compare with other non linear models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E27C9CA-B8A1-4829-82AA-E787CDD8E7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0" y="3353172"/>
            <a:ext cx="4521443" cy="800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17536D-2059-4747-8EB3-215FD5E262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661" y="3353172"/>
            <a:ext cx="4559534" cy="80649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6FC00C7-5E52-4F77-A0D7-37A7937F382E}"/>
              </a:ext>
            </a:extLst>
          </p:cNvPr>
          <p:cNvCxnSpPr>
            <a:cxnSpLocks/>
          </p:cNvCxnSpPr>
          <p:nvPr/>
        </p:nvCxnSpPr>
        <p:spPr bwMode="auto">
          <a:xfrm rot="5400000" flipH="1">
            <a:off x="3958011" y="3775136"/>
            <a:ext cx="1151168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ounded Rectangular Callout 19">
            <a:extLst>
              <a:ext uri="{FF2B5EF4-FFF2-40B4-BE49-F238E27FC236}">
                <a16:creationId xmlns:a16="http://schemas.microsoft.com/office/drawing/2014/main" id="{47FA3B94-B2E2-486F-B87A-0566046DCEAC}"/>
              </a:ext>
            </a:extLst>
          </p:cNvPr>
          <p:cNvSpPr/>
          <p:nvPr/>
        </p:nvSpPr>
        <p:spPr bwMode="auto">
          <a:xfrm>
            <a:off x="6754614" y="1585560"/>
            <a:ext cx="2283634" cy="1219510"/>
          </a:xfrm>
          <a:prstGeom prst="wedgeRoundRectCallout">
            <a:avLst>
              <a:gd name="adj1" fmla="val -66731"/>
              <a:gd name="adj2" fmla="val -12340"/>
              <a:gd name="adj3" fmla="val 16667"/>
            </a:avLst>
          </a:prstGeom>
          <a:solidFill>
            <a:schemeClr val="bg1">
              <a:lumMod val="75000"/>
              <a:alpha val="50196"/>
            </a:scheme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All the possible two-way interaction terms of each numerical variables with each categorical variable</a:t>
            </a:r>
            <a:endParaRPr lang="en-US" sz="1400" dirty="0">
              <a:solidFill>
                <a:srgbClr val="232C2A"/>
              </a:solidFill>
              <a:latin typeface="+mj-lt"/>
              <a:ea typeface="Calibri"/>
            </a:endParaRPr>
          </a:p>
        </p:txBody>
      </p:sp>
      <p:sp>
        <p:nvSpPr>
          <p:cNvPr id="24" name="Rounded Rectangular Callout 19">
            <a:extLst>
              <a:ext uri="{FF2B5EF4-FFF2-40B4-BE49-F238E27FC236}">
                <a16:creationId xmlns:a16="http://schemas.microsoft.com/office/drawing/2014/main" id="{A73EB848-E01D-4F14-AD7D-D4455EA207ED}"/>
              </a:ext>
            </a:extLst>
          </p:cNvPr>
          <p:cNvSpPr/>
          <p:nvPr/>
        </p:nvSpPr>
        <p:spPr bwMode="auto">
          <a:xfrm>
            <a:off x="5378505" y="4447805"/>
            <a:ext cx="3610071" cy="671015"/>
          </a:xfrm>
          <a:prstGeom prst="wedgeRoundRectCallout">
            <a:avLst>
              <a:gd name="adj1" fmla="val -49937"/>
              <a:gd name="adj2" fmla="val 8169"/>
              <a:gd name="adj3" fmla="val 16667"/>
            </a:avLst>
          </a:prstGeom>
          <a:solidFill>
            <a:schemeClr val="bg1">
              <a:lumMod val="75000"/>
              <a:alpha val="50196"/>
            </a:scheme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The training test split ratio was kept at 80:20 and the test set was kept same throughout to enable model comparisons</a:t>
            </a:r>
            <a:endParaRPr lang="en-US" sz="1400" dirty="0">
              <a:solidFill>
                <a:srgbClr val="232C2A"/>
              </a:solidFill>
              <a:ea typeface="Calibri"/>
            </a:endParaRPr>
          </a:p>
        </p:txBody>
      </p:sp>
      <p:sp>
        <p:nvSpPr>
          <p:cNvPr id="25" name="Slide Number Placeholder 2">
            <a:extLst>
              <a:ext uri="{FF2B5EF4-FFF2-40B4-BE49-F238E27FC236}">
                <a16:creationId xmlns:a16="http://schemas.microsoft.com/office/drawing/2014/main" id="{D74AAA1C-591C-408D-A000-224DF7490888}"/>
              </a:ext>
            </a:extLst>
          </p:cNvPr>
          <p:cNvSpPr txBox="1">
            <a:spLocks/>
          </p:cNvSpPr>
          <p:nvPr/>
        </p:nvSpPr>
        <p:spPr bwMode="auto">
          <a:xfrm>
            <a:off x="8581048" y="6460425"/>
            <a:ext cx="4572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rgbClr val="87A09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900" dirty="0"/>
          </a:p>
          <a:p>
            <a:pPr>
              <a:defRPr/>
            </a:pPr>
            <a:fld id="{16C42FCD-D8FE-AF43-A057-5CE912AE994F}" type="slidenum">
              <a:rPr lang="en-US" sz="900" smtClean="0"/>
              <a:pPr>
                <a:defRPr/>
              </a:pPr>
              <a:t>17</a:t>
            </a:fld>
            <a:endParaRPr lang="en-US" sz="90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A69E890-F4F7-4429-AE9A-3C6BA463B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662" y="410307"/>
            <a:ext cx="8415337" cy="820615"/>
          </a:xfrm>
        </p:spPr>
        <p:txBody>
          <a:bodyPr/>
          <a:lstStyle/>
          <a:p>
            <a:r>
              <a:rPr lang="en-US" sz="3200" dirty="0"/>
              <a:t>Data Modelling</a:t>
            </a:r>
          </a:p>
        </p:txBody>
      </p:sp>
    </p:spTree>
    <p:extLst>
      <p:ext uri="{BB962C8B-B14F-4D97-AF65-F5344CB8AC3E}">
        <p14:creationId xmlns:p14="http://schemas.microsoft.com/office/powerpoint/2010/main" val="663334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/>
          </p:cNvSpPr>
          <p:nvPr/>
        </p:nvSpPr>
        <p:spPr>
          <a:xfrm>
            <a:off x="1922055" y="1387147"/>
            <a:ext cx="4680587" cy="3693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LASSO</a:t>
            </a:r>
            <a:endParaRPr lang="en-US" b="1" dirty="0">
              <a:solidFill>
                <a:srgbClr val="232C2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78615" y="5081903"/>
            <a:ext cx="8602750" cy="1765142"/>
          </a:xfrm>
          <a:solidFill>
            <a:schemeClr val="bg1"/>
          </a:solidFill>
        </p:spPr>
        <p:txBody>
          <a:bodyPr/>
          <a:lstStyle/>
          <a:p>
            <a:pPr marL="2286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400" b="1" dirty="0"/>
              <a:t>Key Points: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Improved model performance from normal regression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The right graph above shows RMSE against different tuning parameters, lambda which</a:t>
            </a:r>
            <a:r>
              <a:rPr lang="en-US" b="1" dirty="0"/>
              <a:t> </a:t>
            </a:r>
            <a:r>
              <a:rPr lang="en-US" dirty="0"/>
              <a:t>automatically ‘de-emphasize’ variables that are not important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0BC3B4-55E2-4A80-97EE-0468153FD1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191" y="1833788"/>
            <a:ext cx="4401823" cy="223331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E17846-8E25-45E2-BD0A-72E1D4D9DC32}"/>
              </a:ext>
            </a:extLst>
          </p:cNvPr>
          <p:cNvCxnSpPr>
            <a:cxnSpLocks/>
          </p:cNvCxnSpPr>
          <p:nvPr/>
        </p:nvCxnSpPr>
        <p:spPr bwMode="auto">
          <a:xfrm flipV="1">
            <a:off x="4264760" y="1833788"/>
            <a:ext cx="0" cy="2363312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ounded Rectangular Callout 19">
            <a:extLst>
              <a:ext uri="{FF2B5EF4-FFF2-40B4-BE49-F238E27FC236}">
                <a16:creationId xmlns:a16="http://schemas.microsoft.com/office/drawing/2014/main" id="{14082B94-ADED-43C1-9CEA-5A35D04935E2}"/>
              </a:ext>
            </a:extLst>
          </p:cNvPr>
          <p:cNvSpPr/>
          <p:nvPr/>
        </p:nvSpPr>
        <p:spPr bwMode="auto">
          <a:xfrm>
            <a:off x="6403080" y="4451150"/>
            <a:ext cx="2631617" cy="916235"/>
          </a:xfrm>
          <a:prstGeom prst="wedgeRoundRectCallout">
            <a:avLst>
              <a:gd name="adj1" fmla="val -47968"/>
              <a:gd name="adj2" fmla="val -17274"/>
              <a:gd name="adj3" fmla="val 16667"/>
            </a:avLst>
          </a:prstGeom>
          <a:solidFill>
            <a:schemeClr val="bg1">
              <a:lumMod val="75000"/>
              <a:alpha val="50196"/>
            </a:scheme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3 fold cross validation</a:t>
            </a:r>
            <a:r>
              <a:rPr lang="en-US" sz="1600" dirty="0"/>
              <a:t> </a:t>
            </a:r>
            <a:r>
              <a:rPr lang="en-US" dirty="0"/>
              <a:t>approach</a:t>
            </a:r>
            <a:r>
              <a:rPr lang="en-US" sz="1600" dirty="0"/>
              <a:t> using CARET package in R</a:t>
            </a:r>
            <a:endParaRPr lang="en-US" sz="1600" dirty="0">
              <a:solidFill>
                <a:srgbClr val="232C2A"/>
              </a:solidFill>
              <a:ea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07F491-B9D2-4D3C-8247-2E30B43876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8" y="1932693"/>
            <a:ext cx="4052338" cy="2033977"/>
          </a:xfrm>
          <a:prstGeom prst="rect">
            <a:avLst/>
          </a:prstGeom>
        </p:spPr>
      </p:pic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EC5E6543-39D8-473F-896B-396C36803B1E}"/>
              </a:ext>
            </a:extLst>
          </p:cNvPr>
          <p:cNvSpPr txBox="1">
            <a:spLocks/>
          </p:cNvSpPr>
          <p:nvPr/>
        </p:nvSpPr>
        <p:spPr bwMode="auto">
          <a:xfrm>
            <a:off x="8581048" y="6460425"/>
            <a:ext cx="4572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rgbClr val="87A09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900" dirty="0"/>
          </a:p>
          <a:p>
            <a:pPr>
              <a:defRPr/>
            </a:pPr>
            <a:fld id="{16C42FCD-D8FE-AF43-A057-5CE912AE994F}" type="slidenum">
              <a:rPr lang="en-US" sz="900" smtClean="0"/>
              <a:pPr>
                <a:defRPr/>
              </a:pPr>
              <a:t>18</a:t>
            </a:fld>
            <a:endParaRPr lang="en-US" sz="900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19D5F83B-ED02-4D7B-9EDC-176811198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662" y="410307"/>
            <a:ext cx="8415337" cy="820615"/>
          </a:xfrm>
        </p:spPr>
        <p:txBody>
          <a:bodyPr/>
          <a:lstStyle/>
          <a:p>
            <a:r>
              <a:rPr lang="en-US" sz="3200" dirty="0"/>
              <a:t>Data Modelling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E08BD0-2377-4825-BC84-3672CC382B1D}"/>
              </a:ext>
            </a:extLst>
          </p:cNvPr>
          <p:cNvSpPr txBox="1"/>
          <p:nvPr/>
        </p:nvSpPr>
        <p:spPr>
          <a:xfrm>
            <a:off x="4379975" y="1932694"/>
            <a:ext cx="307777" cy="1543246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sz="800" dirty="0"/>
              <a:t>RMSE (Cross-Validation)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D09547-DA60-4F9A-AFD6-DAA45126FA19}"/>
              </a:ext>
            </a:extLst>
          </p:cNvPr>
          <p:cNvSpPr txBox="1"/>
          <p:nvPr/>
        </p:nvSpPr>
        <p:spPr>
          <a:xfrm rot="5400000">
            <a:off x="6758502" y="3337911"/>
            <a:ext cx="307777" cy="1612995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sz="800" dirty="0"/>
              <a:t>Regularization Parameter</a:t>
            </a:r>
          </a:p>
        </p:txBody>
      </p:sp>
    </p:spTree>
    <p:extLst>
      <p:ext uri="{BB962C8B-B14F-4D97-AF65-F5344CB8AC3E}">
        <p14:creationId xmlns:p14="http://schemas.microsoft.com/office/powerpoint/2010/main" val="3361382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/>
          </p:cNvSpPr>
          <p:nvPr/>
        </p:nvSpPr>
        <p:spPr>
          <a:xfrm>
            <a:off x="1922055" y="1387147"/>
            <a:ext cx="4680587" cy="3693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Principal Component Analysis (PCA)</a:t>
            </a:r>
            <a:endParaRPr lang="en-US" b="1" dirty="0">
              <a:solidFill>
                <a:srgbClr val="232C2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0" y="4972894"/>
            <a:ext cx="8602750" cy="1301998"/>
          </a:xfrm>
          <a:solidFill>
            <a:schemeClr val="bg1"/>
          </a:solidFill>
        </p:spPr>
        <p:txBody>
          <a:bodyPr/>
          <a:lstStyle/>
          <a:p>
            <a:pPr marL="2286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400" b="1" dirty="0"/>
              <a:t>Key Points: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sz="1400" dirty="0"/>
              <a:t>Looking at the scree plot, after the 6</a:t>
            </a:r>
            <a:r>
              <a:rPr lang="en-US" sz="1400" baseline="30000" dirty="0"/>
              <a:t>th</a:t>
            </a:r>
            <a:r>
              <a:rPr lang="en-US" sz="1400" dirty="0"/>
              <a:t> PCA, the other PCA’s does not contribute significantly in explaining dataset variance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sz="1400" dirty="0"/>
              <a:t>The cumulative variance explained by the first 6 PCA’s is also ~40%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sz="1400" dirty="0"/>
              <a:t>Also, we ran regression using the first 10 PCA’s and the results were quite similar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sz="1400" dirty="0"/>
              <a:t>Thus, the PCA technique is not very helpful for our dataset in model creation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CB8C005E-CD99-4DCD-9F8A-64F3AA4783CA}"/>
              </a:ext>
            </a:extLst>
          </p:cNvPr>
          <p:cNvSpPr txBox="1">
            <a:spLocks/>
          </p:cNvSpPr>
          <p:nvPr/>
        </p:nvSpPr>
        <p:spPr bwMode="auto">
          <a:xfrm>
            <a:off x="8581048" y="6460425"/>
            <a:ext cx="4572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rgbClr val="87A09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900" dirty="0"/>
          </a:p>
          <a:p>
            <a:pPr>
              <a:defRPr/>
            </a:pPr>
            <a:fld id="{16C42FCD-D8FE-AF43-A057-5CE912AE994F}" type="slidenum">
              <a:rPr lang="en-US" sz="900" smtClean="0"/>
              <a:pPr>
                <a:defRPr/>
              </a:pPr>
              <a:t>19</a:t>
            </a:fld>
            <a:endParaRPr lang="en-US" sz="9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4B827BB-79BF-44B0-8345-E0CC1687B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662" y="410307"/>
            <a:ext cx="8415337" cy="820615"/>
          </a:xfrm>
        </p:spPr>
        <p:txBody>
          <a:bodyPr/>
          <a:lstStyle/>
          <a:p>
            <a:r>
              <a:rPr lang="en-US" sz="3200" dirty="0"/>
              <a:t>Data Modelling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0E7294-5E64-4105-B936-974F6C3F0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1" y="1969610"/>
            <a:ext cx="4838815" cy="28803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698821-B7AD-42E2-A8B2-0CB90D77B2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960" y="1854395"/>
            <a:ext cx="3237288" cy="308664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E073DA-0E98-47C5-98B4-4DFA0254DED1}"/>
              </a:ext>
            </a:extLst>
          </p:cNvPr>
          <p:cNvCxnSpPr>
            <a:cxnSpLocks/>
          </p:cNvCxnSpPr>
          <p:nvPr/>
        </p:nvCxnSpPr>
        <p:spPr bwMode="auto">
          <a:xfrm flipV="1">
            <a:off x="5378505" y="1854395"/>
            <a:ext cx="0" cy="3145568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89568F0-5324-40E7-94B3-C912ADD55689}"/>
              </a:ext>
            </a:extLst>
          </p:cNvPr>
          <p:cNvSpPr txBox="1"/>
          <p:nvPr/>
        </p:nvSpPr>
        <p:spPr>
          <a:xfrm>
            <a:off x="5416373" y="2762810"/>
            <a:ext cx="307777" cy="1036935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800" dirty="0"/>
              <a:t>Variances</a:t>
            </a:r>
          </a:p>
        </p:txBody>
      </p:sp>
    </p:spTree>
    <p:extLst>
      <p:ext uri="{BB962C8B-B14F-4D97-AF65-F5344CB8AC3E}">
        <p14:creationId xmlns:p14="http://schemas.microsoft.com/office/powerpoint/2010/main" val="426117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Problem Statement</a:t>
            </a:r>
          </a:p>
          <a:p>
            <a:r>
              <a:rPr lang="en-US" sz="2800" b="0" dirty="0">
                <a:solidFill>
                  <a:srgbClr val="404040"/>
                </a:solidFill>
              </a:rPr>
              <a:t>Data Availability (Data Set &amp; Inputs)</a:t>
            </a:r>
          </a:p>
          <a:p>
            <a:r>
              <a:rPr lang="en-US" sz="2800" b="0" dirty="0">
                <a:solidFill>
                  <a:srgbClr val="404040"/>
                </a:solidFill>
              </a:rPr>
              <a:t>Exploratory Data Analysis</a:t>
            </a:r>
          </a:p>
          <a:p>
            <a:r>
              <a:rPr lang="en-US" sz="2800" b="0" dirty="0">
                <a:solidFill>
                  <a:srgbClr val="404040"/>
                </a:solidFill>
              </a:rPr>
              <a:t>Data Pre-Processing</a:t>
            </a:r>
          </a:p>
          <a:p>
            <a:r>
              <a:rPr lang="en-US" sz="2800" b="0" dirty="0">
                <a:solidFill>
                  <a:srgbClr val="404040"/>
                </a:solidFill>
              </a:rPr>
              <a:t>Data Modeling</a:t>
            </a:r>
          </a:p>
          <a:p>
            <a:r>
              <a:rPr lang="en-US" sz="2800" b="0" dirty="0">
                <a:solidFill>
                  <a:srgbClr val="404040"/>
                </a:solidFill>
              </a:rPr>
              <a:t>Insights</a:t>
            </a:r>
          </a:p>
          <a:p>
            <a:r>
              <a:rPr lang="en-US" sz="2800" b="0" dirty="0">
                <a:solidFill>
                  <a:srgbClr val="404040"/>
                </a:solidFill>
              </a:rPr>
              <a:t>Enhancements</a:t>
            </a:r>
          </a:p>
          <a:p>
            <a:endParaRPr lang="en-US" sz="28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89288" y="1563122"/>
            <a:ext cx="8123212" cy="483298"/>
          </a:xfrm>
          <a:prstGeom prst="rect">
            <a:avLst/>
          </a:prstGeom>
          <a:noFill/>
          <a:ln w="28575" cap="flat" cmpd="sng" algn="ctr">
            <a:solidFill>
              <a:srgbClr val="E60A3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2584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/>
          </p:cNvSpPr>
          <p:nvPr/>
        </p:nvSpPr>
        <p:spPr>
          <a:xfrm>
            <a:off x="1922055" y="1387147"/>
            <a:ext cx="4680587" cy="3693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232C2A"/>
                </a:solidFill>
                <a:latin typeface="Arial" pitchFamily="34" charset="0"/>
                <a:cs typeface="Arial" pitchFamily="34" charset="0"/>
              </a:rPr>
              <a:t>DECISION TREE</a:t>
            </a:r>
            <a:endParaRPr lang="en-US" b="1" dirty="0">
              <a:solidFill>
                <a:srgbClr val="232C2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78615" y="4813068"/>
            <a:ext cx="8602750" cy="2033977"/>
          </a:xfrm>
          <a:solidFill>
            <a:schemeClr val="bg1"/>
          </a:solidFill>
        </p:spPr>
        <p:txBody>
          <a:bodyPr/>
          <a:lstStyle/>
          <a:p>
            <a:pPr marL="2286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400" b="1" dirty="0"/>
              <a:t>Key Points: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Decision trees have done a better job at capturing the non-linearity in the data by dividing the space into smaller sub-spaces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RMSE and Rsquare value to asses model accuracy for different tuning values which in case of tree is the complexity parameter </a:t>
            </a:r>
            <a:r>
              <a:rPr lang="en-US" dirty="0" err="1"/>
              <a:t>cp</a:t>
            </a:r>
            <a:r>
              <a:rPr lang="en-US" dirty="0"/>
              <a:t> are shown above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E17846-8E25-45E2-BD0A-72E1D4D9DC32}"/>
              </a:ext>
            </a:extLst>
          </p:cNvPr>
          <p:cNvCxnSpPr>
            <a:cxnSpLocks/>
          </p:cNvCxnSpPr>
          <p:nvPr/>
        </p:nvCxnSpPr>
        <p:spPr bwMode="auto">
          <a:xfrm flipV="1">
            <a:off x="4226355" y="1833788"/>
            <a:ext cx="0" cy="2363312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9AB87B9-F1EA-458D-BF6F-7F5FD0456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45" y="1756479"/>
            <a:ext cx="3775246" cy="24406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0882C4-8647-4A18-9521-C5E8B76645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750" y="1775367"/>
            <a:ext cx="4554102" cy="2301602"/>
          </a:xfrm>
          <a:prstGeom prst="rect">
            <a:avLst/>
          </a:prstGeom>
        </p:spPr>
      </p:pic>
      <p:sp>
        <p:nvSpPr>
          <p:cNvPr id="14" name="Rounded Rectangular Callout 19">
            <a:extLst>
              <a:ext uri="{FF2B5EF4-FFF2-40B4-BE49-F238E27FC236}">
                <a16:creationId xmlns:a16="http://schemas.microsoft.com/office/drawing/2014/main" id="{76ACFA4A-EAAF-43E4-AC6E-8F3B93215464}"/>
              </a:ext>
            </a:extLst>
          </p:cNvPr>
          <p:cNvSpPr/>
          <p:nvPr/>
        </p:nvSpPr>
        <p:spPr bwMode="auto">
          <a:xfrm>
            <a:off x="2229299" y="4513615"/>
            <a:ext cx="6808949" cy="640871"/>
          </a:xfrm>
          <a:prstGeom prst="wedgeRoundRectCallout">
            <a:avLst>
              <a:gd name="adj1" fmla="val -47968"/>
              <a:gd name="adj2" fmla="val -17274"/>
              <a:gd name="adj3" fmla="val 16667"/>
            </a:avLst>
          </a:prstGeom>
          <a:solidFill>
            <a:schemeClr val="bg1">
              <a:lumMod val="75000"/>
              <a:alpha val="50196"/>
            </a:scheme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Included the significant interaction terms coming from regression as independent variables for all the non linear model creation</a:t>
            </a:r>
            <a:endParaRPr lang="en-US" sz="1600" dirty="0">
              <a:solidFill>
                <a:srgbClr val="232C2A"/>
              </a:solidFill>
              <a:ea typeface="Calibri"/>
            </a:endParaRP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C654B3FE-C4E0-466A-BF67-00112FA3182C}"/>
              </a:ext>
            </a:extLst>
          </p:cNvPr>
          <p:cNvSpPr txBox="1">
            <a:spLocks/>
          </p:cNvSpPr>
          <p:nvPr/>
        </p:nvSpPr>
        <p:spPr bwMode="auto">
          <a:xfrm>
            <a:off x="8581048" y="6460425"/>
            <a:ext cx="4572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rgbClr val="87A09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900" dirty="0"/>
          </a:p>
          <a:p>
            <a:pPr>
              <a:defRPr/>
            </a:pPr>
            <a:fld id="{16C42FCD-D8FE-AF43-A057-5CE912AE994F}" type="slidenum">
              <a:rPr lang="en-US" sz="900" smtClean="0"/>
              <a:pPr>
                <a:defRPr/>
              </a:pPr>
              <a:t>20</a:t>
            </a:fld>
            <a:endParaRPr lang="en-US" sz="90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C5945BC-8B6E-4B6B-8077-AA7A318EF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662" y="410307"/>
            <a:ext cx="8415337" cy="820615"/>
          </a:xfrm>
        </p:spPr>
        <p:txBody>
          <a:bodyPr/>
          <a:lstStyle/>
          <a:p>
            <a:r>
              <a:rPr lang="en-US" sz="3200" dirty="0"/>
              <a:t>Data Modelling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4B32B7-8675-4FFB-B15A-E08491574C0A}"/>
              </a:ext>
            </a:extLst>
          </p:cNvPr>
          <p:cNvSpPr txBox="1"/>
          <p:nvPr/>
        </p:nvSpPr>
        <p:spPr>
          <a:xfrm>
            <a:off x="4233447" y="2154519"/>
            <a:ext cx="307777" cy="1485803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sz="800" dirty="0"/>
              <a:t>RMSE (Cross-Validation)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18C5E1-E83A-472B-8B62-2FA7410E2FE4}"/>
              </a:ext>
            </a:extLst>
          </p:cNvPr>
          <p:cNvSpPr txBox="1"/>
          <p:nvPr/>
        </p:nvSpPr>
        <p:spPr>
          <a:xfrm rot="5400000">
            <a:off x="6735618" y="3398501"/>
            <a:ext cx="307777" cy="1485803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800" dirty="0"/>
              <a:t>Complexity Parameter</a:t>
            </a:r>
          </a:p>
        </p:txBody>
      </p:sp>
    </p:spTree>
    <p:extLst>
      <p:ext uri="{BB962C8B-B14F-4D97-AF65-F5344CB8AC3E}">
        <p14:creationId xmlns:p14="http://schemas.microsoft.com/office/powerpoint/2010/main" val="1646373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/>
          </p:cNvSpPr>
          <p:nvPr/>
        </p:nvSpPr>
        <p:spPr>
          <a:xfrm>
            <a:off x="1922055" y="1387147"/>
            <a:ext cx="4680587" cy="3693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32C2A"/>
                </a:solidFill>
                <a:latin typeface="Arial" pitchFamily="34" charset="0"/>
                <a:cs typeface="Arial" pitchFamily="34" charset="0"/>
              </a:rPr>
              <a:t>RANDOM FOREST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78615" y="4581150"/>
            <a:ext cx="4260311" cy="2033977"/>
          </a:xfrm>
          <a:solidFill>
            <a:schemeClr val="bg1"/>
          </a:solidFill>
        </p:spPr>
        <p:txBody>
          <a:bodyPr/>
          <a:lstStyle/>
          <a:p>
            <a:pPr marL="2286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400" b="1" dirty="0"/>
              <a:t>Key Points: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sz="1400" dirty="0"/>
              <a:t>The tuning parameter is mtry which is number of predictors available at each split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1">
              <a:lnSpc>
                <a:spcPct val="100000"/>
              </a:lnSpc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sz="1400" dirty="0"/>
              <a:t>Rsquare value has improved significantly in case of random forest as it is the aggregation of multiple trees and finally takes mean of the sub sections of all the trees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E17846-8E25-45E2-BD0A-72E1D4D9DC32}"/>
              </a:ext>
            </a:extLst>
          </p:cNvPr>
          <p:cNvCxnSpPr>
            <a:cxnSpLocks/>
          </p:cNvCxnSpPr>
          <p:nvPr/>
        </p:nvCxnSpPr>
        <p:spPr bwMode="auto">
          <a:xfrm flipV="1">
            <a:off x="4226355" y="1949003"/>
            <a:ext cx="0" cy="2363312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D9F12DC-4937-4C6A-8EB1-E6A5220FB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30" y="1914152"/>
            <a:ext cx="3905516" cy="22829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D58AEF-9582-4C36-A275-4BEBA5D58C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413" y="1787662"/>
            <a:ext cx="4486756" cy="23633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00B9B3-2701-4CE0-AED3-EE9DDA044A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145" y="4615405"/>
            <a:ext cx="4156364" cy="2067245"/>
          </a:xfrm>
          <a:prstGeom prst="rect">
            <a:avLst/>
          </a:prstGeom>
        </p:spPr>
      </p:pic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1F3C17F7-3329-4154-905C-9DEF8A2672C0}"/>
              </a:ext>
            </a:extLst>
          </p:cNvPr>
          <p:cNvSpPr txBox="1">
            <a:spLocks/>
          </p:cNvSpPr>
          <p:nvPr/>
        </p:nvSpPr>
        <p:spPr bwMode="auto">
          <a:xfrm>
            <a:off x="8581048" y="6460425"/>
            <a:ext cx="4572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rgbClr val="87A09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900" dirty="0"/>
          </a:p>
          <a:p>
            <a:pPr>
              <a:defRPr/>
            </a:pPr>
            <a:fld id="{16C42FCD-D8FE-AF43-A057-5CE912AE994F}" type="slidenum">
              <a:rPr lang="en-US" sz="900" smtClean="0"/>
              <a:pPr>
                <a:defRPr/>
              </a:pPr>
              <a:t>21</a:t>
            </a:fld>
            <a:endParaRPr lang="en-US" sz="900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8BC6285B-26B0-43B8-81AF-D56AFF89B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662" y="410307"/>
            <a:ext cx="8415337" cy="820615"/>
          </a:xfrm>
        </p:spPr>
        <p:txBody>
          <a:bodyPr/>
          <a:lstStyle/>
          <a:p>
            <a:r>
              <a:rPr lang="en-US" sz="3200" dirty="0"/>
              <a:t>Data Modelling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E6EFF6-EE9B-424B-91F2-A53A31C6DCEC}"/>
              </a:ext>
            </a:extLst>
          </p:cNvPr>
          <p:cNvSpPr txBox="1"/>
          <p:nvPr/>
        </p:nvSpPr>
        <p:spPr>
          <a:xfrm>
            <a:off x="4233447" y="2154519"/>
            <a:ext cx="307777" cy="1485803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sz="800" dirty="0"/>
              <a:t>RMSE (Cross-Validation)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B82D90-4218-4611-A3CA-89C82D8B7CBB}"/>
              </a:ext>
            </a:extLst>
          </p:cNvPr>
          <p:cNvSpPr txBox="1"/>
          <p:nvPr/>
        </p:nvSpPr>
        <p:spPr>
          <a:xfrm rot="5400000">
            <a:off x="6556434" y="3406727"/>
            <a:ext cx="307777" cy="162594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sz="800" dirty="0"/>
              <a:t>#Randomly Selected Predictors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AE776C-CFBE-4BE7-A96A-5D32FC604875}"/>
              </a:ext>
            </a:extLst>
          </p:cNvPr>
          <p:cNvSpPr txBox="1"/>
          <p:nvPr/>
        </p:nvSpPr>
        <p:spPr>
          <a:xfrm rot="5400000">
            <a:off x="6565372" y="3771683"/>
            <a:ext cx="307777" cy="162594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800" dirty="0"/>
              <a:t>Regressor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31E6E4-9950-4105-9583-11F2784257BF}"/>
              </a:ext>
            </a:extLst>
          </p:cNvPr>
          <p:cNvSpPr txBox="1"/>
          <p:nvPr/>
        </p:nvSpPr>
        <p:spPr>
          <a:xfrm rot="5400000">
            <a:off x="6718992" y="6056508"/>
            <a:ext cx="307777" cy="131870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800" dirty="0"/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3378433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Modelling</a:t>
            </a:r>
            <a:endParaRPr lang="en-US" dirty="0"/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1922055" y="1387147"/>
            <a:ext cx="4680587" cy="3693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32C2A"/>
                </a:solidFill>
                <a:latin typeface="Arial" pitchFamily="34" charset="0"/>
                <a:cs typeface="Arial" pitchFamily="34" charset="0"/>
              </a:rPr>
              <a:t>BOOSTED TREE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78615" y="4811580"/>
            <a:ext cx="8684379" cy="2033977"/>
          </a:xfrm>
          <a:solidFill>
            <a:schemeClr val="bg1"/>
          </a:solidFill>
        </p:spPr>
        <p:txBody>
          <a:bodyPr/>
          <a:lstStyle/>
          <a:p>
            <a:pPr marL="2286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400" b="1" dirty="0"/>
              <a:t>Key Points: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Created multiple 100 trees model in which trees are grown in an sequential manner by varying the learning rate (lambda)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The optimum model is coming at lambda = 0.1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The performance of the boosted tree is slightly better than Random Forest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E17846-8E25-45E2-BD0A-72E1D4D9DC32}"/>
              </a:ext>
            </a:extLst>
          </p:cNvPr>
          <p:cNvCxnSpPr>
            <a:cxnSpLocks/>
          </p:cNvCxnSpPr>
          <p:nvPr/>
        </p:nvCxnSpPr>
        <p:spPr bwMode="auto">
          <a:xfrm flipV="1">
            <a:off x="4264760" y="1949003"/>
            <a:ext cx="0" cy="2363312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CA3B35D-C942-4579-8916-6D9E85B05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30" y="2008015"/>
            <a:ext cx="3905510" cy="230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722A31-6621-4C3C-AEA5-3AA3D55E7C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405" y="2008015"/>
            <a:ext cx="4267803" cy="2496325"/>
          </a:xfrm>
          <a:prstGeom prst="rect">
            <a:avLst/>
          </a:prstGeom>
        </p:spPr>
      </p:pic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3AD30F91-4CC9-49EA-9AC9-1B696AD5B1C1}"/>
              </a:ext>
            </a:extLst>
          </p:cNvPr>
          <p:cNvSpPr txBox="1">
            <a:spLocks/>
          </p:cNvSpPr>
          <p:nvPr/>
        </p:nvSpPr>
        <p:spPr bwMode="auto">
          <a:xfrm>
            <a:off x="8581048" y="6460425"/>
            <a:ext cx="4572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rgbClr val="87A09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900" dirty="0"/>
          </a:p>
          <a:p>
            <a:pPr>
              <a:defRPr/>
            </a:pPr>
            <a:fld id="{16C42FCD-D8FE-AF43-A057-5CE912AE994F}" type="slidenum">
              <a:rPr lang="en-US" sz="900" smtClean="0"/>
              <a:pPr>
                <a:defRPr/>
              </a:pPr>
              <a:t>22</a:t>
            </a:fld>
            <a:endParaRPr 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89C5C3-B0B8-42B0-B257-FE6185CC68DB}"/>
              </a:ext>
            </a:extLst>
          </p:cNvPr>
          <p:cNvSpPr txBox="1"/>
          <p:nvPr/>
        </p:nvSpPr>
        <p:spPr>
          <a:xfrm rot="5400000">
            <a:off x="6590417" y="3768176"/>
            <a:ext cx="307777" cy="162594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800" dirty="0"/>
              <a:t>Shrinkage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4970A7-0D3E-42F9-A93F-5C6312FA812D}"/>
              </a:ext>
            </a:extLst>
          </p:cNvPr>
          <p:cNvSpPr txBox="1"/>
          <p:nvPr/>
        </p:nvSpPr>
        <p:spPr>
          <a:xfrm>
            <a:off x="4379707" y="2218028"/>
            <a:ext cx="307777" cy="1485803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sz="800" dirty="0"/>
              <a:t>RMSE (Cross-Validation)</a:t>
            </a:r>
          </a:p>
        </p:txBody>
      </p:sp>
    </p:spTree>
    <p:extLst>
      <p:ext uri="{BB962C8B-B14F-4D97-AF65-F5344CB8AC3E}">
        <p14:creationId xmlns:p14="http://schemas.microsoft.com/office/powerpoint/2010/main" val="3574996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Modelling</a:t>
            </a:r>
            <a:endParaRPr lang="en-US" dirty="0"/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1922055" y="1387147"/>
            <a:ext cx="4680587" cy="3693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232C2A"/>
                </a:solidFill>
                <a:latin typeface="Arial" pitchFamily="34" charset="0"/>
                <a:cs typeface="Arial" pitchFamily="34" charset="0"/>
              </a:rPr>
              <a:t>SUPPORT VECTOR MACHINE</a:t>
            </a:r>
            <a:endParaRPr lang="en-US" b="1" dirty="0">
              <a:solidFill>
                <a:srgbClr val="232C2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78620" y="5101522"/>
            <a:ext cx="8684379" cy="1702131"/>
          </a:xfrm>
          <a:solidFill>
            <a:schemeClr val="bg1"/>
          </a:solidFill>
        </p:spPr>
        <p:txBody>
          <a:bodyPr/>
          <a:lstStyle/>
          <a:p>
            <a:pPr marL="2286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400" b="1" dirty="0"/>
              <a:t>Key Points: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Used the Radial basis function as kernel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The optimum model is coming at cost function equal to 6, which T and smoothing parameter (sigma) of 0.01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E17846-8E25-45E2-BD0A-72E1D4D9DC32}"/>
              </a:ext>
            </a:extLst>
          </p:cNvPr>
          <p:cNvCxnSpPr>
            <a:cxnSpLocks/>
          </p:cNvCxnSpPr>
          <p:nvPr/>
        </p:nvCxnSpPr>
        <p:spPr bwMode="auto">
          <a:xfrm flipV="1">
            <a:off x="4111140" y="1960795"/>
            <a:ext cx="0" cy="2363312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15218AC-13BA-4AE8-B92B-BCD54ADD86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734" y="2069528"/>
            <a:ext cx="4680588" cy="25500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386173-51F1-423C-9758-325C97D4E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25" y="2081320"/>
            <a:ext cx="3763687" cy="2242787"/>
          </a:xfrm>
          <a:prstGeom prst="rect">
            <a:avLst/>
          </a:prstGeom>
        </p:spPr>
      </p:pic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FDA9FD5F-53AD-4764-B8FA-D453B657E6BD}"/>
              </a:ext>
            </a:extLst>
          </p:cNvPr>
          <p:cNvSpPr txBox="1">
            <a:spLocks/>
          </p:cNvSpPr>
          <p:nvPr/>
        </p:nvSpPr>
        <p:spPr bwMode="auto">
          <a:xfrm>
            <a:off x="8581048" y="6460425"/>
            <a:ext cx="4572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rgbClr val="87A09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900" dirty="0"/>
          </a:p>
          <a:p>
            <a:pPr>
              <a:defRPr/>
            </a:pPr>
            <a:fld id="{16C42FCD-D8FE-AF43-A057-5CE912AE994F}" type="slidenum">
              <a:rPr lang="en-US" sz="900" smtClean="0"/>
              <a:pPr>
                <a:defRPr/>
              </a:pPr>
              <a:t>23</a:t>
            </a:fld>
            <a:endParaRPr 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415B4F-8008-4443-A48C-290F35431034}"/>
              </a:ext>
            </a:extLst>
          </p:cNvPr>
          <p:cNvSpPr txBox="1"/>
          <p:nvPr/>
        </p:nvSpPr>
        <p:spPr>
          <a:xfrm>
            <a:off x="4149280" y="2276850"/>
            <a:ext cx="307777" cy="1485803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sz="800" dirty="0"/>
              <a:t>RMSE (Cross-Validation)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B65BCB-7F3E-492C-B330-AA38B58BDDAD}"/>
              </a:ext>
            </a:extLst>
          </p:cNvPr>
          <p:cNvSpPr txBox="1"/>
          <p:nvPr/>
        </p:nvSpPr>
        <p:spPr>
          <a:xfrm rot="5400000">
            <a:off x="6697213" y="3976888"/>
            <a:ext cx="307777" cy="1485803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800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1212127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Modelling</a:t>
            </a:r>
            <a:endParaRPr lang="en-US" dirty="0"/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2344510" y="1387147"/>
            <a:ext cx="4680587" cy="3693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32C2A"/>
                </a:solidFill>
                <a:latin typeface="Arial" pitchFamily="34" charset="0"/>
                <a:cs typeface="Arial" pitchFamily="34" charset="0"/>
              </a:rPr>
              <a:t>MODEL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004E8-58CA-45C7-B7F1-4588AA58F1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25" y="1928004"/>
            <a:ext cx="4416575" cy="24995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0DCDBA-DFE6-40FB-AD47-658EB643A0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093" y="1910098"/>
            <a:ext cx="4283267" cy="2499525"/>
          </a:xfrm>
          <a:prstGeom prst="rect">
            <a:avLst/>
          </a:prstGeom>
        </p:spPr>
      </p:pic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1329BA50-6022-409F-8548-EED55232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15" y="4581150"/>
            <a:ext cx="4020731" cy="2033977"/>
          </a:xfrm>
          <a:solidFill>
            <a:schemeClr val="bg1"/>
          </a:solidFill>
        </p:spPr>
        <p:txBody>
          <a:bodyPr/>
          <a:lstStyle/>
          <a:p>
            <a:pPr marL="2286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400" b="1" dirty="0"/>
              <a:t>Key Points: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sz="1600" dirty="0"/>
              <a:t>Random Forest and Boosted tree are coming as the best models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>
              <a:lnSpc>
                <a:spcPct val="100000"/>
              </a:lnSpc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sz="1600" dirty="0"/>
              <a:t>The maximum R square for the dataset using different models is coming to be ~</a:t>
            </a:r>
            <a:r>
              <a:rPr lang="en-US" sz="1600" b="1" dirty="0"/>
              <a:t>65%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endParaRPr lang="en-US" sz="1200" dirty="0"/>
          </a:p>
          <a:p>
            <a:pPr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endParaRPr lang="en-US" sz="12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0155CDB-5DD4-4730-B1E7-96A8D772C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261408"/>
              </p:ext>
            </p:extLst>
          </p:nvPr>
        </p:nvGraphicFramePr>
        <p:xfrm>
          <a:off x="4972858" y="4620828"/>
          <a:ext cx="3900501" cy="2038039"/>
        </p:xfrm>
        <a:graphic>
          <a:graphicData uri="http://schemas.openxmlformats.org/drawingml/2006/table">
            <a:tbl>
              <a:tblPr/>
              <a:tblGrid>
                <a:gridCol w="1980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3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Model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R Squared (Test Set)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373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Linear Regression</a:t>
                      </a:r>
                    </a:p>
                  </a:txBody>
                  <a:tcPr marL="73152" marR="73152" marT="9144" marB="91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~42%</a:t>
                      </a:r>
                    </a:p>
                  </a:txBody>
                  <a:tcPr marL="45720" marR="45720" marT="54864" marB="5486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373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LASSO</a:t>
                      </a:r>
                    </a:p>
                  </a:txBody>
                  <a:tcPr marL="73152" marR="73152" marT="9144" marB="91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~61%</a:t>
                      </a:r>
                    </a:p>
                  </a:txBody>
                  <a:tcPr marL="45720" marR="45720" marT="54864" marB="5486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373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Decision Tree</a:t>
                      </a:r>
                    </a:p>
                  </a:txBody>
                  <a:tcPr marL="73152" marR="73152" marT="9144" marB="91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~54%</a:t>
                      </a:r>
                    </a:p>
                  </a:txBody>
                  <a:tcPr marL="45720" marR="45720" marT="54864" marB="5486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7742"/>
                  </a:ext>
                </a:extLst>
              </a:tr>
              <a:tr h="284373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Random Forest</a:t>
                      </a:r>
                    </a:p>
                  </a:txBody>
                  <a:tcPr marL="73152" marR="73152" marT="9144" marB="91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~65.5%</a:t>
                      </a:r>
                    </a:p>
                  </a:txBody>
                  <a:tcPr marL="45720" marR="45720" marT="54864" marB="5486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126161"/>
                  </a:ext>
                </a:extLst>
              </a:tr>
              <a:tr h="284373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Boosting</a:t>
                      </a:r>
                    </a:p>
                  </a:txBody>
                  <a:tcPr marL="73152" marR="73152" marT="9144" marB="91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~64.5%</a:t>
                      </a:r>
                    </a:p>
                  </a:txBody>
                  <a:tcPr marL="45720" marR="45720" marT="54864" marB="5486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261250"/>
                  </a:ext>
                </a:extLst>
              </a:tr>
              <a:tr h="284373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SVM</a:t>
                      </a:r>
                    </a:p>
                  </a:txBody>
                  <a:tcPr marL="73152" marR="73152" marT="9144" marB="91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~63%</a:t>
                      </a:r>
                    </a:p>
                  </a:txBody>
                  <a:tcPr marL="45720" marR="45720" marT="54864" marB="5486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713104"/>
                  </a:ext>
                </a:extLst>
              </a:tr>
            </a:tbl>
          </a:graphicData>
        </a:graphic>
      </p:graphicFrame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44BBA33-0C5E-4452-A939-BA129F77B8C8}"/>
              </a:ext>
            </a:extLst>
          </p:cNvPr>
          <p:cNvSpPr txBox="1">
            <a:spLocks/>
          </p:cNvSpPr>
          <p:nvPr/>
        </p:nvSpPr>
        <p:spPr bwMode="auto">
          <a:xfrm>
            <a:off x="8581048" y="6460425"/>
            <a:ext cx="4572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rgbClr val="87A09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900" dirty="0"/>
          </a:p>
          <a:p>
            <a:pPr>
              <a:defRPr/>
            </a:pPr>
            <a:fld id="{16C42FCD-D8FE-AF43-A057-5CE912AE994F}" type="slidenum">
              <a:rPr lang="en-US" sz="900" smtClean="0"/>
              <a:pPr>
                <a:defRPr/>
              </a:pPr>
              <a:t>24</a:t>
            </a:fld>
            <a:endParaRPr 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4B5479-2667-4434-B9A5-6BA80677CEDC}"/>
              </a:ext>
            </a:extLst>
          </p:cNvPr>
          <p:cNvSpPr txBox="1"/>
          <p:nvPr/>
        </p:nvSpPr>
        <p:spPr>
          <a:xfrm rot="5400000">
            <a:off x="2209823" y="1184929"/>
            <a:ext cx="307777" cy="1485803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800" dirty="0"/>
              <a:t>Model Comparison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44D81-E821-4698-8585-469B1F41FA1D}"/>
              </a:ext>
            </a:extLst>
          </p:cNvPr>
          <p:cNvSpPr txBox="1"/>
          <p:nvPr/>
        </p:nvSpPr>
        <p:spPr>
          <a:xfrm rot="5400000">
            <a:off x="6617906" y="1197462"/>
            <a:ext cx="307777" cy="1485803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800" dirty="0"/>
              <a:t>Model Comparison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C344BE-F190-498C-B54B-61C266D042CA}"/>
              </a:ext>
            </a:extLst>
          </p:cNvPr>
          <p:cNvSpPr txBox="1"/>
          <p:nvPr/>
        </p:nvSpPr>
        <p:spPr>
          <a:xfrm rot="5400000">
            <a:off x="2478659" y="3641232"/>
            <a:ext cx="307777" cy="1651415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800" dirty="0" err="1"/>
              <a:t>Rsquared</a:t>
            </a:r>
            <a:r>
              <a:rPr lang="en-US" sz="800" dirty="0"/>
              <a:t> Confidence Level: 0.95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70BB54-9E97-4F4E-9559-27724F850D34}"/>
              </a:ext>
            </a:extLst>
          </p:cNvPr>
          <p:cNvSpPr txBox="1"/>
          <p:nvPr/>
        </p:nvSpPr>
        <p:spPr>
          <a:xfrm rot="5400000">
            <a:off x="6758422" y="3583915"/>
            <a:ext cx="307777" cy="1651415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800" dirty="0"/>
              <a:t>RMSE Confidence Level: 0.95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CFE1C1-95A5-4BB9-9D53-7F7A306895DA}"/>
              </a:ext>
            </a:extLst>
          </p:cNvPr>
          <p:cNvCxnSpPr>
            <a:cxnSpLocks/>
          </p:cNvCxnSpPr>
          <p:nvPr/>
        </p:nvCxnSpPr>
        <p:spPr bwMode="auto">
          <a:xfrm flipV="1">
            <a:off x="4578506" y="1842630"/>
            <a:ext cx="0" cy="2599643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43167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Modelling</a:t>
            </a:r>
            <a:endParaRPr lang="en-US" dirty="0"/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1922055" y="1387147"/>
            <a:ext cx="4680587" cy="3693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32C2A"/>
                </a:solidFill>
                <a:latin typeface="Arial" pitchFamily="34" charset="0"/>
                <a:cs typeface="Arial" pitchFamily="34" charset="0"/>
              </a:rPr>
              <a:t>Learning Curve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44BBA33-0C5E-4452-A939-BA129F77B8C8}"/>
              </a:ext>
            </a:extLst>
          </p:cNvPr>
          <p:cNvSpPr txBox="1">
            <a:spLocks/>
          </p:cNvSpPr>
          <p:nvPr/>
        </p:nvSpPr>
        <p:spPr bwMode="auto">
          <a:xfrm>
            <a:off x="8581048" y="6460425"/>
            <a:ext cx="4572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rgbClr val="87A09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900" dirty="0"/>
          </a:p>
          <a:p>
            <a:pPr>
              <a:defRPr/>
            </a:pPr>
            <a:fld id="{16C42FCD-D8FE-AF43-A057-5CE912AE994F}" type="slidenum">
              <a:rPr lang="en-US" sz="900" smtClean="0"/>
              <a:pPr>
                <a:defRPr/>
              </a:pPr>
              <a:t>25</a:t>
            </a:fld>
            <a:endParaRPr lang="en-US" sz="900" dirty="0"/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54DC1D08-694D-40B4-8AEB-54DEC2219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" y="4921165"/>
            <a:ext cx="8932496" cy="1849070"/>
          </a:xfrm>
          <a:solidFill>
            <a:schemeClr val="bg1"/>
          </a:solidFill>
        </p:spPr>
        <p:txBody>
          <a:bodyPr/>
          <a:lstStyle/>
          <a:p>
            <a:pPr marL="2286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400" b="1" dirty="0"/>
              <a:t>Key Points: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The training set error (RMSE) will keep increasing as the training set size increases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The test set error decreases till ~70% portion of the data. The rest 30% of the training data is redundant as it is not helping the model in improving the accuracy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185F65-E52C-4C11-A1AB-8C1BA6F6A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5" y="1931205"/>
            <a:ext cx="8605764" cy="2668446"/>
          </a:xfrm>
          <a:prstGeom prst="rect">
            <a:avLst/>
          </a:prstGeom>
        </p:spPr>
      </p:pic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FB9CD2A0-ADB3-4FA6-8F44-EFF5325393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0338422"/>
              </p:ext>
            </p:extLst>
          </p:nvPr>
        </p:nvGraphicFramePr>
        <p:xfrm>
          <a:off x="745466" y="4504340"/>
          <a:ext cx="7820654" cy="641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38957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/>
              <a:t>Problem Statement</a:t>
            </a:r>
          </a:p>
          <a:p>
            <a:r>
              <a:rPr lang="en-US" sz="2800" b="0" dirty="0">
                <a:solidFill>
                  <a:srgbClr val="404040"/>
                </a:solidFill>
              </a:rPr>
              <a:t>Data Availability (Data Set &amp; Inputs)</a:t>
            </a:r>
          </a:p>
          <a:p>
            <a:r>
              <a:rPr lang="en-US" sz="2800" b="0" dirty="0">
                <a:solidFill>
                  <a:srgbClr val="404040"/>
                </a:solidFill>
              </a:rPr>
              <a:t>Exploratory Data Analysis</a:t>
            </a:r>
          </a:p>
          <a:p>
            <a:r>
              <a:rPr lang="en-US" sz="2800" b="0" dirty="0">
                <a:solidFill>
                  <a:srgbClr val="404040"/>
                </a:solidFill>
              </a:rPr>
              <a:t>Data Pre-Processing</a:t>
            </a:r>
          </a:p>
          <a:p>
            <a:r>
              <a:rPr lang="en-US" sz="2800" b="0" dirty="0">
                <a:solidFill>
                  <a:srgbClr val="404040"/>
                </a:solidFill>
              </a:rPr>
              <a:t>Data Modelling</a:t>
            </a:r>
          </a:p>
          <a:p>
            <a:r>
              <a:rPr lang="en-US" sz="2800" dirty="0">
                <a:solidFill>
                  <a:srgbClr val="404040"/>
                </a:solidFill>
              </a:rPr>
              <a:t>Insights</a:t>
            </a:r>
          </a:p>
          <a:p>
            <a:r>
              <a:rPr lang="en-US" sz="2800" b="0" dirty="0">
                <a:solidFill>
                  <a:srgbClr val="404040"/>
                </a:solidFill>
              </a:rPr>
              <a:t>Enhancements</a:t>
            </a:r>
          </a:p>
          <a:p>
            <a:endParaRPr lang="en-US" sz="28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70640" y="4712332"/>
            <a:ext cx="8123212" cy="483298"/>
          </a:xfrm>
          <a:prstGeom prst="rect">
            <a:avLst/>
          </a:prstGeom>
          <a:noFill/>
          <a:ln w="28575" cap="flat" cmpd="sng" algn="ctr">
            <a:solidFill>
              <a:srgbClr val="E60A3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630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8DDD-7628-48DA-861F-61485CB5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305" y="1155041"/>
            <a:ext cx="6975887" cy="751581"/>
          </a:xfrm>
        </p:spPr>
        <p:txBody>
          <a:bodyPr>
            <a:normAutofit fontScale="90000"/>
          </a:bodyPr>
          <a:lstStyle/>
          <a:p>
            <a:r>
              <a:rPr lang="en-US" sz="2325" dirty="0"/>
              <a:t>IMPORTANCE</a:t>
            </a:r>
            <a:r>
              <a:rPr lang="en-US" b="1" dirty="0"/>
              <a:t> </a:t>
            </a:r>
            <a:r>
              <a:rPr lang="en-US" sz="2325" dirty="0"/>
              <a:t>OF PREDICTING HOUSING PRICES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AB687-5223-45F4-A7DD-3B8F98BC631E}"/>
              </a:ext>
            </a:extLst>
          </p:cNvPr>
          <p:cNvSpPr txBox="1">
            <a:spLocks/>
          </p:cNvSpPr>
          <p:nvPr/>
        </p:nvSpPr>
        <p:spPr bwMode="white">
          <a:xfrm>
            <a:off x="347662" y="410307"/>
            <a:ext cx="8415337" cy="82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3200" dirty="0"/>
              <a:t>Insights</a:t>
            </a:r>
            <a:endParaRPr lang="en-US" sz="3200" kern="0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D4B5201-ADF4-4EA0-B006-23CC71B3737B}"/>
              </a:ext>
            </a:extLst>
          </p:cNvPr>
          <p:cNvSpPr txBox="1">
            <a:spLocks/>
          </p:cNvSpPr>
          <p:nvPr/>
        </p:nvSpPr>
        <p:spPr bwMode="auto">
          <a:xfrm>
            <a:off x="8581048" y="6460425"/>
            <a:ext cx="4572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rgbClr val="87A09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900" dirty="0"/>
          </a:p>
          <a:p>
            <a:pPr>
              <a:defRPr/>
            </a:pPr>
            <a:fld id="{16C42FCD-D8FE-AF43-A057-5CE912AE994F}" type="slidenum">
              <a:rPr lang="en-US" sz="900" smtClean="0"/>
              <a:pPr>
                <a:defRPr/>
              </a:pPr>
              <a:t>27</a:t>
            </a:fld>
            <a:endParaRPr 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0D0D58-5E07-439A-9F15-64763EF7ADB5}"/>
              </a:ext>
            </a:extLst>
          </p:cNvPr>
          <p:cNvSpPr txBox="1">
            <a:spLocks/>
          </p:cNvSpPr>
          <p:nvPr/>
        </p:nvSpPr>
        <p:spPr>
          <a:xfrm>
            <a:off x="2080498" y="1387147"/>
            <a:ext cx="4680587" cy="3693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32C2A"/>
                </a:solidFill>
                <a:latin typeface="Arial" pitchFamily="34" charset="0"/>
                <a:cs typeface="Arial" pitchFamily="34" charset="0"/>
              </a:rPr>
              <a:t>VARIABLE IMPORTANCE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408785-837E-48CD-92AB-94866BB0D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30" y="1854395"/>
            <a:ext cx="8569169" cy="3204812"/>
          </a:xfrm>
          <a:prstGeom prst="rect">
            <a:avLst/>
          </a:prstGeom>
        </p:spPr>
      </p:pic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D2BE3F10-06EB-4211-94F5-06BEB558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" y="5126059"/>
            <a:ext cx="8460368" cy="1680973"/>
          </a:xfrm>
          <a:solidFill>
            <a:schemeClr val="bg1"/>
          </a:solidFill>
        </p:spPr>
        <p:txBody>
          <a:bodyPr/>
          <a:lstStyle/>
          <a:p>
            <a:pPr marL="2286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400" b="1" dirty="0"/>
              <a:t>Key Points: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Variables which were expected and also important include Full area, market distance, ecology rating , green zone distance etc.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Unexpected variables which are important include distance to Hospice, church, cemetery, number of cafes around etc.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26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8DDD-7628-48DA-861F-61485CB5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305" y="1155041"/>
            <a:ext cx="6975887" cy="751581"/>
          </a:xfrm>
        </p:spPr>
        <p:txBody>
          <a:bodyPr>
            <a:normAutofit fontScale="90000"/>
          </a:bodyPr>
          <a:lstStyle/>
          <a:p>
            <a:r>
              <a:rPr lang="en-US" sz="2325" dirty="0"/>
              <a:t>IMPORTANCE</a:t>
            </a:r>
            <a:r>
              <a:rPr lang="en-US" b="1" dirty="0"/>
              <a:t> </a:t>
            </a:r>
            <a:r>
              <a:rPr lang="en-US" sz="2325" dirty="0"/>
              <a:t>OF PREDICTING HOUSING PRICES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AB687-5223-45F4-A7DD-3B8F98BC631E}"/>
              </a:ext>
            </a:extLst>
          </p:cNvPr>
          <p:cNvSpPr txBox="1">
            <a:spLocks/>
          </p:cNvSpPr>
          <p:nvPr/>
        </p:nvSpPr>
        <p:spPr bwMode="white">
          <a:xfrm>
            <a:off x="347662" y="410307"/>
            <a:ext cx="8415337" cy="82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3200" dirty="0"/>
              <a:t>Insights</a:t>
            </a:r>
            <a:endParaRPr lang="en-US" sz="3200" kern="0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D4B5201-ADF4-4EA0-B006-23CC71B3737B}"/>
              </a:ext>
            </a:extLst>
          </p:cNvPr>
          <p:cNvSpPr txBox="1">
            <a:spLocks/>
          </p:cNvSpPr>
          <p:nvPr/>
        </p:nvSpPr>
        <p:spPr bwMode="auto">
          <a:xfrm>
            <a:off x="8581048" y="6460425"/>
            <a:ext cx="4572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rgbClr val="87A09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900" dirty="0"/>
          </a:p>
          <a:p>
            <a:pPr>
              <a:defRPr/>
            </a:pPr>
            <a:fld id="{16C42FCD-D8FE-AF43-A057-5CE912AE994F}" type="slidenum">
              <a:rPr lang="en-US" sz="900" smtClean="0"/>
              <a:pPr>
                <a:defRPr/>
              </a:pPr>
              <a:t>28</a:t>
            </a:fld>
            <a:endParaRPr lang="en-US" sz="900" dirty="0"/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BFA3D50B-375C-4CBF-BA63-03F8E4BE59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8159323"/>
              </p:ext>
            </p:extLst>
          </p:nvPr>
        </p:nvGraphicFramePr>
        <p:xfrm>
          <a:off x="-24031" y="1625848"/>
          <a:ext cx="9158722" cy="4376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1405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8DDD-7628-48DA-861F-61485CB5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943" y="1931205"/>
            <a:ext cx="6975887" cy="422455"/>
          </a:xfrm>
        </p:spPr>
        <p:txBody>
          <a:bodyPr>
            <a:normAutofit fontScale="90000"/>
          </a:bodyPr>
          <a:lstStyle/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GRANT HOUSING LOANS TO CUSTOMERS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325" dirty="0"/>
              <a:t>CTING HOUSING PRICES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AB687-5223-45F4-A7DD-3B8F98BC631E}"/>
              </a:ext>
            </a:extLst>
          </p:cNvPr>
          <p:cNvSpPr txBox="1">
            <a:spLocks/>
          </p:cNvSpPr>
          <p:nvPr/>
        </p:nvSpPr>
        <p:spPr bwMode="white">
          <a:xfrm>
            <a:off x="347662" y="410307"/>
            <a:ext cx="8415337" cy="82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3200" dirty="0"/>
              <a:t>Model Applications</a:t>
            </a:r>
            <a:endParaRPr lang="en-US" sz="3200" kern="0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2E8D79EB-37EA-49D4-82C4-F4D601FE1BA9}"/>
              </a:ext>
            </a:extLst>
          </p:cNvPr>
          <p:cNvSpPr txBox="1">
            <a:spLocks/>
          </p:cNvSpPr>
          <p:nvPr/>
        </p:nvSpPr>
        <p:spPr bwMode="auto">
          <a:xfrm>
            <a:off x="8581048" y="6460425"/>
            <a:ext cx="4572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rgbClr val="87A09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900" dirty="0"/>
          </a:p>
          <a:p>
            <a:pPr>
              <a:defRPr/>
            </a:pPr>
            <a:fld id="{16C42FCD-D8FE-AF43-A057-5CE912AE994F}" type="slidenum">
              <a:rPr lang="en-US" sz="900" smtClean="0"/>
              <a:pPr>
                <a:defRPr/>
              </a:pPr>
              <a:t>29</a:t>
            </a:fld>
            <a:endParaRPr lang="en-US" sz="900" dirty="0"/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972841EC-CCF3-45D0-87A7-1CEF2B4B37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240379"/>
              </p:ext>
            </p:extLst>
          </p:nvPr>
        </p:nvGraphicFramePr>
        <p:xfrm>
          <a:off x="1078523" y="2142432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72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3209B-C463-4D6D-ACFD-6F9583549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830" y="1662371"/>
            <a:ext cx="8415336" cy="4416574"/>
          </a:xfrm>
        </p:spPr>
        <p:txBody>
          <a:bodyPr/>
          <a:lstStyle/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en-US" b="0" dirty="0">
                <a:latin typeface="+mj-lt"/>
              </a:rPr>
              <a:t>Sberbank helps its customers predict realty house prices</a:t>
            </a: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endParaRPr lang="en-US" b="0" dirty="0">
              <a:latin typeface="+mj-lt"/>
            </a:endParaRP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en-US" b="0" dirty="0">
                <a:latin typeface="+mj-lt"/>
              </a:rPr>
              <a:t>To develop a model that accurately determines the housing prices in Russia</a:t>
            </a: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endParaRPr lang="en-US" b="0" dirty="0">
              <a:latin typeface="+mj-lt"/>
            </a:endParaRPr>
          </a:p>
          <a:p>
            <a:pPr algn="just">
              <a:buSzPct val="120000"/>
              <a:buFont typeface="Arial" panose="020B0604020202020204" pitchFamily="34" charset="0"/>
              <a:buChar char="•"/>
            </a:pPr>
            <a:r>
              <a:rPr lang="en-US" b="0" dirty="0">
                <a:latin typeface="+mj-lt"/>
              </a:rPr>
              <a:t>Key Objective</a:t>
            </a:r>
          </a:p>
          <a:p>
            <a:pPr lvl="1" algn="just"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To help Sberbank provide more certainty to their customers in an uncertain economy.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800" dirty="0">
              <a:latin typeface="+mj-lt"/>
            </a:endParaRP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CBB961-51AE-4CB2-AC7F-E300DB37705F}"/>
              </a:ext>
            </a:extLst>
          </p:cNvPr>
          <p:cNvSpPr txBox="1">
            <a:spLocks/>
          </p:cNvSpPr>
          <p:nvPr/>
        </p:nvSpPr>
        <p:spPr bwMode="white">
          <a:xfrm>
            <a:off x="347662" y="410307"/>
            <a:ext cx="8415337" cy="82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3200" dirty="0"/>
              <a:t>Problem Statement</a:t>
            </a:r>
            <a:endParaRPr lang="en-US" sz="3200" kern="0" dirty="0"/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90D9D7FE-9834-4E9E-9FEC-86E12E4674D3}"/>
              </a:ext>
            </a:extLst>
          </p:cNvPr>
          <p:cNvSpPr txBox="1">
            <a:spLocks/>
          </p:cNvSpPr>
          <p:nvPr/>
        </p:nvSpPr>
        <p:spPr bwMode="auto">
          <a:xfrm>
            <a:off x="8581048" y="6460425"/>
            <a:ext cx="4572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rgbClr val="87A09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900" dirty="0"/>
          </a:p>
          <a:p>
            <a:pPr>
              <a:defRPr/>
            </a:pPr>
            <a:fld id="{16C42FCD-D8FE-AF43-A057-5CE912AE994F}" type="slidenum">
              <a:rPr lang="en-US" sz="900" smtClean="0"/>
              <a:pPr>
                <a:defRPr/>
              </a:pPr>
              <a:t>3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9432825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8DDD-7628-48DA-861F-61485CB5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10" y="1662370"/>
            <a:ext cx="6975887" cy="422455"/>
          </a:xfrm>
        </p:spPr>
        <p:txBody>
          <a:bodyPr>
            <a:normAutofit fontScale="90000"/>
          </a:bodyPr>
          <a:lstStyle/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HOUSING MORTGAGES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2325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AB687-5223-45F4-A7DD-3B8F98BC631E}"/>
              </a:ext>
            </a:extLst>
          </p:cNvPr>
          <p:cNvSpPr txBox="1">
            <a:spLocks/>
          </p:cNvSpPr>
          <p:nvPr/>
        </p:nvSpPr>
        <p:spPr bwMode="white">
          <a:xfrm>
            <a:off x="347662" y="410307"/>
            <a:ext cx="8415337" cy="82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3200" dirty="0"/>
              <a:t>Model Applications</a:t>
            </a:r>
            <a:endParaRPr lang="en-US" sz="3200" kern="0" dirty="0"/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6E2516A2-E3A3-4101-BC42-CAA9B5A2A54E}"/>
              </a:ext>
            </a:extLst>
          </p:cNvPr>
          <p:cNvSpPr txBox="1">
            <a:spLocks/>
          </p:cNvSpPr>
          <p:nvPr/>
        </p:nvSpPr>
        <p:spPr bwMode="auto">
          <a:xfrm>
            <a:off x="8581048" y="6460425"/>
            <a:ext cx="4572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rgbClr val="87A09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900" dirty="0"/>
          </a:p>
          <a:p>
            <a:pPr>
              <a:defRPr/>
            </a:pPr>
            <a:fld id="{16C42FCD-D8FE-AF43-A057-5CE912AE994F}" type="slidenum">
              <a:rPr lang="en-US" sz="900" smtClean="0"/>
              <a:pPr>
                <a:defRPr/>
              </a:pPr>
              <a:t>30</a:t>
            </a:fld>
            <a:endParaRPr lang="en-US" sz="900" dirty="0"/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DF936588-FE4A-484C-82F1-43C6731DB1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662032"/>
              </p:ext>
            </p:extLst>
          </p:nvPr>
        </p:nvGraphicFramePr>
        <p:xfrm>
          <a:off x="1146671" y="1878012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4BE4ACAB-18E5-4050-A22F-985E6FB4BB93}"/>
              </a:ext>
            </a:extLst>
          </p:cNvPr>
          <p:cNvSpPr/>
          <p:nvPr/>
        </p:nvSpPr>
        <p:spPr>
          <a:xfrm>
            <a:off x="680738" y="2204447"/>
            <a:ext cx="2191110" cy="2199652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40BFEA-3A75-4E85-83ED-8BA3BF0181A7}"/>
              </a:ext>
            </a:extLst>
          </p:cNvPr>
          <p:cNvSpPr/>
          <p:nvPr/>
        </p:nvSpPr>
        <p:spPr>
          <a:xfrm>
            <a:off x="155425" y="4879448"/>
            <a:ext cx="1651415" cy="930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Housing Loan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18DC9E-3684-4F05-84E4-9184758D5D81}"/>
              </a:ext>
            </a:extLst>
          </p:cNvPr>
          <p:cNvSpPr/>
          <p:nvPr/>
        </p:nvSpPr>
        <p:spPr>
          <a:xfrm>
            <a:off x="2225778" y="4879448"/>
            <a:ext cx="1539717" cy="930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Loan/Personal Loan etc.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244034-EF00-48DE-9E81-CA6EEE93D6D2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981133" y="4084871"/>
            <a:ext cx="838756" cy="794577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754D3A-587E-4132-A312-DDD2B6783CA6}"/>
              </a:ext>
            </a:extLst>
          </p:cNvPr>
          <p:cNvCxnSpPr>
            <a:cxnSpLocks/>
          </p:cNvCxnSpPr>
          <p:nvPr/>
        </p:nvCxnSpPr>
        <p:spPr>
          <a:xfrm>
            <a:off x="2052854" y="4084871"/>
            <a:ext cx="957016" cy="794577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05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D3AB687-5223-45F4-A7DD-3B8F98BC631E}"/>
              </a:ext>
            </a:extLst>
          </p:cNvPr>
          <p:cNvSpPr txBox="1">
            <a:spLocks/>
          </p:cNvSpPr>
          <p:nvPr/>
        </p:nvSpPr>
        <p:spPr bwMode="white">
          <a:xfrm>
            <a:off x="347662" y="410307"/>
            <a:ext cx="8415337" cy="82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3200" dirty="0"/>
              <a:t>What Next ?</a:t>
            </a:r>
            <a:endParaRPr lang="en-US" sz="3200" kern="0" dirty="0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77F2670F-9574-4C2B-BFFB-424052C2B588}"/>
              </a:ext>
            </a:extLst>
          </p:cNvPr>
          <p:cNvSpPr txBox="1">
            <a:spLocks/>
          </p:cNvSpPr>
          <p:nvPr/>
        </p:nvSpPr>
        <p:spPr bwMode="auto">
          <a:xfrm>
            <a:off x="8581048" y="6460425"/>
            <a:ext cx="4572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rgbClr val="87A09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900" dirty="0"/>
          </a:p>
          <a:p>
            <a:pPr>
              <a:defRPr/>
            </a:pPr>
            <a:fld id="{16C42FCD-D8FE-AF43-A057-5CE912AE994F}" type="slidenum">
              <a:rPr lang="en-US" sz="900" smtClean="0"/>
              <a:pPr>
                <a:defRPr/>
              </a:pPr>
              <a:t>31</a:t>
            </a:fld>
            <a:endParaRPr lang="en-US" sz="900" dirty="0"/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3D13C9F3-322B-4F62-B50A-B6239344B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4547283"/>
              </p:ext>
            </p:extLst>
          </p:nvPr>
        </p:nvGraphicFramePr>
        <p:xfrm>
          <a:off x="-919915" y="1739180"/>
          <a:ext cx="10262040" cy="3812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2327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/>
              <a:t>Problem Statement</a:t>
            </a:r>
          </a:p>
          <a:p>
            <a:r>
              <a:rPr lang="en-US" sz="2800" b="0" dirty="0">
                <a:solidFill>
                  <a:srgbClr val="404040"/>
                </a:solidFill>
              </a:rPr>
              <a:t>Data Availability (Data Set &amp; Inputs)</a:t>
            </a:r>
          </a:p>
          <a:p>
            <a:r>
              <a:rPr lang="en-US" sz="2800" b="0" dirty="0">
                <a:solidFill>
                  <a:srgbClr val="404040"/>
                </a:solidFill>
              </a:rPr>
              <a:t>Exploratory Data Analysis</a:t>
            </a:r>
          </a:p>
          <a:p>
            <a:r>
              <a:rPr lang="en-US" sz="2800" b="0" dirty="0">
                <a:solidFill>
                  <a:srgbClr val="404040"/>
                </a:solidFill>
              </a:rPr>
              <a:t>Data Pre-Processing</a:t>
            </a:r>
          </a:p>
          <a:p>
            <a:r>
              <a:rPr lang="en-US" sz="2800" b="0" dirty="0">
                <a:solidFill>
                  <a:srgbClr val="404040"/>
                </a:solidFill>
              </a:rPr>
              <a:t>Data Modelling</a:t>
            </a:r>
          </a:p>
          <a:p>
            <a:r>
              <a:rPr lang="en-US" sz="2800" b="0" dirty="0">
                <a:solidFill>
                  <a:srgbClr val="404040"/>
                </a:solidFill>
              </a:rPr>
              <a:t>Insights</a:t>
            </a:r>
          </a:p>
          <a:p>
            <a:r>
              <a:rPr lang="en-US" sz="2800" dirty="0">
                <a:solidFill>
                  <a:srgbClr val="404040"/>
                </a:solidFill>
              </a:rPr>
              <a:t>Enhancements</a:t>
            </a:r>
          </a:p>
          <a:p>
            <a:endParaRPr lang="en-US" sz="28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70640" y="5326812"/>
            <a:ext cx="8123212" cy="483298"/>
          </a:xfrm>
          <a:prstGeom prst="rect">
            <a:avLst/>
          </a:prstGeom>
          <a:noFill/>
          <a:ln w="28575" cap="flat" cmpd="sng" algn="ctr">
            <a:solidFill>
              <a:srgbClr val="E60A3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36190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D3AB687-5223-45F4-A7DD-3B8F98BC631E}"/>
              </a:ext>
            </a:extLst>
          </p:cNvPr>
          <p:cNvSpPr txBox="1">
            <a:spLocks/>
          </p:cNvSpPr>
          <p:nvPr/>
        </p:nvSpPr>
        <p:spPr bwMode="white">
          <a:xfrm>
            <a:off x="347662" y="410307"/>
            <a:ext cx="8415337" cy="82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3200" dirty="0"/>
              <a:t>Enhancements</a:t>
            </a:r>
            <a:endParaRPr lang="en-US" sz="3200" kern="0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FD554C5F-6BF1-41A0-9E71-7BE410F8EAFA}"/>
              </a:ext>
            </a:extLst>
          </p:cNvPr>
          <p:cNvSpPr txBox="1">
            <a:spLocks/>
          </p:cNvSpPr>
          <p:nvPr/>
        </p:nvSpPr>
        <p:spPr bwMode="auto">
          <a:xfrm>
            <a:off x="8581048" y="6460425"/>
            <a:ext cx="4572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rgbClr val="87A09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900" dirty="0"/>
          </a:p>
          <a:p>
            <a:pPr>
              <a:defRPr/>
            </a:pPr>
            <a:fld id="{16C42FCD-D8FE-AF43-A057-5CE912AE994F}" type="slidenum">
              <a:rPr lang="en-US" sz="900" smtClean="0"/>
              <a:pPr>
                <a:defRPr/>
              </a:pPr>
              <a:t>33</a:t>
            </a:fld>
            <a:endParaRPr lang="en-US" sz="900" dirty="0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BE962EE7-06A1-412D-AD5E-30DC553601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3020668"/>
              </p:ext>
            </p:extLst>
          </p:nvPr>
        </p:nvGraphicFramePr>
        <p:xfrm>
          <a:off x="876554" y="1935610"/>
          <a:ext cx="7390891" cy="3825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1537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28">
            <a:extLst>
              <a:ext uri="{FF2B5EF4-FFF2-40B4-BE49-F238E27FC236}">
                <a16:creationId xmlns:a16="http://schemas.microsoft.com/office/drawing/2014/main" id="{39242732-FD7C-47D1-B2D5-3FDF8CDDA6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2492375"/>
            <a:ext cx="8520113" cy="2557463"/>
          </a:xfr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lIns="91425" tIns="91425" rIns="91425" bIns="91425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500" dirty="0">
                <a:solidFill>
                  <a:schemeClr val="tx1"/>
                </a:solidFill>
              </a:rPr>
              <a:t>     Q &amp; A</a:t>
            </a:r>
            <a:endParaRPr sz="1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13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D3AB687-5223-45F4-A7DD-3B8F98BC631E}"/>
              </a:ext>
            </a:extLst>
          </p:cNvPr>
          <p:cNvSpPr txBox="1">
            <a:spLocks/>
          </p:cNvSpPr>
          <p:nvPr/>
        </p:nvSpPr>
        <p:spPr bwMode="white">
          <a:xfrm>
            <a:off x="347662" y="410307"/>
            <a:ext cx="8415337" cy="82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3200" dirty="0"/>
              <a:t>Importance of predicting housing prices</a:t>
            </a:r>
            <a:endParaRPr lang="en-US" sz="3200" kern="0" dirty="0"/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87DE3B84-9B0C-4A8D-9B51-CE2CBC7F2D3B}"/>
              </a:ext>
            </a:extLst>
          </p:cNvPr>
          <p:cNvSpPr txBox="1">
            <a:spLocks/>
          </p:cNvSpPr>
          <p:nvPr/>
        </p:nvSpPr>
        <p:spPr bwMode="auto">
          <a:xfrm>
            <a:off x="8581048" y="6460425"/>
            <a:ext cx="4572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rgbClr val="87A09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00" dirty="0"/>
              <a:t>4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151348A-0274-4E77-81F5-CCA6007A6B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5634862"/>
              </p:ext>
            </p:extLst>
          </p:nvPr>
        </p:nvGraphicFramePr>
        <p:xfrm>
          <a:off x="-738265" y="1585560"/>
          <a:ext cx="10620529" cy="4157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7698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/>
              <a:t>Problem Statement</a:t>
            </a:r>
          </a:p>
          <a:p>
            <a:r>
              <a:rPr lang="en-US" sz="2800" dirty="0">
                <a:solidFill>
                  <a:srgbClr val="404040"/>
                </a:solidFill>
              </a:rPr>
              <a:t>Data Availability (Data Set &amp; Inputs)</a:t>
            </a:r>
          </a:p>
          <a:p>
            <a:r>
              <a:rPr lang="en-US" sz="2800" b="0" dirty="0">
                <a:solidFill>
                  <a:srgbClr val="404040"/>
                </a:solidFill>
              </a:rPr>
              <a:t>Exploratory Data Analysis</a:t>
            </a:r>
          </a:p>
          <a:p>
            <a:r>
              <a:rPr lang="en-US" sz="2800" b="0" dirty="0">
                <a:solidFill>
                  <a:srgbClr val="404040"/>
                </a:solidFill>
              </a:rPr>
              <a:t>Data Pre-Processing</a:t>
            </a:r>
          </a:p>
          <a:p>
            <a:r>
              <a:rPr lang="en-US" sz="2800" b="0" dirty="0">
                <a:solidFill>
                  <a:srgbClr val="404040"/>
                </a:solidFill>
              </a:rPr>
              <a:t>Data Modeling</a:t>
            </a:r>
          </a:p>
          <a:p>
            <a:r>
              <a:rPr lang="en-US" sz="2800" b="0" dirty="0">
                <a:solidFill>
                  <a:srgbClr val="404040"/>
                </a:solidFill>
              </a:rPr>
              <a:t>Insights</a:t>
            </a:r>
          </a:p>
          <a:p>
            <a:r>
              <a:rPr lang="en-US" sz="2800" b="0" dirty="0">
                <a:solidFill>
                  <a:srgbClr val="404040"/>
                </a:solidFill>
              </a:rPr>
              <a:t>Enhancements</a:t>
            </a:r>
          </a:p>
          <a:p>
            <a:endParaRPr lang="en-US" sz="28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89288" y="2216007"/>
            <a:ext cx="8123212" cy="483298"/>
          </a:xfrm>
          <a:prstGeom prst="rect">
            <a:avLst/>
          </a:prstGeom>
          <a:noFill/>
          <a:ln w="28575" cap="flat" cmpd="sng" algn="ctr">
            <a:solidFill>
              <a:srgbClr val="E60A3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1544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2295-C9AA-4F7B-94BD-A40F67211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221304"/>
            <a:ext cx="7200900" cy="560411"/>
          </a:xfrm>
        </p:spPr>
        <p:txBody>
          <a:bodyPr>
            <a:noAutofit/>
          </a:bodyPr>
          <a:lstStyle/>
          <a:p>
            <a:r>
              <a:rPr lang="en-US" b="1" dirty="0"/>
              <a:t>DATA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16E7-26ED-4575-B5AF-5A088CCFE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044605"/>
            <a:ext cx="7200900" cy="3213195"/>
          </a:xfrm>
        </p:spPr>
        <p:txBody>
          <a:bodyPr/>
          <a:lstStyle/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97764" lvl="1" indent="0">
              <a:buNone/>
            </a:pPr>
            <a:endParaRPr lang="en-US" dirty="0"/>
          </a:p>
          <a:p>
            <a:pPr marL="397764" lvl="1" indent="0">
              <a:buNone/>
            </a:pPr>
            <a:endParaRPr lang="en-US" dirty="0"/>
          </a:p>
          <a:p>
            <a:pPr marL="397764" lvl="1" indent="0">
              <a:buNone/>
            </a:pPr>
            <a:endParaRPr lang="en-US" dirty="0"/>
          </a:p>
          <a:p>
            <a:pPr marL="397764" lvl="1" indent="0">
              <a:buNone/>
            </a:pPr>
            <a:endParaRPr lang="en-US" dirty="0"/>
          </a:p>
          <a:p>
            <a:pPr marL="397764" lvl="1" indent="0">
              <a:buNone/>
            </a:pPr>
            <a:endParaRPr lang="en-US" dirty="0"/>
          </a:p>
          <a:p>
            <a:pPr marL="397764" lvl="1" indent="0">
              <a:buNone/>
            </a:pPr>
            <a:endParaRPr lang="en-US" dirty="0"/>
          </a:p>
          <a:p>
            <a:pPr marL="397764" lvl="1" indent="0">
              <a:buNone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CB7518D-4A2A-456E-B405-E3179609DEE2}"/>
              </a:ext>
            </a:extLst>
          </p:cNvPr>
          <p:cNvSpPr txBox="1">
            <a:spLocks/>
          </p:cNvSpPr>
          <p:nvPr/>
        </p:nvSpPr>
        <p:spPr bwMode="white">
          <a:xfrm>
            <a:off x="347662" y="410307"/>
            <a:ext cx="8415337" cy="82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3200" dirty="0"/>
              <a:t>Data Availability</a:t>
            </a:r>
            <a:endParaRPr lang="en-US" sz="3200" kern="0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BEB9ADA2-F4E9-4E0D-AE7E-1C9EA85132C9}"/>
              </a:ext>
            </a:extLst>
          </p:cNvPr>
          <p:cNvSpPr txBox="1">
            <a:spLocks/>
          </p:cNvSpPr>
          <p:nvPr/>
        </p:nvSpPr>
        <p:spPr bwMode="auto">
          <a:xfrm>
            <a:off x="8581048" y="6460425"/>
            <a:ext cx="4572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rgbClr val="87A09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900" dirty="0"/>
          </a:p>
          <a:p>
            <a:pPr>
              <a:defRPr/>
            </a:pPr>
            <a:fld id="{16C42FCD-D8FE-AF43-A057-5CE912AE994F}" type="slidenum">
              <a:rPr lang="en-US" sz="900" smtClean="0"/>
              <a:pPr>
                <a:defRPr/>
              </a:pPr>
              <a:t>6</a:t>
            </a:fld>
            <a:endParaRPr lang="en-US" sz="9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06682F3-01DB-4BA4-B7CA-E9B91D6847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5222738"/>
              </p:ext>
            </p:extLst>
          </p:nvPr>
        </p:nvGraphicFramePr>
        <p:xfrm>
          <a:off x="128908" y="908002"/>
          <a:ext cx="8627596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204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/>
              <a:t>Problem Statement</a:t>
            </a:r>
          </a:p>
          <a:p>
            <a:r>
              <a:rPr lang="en-US" sz="2800" b="0" dirty="0">
                <a:solidFill>
                  <a:srgbClr val="404040"/>
                </a:solidFill>
              </a:rPr>
              <a:t>Data Availability (Data Set &amp; Inputs)</a:t>
            </a:r>
          </a:p>
          <a:p>
            <a:r>
              <a:rPr lang="en-US" sz="2800" dirty="0">
                <a:solidFill>
                  <a:srgbClr val="404040"/>
                </a:solidFill>
              </a:rPr>
              <a:t>Exploratory Data Analysis</a:t>
            </a:r>
          </a:p>
          <a:p>
            <a:r>
              <a:rPr lang="en-US" sz="2800" b="0" dirty="0">
                <a:solidFill>
                  <a:srgbClr val="404040"/>
                </a:solidFill>
              </a:rPr>
              <a:t>Data Pre-Processing</a:t>
            </a:r>
          </a:p>
          <a:p>
            <a:r>
              <a:rPr lang="en-US" sz="2800" b="0" dirty="0">
                <a:solidFill>
                  <a:srgbClr val="404040"/>
                </a:solidFill>
              </a:rPr>
              <a:t>Data Modeling</a:t>
            </a:r>
          </a:p>
          <a:p>
            <a:r>
              <a:rPr lang="en-US" sz="2800" b="0" dirty="0">
                <a:solidFill>
                  <a:srgbClr val="404040"/>
                </a:solidFill>
              </a:rPr>
              <a:t>Insights</a:t>
            </a:r>
          </a:p>
          <a:p>
            <a:r>
              <a:rPr lang="en-US" sz="2800" b="0" dirty="0">
                <a:solidFill>
                  <a:srgbClr val="404040"/>
                </a:solidFill>
              </a:rPr>
              <a:t>Enhancements</a:t>
            </a:r>
          </a:p>
          <a:p>
            <a:endParaRPr lang="en-US" sz="28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89288" y="2852925"/>
            <a:ext cx="8123212" cy="483298"/>
          </a:xfrm>
          <a:prstGeom prst="rect">
            <a:avLst/>
          </a:prstGeom>
          <a:noFill/>
          <a:ln w="28575" cap="flat" cmpd="sng" algn="ctr">
            <a:solidFill>
              <a:srgbClr val="E60A3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0331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2295-C9AA-4F7B-94BD-A40F67211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221304"/>
            <a:ext cx="7200900" cy="560411"/>
          </a:xfrm>
        </p:spPr>
        <p:txBody>
          <a:bodyPr>
            <a:noAutofit/>
          </a:bodyPr>
          <a:lstStyle/>
          <a:p>
            <a:r>
              <a:rPr lang="en-US" b="1" dirty="0"/>
              <a:t>DATA AVAILABILITY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CB7518D-4A2A-456E-B405-E3179609DEE2}"/>
              </a:ext>
            </a:extLst>
          </p:cNvPr>
          <p:cNvSpPr txBox="1">
            <a:spLocks/>
          </p:cNvSpPr>
          <p:nvPr/>
        </p:nvSpPr>
        <p:spPr bwMode="white">
          <a:xfrm>
            <a:off x="347662" y="410307"/>
            <a:ext cx="8415337" cy="82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3200" dirty="0"/>
              <a:t>Exploratory data analysis</a:t>
            </a:r>
            <a:endParaRPr lang="en-US" sz="32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E119D-063D-4866-AF38-403B3D6D0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0" y="1585560"/>
            <a:ext cx="9144000" cy="5211460"/>
          </a:xfrm>
          <a:prstGeom prst="rect">
            <a:avLst/>
          </a:prstGeom>
        </p:spPr>
      </p:pic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680DFC41-19F4-4C3D-A0D4-F91D7B0DE035}"/>
              </a:ext>
            </a:extLst>
          </p:cNvPr>
          <p:cNvSpPr txBox="1">
            <a:spLocks/>
          </p:cNvSpPr>
          <p:nvPr/>
        </p:nvSpPr>
        <p:spPr bwMode="auto">
          <a:xfrm>
            <a:off x="8581048" y="6460425"/>
            <a:ext cx="4572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rgbClr val="87A09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900" dirty="0"/>
          </a:p>
          <a:p>
            <a:pPr>
              <a:defRPr/>
            </a:pPr>
            <a:fld id="{16C42FCD-D8FE-AF43-A057-5CE912AE994F}" type="slidenum">
              <a:rPr lang="en-US" sz="900" smtClean="0"/>
              <a:pPr>
                <a:defRPr/>
              </a:pPr>
              <a:t>8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49191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/>
              <a:t>Problem Statement</a:t>
            </a:r>
          </a:p>
          <a:p>
            <a:r>
              <a:rPr lang="en-US" sz="2800" b="0" dirty="0">
                <a:solidFill>
                  <a:srgbClr val="404040"/>
                </a:solidFill>
              </a:rPr>
              <a:t>Data Availability (Data Set &amp; Inputs)</a:t>
            </a:r>
          </a:p>
          <a:p>
            <a:r>
              <a:rPr lang="en-US" sz="2800" b="0" dirty="0">
                <a:solidFill>
                  <a:srgbClr val="404040"/>
                </a:solidFill>
              </a:rPr>
              <a:t>Exploratory Data Analysis</a:t>
            </a:r>
          </a:p>
          <a:p>
            <a:r>
              <a:rPr lang="en-US" sz="2800" dirty="0">
                <a:solidFill>
                  <a:srgbClr val="404040"/>
                </a:solidFill>
              </a:rPr>
              <a:t>Data Pre-Processing</a:t>
            </a:r>
          </a:p>
          <a:p>
            <a:r>
              <a:rPr lang="en-US" sz="2800" b="0" dirty="0">
                <a:solidFill>
                  <a:srgbClr val="404040"/>
                </a:solidFill>
              </a:rPr>
              <a:t>Data Modeling</a:t>
            </a:r>
          </a:p>
          <a:p>
            <a:r>
              <a:rPr lang="en-US" sz="2800" b="0" dirty="0">
                <a:solidFill>
                  <a:srgbClr val="404040"/>
                </a:solidFill>
              </a:rPr>
              <a:t>Insights</a:t>
            </a:r>
          </a:p>
          <a:p>
            <a:r>
              <a:rPr lang="en-US" sz="2800" b="0" dirty="0">
                <a:solidFill>
                  <a:srgbClr val="404040"/>
                </a:solidFill>
              </a:rPr>
              <a:t>Enhancements</a:t>
            </a:r>
          </a:p>
          <a:p>
            <a:endParaRPr lang="en-US" sz="28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89288" y="3467405"/>
            <a:ext cx="8123212" cy="483298"/>
          </a:xfrm>
          <a:prstGeom prst="rect">
            <a:avLst/>
          </a:prstGeom>
          <a:noFill/>
          <a:ln w="28575" cap="flat" cmpd="sng" algn="ctr">
            <a:solidFill>
              <a:srgbClr val="E60A3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1119787"/>
      </p:ext>
    </p:extLst>
  </p:cSld>
  <p:clrMapOvr>
    <a:masterClrMapping/>
  </p:clrMapOvr>
</p:sld>
</file>

<file path=ppt/theme/theme1.xml><?xml version="1.0" encoding="utf-8"?>
<a:theme xmlns:a="http://schemas.openxmlformats.org/drawingml/2006/main" name="1_SCBU PPT Template-FINAL">
  <a:themeElements>
    <a:clrScheme name="Custom 13">
      <a:dk1>
        <a:srgbClr val="232C2A"/>
      </a:dk1>
      <a:lt1>
        <a:srgbClr val="FFFFFF"/>
      </a:lt1>
      <a:dk2>
        <a:srgbClr val="DD0037"/>
      </a:dk2>
      <a:lt2>
        <a:srgbClr val="FFFFFF"/>
      </a:lt2>
      <a:accent1>
        <a:srgbClr val="B0CB8D"/>
      </a:accent1>
      <a:accent2>
        <a:srgbClr val="232C2A"/>
      </a:accent2>
      <a:accent3>
        <a:srgbClr val="B0CB8D"/>
      </a:accent3>
      <a:accent4>
        <a:srgbClr val="000000"/>
      </a:accent4>
      <a:accent5>
        <a:srgbClr val="F8971D"/>
      </a:accent5>
      <a:accent6>
        <a:srgbClr val="007C8B"/>
      </a:accent6>
      <a:hlink>
        <a:srgbClr val="085FE4"/>
      </a:hlink>
      <a:folHlink>
        <a:srgbClr val="085FE4"/>
      </a:folHlink>
    </a:clrScheme>
    <a:fontScheme name="SCBU PPT Template-FI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91440" rIns="91440" bIns="9144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91440" rIns="91440" bIns="9144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SCBU PPT Template-FINAL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BU PPT Template-FINAL 2">
        <a:dk1>
          <a:srgbClr val="000000"/>
        </a:dk1>
        <a:lt1>
          <a:srgbClr val="969696"/>
        </a:lt1>
        <a:dk2>
          <a:srgbClr val="FFFFFF"/>
        </a:dk2>
        <a:lt2>
          <a:srgbClr val="45196B"/>
        </a:lt2>
        <a:accent1>
          <a:srgbClr val="00A6D6"/>
        </a:accent1>
        <a:accent2>
          <a:srgbClr val="7DBA00"/>
        </a:accent2>
        <a:accent3>
          <a:srgbClr val="C9C9C9"/>
        </a:accent3>
        <a:accent4>
          <a:srgbClr val="000000"/>
        </a:accent4>
        <a:accent5>
          <a:srgbClr val="AAD0E8"/>
        </a:accent5>
        <a:accent6>
          <a:srgbClr val="71A800"/>
        </a:accent6>
        <a:hlink>
          <a:srgbClr val="990099"/>
        </a:hlink>
        <a:folHlink>
          <a:srgbClr val="F7D4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BU PPT Template-FINAL 3">
        <a:dk1>
          <a:srgbClr val="000000"/>
        </a:dk1>
        <a:lt1>
          <a:srgbClr val="FFFFFF"/>
        </a:lt1>
        <a:dk2>
          <a:srgbClr val="FFFFFF"/>
        </a:dk2>
        <a:lt2>
          <a:srgbClr val="45196B"/>
        </a:lt2>
        <a:accent1>
          <a:srgbClr val="00A6D6"/>
        </a:accent1>
        <a:accent2>
          <a:srgbClr val="7DBA00"/>
        </a:accent2>
        <a:accent3>
          <a:srgbClr val="FFFFFF"/>
        </a:accent3>
        <a:accent4>
          <a:srgbClr val="000000"/>
        </a:accent4>
        <a:accent5>
          <a:srgbClr val="AAD0E8"/>
        </a:accent5>
        <a:accent6>
          <a:srgbClr val="71A800"/>
        </a:accent6>
        <a:hlink>
          <a:srgbClr val="990099"/>
        </a:hlink>
        <a:folHlink>
          <a:srgbClr val="F7D4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BU PPT Template-FINAL 4">
        <a:dk1>
          <a:srgbClr val="000000"/>
        </a:dk1>
        <a:lt1>
          <a:srgbClr val="FFFFFF"/>
        </a:lt1>
        <a:dk2>
          <a:srgbClr val="FFFFFF"/>
        </a:dk2>
        <a:lt2>
          <a:srgbClr val="45196B"/>
        </a:lt2>
        <a:accent1>
          <a:srgbClr val="00A6D6"/>
        </a:accent1>
        <a:accent2>
          <a:srgbClr val="7DBA00"/>
        </a:accent2>
        <a:accent3>
          <a:srgbClr val="FFFFFF"/>
        </a:accent3>
        <a:accent4>
          <a:srgbClr val="000000"/>
        </a:accent4>
        <a:accent5>
          <a:srgbClr val="AAD0E8"/>
        </a:accent5>
        <a:accent6>
          <a:srgbClr val="71A800"/>
        </a:accent6>
        <a:hlink>
          <a:srgbClr val="990099"/>
        </a:hlink>
        <a:folHlink>
          <a:srgbClr val="4519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BU PPT Template-FINAL 5">
        <a:dk1>
          <a:srgbClr val="000000"/>
        </a:dk1>
        <a:lt1>
          <a:srgbClr val="FFFFFF"/>
        </a:lt1>
        <a:dk2>
          <a:srgbClr val="FFFFFF"/>
        </a:dk2>
        <a:lt2>
          <a:srgbClr val="4616AA"/>
        </a:lt2>
        <a:accent1>
          <a:srgbClr val="00A6D6"/>
        </a:accent1>
        <a:accent2>
          <a:srgbClr val="7DBA00"/>
        </a:accent2>
        <a:accent3>
          <a:srgbClr val="FFFFFF"/>
        </a:accent3>
        <a:accent4>
          <a:srgbClr val="000000"/>
        </a:accent4>
        <a:accent5>
          <a:srgbClr val="AAD0E8"/>
        </a:accent5>
        <a:accent6>
          <a:srgbClr val="71A800"/>
        </a:accent6>
        <a:hlink>
          <a:srgbClr val="990099"/>
        </a:hlink>
        <a:folHlink>
          <a:srgbClr val="45196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19075</TotalTime>
  <Words>1419</Words>
  <Application>Microsoft Office PowerPoint</Application>
  <PresentationFormat>On-screen Show (4:3)</PresentationFormat>
  <Paragraphs>359</Paragraphs>
  <Slides>34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ＭＳ Ｐゴシック</vt:lpstr>
      <vt:lpstr>Arial</vt:lpstr>
      <vt:lpstr>Calibri</vt:lpstr>
      <vt:lpstr>Lucida Grande</vt:lpstr>
      <vt:lpstr>Times New Roman</vt:lpstr>
      <vt:lpstr>Wingdings</vt:lpstr>
      <vt:lpstr>1_SCBU PPT Template-FINAL</vt:lpstr>
      <vt:lpstr>OPIM 5604 – Predictive modeling  PREDICTING RUSSIAN HOUSE PRICES</vt:lpstr>
      <vt:lpstr>Agenda</vt:lpstr>
      <vt:lpstr>PowerPoint Presentation</vt:lpstr>
      <vt:lpstr>PowerPoint Presentation</vt:lpstr>
      <vt:lpstr>Agenda</vt:lpstr>
      <vt:lpstr>DATA AVAILABILITY</vt:lpstr>
      <vt:lpstr>Agenda</vt:lpstr>
      <vt:lpstr>DATA AVAILABILITY</vt:lpstr>
      <vt:lpstr>Agenda</vt:lpstr>
      <vt:lpstr>PowerPoint Presentation</vt:lpstr>
      <vt:lpstr>Data Cleaning</vt:lpstr>
      <vt:lpstr>Data Modification</vt:lpstr>
      <vt:lpstr>PowerPoint Presentation</vt:lpstr>
      <vt:lpstr>Data Reduction</vt:lpstr>
      <vt:lpstr>Agenda</vt:lpstr>
      <vt:lpstr>Data Modelling</vt:lpstr>
      <vt:lpstr>Data Modelling</vt:lpstr>
      <vt:lpstr>Data Modelling</vt:lpstr>
      <vt:lpstr>Data Modelling</vt:lpstr>
      <vt:lpstr>Data Modelling</vt:lpstr>
      <vt:lpstr>Data Modelling</vt:lpstr>
      <vt:lpstr>Data Modelling</vt:lpstr>
      <vt:lpstr>Data Modelling</vt:lpstr>
      <vt:lpstr>Data Modelling</vt:lpstr>
      <vt:lpstr>Data Modelling</vt:lpstr>
      <vt:lpstr>Agenda</vt:lpstr>
      <vt:lpstr>IMPORTANCE OF PREDICTING HOUSING PRICES</vt:lpstr>
      <vt:lpstr>IMPORTANCE OF PREDICTING HOUSING PRICES</vt:lpstr>
      <vt:lpstr>GRANT HOUSING LOANS TO CUSTOMERS  CTING HOUSING PRICES</vt:lpstr>
      <vt:lpstr>HOUSING MORTGAGES </vt:lpstr>
      <vt:lpstr>PowerPoint Presentation</vt:lpstr>
      <vt:lpstr>Agenda</vt:lpstr>
      <vt:lpstr>PowerPoint Presentation</vt:lpstr>
      <vt:lpstr>     Q &amp; A</vt:lpstr>
    </vt:vector>
  </TitlesOfParts>
  <Company>ZS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Xeljanz ATU Study  Wave 2 Kickoff Meeting</dc:title>
  <dc:creator>Laura Giezeman</dc:creator>
  <cp:lastModifiedBy>Aditya Nagori</cp:lastModifiedBy>
  <cp:revision>2313</cp:revision>
  <cp:lastPrinted>2015-06-23T10:31:17Z</cp:lastPrinted>
  <dcterms:created xsi:type="dcterms:W3CDTF">2013-12-19T03:47:27Z</dcterms:created>
  <dcterms:modified xsi:type="dcterms:W3CDTF">2018-04-28T02:29:39Z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strSourceShapeName">
    <vt:lpwstr>Chart 20</vt:lpwstr>
  </property>
  <property fmtid="{D5CDD505-2E9C-101B-9397-08002B2CF9AE}" pid="3" name="pintSourceSlideIndex">
    <vt:i4>34</vt:i4>
  </property>
  <property fmtid="{D5CDD505-2E9C-101B-9397-08002B2CF9AE}" pid="4" name="pdobSourceWidth">
    <vt:r8>201.661972045898</vt:r8>
  </property>
  <property fmtid="{D5CDD505-2E9C-101B-9397-08002B2CF9AE}" pid="5" name="pdobSourceHeight">
    <vt:r8>324.485992431641</vt:r8>
  </property>
  <property fmtid="{D5CDD505-2E9C-101B-9397-08002B2CF9AE}" pid="6" name="pdobSourceOriginalWidth">
    <vt:r8>0</vt:r8>
  </property>
  <property fmtid="{D5CDD505-2E9C-101B-9397-08002B2CF9AE}" pid="7" name="pdobSourceOriginalHeight">
    <vt:r8>0</vt:r8>
  </property>
  <property fmtid="{D5CDD505-2E9C-101B-9397-08002B2CF9AE}" pid="8" name="pdobSourceTop">
    <vt:r8>193.483306884766</vt:r8>
  </property>
  <property fmtid="{D5CDD505-2E9C-101B-9397-08002B2CF9AE}" pid="9" name="pdobSourceLeft">
    <vt:r8>267.202514648438</vt:r8>
  </property>
  <property fmtid="{D5CDD505-2E9C-101B-9397-08002B2CF9AE}" pid="10" name="pdobSourceCropLeft">
    <vt:r8>0</vt:r8>
  </property>
  <property fmtid="{D5CDD505-2E9C-101B-9397-08002B2CF9AE}" pid="11" name="pdobSourceCropRight">
    <vt:r8>0</vt:r8>
  </property>
  <property fmtid="{D5CDD505-2E9C-101B-9397-08002B2CF9AE}" pid="12" name="pdobSourceCropTop">
    <vt:r8>0</vt:r8>
  </property>
  <property fmtid="{D5CDD505-2E9C-101B-9397-08002B2CF9AE}" pid="13" name="pdobSourceCropBottom">
    <vt:r8>0</vt:r8>
  </property>
</Properties>
</file>