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656c9ee32a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656c9ee32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7016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inverse">
  <p:cSld name="BLANK_1">
    <p:bg>
      <p:bgPr>
        <a:solidFill>
          <a:schemeClr val="dk1"/>
        </a:solidFill>
        <a:effectLst/>
      </p:bgPr>
    </p:bg>
    <p:spTree>
      <p:nvGrpSpPr>
        <p:cNvPr id="1" name="Shape 51"/>
        <p:cNvGrpSpPr/>
        <p:nvPr/>
      </p:nvGrpSpPr>
      <p:grpSpPr>
        <a:xfrm>
          <a:off x="0" y="0"/>
          <a:ext cx="0" cy="0"/>
          <a:chOff x="0" y="0"/>
          <a:chExt cx="0" cy="0"/>
        </a:xfrm>
      </p:grpSpPr>
      <p:sp>
        <p:nvSpPr>
          <p:cNvPr id="52" name="Google Shape;52;p11"/>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lt1"/>
            </a:solidFill>
            <a:prstDash val="solid"/>
            <a:miter lim="8000"/>
            <a:headEnd type="none" w="med" len="med"/>
            <a:tailEnd type="none" w="med" len="med"/>
          </a:ln>
        </p:spPr>
      </p:sp>
      <p:sp>
        <p:nvSpPr>
          <p:cNvPr id="53" name="Google Shape;53;p11"/>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lt1"/>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0" tIns="0" rIns="0" bIns="0" anchor="b" anchorCtr="0">
            <a:noAutofit/>
          </a:bodyPr>
          <a:lstStyle>
            <a:lvl1pPr lvl="0" algn="ctr"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a:endParaRPr/>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a:solidFill>
                  <a:schemeClr val="lt1"/>
                </a:solidFill>
              </a:defRPr>
            </a:lvl4pPr>
            <a:lvl5pPr lvl="4" algn="ctr" rtl="0">
              <a:spcBef>
                <a:spcPts val="0"/>
              </a:spcBef>
              <a:spcAft>
                <a:spcPts val="0"/>
              </a:spcAft>
              <a:buClr>
                <a:schemeClr val="lt1"/>
              </a:buClr>
              <a:buSzPts val="1800"/>
              <a:buNone/>
              <a:defRPr>
                <a:solidFill>
                  <a:schemeClr val="lt1"/>
                </a:solidFill>
              </a:defRPr>
            </a:lvl5pPr>
            <a:lvl6pPr lvl="5" algn="ctr" rtl="0">
              <a:spcBef>
                <a:spcPts val="0"/>
              </a:spcBef>
              <a:spcAft>
                <a:spcPts val="0"/>
              </a:spcAft>
              <a:buClr>
                <a:schemeClr val="lt1"/>
              </a:buClr>
              <a:buSzPts val="1800"/>
              <a:buNone/>
              <a:defRPr>
                <a:solidFill>
                  <a:schemeClr val="lt1"/>
                </a:solidFill>
              </a:defRPr>
            </a:lvl6pPr>
            <a:lvl7pPr lvl="6" algn="ctr" rtl="0">
              <a:spcBef>
                <a:spcPts val="0"/>
              </a:spcBef>
              <a:spcAft>
                <a:spcPts val="0"/>
              </a:spcAft>
              <a:buClr>
                <a:schemeClr val="lt1"/>
              </a:buClr>
              <a:buSzPts val="1800"/>
              <a:buNone/>
              <a:defRPr>
                <a:solidFill>
                  <a:schemeClr val="lt1"/>
                </a:solidFill>
              </a:defRPr>
            </a:lvl7pPr>
            <a:lvl8pPr lvl="7" algn="ctr" rtl="0">
              <a:spcBef>
                <a:spcPts val="0"/>
              </a:spcBef>
              <a:spcAft>
                <a:spcPts val="0"/>
              </a:spcAft>
              <a:buClr>
                <a:schemeClr val="lt1"/>
              </a:buClr>
              <a:buSzPts val="1800"/>
              <a:buNone/>
              <a:defRPr>
                <a:solidFill>
                  <a:schemeClr val="lt1"/>
                </a:solidFill>
              </a:defRPr>
            </a:lvl8pPr>
            <a:lvl9pPr lvl="8" algn="ctr" rtl="0">
              <a:spcBef>
                <a:spcPts val="0"/>
              </a:spcBef>
              <a:spcAft>
                <a:spcPts val="0"/>
              </a:spcAft>
              <a:buClr>
                <a:schemeClr val="lt1"/>
              </a:buClr>
              <a:buSzPts val="1800"/>
              <a:buNone/>
              <a:defRPr>
                <a:solidFill>
                  <a:schemeClr val="lt1"/>
                </a:solidFill>
              </a:defRPr>
            </a:lvl9pPr>
          </a:lstStyle>
          <a:p>
            <a:endParaRPr/>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accent1"/>
            </a:solidFill>
            <a:prstDash val="solid"/>
            <a:miter lim="8000"/>
            <a:headEnd type="none" w="med" len="med"/>
            <a:tailEnd type="none" w="med" len="med"/>
          </a:ln>
        </p:spPr>
      </p:sp>
      <p:sp>
        <p:nvSpPr>
          <p:cNvPr id="19" name="Google Shape;19;p4"/>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lvl1pPr marL="457200" lvl="0" indent="-342900" algn="ctr" rtl="0">
              <a:spcBef>
                <a:spcPts val="600"/>
              </a:spcBef>
              <a:spcAft>
                <a:spcPts val="0"/>
              </a:spcAft>
              <a:buSzPts val="1800"/>
              <a:buChar char="⊡"/>
              <a:defRPr sz="1800" i="1">
                <a:solidFill>
                  <a:srgbClr val="CCCCCC"/>
                </a:solidFill>
              </a:defRPr>
            </a:lvl1pPr>
            <a:lvl2pPr marL="914400" lvl="1" indent="-342900" algn="ctr" rtl="0">
              <a:spcBef>
                <a:spcPts val="0"/>
              </a:spcBef>
              <a:spcAft>
                <a:spcPts val="0"/>
              </a:spcAft>
              <a:buSzPts val="1800"/>
              <a:buChar char="□"/>
              <a:defRPr sz="1800" i="1">
                <a:solidFill>
                  <a:srgbClr val="CCCCCC"/>
                </a:solidFill>
              </a:defRPr>
            </a:lvl2pPr>
            <a:lvl3pPr marL="1371600" lvl="2" indent="-342900" algn="ctr" rtl="0">
              <a:spcBef>
                <a:spcPts val="0"/>
              </a:spcBef>
              <a:spcAft>
                <a:spcPts val="0"/>
              </a:spcAft>
              <a:buSzPts val="1800"/>
              <a:buChar char="■"/>
              <a:defRPr sz="1800" i="1">
                <a:solidFill>
                  <a:srgbClr val="CCCCCC"/>
                </a:solidFill>
              </a:defRPr>
            </a:lvl3pPr>
            <a:lvl4pPr marL="1828800" lvl="3" indent="-342900" algn="ctr" rtl="0">
              <a:spcBef>
                <a:spcPts val="0"/>
              </a:spcBef>
              <a:spcAft>
                <a:spcPts val="0"/>
              </a:spcAft>
              <a:buSzPts val="1800"/>
              <a:buChar char="●"/>
              <a:defRPr i="1">
                <a:solidFill>
                  <a:srgbClr val="CCCCCC"/>
                </a:solidFill>
              </a:defRPr>
            </a:lvl4pPr>
            <a:lvl5pPr marL="2286000" lvl="4" indent="-342900" algn="ctr" rtl="0">
              <a:spcBef>
                <a:spcPts val="0"/>
              </a:spcBef>
              <a:spcAft>
                <a:spcPts val="0"/>
              </a:spcAft>
              <a:buSzPts val="1800"/>
              <a:buChar char="○"/>
              <a:defRPr i="1">
                <a:solidFill>
                  <a:srgbClr val="CCCCCC"/>
                </a:solidFill>
              </a:defRPr>
            </a:lvl5pPr>
            <a:lvl6pPr marL="2743200" lvl="5" indent="-342900" algn="ctr" rtl="0">
              <a:spcBef>
                <a:spcPts val="0"/>
              </a:spcBef>
              <a:spcAft>
                <a:spcPts val="0"/>
              </a:spcAft>
              <a:buClr>
                <a:srgbClr val="CCCCCC"/>
              </a:buClr>
              <a:buSzPts val="1800"/>
              <a:buChar char="■"/>
              <a:defRPr i="1">
                <a:solidFill>
                  <a:srgbClr val="CCCCCC"/>
                </a:solidFill>
              </a:defRPr>
            </a:lvl6pPr>
            <a:lvl7pPr marL="3200400" lvl="6" indent="-342900" algn="ctr" rtl="0">
              <a:spcBef>
                <a:spcPts val="0"/>
              </a:spcBef>
              <a:spcAft>
                <a:spcPts val="0"/>
              </a:spcAft>
              <a:buClr>
                <a:srgbClr val="CCCCCC"/>
              </a:buClr>
              <a:buSzPts val="1800"/>
              <a:buChar char="●"/>
              <a:defRPr i="1">
                <a:solidFill>
                  <a:srgbClr val="CCCCCC"/>
                </a:solidFill>
              </a:defRPr>
            </a:lvl7pPr>
            <a:lvl8pPr marL="3657600" lvl="7" indent="-342900" algn="ctr" rtl="0">
              <a:spcBef>
                <a:spcPts val="0"/>
              </a:spcBef>
              <a:spcAft>
                <a:spcPts val="0"/>
              </a:spcAft>
              <a:buClr>
                <a:srgbClr val="CCCCCC"/>
              </a:buClr>
              <a:buSzPts val="1800"/>
              <a:buChar char="○"/>
              <a:defRPr i="1">
                <a:solidFill>
                  <a:srgbClr val="CCCCCC"/>
                </a:solidFill>
              </a:defRPr>
            </a:lvl8pPr>
            <a:lvl9pPr marL="4114800" lvl="8" indent="-342900" algn="ctr">
              <a:spcBef>
                <a:spcPts val="0"/>
              </a:spcBef>
              <a:spcAft>
                <a:spcPts val="0"/>
              </a:spcAft>
              <a:buClr>
                <a:srgbClr val="CCCCCC"/>
              </a:buClr>
              <a:buSzPts val="1800"/>
              <a:buChar char="■"/>
              <a:defRPr i="1">
                <a:solidFill>
                  <a:srgbClr val="CCCCCC"/>
                </a:solidFill>
              </a:defRPr>
            </a:lvl9pPr>
          </a:lstStyle>
          <a:p>
            <a:endParaRPr/>
          </a:p>
        </p:txBody>
      </p:sp>
      <p:sp>
        <p:nvSpPr>
          <p:cNvPr id="20" name="Google Shape;20;p4"/>
          <p:cNvSpPr txBox="1"/>
          <p:nvPr/>
        </p:nvSpPr>
        <p:spPr>
          <a:xfrm>
            <a:off x="3853200" y="293593"/>
            <a:ext cx="14376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600">
                <a:solidFill>
                  <a:schemeClr val="accent1"/>
                </a:solidFill>
                <a:latin typeface="Montserrat" panose="00000500000000000000"/>
                <a:ea typeface="Montserrat" panose="00000500000000000000"/>
                <a:cs typeface="Montserrat" panose="00000500000000000000"/>
                <a:sym typeface="Montserrat" panose="00000500000000000000"/>
              </a:rPr>
              <a:t>“</a:t>
            </a:r>
            <a:endParaRPr sz="9600">
              <a:solidFill>
                <a:schemeClr val="accent1"/>
              </a:solidFill>
              <a:latin typeface="Montserrat" panose="00000500000000000000"/>
              <a:ea typeface="Montserrat" panose="00000500000000000000"/>
              <a:cs typeface="Montserrat" panose="00000500000000000000"/>
              <a:sym typeface="Montserrat" panose="00000500000000000000"/>
            </a:endParaRPr>
          </a:p>
        </p:txBody>
      </p:sp>
      <p:sp>
        <p:nvSpPr>
          <p:cNvPr id="21" name="Google Shape;21;p4"/>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9" name="Google Shape;29;p6"/>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0" name="Google Shape;30;p6"/>
          <p:cNvSpPr txBox="1">
            <a:spLocks noGrp="1"/>
          </p:cNvSpPr>
          <p:nvPr>
            <p:ph type="body" idx="1"/>
          </p:nvPr>
        </p:nvSpPr>
        <p:spPr>
          <a:xfrm>
            <a:off x="840975"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4681053" y="956004"/>
            <a:ext cx="3621900" cy="2965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35" name="Google Shape;35;p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6" name="Google Shape;36;p7"/>
          <p:cNvSpPr txBox="1">
            <a:spLocks noGrp="1"/>
          </p:cNvSpPr>
          <p:nvPr>
            <p:ph type="body" idx="1"/>
          </p:nvPr>
        </p:nvSpPr>
        <p:spPr>
          <a:xfrm>
            <a:off x="753900"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7" name="Google Shape;37;p7"/>
          <p:cNvSpPr txBox="1">
            <a:spLocks noGrp="1"/>
          </p:cNvSpPr>
          <p:nvPr>
            <p:ph type="body" idx="2"/>
          </p:nvPr>
        </p:nvSpPr>
        <p:spPr>
          <a:xfrm>
            <a:off x="3319596"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8" name="Google Shape;38;p7"/>
          <p:cNvSpPr txBox="1">
            <a:spLocks noGrp="1"/>
          </p:cNvSpPr>
          <p:nvPr>
            <p:ph type="body" idx="3"/>
          </p:nvPr>
        </p:nvSpPr>
        <p:spPr>
          <a:xfrm>
            <a:off x="5885292" y="971550"/>
            <a:ext cx="2440500" cy="3241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9"/>
          <p:cNvSpPr/>
          <p:nvPr/>
        </p:nvSpPr>
        <p:spPr>
          <a:xfrm rot="10800000" flipH="1">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6" name="Google Shape;46;p9"/>
          <p:cNvSpPr txBox="1">
            <a:spLocks noGrp="1"/>
          </p:cNvSpPr>
          <p:nvPr>
            <p:ph type="body" idx="1"/>
          </p:nvPr>
        </p:nvSpPr>
        <p:spPr>
          <a:xfrm>
            <a:off x="3104100" y="4513082"/>
            <a:ext cx="29358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200"/>
              <a:buNone/>
              <a:defRPr sz="1200" i="1">
                <a:solidFill>
                  <a:schemeClr val="dk2"/>
                </a:solidFill>
              </a:defRPr>
            </a:lvl1pPr>
          </a:lstStyle>
          <a:p>
            <a:endParaRPr/>
          </a:p>
        </p:txBody>
      </p:sp>
      <p:sp>
        <p:nvSpPr>
          <p:cNvPr id="47" name="Google Shape;47;p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9105"/>
            <a:ext cx="2660700" cy="3603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1pPr>
            <a:lvl2pPr lvl="1"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2pPr>
            <a:lvl3pPr lvl="2"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3pPr>
            <a:lvl4pPr lvl="3"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4pPr>
            <a:lvl5pPr lvl="4"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5pPr>
            <a:lvl6pPr lvl="5"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6pPr>
            <a:lvl7pPr lvl="6"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7pPr>
            <a:lvl8pPr lvl="7"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8pPr>
            <a:lvl9pPr lvl="8" algn="ctr">
              <a:spcBef>
                <a:spcPts val="0"/>
              </a:spcBef>
              <a:spcAft>
                <a:spcPts val="0"/>
              </a:spcAft>
              <a:buClr>
                <a:schemeClr val="dk2"/>
              </a:buClr>
              <a:buSzPts val="1200"/>
              <a:buFont typeface="Montserrat" panose="00000500000000000000"/>
              <a:buNone/>
              <a:defRPr sz="1200" b="1">
                <a:solidFill>
                  <a:schemeClr val="dk2"/>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algn="ctr">
              <a:buNone/>
              <a:defRPr sz="800" b="1">
                <a:solidFill>
                  <a:schemeClr val="accent1"/>
                </a:solidFill>
                <a:latin typeface="Montserrat" panose="00000500000000000000"/>
                <a:ea typeface="Montserrat" panose="00000500000000000000"/>
                <a:cs typeface="Montserrat" panose="00000500000000000000"/>
                <a:sym typeface="Montserrat" panose="00000500000000000000"/>
              </a:defRPr>
            </a:lvl9pPr>
          </a:lstStyle>
          <a:p>
            <a:pPr marL="0" lvl="0" indent="0" algn="ct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101407" y="1430329"/>
            <a:ext cx="6941185" cy="115951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en-GB" dirty="0">
                <a:latin typeface="Comic Sans MS" panose="030F0702030302020204" charset="0"/>
                <a:cs typeface="Comic Sans MS" panose="030F0702030302020204" charset="0"/>
              </a:rPr>
              <a:t>    HEART DISEASE PREDICTION</a:t>
            </a:r>
          </a:p>
        </p:txBody>
      </p:sp>
      <p:sp>
        <p:nvSpPr>
          <p:cNvPr id="59" name="Google Shape;59;p12"/>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 name="Google Shape;65;p13"/>
          <p:cNvSpPr txBox="1"/>
          <p:nvPr/>
        </p:nvSpPr>
        <p:spPr>
          <a:xfrm>
            <a:off x="5281549" y="2794136"/>
            <a:ext cx="3227705" cy="157543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TEAM:-</a:t>
            </a:r>
          </a:p>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K.RISHITHA	2203A51L84</a:t>
            </a:r>
          </a:p>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D.NEELA LOHITHA          2203A51L08</a:t>
            </a:r>
          </a:p>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A.SMINU		2203A51L05</a:t>
            </a:r>
          </a:p>
          <a:p>
            <a:pPr marL="0" lvl="0" indent="0" algn="l" rtl="0">
              <a:spcBef>
                <a:spcPts val="600"/>
              </a:spcBef>
              <a:spcAft>
                <a:spcPts val="0"/>
              </a:spcAft>
              <a:buNone/>
            </a:pPr>
            <a:r>
              <a:rPr lang="en-US" sz="1200" b="1" dirty="0">
                <a:solidFill>
                  <a:schemeClr val="tx1"/>
                </a:solidFill>
                <a:latin typeface="Times New Roman" panose="02020603050405020304" charset="0"/>
                <a:ea typeface="Droid Serif"/>
                <a:cs typeface="Times New Roman" panose="02020603050405020304" charset="0"/>
                <a:sym typeface="Droid Serif"/>
              </a:rPr>
              <a:t>Y.SRINITHA		2203A51L68</a:t>
            </a:r>
          </a:p>
          <a:p>
            <a:pPr marL="0" lvl="0" indent="0" algn="l" rtl="0">
              <a:spcBef>
                <a:spcPts val="600"/>
              </a:spcBef>
              <a:spcAft>
                <a:spcPts val="0"/>
              </a:spcAft>
              <a:buNone/>
            </a:pPr>
            <a:endParaRPr lang="en-US" sz="1200" b="1" dirty="0">
              <a:solidFill>
                <a:schemeClr val="tx1"/>
              </a:solidFill>
              <a:latin typeface="Times New Roman" panose="02020603050405020304" charset="0"/>
              <a:ea typeface="Droid Serif"/>
              <a:cs typeface="Times New Roman" panose="02020603050405020304" charset="0"/>
              <a:sym typeface="Droid Serif"/>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7" name="Google Shape;127;p20"/>
          <p:cNvSpPr txBox="1">
            <a:spLocks noGrp="1"/>
          </p:cNvSpPr>
          <p:nvPr>
            <p:ph type="sldNum" idx="12"/>
          </p:nvPr>
        </p:nvSpPr>
        <p:spPr>
          <a:xfrm>
            <a:off x="-125" y="4898962"/>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10</a:t>
            </a:fld>
            <a:endParaRPr lang="en-GB"/>
          </a:p>
        </p:txBody>
      </p:sp>
      <p:sp>
        <p:nvSpPr>
          <p:cNvPr id="65" name="Google Shape;65;p13"/>
          <p:cNvSpPr txBox="1"/>
          <p:nvPr/>
        </p:nvSpPr>
        <p:spPr>
          <a:xfrm>
            <a:off x="443230" y="396240"/>
            <a:ext cx="8257540" cy="435102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slope: the slope of the peak exercise ST segment (Value 1: upsloping, Value 2: flat, Value 3: </a:t>
            </a:r>
            <a:r>
              <a:rPr lang="en-US" dirty="0" err="1">
                <a:solidFill>
                  <a:schemeClr val="accent6">
                    <a:lumMod val="75000"/>
                  </a:schemeClr>
                </a:solidFill>
                <a:latin typeface="Comic Sans MS" panose="030F0702030302020204" charset="0"/>
                <a:ea typeface="Droid Serif"/>
                <a:cs typeface="Comic Sans MS" panose="030F0702030302020204" charset="0"/>
                <a:sym typeface="Droid Serif"/>
              </a:rPr>
              <a:t>downsloping</a:t>
            </a: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a:t>
            </a:r>
          </a:p>
          <a:p>
            <a:pPr marL="0" lvl="0" indent="0" algn="l" rtl="0">
              <a:spcBef>
                <a:spcPts val="600"/>
              </a:spcBef>
              <a:spcAft>
                <a:spcPts val="0"/>
              </a:spcAft>
              <a:buNone/>
            </a:pP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ca: The number of major vessels (0-3)</a:t>
            </a:r>
          </a:p>
          <a:p>
            <a:pPr marL="0" lvl="0" indent="0" algn="l" rtl="0">
              <a:spcBef>
                <a:spcPts val="600"/>
              </a:spcBef>
              <a:spcAft>
                <a:spcPts val="0"/>
              </a:spcAft>
              <a:buNone/>
            </a:pPr>
            <a:r>
              <a:rPr lang="en-US" dirty="0" err="1">
                <a:solidFill>
                  <a:schemeClr val="accent6">
                    <a:lumMod val="75000"/>
                  </a:schemeClr>
                </a:solidFill>
                <a:latin typeface="Comic Sans MS" panose="030F0702030302020204" charset="0"/>
                <a:ea typeface="Droid Serif"/>
                <a:cs typeface="Comic Sans MS" panose="030F0702030302020204" charset="0"/>
                <a:sym typeface="Droid Serif"/>
              </a:rPr>
              <a:t>thal</a:t>
            </a: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 A blood disorder called thalassemia (3 = normal; 6 = fixed defect; 7 = reversable </a:t>
            </a:r>
            <a:r>
              <a:rPr lang="en-US">
                <a:solidFill>
                  <a:schemeClr val="accent6">
                    <a:lumMod val="75000"/>
                  </a:schemeClr>
                </a:solidFill>
                <a:latin typeface="Comic Sans MS" panose="030F0702030302020204" charset="0"/>
                <a:ea typeface="Droid Serif"/>
                <a:cs typeface="Comic Sans MS" panose="030F0702030302020204" charset="0"/>
                <a:sym typeface="Droid Serif"/>
              </a:rPr>
              <a:t>defect)</a:t>
            </a:r>
          </a:p>
          <a:p>
            <a:pPr marL="0" lvl="0" indent="0" algn="l" rtl="0">
              <a:spcBef>
                <a:spcPts val="600"/>
              </a:spcBef>
              <a:spcAft>
                <a:spcPts val="0"/>
              </a:spcAft>
              <a:buNone/>
            </a:pPr>
            <a:r>
              <a:rPr lang="en-US">
                <a:solidFill>
                  <a:schemeClr val="accent6">
                    <a:lumMod val="75000"/>
                  </a:schemeClr>
                </a:solidFill>
                <a:latin typeface="Comic Sans MS" panose="030F0702030302020204" charset="0"/>
                <a:ea typeface="Droid Serif"/>
                <a:cs typeface="Comic Sans MS" panose="030F0702030302020204" charset="0"/>
                <a:sym typeface="Droid Serif"/>
              </a:rPr>
              <a:t>target</a:t>
            </a:r>
            <a:r>
              <a:rPr lang="en-US" dirty="0">
                <a:solidFill>
                  <a:schemeClr val="accent6">
                    <a:lumMod val="75000"/>
                  </a:schemeClr>
                </a:solidFill>
                <a:latin typeface="Comic Sans MS" panose="030F0702030302020204" charset="0"/>
                <a:ea typeface="Droid Serif"/>
                <a:cs typeface="Comic Sans MS" panose="030F0702030302020204" charset="0"/>
                <a:sym typeface="Droid Serif"/>
              </a:rPr>
              <a:t>: Heart disease (0 = no, 1 = yes</a:t>
            </a:r>
          </a:p>
          <a:p>
            <a:pPr marL="0" lvl="0" indent="0" algn="l" rtl="0">
              <a:spcBef>
                <a:spcPts val="600"/>
              </a:spcBef>
              <a:spcAft>
                <a:spcPts val="0"/>
              </a:spcAft>
              <a:buNone/>
            </a:pPr>
            <a:r>
              <a:rPr lang="en-US" altLang="en-GB" b="1" dirty="0">
                <a:solidFill>
                  <a:schemeClr val="accent1"/>
                </a:solidFill>
                <a:latin typeface="Comic Sans MS" panose="030F0702030302020204" charset="0"/>
                <a:ea typeface="Droid Serif"/>
                <a:cs typeface="Comic Sans MS" panose="030F0702030302020204" charset="0"/>
                <a:sym typeface="Droid Serif"/>
              </a:rPr>
              <a:t>3.2.Data cleaning</a:t>
            </a:r>
          </a:p>
          <a:p>
            <a:pPr>
              <a:spcBef>
                <a:spcPts val="600"/>
              </a:spcBef>
            </a:pPr>
            <a:r>
              <a:rPr lang="en-IN" altLang="en-US" dirty="0">
                <a:solidFill>
                  <a:schemeClr val="accent6">
                    <a:lumMod val="75000"/>
                  </a:schemeClr>
                </a:solidFill>
                <a:latin typeface="Comic Sans MS" panose="030F0702030302020204" charset="0"/>
                <a:ea typeface="Droid Serif"/>
                <a:cs typeface="Comic Sans MS" panose="030F0702030302020204" charset="0"/>
                <a:sym typeface="Droid Serif"/>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Data cleaning is the process of fixing or removing incorrect,</a:t>
            </a:r>
            <a:r>
              <a:rPr lang="en-US" spc="5"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corrupted, in correctly formatted,</a:t>
            </a:r>
            <a:r>
              <a:rPr lang="en-US" spc="5"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duplicate, or incomplete data within a dataset. When combining multiple data sources, there are</a:t>
            </a:r>
            <a:r>
              <a:rPr lang="en-US" spc="-290"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many</a:t>
            </a:r>
            <a:r>
              <a:rPr lang="en-US" spc="-30"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opportunities for data to be</a:t>
            </a:r>
            <a:r>
              <a:rPr lang="en-US" spc="-5" dirty="0">
                <a:solidFill>
                  <a:schemeClr val="accent6">
                    <a:lumMod val="75000"/>
                  </a:schemeClr>
                </a:solidFill>
                <a:effectLst/>
                <a:latin typeface="Comic Sans MS" panose="030F0702030302020204" pitchFamily="66" charset="0"/>
                <a:ea typeface="Times New Roman" panose="02020603050405020304" pitchFamily="18" charset="0"/>
              </a:rPr>
              <a:t> </a:t>
            </a:r>
            <a:r>
              <a:rPr lang="en-US" dirty="0">
                <a:solidFill>
                  <a:schemeClr val="accent6">
                    <a:lumMod val="75000"/>
                  </a:schemeClr>
                </a:solidFill>
                <a:effectLst/>
                <a:latin typeface="Comic Sans MS" panose="030F0702030302020204" pitchFamily="66" charset="0"/>
                <a:ea typeface="Times New Roman" panose="02020603050405020304" pitchFamily="18" charset="0"/>
              </a:rPr>
              <a:t>duplicated or mislabeled.</a:t>
            </a:r>
          </a:p>
          <a:p>
            <a:pPr marL="0" lvl="0" indent="0" algn="l" rtl="0">
              <a:spcBef>
                <a:spcPts val="600"/>
              </a:spcBef>
              <a:spcAft>
                <a:spcPts val="0"/>
              </a:spcAft>
              <a:buNone/>
            </a:pPr>
            <a:endPar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endParaRPr>
          </a:p>
        </p:txBody>
      </p:sp>
      <p:pic>
        <p:nvPicPr>
          <p:cNvPr id="9" name="Picture 8">
            <a:extLst>
              <a:ext uri="{FF2B5EF4-FFF2-40B4-BE49-F238E27FC236}">
                <a16:creationId xmlns:a16="http://schemas.microsoft.com/office/drawing/2014/main" id="{647282DA-70B9-FC40-81DE-DF3BC58F64FD}"/>
              </a:ext>
            </a:extLst>
          </p:cNvPr>
          <p:cNvPicPr>
            <a:picLocks noChangeAspect="1"/>
          </p:cNvPicPr>
          <p:nvPr/>
        </p:nvPicPr>
        <p:blipFill>
          <a:blip r:embed="rId3"/>
          <a:stretch>
            <a:fillRect/>
          </a:stretch>
        </p:blipFill>
        <p:spPr>
          <a:xfrm>
            <a:off x="662026" y="2963917"/>
            <a:ext cx="7819697" cy="1783343"/>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6650" y="276665"/>
            <a:ext cx="7310700" cy="3887850"/>
          </a:xfrm>
        </p:spPr>
        <p:txBody>
          <a:bodyPr/>
          <a:lstStyle/>
          <a:p>
            <a:pPr marL="76200" indent="0">
              <a:buNone/>
            </a:pPr>
            <a:r>
              <a:rPr lang="en-IN" dirty="0">
                <a:solidFill>
                  <a:schemeClr val="accent1"/>
                </a:solidFill>
              </a:rPr>
              <a:t>3.3 </a:t>
            </a:r>
            <a:r>
              <a:rPr lang="en-IN" b="1" dirty="0">
                <a:solidFill>
                  <a:schemeClr val="accent1"/>
                </a:solidFill>
              </a:rPr>
              <a:t>DATA VISUALIZATION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11</a:t>
            </a:fld>
            <a:endParaRPr lang="en-GB"/>
          </a:p>
        </p:txBody>
      </p:sp>
      <p:sp>
        <p:nvSpPr>
          <p:cNvPr id="5" name="Rectangles 4"/>
          <p:cNvSpPr/>
          <p:nvPr/>
        </p:nvSpPr>
        <p:spPr>
          <a:xfrm>
            <a:off x="6935372" y="1407160"/>
            <a:ext cx="1716259" cy="2738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ok Antiqua" panose="02040602050305030304" pitchFamily="18" charset="0"/>
              </a:rPr>
              <a:t>FIG 3.1: </a:t>
            </a:r>
          </a:p>
        </p:txBody>
      </p:sp>
      <p:sp>
        <p:nvSpPr>
          <p:cNvPr id="2" name="Rectangle 1">
            <a:extLst>
              <a:ext uri="{FF2B5EF4-FFF2-40B4-BE49-F238E27FC236}">
                <a16:creationId xmlns:a16="http://schemas.microsoft.com/office/drawing/2014/main" id="{6DB2BA2B-9E17-5D5C-20B0-91809D27CC9E}"/>
              </a:ext>
            </a:extLst>
          </p:cNvPr>
          <p:cNvSpPr/>
          <p:nvPr/>
        </p:nvSpPr>
        <p:spPr>
          <a:xfrm>
            <a:off x="7005711" y="2391508"/>
            <a:ext cx="1645920" cy="186396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 name="Picture 9">
            <a:extLst>
              <a:ext uri="{FF2B5EF4-FFF2-40B4-BE49-F238E27FC236}">
                <a16:creationId xmlns:a16="http://schemas.microsoft.com/office/drawing/2014/main" id="{67EA6FA7-40E8-B03C-9ED4-498D0DE6A5F5}"/>
              </a:ext>
            </a:extLst>
          </p:cNvPr>
          <p:cNvPicPr>
            <a:picLocks noChangeAspect="1"/>
          </p:cNvPicPr>
          <p:nvPr/>
        </p:nvPicPr>
        <p:blipFill>
          <a:blip r:embed="rId2"/>
          <a:stretch>
            <a:fillRect/>
          </a:stretch>
        </p:blipFill>
        <p:spPr>
          <a:xfrm>
            <a:off x="599090" y="1192945"/>
            <a:ext cx="6096000" cy="275761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0" y="4679311"/>
            <a:ext cx="9144000" cy="274200"/>
          </a:xfrm>
        </p:spPr>
        <p:txBody>
          <a:bodyPr/>
          <a:lstStyle/>
          <a:p>
            <a:pPr marL="0" lvl="0" indent="0" algn="ctr" rtl="0">
              <a:spcBef>
                <a:spcPts val="0"/>
              </a:spcBef>
              <a:spcAft>
                <a:spcPts val="0"/>
              </a:spcAft>
              <a:buNone/>
            </a:pPr>
            <a:endParaRPr lang="en-GB" dirty="0"/>
          </a:p>
          <a:p>
            <a:pPr marL="0" lvl="0" indent="0" algn="ctr" rtl="0">
              <a:spcBef>
                <a:spcPts val="0"/>
              </a:spcBef>
              <a:spcAft>
                <a:spcPts val="0"/>
              </a:spcAft>
              <a:buNone/>
            </a:pPr>
            <a:endParaRPr lang="en-GB" dirty="0"/>
          </a:p>
          <a:p>
            <a:pPr marL="0" lvl="0" indent="0" algn="ctr" rtl="0">
              <a:spcBef>
                <a:spcPts val="0"/>
              </a:spcBef>
              <a:spcAft>
                <a:spcPts val="0"/>
              </a:spcAft>
              <a:buNone/>
            </a:pPr>
            <a:endParaRPr lang="en-GB" dirty="0"/>
          </a:p>
          <a:p>
            <a:pPr marL="0" lvl="0" indent="0" algn="ctr" rtl="0">
              <a:spcBef>
                <a:spcPts val="0"/>
              </a:spcBef>
              <a:spcAft>
                <a:spcPts val="0"/>
              </a:spcAft>
              <a:buNone/>
            </a:pPr>
            <a:fld id="{00000000-1234-1234-1234-123412341234}" type="slidenum">
              <a:rPr lang="en-GB" smtClean="0"/>
              <a:t>12</a:t>
            </a:fld>
            <a:endParaRPr lang="en-GB" dirty="0"/>
          </a:p>
        </p:txBody>
      </p:sp>
      <p:sp>
        <p:nvSpPr>
          <p:cNvPr id="5" name="Rectangles 4"/>
          <p:cNvSpPr/>
          <p:nvPr/>
        </p:nvSpPr>
        <p:spPr>
          <a:xfrm>
            <a:off x="7530590" y="1057226"/>
            <a:ext cx="297180" cy="268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05B9BD-70DC-C75B-DF82-2A9EAF7AD3D6}"/>
              </a:ext>
            </a:extLst>
          </p:cNvPr>
          <p:cNvSpPr/>
          <p:nvPr/>
        </p:nvSpPr>
        <p:spPr>
          <a:xfrm>
            <a:off x="2483190" y="4166247"/>
            <a:ext cx="4698609" cy="346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Book Antiqua" panose="02040602050305030304" pitchFamily="18" charset="0"/>
              </a:rPr>
              <a:t>FIG 3.2  DATA VISUALIZATION</a:t>
            </a:r>
          </a:p>
        </p:txBody>
      </p:sp>
      <p:pic>
        <p:nvPicPr>
          <p:cNvPr id="6" name="Picture 5">
            <a:extLst>
              <a:ext uri="{FF2B5EF4-FFF2-40B4-BE49-F238E27FC236}">
                <a16:creationId xmlns:a16="http://schemas.microsoft.com/office/drawing/2014/main" id="{A9B8B604-14E6-D318-CA88-82E11AB80868}"/>
              </a:ext>
            </a:extLst>
          </p:cNvPr>
          <p:cNvPicPr>
            <a:picLocks noChangeAspect="1"/>
          </p:cNvPicPr>
          <p:nvPr/>
        </p:nvPicPr>
        <p:blipFill>
          <a:blip r:embed="rId2"/>
          <a:stretch>
            <a:fillRect/>
          </a:stretch>
        </p:blipFill>
        <p:spPr>
          <a:xfrm>
            <a:off x="511353" y="388883"/>
            <a:ext cx="7949475" cy="3610762"/>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pPr marL="76200" indent="0">
              <a:buNone/>
            </a:pPr>
            <a:endParaRPr lang="en-IN" altLang="en-US" sz="1200" dirty="0">
              <a:latin typeface="Comic Sans MS" panose="030F0702030302020204" charset="0"/>
              <a:cs typeface="Comic Sans MS" panose="030F0702030302020204" charset="0"/>
            </a:endParaRPr>
          </a:p>
          <a:p>
            <a:pPr marL="76200" indent="0">
              <a:buNone/>
            </a:pPr>
            <a:endParaRPr lang="en-IN" altLang="en-US" sz="1200" dirty="0">
              <a:latin typeface="Comic Sans MS" panose="030F0702030302020204" charset="0"/>
              <a:cs typeface="Comic Sans MS" panose="030F0702030302020204" charset="0"/>
            </a:endParaRPr>
          </a:p>
          <a:p>
            <a:pPr marL="76200" indent="0">
              <a:buNone/>
            </a:pPr>
            <a:r>
              <a:rPr lang="en-IN" altLang="en-US" sz="1200" dirty="0">
                <a:latin typeface="Comic Sans MS" panose="030F0702030302020204" charset="0"/>
                <a:cs typeface="Comic Sans MS" panose="030F0702030302020204" charset="0"/>
              </a:rPr>
              <a:t>                                                                 FIG 3.3	 </a:t>
            </a:r>
          </a:p>
          <a:p>
            <a:pPr marL="76200" indent="0">
              <a:buNone/>
            </a:pPr>
            <a:endParaRPr lang="en-IN" sz="1200" dirty="0">
              <a:latin typeface="Comic Sans MS" panose="030F0702030302020204" charset="0"/>
              <a:cs typeface="Comic Sans MS" panose="030F0702030302020204"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13</a:t>
            </a:fld>
            <a:endParaRPr lang="en-GB"/>
          </a:p>
        </p:txBody>
      </p:sp>
      <p:pic>
        <p:nvPicPr>
          <p:cNvPr id="6" name="Picture 5">
            <a:extLst>
              <a:ext uri="{FF2B5EF4-FFF2-40B4-BE49-F238E27FC236}">
                <a16:creationId xmlns:a16="http://schemas.microsoft.com/office/drawing/2014/main" id="{38AE9E53-698E-8AD3-2423-DAB52F1FBE3E}"/>
              </a:ext>
            </a:extLst>
          </p:cNvPr>
          <p:cNvPicPr>
            <a:picLocks noChangeAspect="1"/>
          </p:cNvPicPr>
          <p:nvPr/>
        </p:nvPicPr>
        <p:blipFill>
          <a:blip r:embed="rId2"/>
          <a:stretch>
            <a:fillRect/>
          </a:stretch>
        </p:blipFill>
        <p:spPr>
          <a:xfrm>
            <a:off x="710448" y="547544"/>
            <a:ext cx="7722854" cy="3363311"/>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14</a:t>
            </a:fld>
            <a:endParaRPr lang="en-GB"/>
          </a:p>
        </p:txBody>
      </p:sp>
      <p:sp>
        <p:nvSpPr>
          <p:cNvPr id="7" name="Rectangle 6">
            <a:extLst>
              <a:ext uri="{FF2B5EF4-FFF2-40B4-BE49-F238E27FC236}">
                <a16:creationId xmlns:a16="http://schemas.microsoft.com/office/drawing/2014/main" id="{E2E1BA1A-4249-613B-0EB7-1DAA99053585}"/>
              </a:ext>
            </a:extLst>
          </p:cNvPr>
          <p:cNvSpPr/>
          <p:nvPr/>
        </p:nvSpPr>
        <p:spPr>
          <a:xfrm>
            <a:off x="1512277" y="4037428"/>
            <a:ext cx="6077243" cy="478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ok Antiqua" panose="02040602050305030304" pitchFamily="18" charset="0"/>
              </a:rPr>
              <a:t>FIG 3.4</a:t>
            </a:r>
          </a:p>
          <a:p>
            <a:pPr algn="ctr"/>
            <a:endParaRPr lang="en-IN" dirty="0">
              <a:solidFill>
                <a:schemeClr val="tx1"/>
              </a:solidFill>
              <a:latin typeface="Book Antiqua" panose="02040602050305030304" pitchFamily="18" charset="0"/>
            </a:endParaRPr>
          </a:p>
        </p:txBody>
      </p:sp>
      <p:pic>
        <p:nvPicPr>
          <p:cNvPr id="5" name="Picture 4">
            <a:extLst>
              <a:ext uri="{FF2B5EF4-FFF2-40B4-BE49-F238E27FC236}">
                <a16:creationId xmlns:a16="http://schemas.microsoft.com/office/drawing/2014/main" id="{8630CEA6-10AD-C91C-04E0-3667B393FB78}"/>
              </a:ext>
            </a:extLst>
          </p:cNvPr>
          <p:cNvPicPr>
            <a:picLocks noChangeAspect="1"/>
          </p:cNvPicPr>
          <p:nvPr/>
        </p:nvPicPr>
        <p:blipFill>
          <a:blip r:embed="rId2"/>
          <a:stretch>
            <a:fillRect/>
          </a:stretch>
        </p:blipFill>
        <p:spPr>
          <a:xfrm>
            <a:off x="462455" y="331899"/>
            <a:ext cx="8229599" cy="3705529"/>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15</a:t>
            </a:fld>
            <a:endParaRPr lang="en-GB"/>
          </a:p>
        </p:txBody>
      </p:sp>
      <p:sp>
        <p:nvSpPr>
          <p:cNvPr id="5" name="Rectangle 4">
            <a:extLst>
              <a:ext uri="{FF2B5EF4-FFF2-40B4-BE49-F238E27FC236}">
                <a16:creationId xmlns:a16="http://schemas.microsoft.com/office/drawing/2014/main" id="{DD257638-10F8-9151-69A3-0C63757597B1}"/>
              </a:ext>
            </a:extLst>
          </p:cNvPr>
          <p:cNvSpPr/>
          <p:nvPr/>
        </p:nvSpPr>
        <p:spPr>
          <a:xfrm>
            <a:off x="1343465" y="3699803"/>
            <a:ext cx="6407833" cy="831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Book Antiqua" panose="02040602050305030304" pitchFamily="18" charset="0"/>
            </a:endParaRPr>
          </a:p>
          <a:p>
            <a:pPr algn="ctr"/>
            <a:r>
              <a:rPr lang="en-US" dirty="0">
                <a:solidFill>
                  <a:schemeClr val="tx1"/>
                </a:solidFill>
                <a:latin typeface="Book Antiqua" panose="02040602050305030304" pitchFamily="18" charset="0"/>
              </a:rPr>
              <a:t>FIG 3.5</a:t>
            </a:r>
            <a:endParaRPr lang="en-IN" dirty="0">
              <a:solidFill>
                <a:schemeClr val="tx1"/>
              </a:solidFill>
              <a:latin typeface="Book Antiqua" panose="02040602050305030304" pitchFamily="18" charset="0"/>
            </a:endParaRPr>
          </a:p>
        </p:txBody>
      </p:sp>
      <p:pic>
        <p:nvPicPr>
          <p:cNvPr id="6" name="Picture 5">
            <a:extLst>
              <a:ext uri="{FF2B5EF4-FFF2-40B4-BE49-F238E27FC236}">
                <a16:creationId xmlns:a16="http://schemas.microsoft.com/office/drawing/2014/main" id="{1CF07D5C-5920-F8C0-91EB-51C15B70E714}"/>
              </a:ext>
            </a:extLst>
          </p:cNvPr>
          <p:cNvPicPr>
            <a:picLocks noChangeAspect="1"/>
          </p:cNvPicPr>
          <p:nvPr/>
        </p:nvPicPr>
        <p:blipFill>
          <a:blip r:embed="rId2"/>
          <a:stretch>
            <a:fillRect/>
          </a:stretch>
        </p:blipFill>
        <p:spPr>
          <a:xfrm>
            <a:off x="383501" y="315310"/>
            <a:ext cx="8376747" cy="3653224"/>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16</a:t>
            </a:fld>
            <a:endParaRPr lang="en-GB"/>
          </a:p>
        </p:txBody>
      </p:sp>
      <p:sp>
        <p:nvSpPr>
          <p:cNvPr id="5" name="Rectangle 4">
            <a:extLst>
              <a:ext uri="{FF2B5EF4-FFF2-40B4-BE49-F238E27FC236}">
                <a16:creationId xmlns:a16="http://schemas.microsoft.com/office/drawing/2014/main" id="{17016E63-CA3D-D032-9364-ABC5F708B1A0}"/>
              </a:ext>
            </a:extLst>
          </p:cNvPr>
          <p:cNvSpPr/>
          <p:nvPr/>
        </p:nvSpPr>
        <p:spPr>
          <a:xfrm>
            <a:off x="1842868" y="3636499"/>
            <a:ext cx="5423095" cy="794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Book Antiqua" panose="02040602050305030304" pitchFamily="18" charset="0"/>
            </a:endParaRPr>
          </a:p>
          <a:p>
            <a:pPr algn="ctr"/>
            <a:endParaRPr lang="en-IN" dirty="0">
              <a:solidFill>
                <a:schemeClr val="tx1"/>
              </a:solidFill>
              <a:latin typeface="Book Antiqua" panose="02040602050305030304" pitchFamily="18" charset="0"/>
            </a:endParaRPr>
          </a:p>
          <a:p>
            <a:pPr algn="ctr"/>
            <a:r>
              <a:rPr lang="en-IN" dirty="0">
                <a:solidFill>
                  <a:schemeClr val="tx1"/>
                </a:solidFill>
                <a:latin typeface="Book Antiqua" panose="02040602050305030304" pitchFamily="18" charset="0"/>
              </a:rPr>
              <a:t>FIG 3.6</a:t>
            </a:r>
          </a:p>
        </p:txBody>
      </p:sp>
      <p:pic>
        <p:nvPicPr>
          <p:cNvPr id="6" name="Picture 5">
            <a:extLst>
              <a:ext uri="{FF2B5EF4-FFF2-40B4-BE49-F238E27FC236}">
                <a16:creationId xmlns:a16="http://schemas.microsoft.com/office/drawing/2014/main" id="{AD96A181-03D3-F742-DDD7-1F9204932064}"/>
              </a:ext>
            </a:extLst>
          </p:cNvPr>
          <p:cNvPicPr>
            <a:picLocks noChangeAspect="1"/>
          </p:cNvPicPr>
          <p:nvPr/>
        </p:nvPicPr>
        <p:blipFill>
          <a:blip r:embed="rId2"/>
          <a:stretch>
            <a:fillRect/>
          </a:stretch>
        </p:blipFill>
        <p:spPr>
          <a:xfrm>
            <a:off x="325821" y="325321"/>
            <a:ext cx="8156027" cy="3668610"/>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17</a:t>
            </a:fld>
            <a:endParaRPr lang="en-GB"/>
          </a:p>
        </p:txBody>
      </p:sp>
      <p:sp>
        <p:nvSpPr>
          <p:cNvPr id="5" name="Rectangle 4">
            <a:extLst>
              <a:ext uri="{FF2B5EF4-FFF2-40B4-BE49-F238E27FC236}">
                <a16:creationId xmlns:a16="http://schemas.microsoft.com/office/drawing/2014/main" id="{44E447DF-4969-D120-83A7-57FE292D878B}"/>
              </a:ext>
            </a:extLst>
          </p:cNvPr>
          <p:cNvSpPr/>
          <p:nvPr/>
        </p:nvSpPr>
        <p:spPr>
          <a:xfrm>
            <a:off x="1849902" y="3938954"/>
            <a:ext cx="5627076" cy="675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Book Antiqua" panose="02040602050305030304" pitchFamily="18" charset="0"/>
              </a:rPr>
              <a:t>FIG 3.7</a:t>
            </a:r>
          </a:p>
          <a:p>
            <a:pPr algn="ctr"/>
            <a:endParaRPr lang="en-IN" dirty="0">
              <a:solidFill>
                <a:schemeClr val="tx1"/>
              </a:solidFill>
              <a:latin typeface="Book Antiqua" panose="02040602050305030304" pitchFamily="18" charset="0"/>
            </a:endParaRPr>
          </a:p>
        </p:txBody>
      </p:sp>
      <p:pic>
        <p:nvPicPr>
          <p:cNvPr id="6" name="Picture 5">
            <a:extLst>
              <a:ext uri="{FF2B5EF4-FFF2-40B4-BE49-F238E27FC236}">
                <a16:creationId xmlns:a16="http://schemas.microsoft.com/office/drawing/2014/main" id="{E978DA5E-DF93-CBDC-0363-224267ACC7A1}"/>
              </a:ext>
            </a:extLst>
          </p:cNvPr>
          <p:cNvPicPr>
            <a:picLocks noChangeAspect="1"/>
          </p:cNvPicPr>
          <p:nvPr/>
        </p:nvPicPr>
        <p:blipFill>
          <a:blip r:embed="rId2"/>
          <a:stretch>
            <a:fillRect/>
          </a:stretch>
        </p:blipFill>
        <p:spPr>
          <a:xfrm>
            <a:off x="462455" y="409902"/>
            <a:ext cx="8355723" cy="3529051"/>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9DC6-C014-C7EA-B8C0-BC04267CEF2F}"/>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B676CB31-7BCB-FF72-9874-7821537300DB}"/>
              </a:ext>
            </a:extLst>
          </p:cNvPr>
          <p:cNvSpPr>
            <a:spLocks noGrp="1"/>
          </p:cNvSpPr>
          <p:nvPr>
            <p:ph type="body" idx="1"/>
          </p:nvPr>
        </p:nvSpPr>
        <p:spPr/>
        <p:txBody>
          <a:bodyPr/>
          <a:lstStyle/>
          <a:p>
            <a:endParaRPr lang="en-US" dirty="0"/>
          </a:p>
          <a:p>
            <a:endParaRPr lang="en-US" dirty="0"/>
          </a:p>
          <a:p>
            <a:endParaRPr lang="en-US" dirty="0"/>
          </a:p>
          <a:p>
            <a:endParaRPr lang="en-US" dirty="0"/>
          </a:p>
          <a:p>
            <a:pPr marL="76200" indent="0" algn="ctr">
              <a:buNone/>
            </a:pPr>
            <a:endParaRPr lang="en-US" dirty="0"/>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3.8</a:t>
            </a:r>
          </a:p>
        </p:txBody>
      </p:sp>
      <p:sp>
        <p:nvSpPr>
          <p:cNvPr id="4" name="Slide Number Placeholder 3">
            <a:extLst>
              <a:ext uri="{FF2B5EF4-FFF2-40B4-BE49-F238E27FC236}">
                <a16:creationId xmlns:a16="http://schemas.microsoft.com/office/drawing/2014/main" id="{B74479E1-3A77-C657-FF91-BC6A1B1449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18</a:t>
            </a:fld>
            <a:endParaRPr lang="en-GB"/>
          </a:p>
        </p:txBody>
      </p:sp>
      <p:pic>
        <p:nvPicPr>
          <p:cNvPr id="6" name="Picture 5">
            <a:extLst>
              <a:ext uri="{FF2B5EF4-FFF2-40B4-BE49-F238E27FC236}">
                <a16:creationId xmlns:a16="http://schemas.microsoft.com/office/drawing/2014/main" id="{13D24674-5CCA-1DAE-C719-79467B5E7587}"/>
              </a:ext>
            </a:extLst>
          </p:cNvPr>
          <p:cNvPicPr>
            <a:picLocks noChangeAspect="1"/>
          </p:cNvPicPr>
          <p:nvPr/>
        </p:nvPicPr>
        <p:blipFill>
          <a:blip r:embed="rId2"/>
          <a:stretch>
            <a:fillRect/>
          </a:stretch>
        </p:blipFill>
        <p:spPr>
          <a:xfrm>
            <a:off x="315311" y="376655"/>
            <a:ext cx="8460828" cy="3522683"/>
          </a:xfrm>
          <a:prstGeom prst="rect">
            <a:avLst/>
          </a:prstGeom>
        </p:spPr>
      </p:pic>
    </p:spTree>
    <p:extLst>
      <p:ext uri="{BB962C8B-B14F-4D97-AF65-F5344CB8AC3E}">
        <p14:creationId xmlns:p14="http://schemas.microsoft.com/office/powerpoint/2010/main" val="1207589927"/>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A892-26AA-DAD6-8F36-E9015B201698}"/>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27FBCFFC-66CB-1E0F-C6B7-BC390FC56910}"/>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r>
              <a:rPr lang="en-US" sz="1400" dirty="0">
                <a:latin typeface="Book Antiqua" panose="02040602050305030304" pitchFamily="18" charset="0"/>
              </a:rPr>
              <a:t>F</a:t>
            </a:r>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3.9</a:t>
            </a:r>
          </a:p>
        </p:txBody>
      </p:sp>
      <p:sp>
        <p:nvSpPr>
          <p:cNvPr id="4" name="Slide Number Placeholder 3">
            <a:extLst>
              <a:ext uri="{FF2B5EF4-FFF2-40B4-BE49-F238E27FC236}">
                <a16:creationId xmlns:a16="http://schemas.microsoft.com/office/drawing/2014/main" id="{DF2E7093-F81E-B029-307B-978AFF0D08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19</a:t>
            </a:fld>
            <a:endParaRPr lang="en-GB"/>
          </a:p>
        </p:txBody>
      </p:sp>
      <p:pic>
        <p:nvPicPr>
          <p:cNvPr id="6" name="Picture 5">
            <a:extLst>
              <a:ext uri="{FF2B5EF4-FFF2-40B4-BE49-F238E27FC236}">
                <a16:creationId xmlns:a16="http://schemas.microsoft.com/office/drawing/2014/main" id="{3DEAED07-49AC-81AF-4F7D-6664EB3A26E4}"/>
              </a:ext>
            </a:extLst>
          </p:cNvPr>
          <p:cNvPicPr>
            <a:picLocks noChangeAspect="1"/>
          </p:cNvPicPr>
          <p:nvPr/>
        </p:nvPicPr>
        <p:blipFill>
          <a:blip r:embed="rId2"/>
          <a:stretch>
            <a:fillRect/>
          </a:stretch>
        </p:blipFill>
        <p:spPr>
          <a:xfrm>
            <a:off x="367862" y="375946"/>
            <a:ext cx="8460828" cy="3712578"/>
          </a:xfrm>
          <a:prstGeom prst="rect">
            <a:avLst/>
          </a:prstGeom>
        </p:spPr>
      </p:pic>
    </p:spTree>
    <p:extLst>
      <p:ext uri="{BB962C8B-B14F-4D97-AF65-F5344CB8AC3E}">
        <p14:creationId xmlns:p14="http://schemas.microsoft.com/office/powerpoint/2010/main" val="15726705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5" name="Google Shape;65;p13"/>
          <p:cNvSpPr txBox="1"/>
          <p:nvPr/>
        </p:nvSpPr>
        <p:spPr>
          <a:xfrm>
            <a:off x="880696" y="279255"/>
            <a:ext cx="7382357" cy="3529411"/>
          </a:xfrm>
          <a:prstGeom prst="rect">
            <a:avLst/>
          </a:prstGeom>
          <a:noFill/>
          <a:ln>
            <a:noFill/>
          </a:ln>
        </p:spPr>
        <p:txBody>
          <a:bodyPr spcFirstLastPara="1" wrap="square" lIns="91425" tIns="91425" rIns="91425" bIns="91425" anchor="t" anchorCtr="0">
            <a:noAutofit/>
          </a:bodyPr>
          <a:lstStyle/>
          <a:p>
            <a:pPr marL="0" lvl="0" indent="0" rtl="0">
              <a:spcBef>
                <a:spcPts val="600"/>
              </a:spcBef>
              <a:spcAft>
                <a:spcPts val="0"/>
              </a:spcAft>
              <a:buNone/>
            </a:pPr>
            <a:r>
              <a:rPr lang="en-US" dirty="0">
                <a:solidFill>
                  <a:schemeClr val="accent6">
                    <a:lumMod val="75000"/>
                  </a:schemeClr>
                </a:solidFill>
                <a:latin typeface="Comic Sans MS" panose="030F0702030302020204" pitchFamily="66" charset="0"/>
              </a:rPr>
              <a:t>According to the World Health Organization, every year 12 million deaths occur worldwide due to Heart Disease. Heart disease is one of the biggest causes of morbidity and mortality among the population of the world. Prediction of cardiovascular disease is regarded as one of the most important subjects in the section of data analysis. The load of cardiovascular disease is rapidly increasing all over the world from the past few years. Many researches have been conducted in attempt to pinpoint the most influential factors of heart disease as well as accurately predict the overall risk. Heart Disease is even highlighted as a silent killer which leads to the death of the person without obvious symptoms. The early diagnosis of heart disease plays a vital role in making decisions on lifestyle changes in high-risk patients and in turn reduces the complications. Machine learning proves to be effective in assisting in making decisions and predictions from the large quantity of data produced by the health care industry. This project aims to predict future Heart Disease by analyzing data of patients which classifies whether they have heart disease or not using machine-learning algorithm. Machine Learning techniques can be a boon in this regard. Even though heart disease can occur in different forms, there is a common set of core risk factors that influence whether someone will ultimately be at risk for heart disease or not. By collecting the data from various sources, classifying them under suitable headings &amp; finally </a:t>
            </a:r>
            <a:r>
              <a:rPr lang="en-US" dirty="0" err="1">
                <a:solidFill>
                  <a:schemeClr val="accent6">
                    <a:lumMod val="75000"/>
                  </a:schemeClr>
                </a:solidFill>
                <a:latin typeface="Comic Sans MS" panose="030F0702030302020204" pitchFamily="66" charset="0"/>
              </a:rPr>
              <a:t>analysing</a:t>
            </a:r>
            <a:r>
              <a:rPr lang="en-US" dirty="0">
                <a:solidFill>
                  <a:schemeClr val="accent6">
                    <a:lumMod val="75000"/>
                  </a:schemeClr>
                </a:solidFill>
                <a:latin typeface="Comic Sans MS" panose="030F0702030302020204" pitchFamily="66" charset="0"/>
              </a:rPr>
              <a:t> to extract the desired data we can say that this technique can be very well adapted to do the prediction of heart disease</a:t>
            </a:r>
            <a:endParaRPr lang="en-US"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68" name="Google Shape;68;p13"/>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a:t>
            </a:fld>
            <a:endParaRPr lang="en-GB"/>
          </a:p>
        </p:txBody>
      </p:sp>
      <p:sp>
        <p:nvSpPr>
          <p:cNvPr id="2" name="Title 0"/>
          <p:cNvSpPr>
            <a:spLocks noGrp="1"/>
          </p:cNvSpPr>
          <p:nvPr>
            <p:ph type="title"/>
          </p:nvPr>
        </p:nvSpPr>
        <p:spPr/>
        <p:txBody>
          <a:bodyPr/>
          <a:lstStyle/>
          <a:p>
            <a:r>
              <a:rPr lang="en-US" sz="1600" dirty="0"/>
              <a:t>1.INTRODUCTION</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0A05-1ADD-B72A-1E8D-3E07861D01F3}"/>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4570D16B-958E-EB26-8FB2-2C7760F88B24}"/>
              </a:ext>
            </a:extLst>
          </p:cNvPr>
          <p:cNvSpPr>
            <a:spLocks noGrp="1"/>
          </p:cNvSpPr>
          <p:nvPr>
            <p:ph type="body" idx="1"/>
          </p:nvPr>
        </p:nvSpPr>
        <p:spPr>
          <a:xfrm>
            <a:off x="867802" y="1536138"/>
            <a:ext cx="7310700" cy="2525884"/>
          </a:xfrm>
        </p:spPr>
        <p:txBody>
          <a:bodyPr/>
          <a:lstStyle/>
          <a:p>
            <a:endParaRPr lang="en-US" dirty="0"/>
          </a:p>
          <a:p>
            <a:endParaRPr lang="en-US" dirty="0"/>
          </a:p>
          <a:p>
            <a:endParaRPr lang="en-US" dirty="0"/>
          </a:p>
          <a:p>
            <a:pPr marL="76200" indent="0" algn="ctr">
              <a:buNone/>
            </a:pPr>
            <a:endParaRPr lang="en-US" dirty="0"/>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3.10</a:t>
            </a:r>
          </a:p>
        </p:txBody>
      </p:sp>
      <p:sp>
        <p:nvSpPr>
          <p:cNvPr id="4" name="Slide Number Placeholder 3">
            <a:extLst>
              <a:ext uri="{FF2B5EF4-FFF2-40B4-BE49-F238E27FC236}">
                <a16:creationId xmlns:a16="http://schemas.microsoft.com/office/drawing/2014/main" id="{1B049D86-F032-302B-2A82-F40755438C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20</a:t>
            </a:fld>
            <a:endParaRPr lang="en-GB"/>
          </a:p>
        </p:txBody>
      </p:sp>
      <p:grpSp>
        <p:nvGrpSpPr>
          <p:cNvPr id="5" name="Group 2">
            <a:extLst>
              <a:ext uri="{FF2B5EF4-FFF2-40B4-BE49-F238E27FC236}">
                <a16:creationId xmlns:a16="http://schemas.microsoft.com/office/drawing/2014/main" id="{C29F3D85-428F-EEDB-A0F2-AC216DBED379}"/>
              </a:ext>
            </a:extLst>
          </p:cNvPr>
          <p:cNvGrpSpPr>
            <a:grpSpLocks/>
          </p:cNvGrpSpPr>
          <p:nvPr/>
        </p:nvGrpSpPr>
        <p:grpSpPr bwMode="auto">
          <a:xfrm>
            <a:off x="383502" y="336331"/>
            <a:ext cx="8376745" cy="3930869"/>
            <a:chOff x="1440" y="330"/>
            <a:chExt cx="9456" cy="8417"/>
          </a:xfrm>
        </p:grpSpPr>
        <p:pic>
          <p:nvPicPr>
            <p:cNvPr id="3075" name="Picture 3">
              <a:extLst>
                <a:ext uri="{FF2B5EF4-FFF2-40B4-BE49-F238E27FC236}">
                  <a16:creationId xmlns:a16="http://schemas.microsoft.com/office/drawing/2014/main" id="{85F1B2E2-11D3-5FA2-0FAB-078760738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 y="330"/>
              <a:ext cx="9346" cy="4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8DCEF105-0588-0F3D-268A-E79F0026F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4381"/>
              <a:ext cx="9456" cy="4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20363919"/>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61A9-CB4D-F8C9-3789-3103239C47B5}"/>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C70F0CF9-554C-A5D3-6B58-F401A4461D05}"/>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3.11</a:t>
            </a:r>
          </a:p>
        </p:txBody>
      </p:sp>
      <p:sp>
        <p:nvSpPr>
          <p:cNvPr id="4" name="Slide Number Placeholder 3">
            <a:extLst>
              <a:ext uri="{FF2B5EF4-FFF2-40B4-BE49-F238E27FC236}">
                <a16:creationId xmlns:a16="http://schemas.microsoft.com/office/drawing/2014/main" id="{3011AEBE-6A57-611D-DB3A-C4E0450D8F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21</a:t>
            </a:fld>
            <a:endParaRPr lang="en-GB"/>
          </a:p>
        </p:txBody>
      </p:sp>
      <p:pic>
        <p:nvPicPr>
          <p:cNvPr id="6" name="Picture 5">
            <a:extLst>
              <a:ext uri="{FF2B5EF4-FFF2-40B4-BE49-F238E27FC236}">
                <a16:creationId xmlns:a16="http://schemas.microsoft.com/office/drawing/2014/main" id="{5F8B613C-BDA8-F6E8-4A4B-02989D9BE455}"/>
              </a:ext>
            </a:extLst>
          </p:cNvPr>
          <p:cNvPicPr>
            <a:picLocks noChangeAspect="1"/>
          </p:cNvPicPr>
          <p:nvPr/>
        </p:nvPicPr>
        <p:blipFill>
          <a:blip r:embed="rId2"/>
          <a:stretch>
            <a:fillRect/>
          </a:stretch>
        </p:blipFill>
        <p:spPr>
          <a:xfrm>
            <a:off x="336332" y="357510"/>
            <a:ext cx="8282152" cy="3405193"/>
          </a:xfrm>
          <a:prstGeom prst="rect">
            <a:avLst/>
          </a:prstGeom>
        </p:spPr>
      </p:pic>
    </p:spTree>
    <p:extLst>
      <p:ext uri="{BB962C8B-B14F-4D97-AF65-F5344CB8AC3E}">
        <p14:creationId xmlns:p14="http://schemas.microsoft.com/office/powerpoint/2010/main" val="1733111693"/>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9E43-BA6D-A846-AE0E-7BC18D0440BB}"/>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5A1E0C43-2E46-72BD-E2E4-C3A42CED15A8}"/>
              </a:ext>
            </a:extLst>
          </p:cNvPr>
          <p:cNvSpPr>
            <a:spLocks noGrp="1"/>
          </p:cNvSpPr>
          <p:nvPr>
            <p:ph type="body" idx="1"/>
          </p:nvPr>
        </p:nvSpPr>
        <p:spPr>
          <a:xfrm>
            <a:off x="672662" y="950850"/>
            <a:ext cx="7554688" cy="3241800"/>
          </a:xfrm>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3.12</a:t>
            </a:r>
          </a:p>
        </p:txBody>
      </p:sp>
      <p:sp>
        <p:nvSpPr>
          <p:cNvPr id="4" name="Slide Number Placeholder 3">
            <a:extLst>
              <a:ext uri="{FF2B5EF4-FFF2-40B4-BE49-F238E27FC236}">
                <a16:creationId xmlns:a16="http://schemas.microsoft.com/office/drawing/2014/main" id="{42F25414-D8B0-8D09-1F67-8EFF78CE02B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22</a:t>
            </a:fld>
            <a:endParaRPr lang="en-GB"/>
          </a:p>
        </p:txBody>
      </p:sp>
      <p:pic>
        <p:nvPicPr>
          <p:cNvPr id="6" name="Picture 5">
            <a:extLst>
              <a:ext uri="{FF2B5EF4-FFF2-40B4-BE49-F238E27FC236}">
                <a16:creationId xmlns:a16="http://schemas.microsoft.com/office/drawing/2014/main" id="{DA70C796-E8CA-D1C2-6C71-232CC2AA84BD}"/>
              </a:ext>
            </a:extLst>
          </p:cNvPr>
          <p:cNvPicPr>
            <a:picLocks noChangeAspect="1"/>
          </p:cNvPicPr>
          <p:nvPr/>
        </p:nvPicPr>
        <p:blipFill>
          <a:blip r:embed="rId2"/>
          <a:stretch>
            <a:fillRect/>
          </a:stretch>
        </p:blipFill>
        <p:spPr>
          <a:xfrm>
            <a:off x="336331" y="502318"/>
            <a:ext cx="8429298" cy="3449572"/>
          </a:xfrm>
          <a:prstGeom prst="rect">
            <a:avLst/>
          </a:prstGeom>
        </p:spPr>
      </p:pic>
    </p:spTree>
    <p:extLst>
      <p:ext uri="{BB962C8B-B14F-4D97-AF65-F5344CB8AC3E}">
        <p14:creationId xmlns:p14="http://schemas.microsoft.com/office/powerpoint/2010/main" val="102388377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68E3-C8EC-4481-3EF3-DD58B41339A4}"/>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1D31F07C-B9E0-732A-9271-7001EC32BEB5}"/>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3.13</a:t>
            </a:r>
          </a:p>
        </p:txBody>
      </p:sp>
      <p:sp>
        <p:nvSpPr>
          <p:cNvPr id="4" name="Slide Number Placeholder 3">
            <a:extLst>
              <a:ext uri="{FF2B5EF4-FFF2-40B4-BE49-F238E27FC236}">
                <a16:creationId xmlns:a16="http://schemas.microsoft.com/office/drawing/2014/main" id="{39AE4DE8-B26A-FAFE-4215-1DBEE85DA97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23</a:t>
            </a:fld>
            <a:endParaRPr lang="en-GB"/>
          </a:p>
        </p:txBody>
      </p:sp>
      <p:pic>
        <p:nvPicPr>
          <p:cNvPr id="6" name="Picture 5">
            <a:extLst>
              <a:ext uri="{FF2B5EF4-FFF2-40B4-BE49-F238E27FC236}">
                <a16:creationId xmlns:a16="http://schemas.microsoft.com/office/drawing/2014/main" id="{ED9B2520-561E-FBF6-5091-1233F0E0F474}"/>
              </a:ext>
            </a:extLst>
          </p:cNvPr>
          <p:cNvPicPr>
            <a:picLocks noChangeAspect="1"/>
          </p:cNvPicPr>
          <p:nvPr/>
        </p:nvPicPr>
        <p:blipFill>
          <a:blip r:embed="rId2"/>
          <a:stretch>
            <a:fillRect/>
          </a:stretch>
        </p:blipFill>
        <p:spPr>
          <a:xfrm>
            <a:off x="441433" y="378372"/>
            <a:ext cx="8355725" cy="3647090"/>
          </a:xfrm>
          <a:prstGeom prst="rect">
            <a:avLst/>
          </a:prstGeom>
        </p:spPr>
      </p:pic>
    </p:spTree>
    <p:extLst>
      <p:ext uri="{BB962C8B-B14F-4D97-AF65-F5344CB8AC3E}">
        <p14:creationId xmlns:p14="http://schemas.microsoft.com/office/powerpoint/2010/main" val="3395069739"/>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B9DA-7B79-62E4-3D5A-D917D4B3BBF4}"/>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9775D885-2F48-56DF-CA16-8C66F3EB26E1}"/>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3.14</a:t>
            </a:r>
          </a:p>
        </p:txBody>
      </p:sp>
      <p:sp>
        <p:nvSpPr>
          <p:cNvPr id="4" name="Slide Number Placeholder 3">
            <a:extLst>
              <a:ext uri="{FF2B5EF4-FFF2-40B4-BE49-F238E27FC236}">
                <a16:creationId xmlns:a16="http://schemas.microsoft.com/office/drawing/2014/main" id="{F6C7E09D-D00D-7067-578E-6858255804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24</a:t>
            </a:fld>
            <a:endParaRPr lang="en-GB"/>
          </a:p>
        </p:txBody>
      </p:sp>
      <p:pic>
        <p:nvPicPr>
          <p:cNvPr id="6" name="Picture 5">
            <a:extLst>
              <a:ext uri="{FF2B5EF4-FFF2-40B4-BE49-F238E27FC236}">
                <a16:creationId xmlns:a16="http://schemas.microsoft.com/office/drawing/2014/main" id="{A365D35C-1430-26BC-DBE5-DCC02B3E5655}"/>
              </a:ext>
            </a:extLst>
          </p:cNvPr>
          <p:cNvPicPr>
            <a:picLocks noChangeAspect="1"/>
          </p:cNvPicPr>
          <p:nvPr/>
        </p:nvPicPr>
        <p:blipFill>
          <a:blip r:embed="rId2"/>
          <a:stretch>
            <a:fillRect/>
          </a:stretch>
        </p:blipFill>
        <p:spPr>
          <a:xfrm>
            <a:off x="346841" y="375323"/>
            <a:ext cx="8429296" cy="3376870"/>
          </a:xfrm>
          <a:prstGeom prst="rect">
            <a:avLst/>
          </a:prstGeom>
        </p:spPr>
      </p:pic>
    </p:spTree>
    <p:extLst>
      <p:ext uri="{BB962C8B-B14F-4D97-AF65-F5344CB8AC3E}">
        <p14:creationId xmlns:p14="http://schemas.microsoft.com/office/powerpoint/2010/main" val="3252230554"/>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2DBD-5F91-62E0-C6D7-D100B7E86749}"/>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B6EEF83B-0F17-B588-D0B6-8C28E1E3176D}"/>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3.15</a:t>
            </a:r>
          </a:p>
        </p:txBody>
      </p:sp>
      <p:sp>
        <p:nvSpPr>
          <p:cNvPr id="4" name="Slide Number Placeholder 3">
            <a:extLst>
              <a:ext uri="{FF2B5EF4-FFF2-40B4-BE49-F238E27FC236}">
                <a16:creationId xmlns:a16="http://schemas.microsoft.com/office/drawing/2014/main" id="{1E427C06-63EC-D1CA-0452-9FE1503AE6D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25</a:t>
            </a:fld>
            <a:endParaRPr lang="en-GB"/>
          </a:p>
        </p:txBody>
      </p:sp>
      <p:pic>
        <p:nvPicPr>
          <p:cNvPr id="6" name="Picture 5">
            <a:extLst>
              <a:ext uri="{FF2B5EF4-FFF2-40B4-BE49-F238E27FC236}">
                <a16:creationId xmlns:a16="http://schemas.microsoft.com/office/drawing/2014/main" id="{EAB863B9-6F45-9ABB-1D75-AF2740920345}"/>
              </a:ext>
            </a:extLst>
          </p:cNvPr>
          <p:cNvPicPr>
            <a:picLocks noChangeAspect="1"/>
          </p:cNvPicPr>
          <p:nvPr/>
        </p:nvPicPr>
        <p:blipFill>
          <a:blip r:embed="rId2"/>
          <a:stretch>
            <a:fillRect/>
          </a:stretch>
        </p:blipFill>
        <p:spPr>
          <a:xfrm>
            <a:off x="462455" y="367862"/>
            <a:ext cx="8534400" cy="3541986"/>
          </a:xfrm>
          <a:prstGeom prst="rect">
            <a:avLst/>
          </a:prstGeom>
        </p:spPr>
      </p:pic>
    </p:spTree>
    <p:extLst>
      <p:ext uri="{BB962C8B-B14F-4D97-AF65-F5344CB8AC3E}">
        <p14:creationId xmlns:p14="http://schemas.microsoft.com/office/powerpoint/2010/main" val="271122506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B9DA-7B79-62E4-3D5A-D917D4B3BBF4}"/>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9775D885-2F48-56DF-CA16-8C66F3EB26E1}"/>
              </a:ext>
            </a:extLst>
          </p:cNvPr>
          <p:cNvSpPr>
            <a:spLocks noGrp="1"/>
          </p:cNvSpPr>
          <p:nvPr>
            <p:ph type="body" idx="1"/>
          </p:nvPr>
        </p:nvSpPr>
        <p:spPr>
          <a:xfrm>
            <a:off x="916650" y="950850"/>
            <a:ext cx="7310700" cy="3022158"/>
          </a:xfrm>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3.16</a:t>
            </a:r>
          </a:p>
        </p:txBody>
      </p:sp>
      <p:sp>
        <p:nvSpPr>
          <p:cNvPr id="4" name="Slide Number Placeholder 3">
            <a:extLst>
              <a:ext uri="{FF2B5EF4-FFF2-40B4-BE49-F238E27FC236}">
                <a16:creationId xmlns:a16="http://schemas.microsoft.com/office/drawing/2014/main" id="{F6C7E09D-D00D-7067-578E-6858255804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26</a:t>
            </a:fld>
            <a:endParaRPr lang="en-GB"/>
          </a:p>
        </p:txBody>
      </p:sp>
      <p:pic>
        <p:nvPicPr>
          <p:cNvPr id="6" name="Picture 5">
            <a:extLst>
              <a:ext uri="{FF2B5EF4-FFF2-40B4-BE49-F238E27FC236}">
                <a16:creationId xmlns:a16="http://schemas.microsoft.com/office/drawing/2014/main" id="{01F695F0-357A-2877-C6BB-491B65B5D6A8}"/>
              </a:ext>
            </a:extLst>
          </p:cNvPr>
          <p:cNvPicPr>
            <a:picLocks noChangeAspect="1"/>
          </p:cNvPicPr>
          <p:nvPr/>
        </p:nvPicPr>
        <p:blipFill>
          <a:blip r:embed="rId2"/>
          <a:stretch>
            <a:fillRect/>
          </a:stretch>
        </p:blipFill>
        <p:spPr>
          <a:xfrm>
            <a:off x="346839" y="361961"/>
            <a:ext cx="8471339" cy="3611047"/>
          </a:xfrm>
          <a:prstGeom prst="rect">
            <a:avLst/>
          </a:prstGeom>
        </p:spPr>
      </p:pic>
    </p:spTree>
    <p:extLst>
      <p:ext uri="{BB962C8B-B14F-4D97-AF65-F5344CB8AC3E}">
        <p14:creationId xmlns:p14="http://schemas.microsoft.com/office/powerpoint/2010/main" val="760520104"/>
      </p:ext>
    </p:extLst>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0E49-5D4E-3013-0672-9E6D5A0DCD84}"/>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276C16AF-0408-D872-6194-8B65F403EE80}"/>
              </a:ext>
            </a:extLst>
          </p:cNvPr>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pPr marL="76200" indent="0" algn="ctr">
              <a:buNone/>
            </a:pPr>
            <a:endParaRPr lang="en-US" sz="1400" dirty="0">
              <a:latin typeface="Book Antiqua" panose="02040602050305030304" pitchFamily="18" charset="0"/>
            </a:endParaRPr>
          </a:p>
          <a:p>
            <a:pPr marL="76200" indent="0" algn="ctr">
              <a:buNone/>
            </a:pPr>
            <a:endParaRPr lang="en-US" sz="1400" dirty="0">
              <a:latin typeface="Book Antiqua" panose="02040602050305030304" pitchFamily="18" charset="0"/>
            </a:endParaRPr>
          </a:p>
          <a:p>
            <a:pPr marL="76200" indent="0" algn="ctr">
              <a:buNone/>
            </a:pPr>
            <a:r>
              <a:rPr lang="en-US" sz="1400" dirty="0">
                <a:latin typeface="Book Antiqua" panose="02040602050305030304" pitchFamily="18" charset="0"/>
              </a:rPr>
              <a:t>FIG 3.17</a:t>
            </a:r>
          </a:p>
        </p:txBody>
      </p:sp>
      <p:sp>
        <p:nvSpPr>
          <p:cNvPr id="4" name="Slide Number Placeholder 3">
            <a:extLst>
              <a:ext uri="{FF2B5EF4-FFF2-40B4-BE49-F238E27FC236}">
                <a16:creationId xmlns:a16="http://schemas.microsoft.com/office/drawing/2014/main" id="{6BFE48C8-0B4C-5304-9D1A-9135F719B8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27</a:t>
            </a:fld>
            <a:endParaRPr lang="en-GB"/>
          </a:p>
        </p:txBody>
      </p:sp>
      <p:pic>
        <p:nvPicPr>
          <p:cNvPr id="6" name="Picture 5">
            <a:extLst>
              <a:ext uri="{FF2B5EF4-FFF2-40B4-BE49-F238E27FC236}">
                <a16:creationId xmlns:a16="http://schemas.microsoft.com/office/drawing/2014/main" id="{4B1FE601-8EF9-27F2-54FA-D9D1C1911EE8}"/>
              </a:ext>
            </a:extLst>
          </p:cNvPr>
          <p:cNvPicPr>
            <a:picLocks noChangeAspect="1"/>
          </p:cNvPicPr>
          <p:nvPr/>
        </p:nvPicPr>
        <p:blipFill>
          <a:blip r:embed="rId2"/>
          <a:stretch>
            <a:fillRect/>
          </a:stretch>
        </p:blipFill>
        <p:spPr>
          <a:xfrm>
            <a:off x="367862" y="378372"/>
            <a:ext cx="8408276" cy="3699642"/>
          </a:xfrm>
          <a:prstGeom prst="rect">
            <a:avLst/>
          </a:prstGeom>
        </p:spPr>
      </p:pic>
    </p:spTree>
    <p:extLst>
      <p:ext uri="{BB962C8B-B14F-4D97-AF65-F5344CB8AC3E}">
        <p14:creationId xmlns:p14="http://schemas.microsoft.com/office/powerpoint/2010/main" val="313954231"/>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6" name="TextBox 5"/>
          <p:cNvSpPr txBox="1"/>
          <p:nvPr/>
        </p:nvSpPr>
        <p:spPr>
          <a:xfrm>
            <a:off x="556260" y="688691"/>
            <a:ext cx="8031480" cy="3323987"/>
          </a:xfrm>
          <a:prstGeom prst="rect">
            <a:avLst/>
          </a:prstGeom>
          <a:noFill/>
        </p:spPr>
        <p:txBody>
          <a:bodyPr wrap="square" anchor="ctr">
            <a:spAutoFit/>
          </a:bodyPr>
          <a:lstStyle/>
          <a:p>
            <a:r>
              <a:rPr lang="en-US" dirty="0">
                <a:solidFill>
                  <a:schemeClr val="accent1"/>
                </a:solidFill>
                <a:latin typeface="Comic Sans MS" panose="030F0702030302020204" charset="0"/>
                <a:cs typeface="Comic Sans MS" panose="030F0702030302020204" charset="0"/>
              </a:rPr>
              <a:t>4.1.PROCEDURE TO SOLVE THE PROBLEM </a:t>
            </a:r>
          </a:p>
          <a:p>
            <a:endParaRPr lang="en-US" dirty="0">
              <a:latin typeface="Comic Sans MS" panose="030F0702030302020204" pitchFamily="66" charset="0"/>
            </a:endParaRPr>
          </a:p>
          <a:p>
            <a:r>
              <a:rPr lang="en-US" dirty="0">
                <a:solidFill>
                  <a:schemeClr val="accent6">
                    <a:lumMod val="75000"/>
                  </a:schemeClr>
                </a:solidFill>
                <a:latin typeface="Comic Sans MS" panose="030F0702030302020204" pitchFamily="66" charset="0"/>
              </a:rPr>
              <a:t>1.Download data set in CSV form. </a:t>
            </a:r>
          </a:p>
          <a:p>
            <a:r>
              <a:rPr lang="en-US" dirty="0">
                <a:solidFill>
                  <a:schemeClr val="accent6">
                    <a:lumMod val="75000"/>
                  </a:schemeClr>
                </a:solidFill>
                <a:latin typeface="Comic Sans MS" panose="030F0702030302020204" pitchFamily="66" charset="0"/>
              </a:rPr>
              <a:t>2.Upload to Google Drive .</a:t>
            </a:r>
          </a:p>
          <a:p>
            <a:r>
              <a:rPr lang="en-US" dirty="0">
                <a:solidFill>
                  <a:schemeClr val="accent6">
                    <a:lumMod val="75000"/>
                  </a:schemeClr>
                </a:solidFill>
                <a:latin typeface="Comic Sans MS" panose="030F0702030302020204" pitchFamily="66" charset="0"/>
              </a:rPr>
              <a:t>3.Connect Google Drive to Google </a:t>
            </a:r>
            <a:r>
              <a:rPr lang="en-US" dirty="0" err="1">
                <a:solidFill>
                  <a:schemeClr val="accent6">
                    <a:lumMod val="75000"/>
                  </a:schemeClr>
                </a:solidFill>
                <a:latin typeface="Comic Sans MS" panose="030F0702030302020204" pitchFamily="66" charset="0"/>
              </a:rPr>
              <a:t>colab</a:t>
            </a:r>
            <a:r>
              <a:rPr lang="en-US" dirty="0">
                <a:solidFill>
                  <a:schemeClr val="accent6">
                    <a:lumMod val="75000"/>
                  </a:schemeClr>
                </a:solidFill>
                <a:latin typeface="Comic Sans MS" panose="030F0702030302020204" pitchFamily="66" charset="0"/>
              </a:rPr>
              <a:t>. </a:t>
            </a:r>
          </a:p>
          <a:p>
            <a:r>
              <a:rPr lang="en-US" dirty="0">
                <a:solidFill>
                  <a:schemeClr val="accent6">
                    <a:lumMod val="75000"/>
                  </a:schemeClr>
                </a:solidFill>
                <a:latin typeface="Comic Sans MS" panose="030F0702030302020204" pitchFamily="66" charset="0"/>
              </a:rPr>
              <a:t>4.Loading the data from CSV files to pandas data frame. </a:t>
            </a:r>
          </a:p>
          <a:p>
            <a:r>
              <a:rPr lang="en-US" dirty="0">
                <a:solidFill>
                  <a:schemeClr val="accent6">
                    <a:lumMod val="75000"/>
                  </a:schemeClr>
                </a:solidFill>
                <a:latin typeface="Comic Sans MS" panose="030F0702030302020204" pitchFamily="66" charset="0"/>
              </a:rPr>
              <a:t>5.Understanding the data.</a:t>
            </a:r>
          </a:p>
          <a:p>
            <a:r>
              <a:rPr lang="en-US" dirty="0">
                <a:solidFill>
                  <a:schemeClr val="accent6">
                    <a:lumMod val="75000"/>
                  </a:schemeClr>
                </a:solidFill>
                <a:latin typeface="Comic Sans MS" panose="030F0702030302020204" pitchFamily="66" charset="0"/>
              </a:rPr>
              <a:t>6.Checking missing values.</a:t>
            </a:r>
          </a:p>
          <a:p>
            <a:r>
              <a:rPr lang="en-US" dirty="0">
                <a:solidFill>
                  <a:schemeClr val="accent6">
                    <a:lumMod val="75000"/>
                  </a:schemeClr>
                </a:solidFill>
                <a:latin typeface="Comic Sans MS" panose="030F0702030302020204" pitchFamily="66" charset="0"/>
              </a:rPr>
              <a:t>7.Checking distribution of categorical values.</a:t>
            </a:r>
          </a:p>
          <a:p>
            <a:r>
              <a:rPr lang="en-US" dirty="0">
                <a:solidFill>
                  <a:schemeClr val="accent6">
                    <a:lumMod val="75000"/>
                  </a:schemeClr>
                </a:solidFill>
                <a:latin typeface="Comic Sans MS" panose="030F0702030302020204" pitchFamily="66" charset="0"/>
              </a:rPr>
              <a:t>8.Encoding certain columns. </a:t>
            </a:r>
          </a:p>
          <a:p>
            <a:r>
              <a:rPr lang="en-US" dirty="0">
                <a:solidFill>
                  <a:schemeClr val="accent6">
                    <a:lumMod val="75000"/>
                  </a:schemeClr>
                </a:solidFill>
                <a:latin typeface="Comic Sans MS" panose="030F0702030302020204" pitchFamily="66" charset="0"/>
              </a:rPr>
              <a:t>9.Display linear regression model manually.</a:t>
            </a:r>
          </a:p>
          <a:p>
            <a:r>
              <a:rPr lang="en-US" dirty="0">
                <a:solidFill>
                  <a:schemeClr val="accent6">
                    <a:lumMod val="75000"/>
                  </a:schemeClr>
                </a:solidFill>
                <a:latin typeface="Comic Sans MS" panose="030F0702030302020204" pitchFamily="66" charset="0"/>
              </a:rPr>
              <a:t>10.Set the best possible equation. </a:t>
            </a:r>
          </a:p>
          <a:p>
            <a:r>
              <a:rPr lang="en-US" dirty="0">
                <a:solidFill>
                  <a:schemeClr val="accent6">
                    <a:lumMod val="75000"/>
                  </a:schemeClr>
                </a:solidFill>
                <a:latin typeface="Comic Sans MS" panose="030F0702030302020204" pitchFamily="66" charset="0"/>
              </a:rPr>
              <a:t>11.Obtain the main error for comparison and further study. If possible, find which feature variable is affecting the target variable This section talks about the algorithms used for the project. We are used algorithm linear regression</a:t>
            </a:r>
            <a:r>
              <a:rPr lang="en-US" dirty="0">
                <a:solidFill>
                  <a:schemeClr val="accent6">
                    <a:lumMod val="75000"/>
                  </a:schemeClr>
                </a:solidFill>
              </a:rPr>
              <a:t>. </a:t>
            </a:r>
            <a:endParaRPr lang="en-US" dirty="0">
              <a:solidFill>
                <a:schemeClr val="accent6">
                  <a:lumMod val="75000"/>
                </a:schemeClr>
              </a:solidFill>
              <a:latin typeface="Comic Sans MS" panose="030F0702030302020204" charset="0"/>
              <a:cs typeface="Comic Sans MS" panose="030F0702030302020204" charset="0"/>
            </a:endParaRPr>
          </a:p>
        </p:txBody>
      </p:sp>
      <p:sp>
        <p:nvSpPr>
          <p:cNvPr id="147" name="Google Shape;147;p23"/>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t>4.METHODOLOGY</a:t>
            </a:r>
          </a:p>
        </p:txBody>
      </p:sp>
      <p:sp>
        <p:nvSpPr>
          <p:cNvPr id="151" name="Google Shape;151;p23"/>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28</a:t>
            </a:fld>
            <a:endParaRPr lang="en-GB"/>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8" name="Google Shape;158;p24"/>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29</a:t>
            </a:fld>
            <a:endParaRPr lang="en-GB"/>
          </a:p>
        </p:txBody>
      </p:sp>
      <p:sp>
        <p:nvSpPr>
          <p:cNvPr id="65" name="Google Shape;65;p13"/>
          <p:cNvSpPr txBox="1"/>
          <p:nvPr/>
        </p:nvSpPr>
        <p:spPr>
          <a:xfrm>
            <a:off x="476250" y="627380"/>
            <a:ext cx="8257540" cy="413004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b="1" dirty="0">
                <a:solidFill>
                  <a:schemeClr val="accent1"/>
                </a:solidFill>
                <a:latin typeface="Comic Sans MS" panose="030F0702030302020204" charset="0"/>
                <a:ea typeface="Droid Serif"/>
                <a:cs typeface="Comic Sans MS" panose="030F0702030302020204" charset="0"/>
                <a:sym typeface="Droid Serif"/>
              </a:rPr>
              <a:t>4.2.Models used</a:t>
            </a:r>
          </a:p>
          <a:p>
            <a:pPr marL="0" lvl="0" indent="0" algn="l" rtl="0">
              <a:spcBef>
                <a:spcPts val="600"/>
              </a:spcBef>
              <a:spcAft>
                <a:spcPts val="0"/>
              </a:spcAft>
              <a:buNone/>
            </a:pPr>
            <a:r>
              <a:rPr lang="en-US" altLang="en-GB" b="1" dirty="0">
                <a:solidFill>
                  <a:schemeClr val="accent1"/>
                </a:solidFill>
                <a:latin typeface="Comic Sans MS" panose="030F0702030302020204" charset="0"/>
                <a:ea typeface="Droid Serif"/>
                <a:cs typeface="Comic Sans MS" panose="030F0702030302020204" charset="0"/>
                <a:sym typeface="Droid Serif"/>
              </a:rPr>
              <a:t></a:t>
            </a:r>
            <a:r>
              <a:rPr lang="en-US" altLang="en-GB" dirty="0">
                <a:solidFill>
                  <a:schemeClr val="accent1"/>
                </a:solidFill>
                <a:latin typeface="Comic Sans MS" panose="030F0702030302020204" charset="0"/>
                <a:ea typeface="Droid Serif"/>
                <a:cs typeface="Comic Sans MS" panose="030F0702030302020204" charset="0"/>
                <a:sym typeface="Droid Serif"/>
              </a:rPr>
              <a:t> </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Linear regression model</a:t>
            </a:r>
            <a:endParaRPr lang="en-US" altLang="en-GB" b="1" dirty="0">
              <a:solidFill>
                <a:schemeClr val="accent6">
                  <a:lumMod val="75000"/>
                </a:schemeClr>
              </a:solidFill>
              <a:latin typeface="Comic Sans MS" panose="030F0702030302020204" charset="0"/>
              <a:ea typeface="Droid Serif"/>
              <a:cs typeface="Comic Sans MS" panose="030F0702030302020204" charset="0"/>
              <a:sym typeface="Droid Serif"/>
            </a:endParaRPr>
          </a:p>
          <a:p>
            <a:pPr marL="0" lvl="0" indent="0" algn="l" rtl="0">
              <a:spcBef>
                <a:spcPts val="600"/>
              </a:spcBef>
              <a:spcAft>
                <a:spcPts val="0"/>
              </a:spcAft>
              <a:buNone/>
            </a:pPr>
            <a:r>
              <a:rPr lang="en-US" altLang="en-GB" b="1" dirty="0">
                <a:solidFill>
                  <a:schemeClr val="accent1"/>
                </a:solidFill>
                <a:latin typeface="Comic Sans MS" panose="030F0702030302020204" charset="0"/>
                <a:ea typeface="Droid Serif"/>
                <a:cs typeface="Comic Sans MS" panose="030F0702030302020204" charset="0"/>
                <a:sym typeface="Droid Serif"/>
              </a:rPr>
              <a:t>4.3.Software description</a:t>
            </a:r>
          </a:p>
          <a:p>
            <a:pPr marL="0" lvl="0" indent="0" algn="l" rtl="0">
              <a:spcBef>
                <a:spcPts val="600"/>
              </a:spcBef>
              <a:spcAft>
                <a:spcPts val="0"/>
              </a:spcAft>
              <a:buNone/>
            </a:pPr>
            <a:r>
              <a:rPr lang="en-IN" altLang="en-US" dirty="0">
                <a:solidFill>
                  <a:schemeClr val="accent6">
                    <a:lumMod val="75000"/>
                  </a:schemeClr>
                </a:solidFill>
                <a:latin typeface="Comic Sans MS" panose="030F0702030302020204" charset="0"/>
                <a:ea typeface="Droid Serif"/>
                <a:cs typeface="Comic Sans MS" panose="030F0702030302020204" charset="0"/>
                <a:sym typeface="Droid Serif"/>
              </a:rPr>
              <a:t>	</a:t>
            </a:r>
            <a:r>
              <a:rPr lang="en-US" dirty="0">
                <a:solidFill>
                  <a:schemeClr val="accent6">
                    <a:lumMod val="75000"/>
                  </a:schemeClr>
                </a:solidFill>
                <a:latin typeface="Comic Sans MS" panose="030F0702030302020204" pitchFamily="66" charset="0"/>
              </a:rPr>
              <a:t>In our program we use Python 3 programming language. Python interpreted object oriented high level programming language with dynamic semantics. It’s high level built in data structures combined with dynamic typing and dynamic building make it very attractive for rapid application development as well As for use as a scripting or glue language to connect existing components together. Pythons. Simply easy to learn syntax emphasizes readability and therefore reduces the cost of program maintenance. Python support modules and packages which encourages program modularity and code review. The Python interpreter and the extensive standard library are available in source or binary form without charge for all major platforms, and can be free distributed.</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147" name="Google Shape;147;p23"/>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t>4.METHODOLOGY</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3"/>
          <p:cNvSpPr txBox="1"/>
          <p:nvPr/>
        </p:nvSpPr>
        <p:spPr>
          <a:xfrm>
            <a:off x="475293" y="370642"/>
            <a:ext cx="8374418" cy="440221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GB" sz="1600" b="1" dirty="0">
                <a:solidFill>
                  <a:schemeClr val="accent1"/>
                </a:solidFill>
                <a:latin typeface="Droid Serif"/>
                <a:ea typeface="Droid Serif"/>
                <a:cs typeface="Droid Serif"/>
                <a:sym typeface="Droid Serif"/>
              </a:rPr>
              <a:t>1.2.Existing system</a:t>
            </a:r>
            <a:endParaRPr lang="en-GB" sz="1600" b="1" dirty="0">
              <a:solidFill>
                <a:schemeClr val="accent1"/>
              </a:solidFill>
              <a:latin typeface="Comic Sans MS" panose="030F0702030302020204" pitchFamily="66" charset="0"/>
              <a:ea typeface="Droid Serif"/>
              <a:cs typeface="Droid Serif"/>
              <a:sym typeface="Droid Serif"/>
            </a:endParaRPr>
          </a:p>
          <a:p>
            <a:pPr marL="0" lvl="0" indent="0" algn="l" rtl="0">
              <a:lnSpc>
                <a:spcPct val="150000"/>
              </a:lnSpc>
              <a:spcBef>
                <a:spcPts val="600"/>
              </a:spcBef>
              <a:spcAft>
                <a:spcPts val="0"/>
              </a:spcAft>
              <a:buNone/>
            </a:pPr>
            <a:r>
              <a:rPr lang="en-IN" altLang="en-US" dirty="0">
                <a:latin typeface="Comic Sans MS" panose="030F0702030302020204" charset="0"/>
                <a:cs typeface="Comic Sans MS" panose="030F0702030302020204" charset="0"/>
              </a:rPr>
              <a:t>	</a:t>
            </a:r>
            <a:r>
              <a:rPr lang="en-US" dirty="0">
                <a:latin typeface="Comic Sans MS" panose="030F0702030302020204" pitchFamily="66" charset="0"/>
              </a:rPr>
              <a:t> </a:t>
            </a:r>
            <a:r>
              <a:rPr lang="en-US" dirty="0">
                <a:solidFill>
                  <a:schemeClr val="accent6">
                    <a:lumMod val="75000"/>
                  </a:schemeClr>
                </a:solidFill>
                <a:latin typeface="Comic Sans MS" panose="030F0702030302020204" pitchFamily="66" charset="0"/>
              </a:rPr>
              <a:t>Heart disease is even being highlighted as a silent killer which leads to the death of a person without obvious symptoms. The nature of the disease is the cause of growing anxiety about the disease &amp; its consequences. Hence continued efforts are being done to predict the possibility of this deadly disease in prior. So that various tools &amp; techniques are regularly being experimented with to suit the present-day health needs. Machine Learning techniques can be a boon in this regard. Even though heart disease can occur in different forms, there is a common set of core risk factors that influence whether someone will ultimately be at risk for heart disease or not. By collecting the data from various sources, classifying them under suitable headings &amp; finally </a:t>
            </a:r>
            <a:r>
              <a:rPr lang="en-US" dirty="0" err="1">
                <a:solidFill>
                  <a:schemeClr val="accent6">
                    <a:lumMod val="75000"/>
                  </a:schemeClr>
                </a:solidFill>
                <a:latin typeface="Comic Sans MS" panose="030F0702030302020204" pitchFamily="66" charset="0"/>
              </a:rPr>
              <a:t>analysing</a:t>
            </a:r>
            <a:r>
              <a:rPr lang="en-US" dirty="0">
                <a:solidFill>
                  <a:schemeClr val="accent6">
                    <a:lumMod val="75000"/>
                  </a:schemeClr>
                </a:solidFill>
                <a:latin typeface="Comic Sans MS" panose="030F0702030302020204" pitchFamily="66" charset="0"/>
              </a:rPr>
              <a:t> to extract the desired data we can conclude. This technique can be very well adapted to the do the prediction of heart disease. As the well-known quote says “Prevention is better than cure”, early prediction &amp; its control can be helpful to prevent &amp; decrease the death rates due to heart disease</a:t>
            </a:r>
            <a:r>
              <a:rPr lang="en-US" dirty="0">
                <a:solidFill>
                  <a:schemeClr val="accent6">
                    <a:lumMod val="75000"/>
                  </a:schemeClr>
                </a:solidFill>
              </a:rPr>
              <a:t>. </a:t>
            </a:r>
            <a:endParaRPr lang="en-GB" b="1" dirty="0">
              <a:solidFill>
                <a:schemeClr val="accent6">
                  <a:lumMod val="75000"/>
                </a:schemeClr>
              </a:solidFill>
              <a:latin typeface="Comic Sans MS" panose="030F0702030302020204" charset="0"/>
              <a:ea typeface="Droid Serif"/>
              <a:cs typeface="Comic Sans MS" panose="030F0702030302020204" charset="0"/>
              <a:sym typeface="Droid Serif"/>
            </a:endParaRPr>
          </a:p>
        </p:txBody>
      </p:sp>
      <p:sp>
        <p:nvSpPr>
          <p:cNvPr id="68" name="Google Shape;68;p13"/>
          <p:cNvSpPr txBox="1">
            <a:spLocks noGrp="1"/>
          </p:cNvSpPr>
          <p:nvPr>
            <p:ph type="sldNum" idx="12"/>
          </p:nvPr>
        </p:nvSpPr>
        <p:spPr>
          <a:xfrm>
            <a:off x="-125" y="490439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a:t>
            </a:fld>
            <a:endParaRPr lang="en-GB"/>
          </a:p>
        </p:txBody>
      </p:sp>
      <p:sp>
        <p:nvSpPr>
          <p:cNvPr id="2" name="Title 0"/>
          <p:cNvSpPr>
            <a:spLocks noGrp="1"/>
          </p:cNvSpPr>
          <p:nvPr>
            <p:ph type="title"/>
          </p:nvPr>
        </p:nvSpPr>
        <p:spPr/>
        <p:txBody>
          <a:bodyPr/>
          <a:lstStyle/>
          <a:p>
            <a:r>
              <a:rPr lang="en-US" sz="1600" dirty="0"/>
              <a:t>1.INTRODUCTION</a:t>
            </a: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8" name="Google Shape;158;p24"/>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30</a:t>
            </a:fld>
            <a:endParaRPr lang="en-GB"/>
          </a:p>
        </p:txBody>
      </p:sp>
      <p:sp>
        <p:nvSpPr>
          <p:cNvPr id="65" name="Google Shape;65;p13"/>
          <p:cNvSpPr txBox="1"/>
          <p:nvPr/>
        </p:nvSpPr>
        <p:spPr>
          <a:xfrm>
            <a:off x="642925" y="1334420"/>
            <a:ext cx="8350885" cy="2331545"/>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The proposed system is trained and tested over the dataset taken. We use a linear regression classifier model to predict heart disease. The model is very popular and we investigate in predicting very accurately. The output of the algorithm is evaluated from confusion matrix using some measures like accuracy. Accuracy- it defines how often the model predicts the correct output. It will guess the correct value of data</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147" name="Google Shape;147;p23"/>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t>5.RESULTS AND DISCUSSION</a:t>
            </a:r>
          </a:p>
        </p:txBody>
      </p:sp>
      <p:sp>
        <p:nvSpPr>
          <p:cNvPr id="3" name="Google Shape;65;p13"/>
          <p:cNvSpPr txBox="1"/>
          <p:nvPr/>
        </p:nvSpPr>
        <p:spPr>
          <a:xfrm>
            <a:off x="349885" y="3272790"/>
            <a:ext cx="4599305" cy="152146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600"/>
              </a:spcBef>
              <a:spcAft>
                <a:spcPts val="0"/>
              </a:spcAft>
              <a:buNone/>
            </a:pPr>
            <a:endPar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8"/>
          <p:cNvSpPr txBox="1">
            <a:spLocks noGrp="1"/>
          </p:cNvSpPr>
          <p:nvPr>
            <p:ph type="title"/>
          </p:nvPr>
        </p:nvSpPr>
        <p:spPr>
          <a:xfrm>
            <a:off x="3148330" y="99060"/>
            <a:ext cx="3037205" cy="360045"/>
          </a:xfrm>
          <a:prstGeom prst="rect">
            <a:avLst/>
          </a:prstGeom>
          <a:solidFill>
            <a:schemeClr val="bg1"/>
          </a:solidFill>
        </p:spPr>
        <p:txBody>
          <a:bodyPr spcFirstLastPara="1" wrap="square" lIns="0" tIns="0" rIns="0" bIns="0" anchor="ctr" anchorCtr="0">
            <a:noAutofit/>
          </a:bodyPr>
          <a:lstStyle/>
          <a:p>
            <a:pPr marL="0" lvl="0" indent="0" algn="ctr" rtl="0">
              <a:spcBef>
                <a:spcPts val="0"/>
              </a:spcBef>
              <a:spcAft>
                <a:spcPts val="0"/>
              </a:spcAft>
              <a:buNone/>
            </a:pPr>
            <a:r>
              <a:rPr lang="en-GB"/>
              <a:t>6.CONCLUSION AND FUTURE SCOPE</a:t>
            </a:r>
          </a:p>
        </p:txBody>
      </p:sp>
      <p:sp>
        <p:nvSpPr>
          <p:cNvPr id="211" name="Google Shape;211;p2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31</a:t>
            </a:fld>
            <a:endParaRPr lang="en-GB"/>
          </a:p>
        </p:txBody>
      </p:sp>
      <p:sp>
        <p:nvSpPr>
          <p:cNvPr id="65" name="Google Shape;65;p13"/>
          <p:cNvSpPr txBox="1"/>
          <p:nvPr/>
        </p:nvSpPr>
        <p:spPr>
          <a:xfrm>
            <a:off x="538162" y="422910"/>
            <a:ext cx="8257540" cy="429768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The overall objective of our project is to predict accurately with less number of tests and attributes the presence of heart disease. In this project, fourteen attributes are considered which form the primary basis for tests and give accurate results more or less. Many more input attributes can be taken but our goal is to predict with less number of attributes and faster efficiency to predict the risk of having heart disease at a particular age span. </a:t>
            </a:r>
          </a:p>
          <a:p>
            <a:pPr marL="0" lvl="0" indent="0"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This is the most effective model to predict patients with heart disease. This project could answer complex queries, each with its own strength with respect to ease of model interpretation, access to detailed information and accuracy.</a:t>
            </a:r>
          </a:p>
          <a:p>
            <a:pPr marL="0" lvl="0" indent="0"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 This project can be further enhanced and expanded. For example, it can incorporate other medical attributes besides the 14 attributes we used. It can also incorporate other data mining techniques, e.g., Time Series, Clustering and Association Rules. Continuous data can also be used instead of just categorical data. Another area is to use Text Mining to mine the vast amount of unstructured data available.</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3068320" y="99060"/>
            <a:ext cx="2965450" cy="360045"/>
          </a:xfrm>
          <a:prstGeom prst="rect">
            <a:avLst/>
          </a:prstGeom>
          <a:solidFill>
            <a:schemeClr val="bg1"/>
          </a:solidFill>
        </p:spPr>
        <p:txBody>
          <a:bodyPr spcFirstLastPara="1" wrap="square" lIns="0" tIns="0" rIns="0" bIns="0" anchor="ctr" anchorCtr="0">
            <a:noAutofit/>
          </a:bodyPr>
          <a:lstStyle/>
          <a:p>
            <a:pPr marL="0" lvl="0" indent="0" algn="ctr" rtl="0">
              <a:spcBef>
                <a:spcPts val="0"/>
              </a:spcBef>
              <a:spcAft>
                <a:spcPts val="0"/>
              </a:spcAft>
              <a:buNone/>
            </a:pPr>
            <a:r>
              <a:rPr lang="en-GB" dirty="0">
                <a:sym typeface="+mn-ea"/>
              </a:rPr>
              <a:t>6.CONCLUSION AND FUTURE SCOPE</a:t>
            </a:r>
            <a:endParaRPr lang="en-GB" dirty="0"/>
          </a:p>
        </p:txBody>
      </p:sp>
      <p:sp>
        <p:nvSpPr>
          <p:cNvPr id="271" name="Google Shape;271;p30"/>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32</a:t>
            </a:fld>
            <a:endParaRPr lang="en-GB"/>
          </a:p>
        </p:txBody>
      </p:sp>
      <p:sp>
        <p:nvSpPr>
          <p:cNvPr id="65" name="Google Shape;65;p13"/>
          <p:cNvSpPr txBox="1"/>
          <p:nvPr/>
        </p:nvSpPr>
        <p:spPr>
          <a:xfrm>
            <a:off x="443105" y="739184"/>
            <a:ext cx="8238440" cy="4810277"/>
          </a:xfrm>
          <a:prstGeom prst="rect">
            <a:avLst/>
          </a:prstGeom>
          <a:noFill/>
          <a:ln>
            <a:noFill/>
          </a:ln>
        </p:spPr>
        <p:txBody>
          <a:bodyPr spcFirstLastPara="1" wrap="square" lIns="91425" tIns="91425" rIns="91425" bIns="91425" anchor="t" anchorCtr="0">
            <a:noAutofit/>
          </a:bodyPr>
          <a:lstStyle/>
          <a:p>
            <a:pPr lvl="0">
              <a:spcBef>
                <a:spcPts val="600"/>
              </a:spcBef>
            </a:pPr>
            <a:r>
              <a:rPr lang="en-US" altLang="en-GB" sz="1600" b="1" dirty="0">
                <a:solidFill>
                  <a:schemeClr val="accent1"/>
                </a:solidFill>
                <a:latin typeface="Comic Sans MS" panose="030F0702030302020204" charset="0"/>
                <a:ea typeface="Droid Serif"/>
                <a:cs typeface="Comic Sans MS" panose="030F0702030302020204" charset="0"/>
                <a:sym typeface="Droid Serif"/>
              </a:rPr>
              <a:t>Future scope</a:t>
            </a:r>
          </a:p>
          <a:p>
            <a:pPr marL="171450" lvl="0" indent="-171450" algn="l" rtl="0">
              <a:spcBef>
                <a:spcPts val="600"/>
              </a:spcBef>
              <a:spcAft>
                <a:spcPts val="0"/>
              </a:spcAft>
              <a:buNone/>
            </a:pPr>
            <a:r>
              <a:rPr lang="en-IN" altLang="en-US" dirty="0">
                <a:solidFill>
                  <a:schemeClr val="accent6">
                    <a:lumMod val="75000"/>
                  </a:schemeClr>
                </a:solidFill>
                <a:latin typeface="Comic Sans MS" panose="030F0702030302020204" charset="0"/>
                <a:ea typeface="Droid Serif"/>
                <a:cs typeface="Comic Sans MS" panose="030F0702030302020204" charset="0"/>
                <a:sym typeface="Droid Serif"/>
              </a:rPr>
              <a:t>	</a:t>
            </a:r>
            <a:r>
              <a:rPr lang="en-US" dirty="0">
                <a:solidFill>
                  <a:schemeClr val="accent6">
                    <a:lumMod val="75000"/>
                  </a:schemeClr>
                </a:solidFill>
                <a:latin typeface="Comic Sans MS" panose="030F0702030302020204" pitchFamily="66" charset="0"/>
              </a:rPr>
              <a:t>     we are planning to introduce an efficient disease prediction system to predict the heart disease with better accuracy using Support Vector Machine (SVM). Our project aims to provide a web platform to predict the occurrences of disease based on various symptoms. The user can select various symptoms and can find the diseases with their probabilistic figures. Our project can be improved by implementing medicine suggestion to the patient along with the results. We can implement a feedback from the experienced doctors who can give their views and opinions about certain medicines /practices done by the doctor on the patient. We can implement a live chat option where the patient can chat with a doctor available regarding medication for the respective result for their symptoms. Our project could be used as a training tool for Nurses and Doctors who are freshly introduced in the field related to heart diseases. The patient can have a choice in choosing the medicines he/she should take in order to have a healthier life. Moreover, if implemented on a large scale it can be used in medical facilities like hospital, clinics where a patient wouldn’t have to wait in long queues for treatment if he is feeling symptoms related to heart disease </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20" name="Google Shape;420;p35"/>
          <p:cNvSpPr txBox="1">
            <a:spLocks noGrp="1"/>
          </p:cNvSpPr>
          <p:nvPr>
            <p:ph type="title" idx="4294967295"/>
          </p:nvPr>
        </p:nvSpPr>
        <p:spPr>
          <a:xfrm>
            <a:off x="3889225" y="264711"/>
            <a:ext cx="1365300" cy="553500"/>
          </a:xfrm>
          <a:prstGeom prst="rect">
            <a:avLst/>
          </a:prstGeom>
          <a:solidFill>
            <a:schemeClr val="bg1"/>
          </a:solidFill>
        </p:spPr>
        <p:txBody>
          <a:bodyPr spcFirstLastPara="1" wrap="square" lIns="0" tIns="0" rIns="0" bIns="0" anchor="ctr" anchorCtr="0">
            <a:noAutofit/>
          </a:bodyPr>
          <a:lstStyle/>
          <a:p>
            <a:pPr marL="0" lvl="0" indent="0" algn="ctr" rtl="0">
              <a:spcBef>
                <a:spcPts val="0"/>
              </a:spcBef>
              <a:spcAft>
                <a:spcPts val="0"/>
              </a:spcAft>
              <a:buNone/>
            </a:pPr>
            <a:r>
              <a:rPr lang="en-GB"/>
              <a:t>7.REFERENCES</a:t>
            </a:r>
          </a:p>
        </p:txBody>
      </p:sp>
      <p:sp>
        <p:nvSpPr>
          <p:cNvPr id="421" name="Google Shape;421;p35"/>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33</a:t>
            </a:fld>
            <a:endParaRPr lang="en-GB" dirty="0"/>
          </a:p>
        </p:txBody>
      </p:sp>
      <p:sp>
        <p:nvSpPr>
          <p:cNvPr id="65" name="Google Shape;65;p13"/>
          <p:cNvSpPr txBox="1"/>
          <p:nvPr/>
        </p:nvSpPr>
        <p:spPr>
          <a:xfrm>
            <a:off x="745303" y="541461"/>
            <a:ext cx="7841650" cy="3452458"/>
          </a:xfrm>
          <a:prstGeom prst="rect">
            <a:avLst/>
          </a:prstGeom>
          <a:noFill/>
          <a:ln>
            <a:noFill/>
          </a:ln>
        </p:spPr>
        <p:txBody>
          <a:bodyPr spcFirstLastPara="1" wrap="square" lIns="91425" tIns="91425" rIns="91425" bIns="91425" anchor="t" anchorCtr="0">
            <a:noAutofit/>
          </a:bodyPr>
          <a:lstStyle/>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M. K. Awang and F. Siraj, “Utilization of an artificial neural network in the prediction of heart disease,” Int. J. Bio-Science Bio-Technology, vol. 5, no. 4, pp. 159–165, 2013.</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P. </a:t>
            </a:r>
            <a:r>
              <a:rPr lang="en-US" dirty="0" err="1">
                <a:solidFill>
                  <a:schemeClr val="accent6">
                    <a:lumMod val="75000"/>
                  </a:schemeClr>
                </a:solidFill>
                <a:latin typeface="Comic Sans MS" panose="030F0702030302020204" pitchFamily="66" charset="0"/>
              </a:rPr>
              <a:t>Selvakumar</a:t>
            </a:r>
            <a:r>
              <a:rPr lang="en-US" dirty="0">
                <a:solidFill>
                  <a:schemeClr val="accent6">
                    <a:lumMod val="75000"/>
                  </a:schemeClr>
                </a:solidFill>
                <a:latin typeface="Comic Sans MS" panose="030F0702030302020204" pitchFamily="66" charset="0"/>
              </a:rPr>
              <a:t> and S. P. Rajagopalan, “A survey on neural network models for heart disease prediction,” J. </a:t>
            </a:r>
            <a:r>
              <a:rPr lang="en-US" dirty="0" err="1">
                <a:solidFill>
                  <a:schemeClr val="accent6">
                    <a:lumMod val="75000"/>
                  </a:schemeClr>
                </a:solidFill>
                <a:latin typeface="Comic Sans MS" panose="030F0702030302020204" pitchFamily="66" charset="0"/>
              </a:rPr>
              <a:t>Theor</a:t>
            </a:r>
            <a:r>
              <a:rPr lang="en-US" dirty="0">
                <a:solidFill>
                  <a:schemeClr val="accent6">
                    <a:lumMod val="75000"/>
                  </a:schemeClr>
                </a:solidFill>
                <a:latin typeface="Comic Sans MS" panose="030F0702030302020204" pitchFamily="66" charset="0"/>
              </a:rPr>
              <a:t>. Appl. Inf. Technol., vol. 67, no. 2, pp. 485–497, 2014.</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A. </a:t>
            </a:r>
            <a:r>
              <a:rPr lang="en-US" dirty="0" err="1">
                <a:solidFill>
                  <a:schemeClr val="accent6">
                    <a:lumMod val="75000"/>
                  </a:schemeClr>
                </a:solidFill>
                <a:latin typeface="Comic Sans MS" panose="030F0702030302020204" pitchFamily="66" charset="0"/>
              </a:rPr>
              <a:t>Methaila</a:t>
            </a:r>
            <a:r>
              <a:rPr lang="en-US" dirty="0">
                <a:solidFill>
                  <a:schemeClr val="accent6">
                    <a:lumMod val="75000"/>
                  </a:schemeClr>
                </a:solidFill>
                <a:latin typeface="Comic Sans MS" panose="030F0702030302020204" pitchFamily="66" charset="0"/>
              </a:rPr>
              <a:t>, P. </a:t>
            </a:r>
            <a:r>
              <a:rPr lang="en-US" dirty="0" err="1">
                <a:solidFill>
                  <a:schemeClr val="accent6">
                    <a:lumMod val="75000"/>
                  </a:schemeClr>
                </a:solidFill>
                <a:latin typeface="Comic Sans MS" panose="030F0702030302020204" pitchFamily="66" charset="0"/>
              </a:rPr>
              <a:t>Kansal</a:t>
            </a:r>
            <a:r>
              <a:rPr lang="en-US" dirty="0">
                <a:solidFill>
                  <a:schemeClr val="accent6">
                    <a:lumMod val="75000"/>
                  </a:schemeClr>
                </a:solidFill>
                <a:latin typeface="Comic Sans MS" panose="030F0702030302020204" pitchFamily="66" charset="0"/>
              </a:rPr>
              <a:t>, H. Arya, and P. Kumar, “Early Heart Disease Prediction Using Data Mining Techniques,” vol. 6956, no. October, pp. 53–59, 2014. </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I. S. F. </a:t>
            </a:r>
            <a:r>
              <a:rPr lang="en-US" dirty="0" err="1">
                <a:solidFill>
                  <a:schemeClr val="accent6">
                    <a:lumMod val="75000"/>
                  </a:schemeClr>
                </a:solidFill>
                <a:latin typeface="Comic Sans MS" panose="030F0702030302020204" pitchFamily="66" charset="0"/>
              </a:rPr>
              <a:t>Dessai</a:t>
            </a:r>
            <a:r>
              <a:rPr lang="en-US" dirty="0">
                <a:solidFill>
                  <a:schemeClr val="accent6">
                    <a:lumMod val="75000"/>
                  </a:schemeClr>
                </a:solidFill>
                <a:latin typeface="Comic Sans MS" panose="030F0702030302020204" pitchFamily="66" charset="0"/>
              </a:rPr>
              <a:t>, “Intelligent Heart Disease Prediction System Using Probabilistic Neural Network,” no. 5, pp. 38–44, 2013.</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T. </a:t>
            </a:r>
            <a:r>
              <a:rPr lang="en-US" dirty="0" err="1">
                <a:solidFill>
                  <a:schemeClr val="accent6">
                    <a:lumMod val="75000"/>
                  </a:schemeClr>
                </a:solidFill>
                <a:latin typeface="Comic Sans MS" panose="030F0702030302020204" pitchFamily="66" charset="0"/>
              </a:rPr>
              <a:t>Karayilan</a:t>
            </a:r>
            <a:r>
              <a:rPr lang="en-US" dirty="0">
                <a:solidFill>
                  <a:schemeClr val="accent6">
                    <a:lumMod val="75000"/>
                  </a:schemeClr>
                </a:solidFill>
                <a:latin typeface="Comic Sans MS" panose="030F0702030302020204" pitchFamily="66" charset="0"/>
              </a:rPr>
              <a:t> and Ö. </a:t>
            </a:r>
            <a:r>
              <a:rPr lang="en-US" dirty="0" err="1">
                <a:solidFill>
                  <a:schemeClr val="accent6">
                    <a:lumMod val="75000"/>
                  </a:schemeClr>
                </a:solidFill>
                <a:latin typeface="Comic Sans MS" panose="030F0702030302020204" pitchFamily="66" charset="0"/>
              </a:rPr>
              <a:t>Kiliç</a:t>
            </a:r>
            <a:r>
              <a:rPr lang="en-US" dirty="0">
                <a:solidFill>
                  <a:schemeClr val="accent6">
                    <a:lumMod val="75000"/>
                  </a:schemeClr>
                </a:solidFill>
                <a:latin typeface="Comic Sans MS" panose="030F0702030302020204" pitchFamily="66" charset="0"/>
              </a:rPr>
              <a:t>, “Prediction of Heart disease using neural network,” in 2nd International Conference on Computer Science and Engineering, UBMK 2017, 2017, pp. 719– 723.</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M. </a:t>
            </a:r>
            <a:r>
              <a:rPr lang="en-US" dirty="0" err="1">
                <a:solidFill>
                  <a:schemeClr val="accent6">
                    <a:lumMod val="75000"/>
                  </a:schemeClr>
                </a:solidFill>
                <a:latin typeface="Comic Sans MS" panose="030F0702030302020204" pitchFamily="66" charset="0"/>
              </a:rPr>
              <a:t>Mardiyono</a:t>
            </a:r>
            <a:r>
              <a:rPr lang="en-US" dirty="0">
                <a:solidFill>
                  <a:schemeClr val="accent6">
                    <a:lumMod val="75000"/>
                  </a:schemeClr>
                </a:solidFill>
                <a:latin typeface="Comic Sans MS" panose="030F0702030302020204" pitchFamily="66" charset="0"/>
              </a:rPr>
              <a:t>, R. </a:t>
            </a:r>
            <a:r>
              <a:rPr lang="en-US" dirty="0" err="1">
                <a:solidFill>
                  <a:schemeClr val="accent6">
                    <a:lumMod val="75000"/>
                  </a:schemeClr>
                </a:solidFill>
                <a:latin typeface="Comic Sans MS" panose="030F0702030302020204" pitchFamily="66" charset="0"/>
              </a:rPr>
              <a:t>Suryanita</a:t>
            </a:r>
            <a:r>
              <a:rPr lang="en-US" dirty="0">
                <a:solidFill>
                  <a:schemeClr val="accent6">
                    <a:lumMod val="75000"/>
                  </a:schemeClr>
                </a:solidFill>
                <a:latin typeface="Comic Sans MS" panose="030F0702030302020204" pitchFamily="66" charset="0"/>
              </a:rPr>
              <a:t>, and A. Adnan, “Intelligent Monitoring System on Prediction of Building Damage Index using Neural-Network,” TELKOMNIKA (Telecommunication </a:t>
            </a:r>
            <a:r>
              <a:rPr lang="en-US" dirty="0" err="1">
                <a:solidFill>
                  <a:schemeClr val="accent6">
                    <a:lumMod val="75000"/>
                  </a:schemeClr>
                </a:solidFill>
                <a:latin typeface="Comic Sans MS" panose="030F0702030302020204" pitchFamily="66" charset="0"/>
              </a:rPr>
              <a:t>Comput</a:t>
            </a:r>
            <a:r>
              <a:rPr lang="en-US" dirty="0">
                <a:solidFill>
                  <a:schemeClr val="accent6">
                    <a:lumMod val="75000"/>
                  </a:schemeClr>
                </a:solidFill>
                <a:latin typeface="Comic Sans MS" panose="030F0702030302020204" pitchFamily="66" charset="0"/>
              </a:rPr>
              <a:t>. Electron. Control., vol. 10, no. 1, p. 155, 2015.</a:t>
            </a:r>
          </a:p>
          <a:p>
            <a:pPr marL="285750" lvl="0" indent="-285750" rtl="0">
              <a:spcBef>
                <a:spcPts val="600"/>
              </a:spcBef>
              <a:spcAft>
                <a:spcPts val="0"/>
              </a:spcAft>
              <a:buFont typeface="Wingdings" panose="05000000000000000000" charset="0"/>
              <a:buChar char="q"/>
            </a:pPr>
            <a:r>
              <a:rPr lang="en-US" dirty="0">
                <a:solidFill>
                  <a:schemeClr val="accent6">
                    <a:lumMod val="75000"/>
                  </a:schemeClr>
                </a:solidFill>
                <a:latin typeface="Comic Sans MS" panose="030F0702030302020204" pitchFamily="66" charset="0"/>
              </a:rPr>
              <a:t>  N. Guru, A. Dahiya, and N. Rajpal, “Decision support system for heart disease diagnosis using Neural Network,” 2007. </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362"/>
        <p:cNvGrpSpPr/>
        <p:nvPr/>
      </p:nvGrpSpPr>
      <p:grpSpPr>
        <a:xfrm>
          <a:off x="0" y="0"/>
          <a:ext cx="0" cy="0"/>
          <a:chOff x="0" y="0"/>
          <a:chExt cx="0" cy="0"/>
        </a:xfrm>
      </p:grpSpPr>
      <p:sp>
        <p:nvSpPr>
          <p:cNvPr id="1378" name="Google Shape;1378;p5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34</a:t>
            </a:fld>
            <a:endParaRPr lang="en-GB"/>
          </a:p>
        </p:txBody>
      </p:sp>
      <p:sp>
        <p:nvSpPr>
          <p:cNvPr id="65" name="Google Shape;65;p13"/>
          <p:cNvSpPr txBox="1"/>
          <p:nvPr/>
        </p:nvSpPr>
        <p:spPr>
          <a:xfrm>
            <a:off x="899160" y="1635760"/>
            <a:ext cx="7467600" cy="1572895"/>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Font typeface="Wingdings" panose="05000000000000000000" charset="0"/>
              <a:buNone/>
            </a:pPr>
            <a:r>
              <a:rPr lang="en-US" altLang="en-GB" sz="7200" dirty="0">
                <a:solidFill>
                  <a:schemeClr val="accent6">
                    <a:lumMod val="75000"/>
                  </a:schemeClr>
                </a:solidFill>
                <a:effectLst>
                  <a:reflection blurRad="6350" stA="55000" endA="300" endPos="45500" dir="5400000" sy="-100000" algn="bl" rotWithShape="0"/>
                </a:effectLst>
                <a:latin typeface="Droid Serif"/>
                <a:ea typeface="Droid Serif"/>
                <a:cs typeface="Droid Serif"/>
                <a:sym typeface="Droid Serif"/>
              </a:rPr>
              <a:t>THANKYOU</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6" name="Google Shape;76;p14"/>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4</a:t>
            </a:fld>
            <a:endParaRPr lang="en-GB" dirty="0"/>
          </a:p>
        </p:txBody>
      </p:sp>
      <p:sp>
        <p:nvSpPr>
          <p:cNvPr id="65" name="Google Shape;65;p13"/>
          <p:cNvSpPr txBox="1"/>
          <p:nvPr/>
        </p:nvSpPr>
        <p:spPr>
          <a:xfrm>
            <a:off x="1168592" y="700070"/>
            <a:ext cx="6806565" cy="342074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sz="1600" b="1" dirty="0">
                <a:solidFill>
                  <a:schemeClr val="accent1"/>
                </a:solidFill>
                <a:latin typeface="Droid Serif"/>
                <a:ea typeface="Droid Serif"/>
                <a:cs typeface="Droid Serif"/>
                <a:sym typeface="Droid Serif"/>
              </a:rPr>
              <a:t>1.3.Problem system</a:t>
            </a:r>
          </a:p>
          <a:p>
            <a:pPr marL="0" lvl="0" indent="0" algn="l" rtl="0">
              <a:lnSpc>
                <a:spcPct val="150000"/>
              </a:lnSpc>
              <a:spcBef>
                <a:spcPts val="600"/>
              </a:spcBef>
              <a:spcAft>
                <a:spcPts val="0"/>
              </a:spcAft>
              <a:buClr>
                <a:schemeClr val="dk1"/>
              </a:buClr>
              <a:buSzPts val="1100"/>
              <a:buFont typeface="Arial" panose="020B0604020202020204"/>
              <a:buNone/>
            </a:pPr>
            <a:r>
              <a:rPr lang="en-IN" altLang="en-GB" dirty="0">
                <a:solidFill>
                  <a:srgbClr val="434343"/>
                </a:solidFill>
                <a:latin typeface="Comic Sans MS" panose="030F0702030302020204" charset="0"/>
                <a:ea typeface="Droid Serif"/>
                <a:cs typeface="Comic Sans MS" panose="030F0702030302020204" charset="0"/>
                <a:sym typeface="Droid Serif"/>
              </a:rPr>
              <a:t>	</a:t>
            </a:r>
            <a:r>
              <a:rPr lang="en-US" dirty="0"/>
              <a:t> </a:t>
            </a:r>
            <a:r>
              <a:rPr lang="en-US" dirty="0">
                <a:solidFill>
                  <a:schemeClr val="accent6">
                    <a:lumMod val="75000"/>
                  </a:schemeClr>
                </a:solidFill>
                <a:latin typeface="Comic Sans MS" panose="030F0702030302020204" pitchFamily="66" charset="0"/>
              </a:rPr>
              <a:t>The major challenge in heart disease is its detection. There are instruments available which can predict heart disease but either it are expensive or are not efficient to calculate chance of heart disease in human. Early detection of cardiac diseases can decrease the mortality rate and overall complications. However, it is not possible to monitor patients everyday in all cases accurately and consultation of a patient for 24 hours by a doctor is not available since it requires more sapience, time and expertise. Since we have a good amount of data in today’s world, we can use various machine learning algorithms to analyze the data for hidden patterns. The hidden patterns can be used for health diagnosis in medicinal data </a:t>
            </a:r>
            <a:endParaRPr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2" name="Title 0"/>
          <p:cNvSpPr/>
          <p:nvPr/>
        </p:nvSpPr>
        <p:spPr>
          <a:xfrm>
            <a:off x="3241650" y="339770"/>
            <a:ext cx="2660700" cy="360300"/>
          </a:xfrm>
          <a:prstGeom prst="rect">
            <a:avLst/>
          </a:prstGeom>
          <a:solidFill>
            <a:schemeClr val="bg1"/>
          </a:solidFill>
          <a:ln>
            <a:noFill/>
          </a:ln>
        </p:spPr>
        <p:txBody>
          <a:bodyPr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1pPr>
            <a:lvl2pPr marR="0" lvl="1"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2pPr>
            <a:lvl3pPr marR="0" lvl="2"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3pPr>
            <a:lvl4pPr marR="0" lvl="3"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4pPr>
            <a:lvl5pPr marR="0" lvl="4"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5pPr>
            <a:lvl6pPr marR="0" lvl="5"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6pPr>
            <a:lvl7pPr marR="0" lvl="6"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7pPr>
            <a:lvl8pPr marR="0" lvl="7"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8pPr>
            <a:lvl9pPr marR="0" lvl="8" algn="ctr" rtl="0">
              <a:lnSpc>
                <a:spcPct val="100000"/>
              </a:lnSpc>
              <a:spcBef>
                <a:spcPts val="0"/>
              </a:spcBef>
              <a:spcAft>
                <a:spcPts val="0"/>
              </a:spcAft>
              <a:buClr>
                <a:schemeClr val="dk2"/>
              </a:buClr>
              <a:buSzPts val="1200"/>
              <a:buFont typeface="Montserrat" panose="00000500000000000000"/>
              <a:buNone/>
              <a:defRPr sz="1200" b="1" i="0" u="none" strike="noStrike" cap="none">
                <a:solidFill>
                  <a:schemeClr val="dk2"/>
                </a:solidFill>
                <a:latin typeface="Montserrat" panose="00000500000000000000"/>
                <a:ea typeface="Montserrat" panose="00000500000000000000"/>
                <a:cs typeface="Montserrat" panose="00000500000000000000"/>
                <a:sym typeface="Montserrat" panose="00000500000000000000"/>
              </a:defRPr>
            </a:lvl9pPr>
          </a:lstStyle>
          <a:p>
            <a:r>
              <a:rPr lang="en-US" sz="1600" dirty="0"/>
              <a:t>1.INTRODUCTION</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8" name="Google Shape;68;p13"/>
          <p:cNvSpPr txBox="1">
            <a:spLocks noGrp="1"/>
          </p:cNvSpPr>
          <p:nvPr>
            <p:ph type="sldNum" idx="12"/>
          </p:nvPr>
        </p:nvSpPr>
        <p:spPr>
          <a:xfrm>
            <a:off x="-125" y="4928699"/>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5</a:t>
            </a:fld>
            <a:endParaRPr lang="en-GB"/>
          </a:p>
        </p:txBody>
      </p:sp>
      <p:sp>
        <p:nvSpPr>
          <p:cNvPr id="3" name="Title 0"/>
          <p:cNvSpPr>
            <a:spLocks noGrp="1"/>
          </p:cNvSpPr>
          <p:nvPr>
            <p:ph type="title"/>
          </p:nvPr>
        </p:nvSpPr>
        <p:spPr>
          <a:xfrm>
            <a:off x="3241650" y="99105"/>
            <a:ext cx="2660700" cy="360300"/>
          </a:xfrm>
        </p:spPr>
        <p:txBody>
          <a:bodyPr/>
          <a:lstStyle/>
          <a:p>
            <a:r>
              <a:rPr lang="en-US" sz="1600" dirty="0"/>
              <a:t>1.INTRODUCTION</a:t>
            </a:r>
          </a:p>
        </p:txBody>
      </p:sp>
      <p:sp>
        <p:nvSpPr>
          <p:cNvPr id="2" name="Google Shape;66;p13"/>
          <p:cNvSpPr txBox="1"/>
          <p:nvPr/>
        </p:nvSpPr>
        <p:spPr>
          <a:xfrm>
            <a:off x="1249615" y="1379942"/>
            <a:ext cx="6889750" cy="334200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600" b="1" dirty="0">
                <a:solidFill>
                  <a:schemeClr val="accent1"/>
                </a:solidFill>
                <a:latin typeface="Droid Serif"/>
                <a:ea typeface="Droid Serif"/>
                <a:cs typeface="Droid Serif"/>
                <a:sym typeface="Droid Serif"/>
              </a:rPr>
              <a:t>1.4.Object definition</a:t>
            </a:r>
          </a:p>
          <a:p>
            <a:pPr lvl="0">
              <a:lnSpc>
                <a:spcPct val="150000"/>
              </a:lnSpc>
              <a:spcBef>
                <a:spcPts val="600"/>
              </a:spcBef>
            </a:pPr>
            <a:r>
              <a:rPr lang="en-IN" dirty="0">
                <a:solidFill>
                  <a:srgbClr val="434343"/>
                </a:solidFill>
                <a:latin typeface="Comic Sans MS" panose="030F0702030302020204" charset="0"/>
                <a:ea typeface="Droid Serif"/>
                <a:cs typeface="Comic Sans MS" panose="030F0702030302020204" charset="0"/>
                <a:sym typeface="Droid Serif"/>
              </a:rPr>
              <a:t>	</a:t>
            </a:r>
            <a:r>
              <a:rPr lang="en-US" dirty="0">
                <a:solidFill>
                  <a:schemeClr val="accent6">
                    <a:lumMod val="75000"/>
                  </a:schemeClr>
                </a:solidFill>
                <a:latin typeface="Comic Sans MS" panose="030F0702030302020204" pitchFamily="66" charset="0"/>
              </a:rPr>
              <a:t>The goal of our heart disease prediction project is to determine if a patient should be diagnosed with heart disease or not, which is a binary outcome, so: Positive result = 1, the patient will be diagnosed with heart disease</a:t>
            </a:r>
            <a:r>
              <a:rPr lang="en-US" dirty="0">
                <a:solidFill>
                  <a:schemeClr val="accent6">
                    <a:lumMod val="75000"/>
                  </a:schemeClr>
                </a:solidFill>
              </a:rPr>
              <a:t>.</a:t>
            </a:r>
            <a:endParaRPr dirty="0">
              <a:solidFill>
                <a:schemeClr val="accent6">
                  <a:lumMod val="75000"/>
                </a:schemeClr>
              </a:solidFill>
              <a:latin typeface="Comic Sans MS" panose="030F0702030302020204" charset="0"/>
              <a:ea typeface="Droid Serif"/>
              <a:cs typeface="Comic Sans MS" panose="030F0702030302020204" charset="0"/>
              <a:sym typeface="Droid Serif"/>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Google Shape;84;p15"/>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6</a:t>
            </a:fld>
            <a:endParaRPr lang="en-GB"/>
          </a:p>
        </p:txBody>
      </p:sp>
      <p:sp>
        <p:nvSpPr>
          <p:cNvPr id="65" name="Google Shape;65;p13"/>
          <p:cNvSpPr txBox="1"/>
          <p:nvPr/>
        </p:nvSpPr>
        <p:spPr>
          <a:xfrm>
            <a:off x="934085" y="861695"/>
            <a:ext cx="7197090" cy="342074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altLang="en-GB" b="1" dirty="0">
                <a:solidFill>
                  <a:schemeClr val="bg1"/>
                </a:solidFill>
                <a:latin typeface="Droid Serif"/>
                <a:ea typeface="Droid Serif"/>
                <a:cs typeface="Droid Serif"/>
                <a:sym typeface="Droid Serif"/>
              </a:rPr>
              <a:t>1.5</a:t>
            </a:r>
            <a:r>
              <a:rPr lang="en-US" altLang="en-GB" b="1" dirty="0">
                <a:solidFill>
                  <a:schemeClr val="bg1"/>
                </a:solidFill>
                <a:latin typeface="Comic Sans MS" panose="030F0702030302020204" pitchFamily="66" charset="0"/>
                <a:ea typeface="Droid Serif"/>
                <a:cs typeface="Droid Serif"/>
                <a:sym typeface="Droid Serif"/>
              </a:rPr>
              <a:t>.ARCHITECTURE</a:t>
            </a:r>
          </a:p>
          <a:p>
            <a:pPr marL="0" lvl="0" indent="0" algn="l" rtl="0">
              <a:spcBef>
                <a:spcPts val="600"/>
              </a:spcBef>
              <a:spcAft>
                <a:spcPts val="0"/>
              </a:spcAft>
              <a:buClr>
                <a:schemeClr val="dk1"/>
              </a:buClr>
              <a:buSzPts val="1100"/>
              <a:buFont typeface="Arial" panose="020B0604020202020204"/>
              <a:buNone/>
            </a:pPr>
            <a:endParaRPr sz="1200" dirty="0">
              <a:solidFill>
                <a:srgbClr val="434343"/>
              </a:solidFill>
              <a:latin typeface="Droid Serif"/>
              <a:ea typeface="Droid Serif"/>
              <a:cs typeface="Droid Serif"/>
              <a:sym typeface="Droid Serif"/>
            </a:endParaRPr>
          </a:p>
        </p:txBody>
      </p:sp>
      <p:pic>
        <p:nvPicPr>
          <p:cNvPr id="3" name="Picture 2">
            <a:extLst>
              <a:ext uri="{FF2B5EF4-FFF2-40B4-BE49-F238E27FC236}">
                <a16:creationId xmlns:a16="http://schemas.microsoft.com/office/drawing/2014/main" id="{686D87EC-FB02-3A7D-1045-A8DAE010200F}"/>
              </a:ext>
            </a:extLst>
          </p:cNvPr>
          <p:cNvPicPr>
            <a:picLocks noChangeAspect="1"/>
          </p:cNvPicPr>
          <p:nvPr/>
        </p:nvPicPr>
        <p:blipFill>
          <a:blip r:embed="rId3"/>
          <a:stretch>
            <a:fillRect/>
          </a:stretch>
        </p:blipFill>
        <p:spPr>
          <a:xfrm>
            <a:off x="2858814" y="1017135"/>
            <a:ext cx="3468414" cy="3320715"/>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dirty="0"/>
              <a:t>2.LITERATURE SURVEY</a:t>
            </a:r>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7</a:t>
            </a:fld>
            <a:endParaRPr lang="en-GB"/>
          </a:p>
        </p:txBody>
      </p:sp>
      <p:sp>
        <p:nvSpPr>
          <p:cNvPr id="65" name="Google Shape;65;p13"/>
          <p:cNvSpPr txBox="1"/>
          <p:nvPr/>
        </p:nvSpPr>
        <p:spPr>
          <a:xfrm>
            <a:off x="539114" y="748665"/>
            <a:ext cx="8184471" cy="4120560"/>
          </a:xfrm>
          <a:prstGeom prst="rect">
            <a:avLst/>
          </a:prstGeom>
          <a:noFill/>
          <a:ln>
            <a:noFill/>
          </a:ln>
        </p:spPr>
        <p:txBody>
          <a:bodyPr spcFirstLastPara="1" wrap="square" lIns="91425" tIns="91425" rIns="91425" bIns="91425" anchor="t" anchorCtr="0">
            <a:noAutofit/>
          </a:bodyPr>
          <a:lstStyle/>
          <a:p>
            <a:pPr lvl="0">
              <a:lnSpc>
                <a:spcPct val="150000"/>
              </a:lnSpc>
              <a:spcBef>
                <a:spcPts val="600"/>
              </a:spcBef>
            </a:pPr>
            <a:r>
              <a:rPr lang="en-US" dirty="0">
                <a:solidFill>
                  <a:schemeClr val="accent6">
                    <a:lumMod val="75000"/>
                  </a:schemeClr>
                </a:solidFill>
                <a:latin typeface="Comic Sans MS" panose="030F0702030302020204" pitchFamily="66" charset="0"/>
              </a:rPr>
              <a:t> Machine learning is helpful for a variety of situations. The prediction of dependent variable values from independent variables is one of the uses of this methodology. Our methodology involves Linear Regression . Machine learning and statistical models have been widely used for stock price prediction. Researchers have explored various techniques and algorithms, including linear regression, Lasso regression, and logistic regression, to identify patterns and trends in historical stock prices and other relevant data sources. [1] Purushottam ,et ,al proposed a paper “Efficient Heart Disease Prediction System” using hill climbing and decision tree algorithms .They used Cleveland dataset and preprocessing of data is performed before using classification algorithms. [2] </a:t>
            </a:r>
            <a:r>
              <a:rPr lang="en-US" dirty="0" err="1">
                <a:solidFill>
                  <a:schemeClr val="accent6">
                    <a:lumMod val="75000"/>
                  </a:schemeClr>
                </a:solidFill>
                <a:latin typeface="Comic Sans MS" panose="030F0702030302020204" pitchFamily="66" charset="0"/>
              </a:rPr>
              <a:t>Santhana</a:t>
            </a:r>
            <a:r>
              <a:rPr lang="en-US" dirty="0">
                <a:solidFill>
                  <a:schemeClr val="accent6">
                    <a:lumMod val="75000"/>
                  </a:schemeClr>
                </a:solidFill>
                <a:latin typeface="Comic Sans MS" panose="030F0702030302020204" pitchFamily="66" charset="0"/>
              </a:rPr>
              <a:t> Krishnan. J ,et ,al proposed a paper “Prediction of Heart Disease Using Machine Learning Algorithms” using decision tree and Naive Bayes algorithm for prediction of heart disease. In decision tree algorithm the tree is built using certain conditions which gives True or False decisions.</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2" name="Text Box 1"/>
          <p:cNvSpPr txBox="1"/>
          <p:nvPr/>
        </p:nvSpPr>
        <p:spPr>
          <a:xfrm>
            <a:off x="539115" y="459105"/>
            <a:ext cx="2540000" cy="337185"/>
          </a:xfrm>
          <a:prstGeom prst="rect">
            <a:avLst/>
          </a:prstGeom>
          <a:noFill/>
        </p:spPr>
        <p:txBody>
          <a:bodyPr wrap="square" rtlCol="0" anchor="t">
            <a:spAutoFit/>
          </a:bodyPr>
          <a:lstStyle/>
          <a:p>
            <a:r>
              <a:rPr lang="en-US" sz="1600" b="1" u="sng" dirty="0">
                <a:solidFill>
                  <a:schemeClr val="accent2">
                    <a:lumMod val="75000"/>
                  </a:schemeClr>
                </a:solidFill>
                <a:latin typeface="Comic Sans MS" panose="030F0702030302020204" charset="0"/>
                <a:cs typeface="Comic Sans MS" panose="030F0702030302020204" charset="0"/>
              </a:rPr>
              <a:t>2.1.survey details</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dirty="0"/>
              <a:t>2.LITERATURE SURVEY</a:t>
            </a:r>
          </a:p>
        </p:txBody>
      </p:sp>
      <p:sp>
        <p:nvSpPr>
          <p:cNvPr id="97" name="Google Shape;97;p17"/>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8</a:t>
            </a:fld>
            <a:endParaRPr lang="en-GB"/>
          </a:p>
        </p:txBody>
      </p:sp>
      <p:sp>
        <p:nvSpPr>
          <p:cNvPr id="65" name="Google Shape;65;p13"/>
          <p:cNvSpPr txBox="1"/>
          <p:nvPr/>
        </p:nvSpPr>
        <p:spPr>
          <a:xfrm>
            <a:off x="349927" y="678197"/>
            <a:ext cx="8604761" cy="393573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600"/>
              </a:spcBef>
              <a:spcAft>
                <a:spcPts val="0"/>
              </a:spcAft>
              <a:buNone/>
            </a:pPr>
            <a:r>
              <a:rPr lang="en-US" dirty="0">
                <a:solidFill>
                  <a:schemeClr val="accent6">
                    <a:lumMod val="75000"/>
                  </a:schemeClr>
                </a:solidFill>
                <a:latin typeface="Comic Sans MS" panose="030F0702030302020204" pitchFamily="66" charset="0"/>
              </a:rPr>
              <a:t>[3] Sonam </a:t>
            </a:r>
            <a:r>
              <a:rPr lang="en-US" dirty="0" err="1">
                <a:solidFill>
                  <a:schemeClr val="accent6">
                    <a:lumMod val="75000"/>
                  </a:schemeClr>
                </a:solidFill>
                <a:latin typeface="Comic Sans MS" panose="030F0702030302020204" pitchFamily="66" charset="0"/>
              </a:rPr>
              <a:t>Nikhar</a:t>
            </a:r>
            <a:r>
              <a:rPr lang="en-US" dirty="0">
                <a:solidFill>
                  <a:schemeClr val="accent6">
                    <a:lumMod val="75000"/>
                  </a:schemeClr>
                </a:solidFill>
                <a:latin typeface="Comic Sans MS" panose="030F0702030302020204" pitchFamily="66" charset="0"/>
              </a:rPr>
              <a:t> et al proposed paper “ Prediction of Heart Disease Using Machine Learning Algorithms” their research gives point to point explanation of Naïve Bayes and decision tree classifier that are used especially in the prediction of Heart Disease. [4] Aditi </a:t>
            </a:r>
            <a:r>
              <a:rPr lang="en-US" dirty="0" err="1">
                <a:solidFill>
                  <a:schemeClr val="accent6">
                    <a:lumMod val="75000"/>
                  </a:schemeClr>
                </a:solidFill>
                <a:latin typeface="Comic Sans MS" panose="030F0702030302020204" pitchFamily="66" charset="0"/>
              </a:rPr>
              <a:t>Gavhane</a:t>
            </a:r>
            <a:r>
              <a:rPr lang="en-US" dirty="0">
                <a:solidFill>
                  <a:schemeClr val="accent6">
                    <a:lumMod val="75000"/>
                  </a:schemeClr>
                </a:solidFill>
                <a:latin typeface="Comic Sans MS" panose="030F0702030302020204" pitchFamily="66" charset="0"/>
              </a:rPr>
              <a:t> et al proposed a paper “Prediction of Heart Disease Using Machine Learning”, in which training and testing of dataset is performed by using neural network algorithm multilayer perceptron. In this algorithm there will be one input layer and one output layer and one or more layers are hidden layers between these two input and output layers. [5] Avinash </a:t>
            </a:r>
            <a:r>
              <a:rPr lang="en-US" dirty="0" err="1">
                <a:solidFill>
                  <a:schemeClr val="accent6">
                    <a:lumMod val="75000"/>
                  </a:schemeClr>
                </a:solidFill>
                <a:latin typeface="Comic Sans MS" panose="030F0702030302020204" pitchFamily="66" charset="0"/>
              </a:rPr>
              <a:t>Golande</a:t>
            </a:r>
            <a:r>
              <a:rPr lang="en-US" dirty="0">
                <a:solidFill>
                  <a:schemeClr val="accent6">
                    <a:lumMod val="75000"/>
                  </a:schemeClr>
                </a:solidFill>
                <a:latin typeface="Comic Sans MS" panose="030F0702030302020204" pitchFamily="66" charset="0"/>
              </a:rPr>
              <a:t> et al, proposed “Heart Disease Prediction Using Effective Machine Learning Techniques” in which few data mining techniques are used that support the doctors to differentiate the heart disease. Usually utilized methodologies are k-nearest </a:t>
            </a:r>
            <a:r>
              <a:rPr lang="en-US" dirty="0" err="1">
                <a:solidFill>
                  <a:schemeClr val="accent6">
                    <a:lumMod val="75000"/>
                  </a:schemeClr>
                </a:solidFill>
                <a:latin typeface="Comic Sans MS" panose="030F0702030302020204" pitchFamily="66" charset="0"/>
              </a:rPr>
              <a:t>neighbour</a:t>
            </a:r>
            <a:r>
              <a:rPr lang="en-US" dirty="0">
                <a:solidFill>
                  <a:schemeClr val="accent6">
                    <a:lumMod val="75000"/>
                  </a:schemeClr>
                </a:solidFill>
                <a:latin typeface="Comic Sans MS" panose="030F0702030302020204" pitchFamily="66" charset="0"/>
              </a:rPr>
              <a:t>, Decision tree and Naïve Bayes. Other unique characterization-based strategies utilized are packing calculation, Part thickness, consecutive negligible streamlining and neural systems, straight Kernel </a:t>
            </a:r>
            <a:r>
              <a:rPr lang="en-US" dirty="0" err="1">
                <a:solidFill>
                  <a:schemeClr val="accent6">
                    <a:lumMod val="75000"/>
                  </a:schemeClr>
                </a:solidFill>
                <a:latin typeface="Comic Sans MS" panose="030F0702030302020204" pitchFamily="66" charset="0"/>
              </a:rPr>
              <a:t>selfarranging</a:t>
            </a:r>
            <a:r>
              <a:rPr lang="en-US" dirty="0">
                <a:solidFill>
                  <a:schemeClr val="accent6">
                    <a:lumMod val="75000"/>
                  </a:schemeClr>
                </a:solidFill>
                <a:latin typeface="Comic Sans MS" panose="030F0702030302020204" pitchFamily="66" charset="0"/>
              </a:rPr>
              <a:t> guide and SVM (Bolster Vector Machine).</a:t>
            </a:r>
            <a:endParaRPr lang="en-US" altLang="en-GB" dirty="0">
              <a:solidFill>
                <a:schemeClr val="accent6">
                  <a:lumMod val="75000"/>
                </a:schemeClr>
              </a:solidFill>
              <a:latin typeface="Comic Sans MS" panose="030F0702030302020204" pitchFamily="66" charset="0"/>
              <a:ea typeface="Droid Serif"/>
              <a:cs typeface="Comic Sans MS" panose="030F0702030302020204" charset="0"/>
              <a:sym typeface="Droid Serif"/>
            </a:endParaRPr>
          </a:p>
        </p:txBody>
      </p:sp>
      <p:sp>
        <p:nvSpPr>
          <p:cNvPr id="2" name="Text Box 1"/>
          <p:cNvSpPr txBox="1"/>
          <p:nvPr/>
        </p:nvSpPr>
        <p:spPr>
          <a:xfrm>
            <a:off x="539115" y="459105"/>
            <a:ext cx="2540000" cy="337185"/>
          </a:xfrm>
          <a:prstGeom prst="rect">
            <a:avLst/>
          </a:prstGeom>
          <a:noFill/>
        </p:spPr>
        <p:txBody>
          <a:bodyPr wrap="square" rtlCol="0" anchor="t">
            <a:spAutoFit/>
          </a:bodyPr>
          <a:lstStyle/>
          <a:p>
            <a:r>
              <a:rPr lang="en-US" sz="1600" b="1" u="sng" dirty="0">
                <a:solidFill>
                  <a:schemeClr val="accent2">
                    <a:lumMod val="75000"/>
                  </a:schemeClr>
                </a:solidFill>
                <a:latin typeface="Comic Sans MS" panose="030F0702030302020204" charset="0"/>
                <a:cs typeface="Comic Sans MS" panose="030F0702030302020204" charset="0"/>
              </a:rPr>
              <a:t>2.1.survey details</a:t>
            </a:r>
          </a:p>
        </p:txBody>
      </p:sp>
    </p:spTree>
    <p:extLst>
      <p:ext uri="{BB962C8B-B14F-4D97-AF65-F5344CB8AC3E}">
        <p14:creationId xmlns:p14="http://schemas.microsoft.com/office/powerpoint/2010/main" val="2757416499"/>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19"/>
          <p:cNvSpPr txBox="1">
            <a:spLocks noGrp="1"/>
          </p:cNvSpPr>
          <p:nvPr>
            <p:ph type="title"/>
          </p:nvPr>
        </p:nvSpPr>
        <p:spPr>
          <a:xfrm>
            <a:off x="3241650" y="99105"/>
            <a:ext cx="2660700" cy="360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GB"/>
              <a:t>3. DATA PRE-PROCESSING</a:t>
            </a:r>
          </a:p>
        </p:txBody>
      </p:sp>
      <p:sp>
        <p:nvSpPr>
          <p:cNvPr id="118" name="Google Shape;118;p1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9</a:t>
            </a:fld>
            <a:endParaRPr lang="en-GB"/>
          </a:p>
        </p:txBody>
      </p:sp>
      <p:sp>
        <p:nvSpPr>
          <p:cNvPr id="65" name="Google Shape;65;p13"/>
          <p:cNvSpPr txBox="1"/>
          <p:nvPr/>
        </p:nvSpPr>
        <p:spPr>
          <a:xfrm>
            <a:off x="547247" y="648591"/>
            <a:ext cx="8049256" cy="524771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b="1" dirty="0">
                <a:solidFill>
                  <a:schemeClr val="accent1"/>
                </a:solidFill>
                <a:latin typeface="Comic Sans MS" panose="030F0702030302020204" charset="0"/>
                <a:ea typeface="Droid Serif"/>
                <a:cs typeface="Comic Sans MS" panose="030F0702030302020204" charset="0"/>
                <a:sym typeface="Droid Serif"/>
              </a:rPr>
              <a:t>3.1.Data set</a:t>
            </a:r>
          </a:p>
          <a:p>
            <a:pPr marL="0" lvl="0" indent="0" algn="l" rtl="0">
              <a:spcBef>
                <a:spcPts val="600"/>
              </a:spcBef>
              <a:spcAft>
                <a:spcPts val="0"/>
              </a:spcAft>
              <a:buClr>
                <a:schemeClr val="dk1"/>
              </a:buClr>
              <a:buSzPts val="1100"/>
              <a:buFont typeface="Arial" panose="020B0604020202020204"/>
              <a:buNone/>
            </a:pP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It's a clean, easy to understand set of data. However, the meaning of some of the column headers are not obvious. Here's what they mean,</a:t>
            </a:r>
          </a:p>
          <a:p>
            <a:pPr marL="0" lvl="0" indent="0" algn="l" rtl="0">
              <a:spcBef>
                <a:spcPts val="600"/>
              </a:spcBef>
              <a:spcAft>
                <a:spcPts val="0"/>
              </a:spcAft>
              <a:buClr>
                <a:schemeClr val="dk1"/>
              </a:buClr>
              <a:buSzPts val="1100"/>
              <a:buFont typeface="Arial" panose="020B0604020202020204"/>
              <a:buNone/>
            </a:pP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age: The person's age in </a:t>
            </a: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yearssex</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sex (1 = male, 0 = female)</a:t>
            </a:r>
          </a:p>
          <a:p>
            <a:pPr marL="0" lvl="0" indent="0" algn="l" rtl="0">
              <a:spcBef>
                <a:spcPts val="600"/>
              </a:spcBef>
              <a:spcAft>
                <a:spcPts val="0"/>
              </a:spcAft>
              <a:buClr>
                <a:schemeClr val="dk1"/>
              </a:buClr>
              <a:buSzPts val="1100"/>
              <a:buFont typeface="Arial" panose="020B0604020202020204"/>
              <a:buNone/>
            </a:pP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cp: The chest pain experienced (Value 1: typical angina, Value 2: atypical angina, Value 3: non-anginal pain, Value 4: asymptomatic)</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trestbps</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resting blood pressure (mm Hg on admission to the hospital)</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chol</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cholesterol measurement in mg/dl</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fbs</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fasting blood sugar (&gt; 120 mg/dl, 1 = true; 0 = false)</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restecg</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Resting electrocardiographic measurement (0 = normal, 1 = having ST-T wave abnormality, 2 = showing probable or definite left ventricular hypertrophy by Estes' criteria)</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thalach</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The person's maximum heart rate achieved</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exang</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Exercise induced angina (1 = yes; 0 = no)</a:t>
            </a:r>
          </a:p>
          <a:p>
            <a:pPr marL="0" lvl="0" indent="0" algn="l" rtl="0">
              <a:spcBef>
                <a:spcPts val="600"/>
              </a:spcBef>
              <a:spcAft>
                <a:spcPts val="0"/>
              </a:spcAft>
              <a:buClr>
                <a:schemeClr val="dk1"/>
              </a:buClr>
              <a:buSzPts val="1100"/>
              <a:buFont typeface="Arial" panose="020B0604020202020204"/>
              <a:buNone/>
            </a:pPr>
            <a:r>
              <a:rPr lang="en-US" altLang="en-GB" dirty="0" err="1">
                <a:solidFill>
                  <a:schemeClr val="accent6">
                    <a:lumMod val="75000"/>
                  </a:schemeClr>
                </a:solidFill>
                <a:latin typeface="Comic Sans MS" panose="030F0702030302020204" charset="0"/>
                <a:ea typeface="Droid Serif"/>
                <a:cs typeface="Comic Sans MS" panose="030F0702030302020204" charset="0"/>
                <a:sym typeface="Droid Serif"/>
              </a:rPr>
              <a:t>oldpeak</a:t>
            </a:r>
            <a:r>
              <a:rPr lang="en-US" altLang="en-GB" dirty="0">
                <a:solidFill>
                  <a:schemeClr val="accent6">
                    <a:lumMod val="75000"/>
                  </a:schemeClr>
                </a:solidFill>
                <a:latin typeface="Comic Sans MS" panose="030F0702030302020204" charset="0"/>
                <a:ea typeface="Droid Serif"/>
                <a:cs typeface="Comic Sans MS" panose="030F0702030302020204" charset="0"/>
                <a:sym typeface="Droid Serif"/>
              </a:rPr>
              <a:t>: ST depression induced by exercise relative to rest ('ST' relates to positions on the ECG plot. See more here)</a:t>
            </a:r>
          </a:p>
        </p:txBody>
      </p:sp>
    </p:spTree>
  </p:cSld>
  <p:clrMapOvr>
    <a:masterClrMapping/>
  </p:clrMapOvr>
  <p:transition>
    <p:fade thruBlk="1"/>
  </p:transition>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2578</Words>
  <Application>Microsoft Office PowerPoint</Application>
  <PresentationFormat>On-screen Show (16:9)</PresentationFormat>
  <Paragraphs>231</Paragraphs>
  <Slides>34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Book Antiqua</vt:lpstr>
      <vt:lpstr>Comic Sans MS</vt:lpstr>
      <vt:lpstr>Droid Serif</vt:lpstr>
      <vt:lpstr>Montserrat</vt:lpstr>
      <vt:lpstr>Times New Roman</vt:lpstr>
      <vt:lpstr>Wingdings</vt:lpstr>
      <vt:lpstr>Perdita template</vt:lpstr>
      <vt:lpstr>    HEART DISEASE PREDICTION</vt:lpstr>
      <vt:lpstr>1.INTRODUCTION</vt:lpstr>
      <vt:lpstr>1.INTRODUCTION</vt:lpstr>
      <vt:lpstr>PowerPoint Presentation</vt:lpstr>
      <vt:lpstr>1.INTRODUCTION</vt:lpstr>
      <vt:lpstr>PowerPoint Presentation</vt:lpstr>
      <vt:lpstr>2.LITERATURE SURVEY</vt:lpstr>
      <vt:lpstr>2.LITERATURE SURVEY</vt:lpstr>
      <vt:lpstr>3. 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4.METHODOLOGY</vt:lpstr>
      <vt:lpstr>4.METHODOLOGY</vt:lpstr>
      <vt:lpstr>5.RESULTS AND DISCUSSION</vt:lpstr>
      <vt:lpstr>6.CONCLUSION AND FUTURE SCOPE</vt:lpstr>
      <vt:lpstr>6.CONCLUSION AND FUTURE SCOPE</vt:lpstr>
      <vt:lpstr>7.REFERENCES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rishitha</dc:creator>
  <cp:lastModifiedBy>kondrarishi@gmail.com</cp:lastModifiedBy>
  <cp:revision>1</cp:revision>
  <dcterms:modified xsi:type="dcterms:W3CDTF">2024-06-10T16:52:56Z</dcterms:modified>
</cp:coreProperties>
</file>