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4204950"/>
  <p:notesSz cx="20104100" cy="142049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112" y="-1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3534"/>
            <a:ext cx="17088486" cy="2983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54772"/>
            <a:ext cx="14072870" cy="3551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 u="sng">
                <a:solidFill>
                  <a:srgbClr val="155F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1" i="0" u="sng">
                <a:solidFill>
                  <a:srgbClr val="155F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67138"/>
            <a:ext cx="8745284" cy="9375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67138"/>
            <a:ext cx="8745284" cy="9375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62052"/>
            <a:ext cx="20104100" cy="11882120"/>
          </a:xfrm>
          <a:custGeom>
            <a:avLst/>
            <a:gdLst/>
            <a:ahLst/>
            <a:cxnLst/>
            <a:rect l="l" t="t" r="r" b="b"/>
            <a:pathLst>
              <a:path w="20104100" h="11882119">
                <a:moveTo>
                  <a:pt x="0" y="11881720"/>
                </a:moveTo>
                <a:lnTo>
                  <a:pt x="20104101" y="11881720"/>
                </a:lnTo>
                <a:lnTo>
                  <a:pt x="20104101" y="0"/>
                </a:lnTo>
                <a:lnTo>
                  <a:pt x="0" y="0"/>
                </a:lnTo>
                <a:lnTo>
                  <a:pt x="0" y="11881720"/>
                </a:lnTo>
                <a:close/>
              </a:path>
            </a:pathLst>
          </a:custGeom>
          <a:solidFill>
            <a:srgbClr val="DC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1"/>
            <a:ext cx="20104100" cy="16510"/>
          </a:xfrm>
          <a:custGeom>
            <a:avLst/>
            <a:gdLst/>
            <a:ahLst/>
            <a:cxnLst/>
            <a:rect l="l" t="t" r="r" b="b"/>
            <a:pathLst>
              <a:path w="20104100" h="16510">
                <a:moveTo>
                  <a:pt x="0" y="16192"/>
                </a:moveTo>
                <a:lnTo>
                  <a:pt x="20104101" y="16192"/>
                </a:lnTo>
                <a:lnTo>
                  <a:pt x="20104101" y="0"/>
                </a:lnTo>
                <a:lnTo>
                  <a:pt x="0" y="0"/>
                </a:lnTo>
                <a:lnTo>
                  <a:pt x="0" y="16192"/>
                </a:lnTo>
                <a:close/>
              </a:path>
            </a:pathLst>
          </a:custGeom>
          <a:solidFill>
            <a:srgbClr val="DCE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3743771"/>
            <a:ext cx="20104100" cy="458470"/>
          </a:xfrm>
          <a:custGeom>
            <a:avLst/>
            <a:gdLst/>
            <a:ahLst/>
            <a:cxnLst/>
            <a:rect l="l" t="t" r="r" b="b"/>
            <a:pathLst>
              <a:path w="20104100" h="458469">
                <a:moveTo>
                  <a:pt x="20104098" y="0"/>
                </a:moveTo>
                <a:lnTo>
                  <a:pt x="0" y="0"/>
                </a:lnTo>
                <a:lnTo>
                  <a:pt x="0" y="458429"/>
                </a:lnTo>
                <a:lnTo>
                  <a:pt x="20104098" y="458429"/>
                </a:lnTo>
                <a:lnTo>
                  <a:pt x="20104098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6190"/>
            <a:ext cx="20104100" cy="1845945"/>
          </a:xfrm>
          <a:custGeom>
            <a:avLst/>
            <a:gdLst/>
            <a:ahLst/>
            <a:cxnLst/>
            <a:rect l="l" t="t" r="r" b="b"/>
            <a:pathLst>
              <a:path w="20104100" h="1845945">
                <a:moveTo>
                  <a:pt x="20104101" y="0"/>
                </a:moveTo>
                <a:lnTo>
                  <a:pt x="0" y="0"/>
                </a:lnTo>
                <a:lnTo>
                  <a:pt x="0" y="1845861"/>
                </a:lnTo>
                <a:lnTo>
                  <a:pt x="20104101" y="1845861"/>
                </a:lnTo>
                <a:lnTo>
                  <a:pt x="20104101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941646" y="7509943"/>
            <a:ext cx="3162452" cy="350146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332432" y="1995634"/>
            <a:ext cx="3771667" cy="411068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31890" y="1926819"/>
            <a:ext cx="4081336" cy="408032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144185" y="527243"/>
            <a:ext cx="911860" cy="6350"/>
          </a:xfrm>
          <a:custGeom>
            <a:avLst/>
            <a:gdLst/>
            <a:ahLst/>
            <a:cxnLst/>
            <a:rect l="l" t="t" r="r" b="b"/>
            <a:pathLst>
              <a:path w="911859" h="6350">
                <a:moveTo>
                  <a:pt x="911798" y="0"/>
                </a:moveTo>
                <a:lnTo>
                  <a:pt x="0" y="0"/>
                </a:lnTo>
                <a:lnTo>
                  <a:pt x="0" y="6071"/>
                </a:lnTo>
                <a:lnTo>
                  <a:pt x="911798" y="6071"/>
                </a:lnTo>
                <a:lnTo>
                  <a:pt x="911798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3015" y="300594"/>
            <a:ext cx="8056880" cy="754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7872" y="4536173"/>
            <a:ext cx="9525635" cy="318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 u="sng">
                <a:solidFill>
                  <a:srgbClr val="155F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10604"/>
            <a:ext cx="6433312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10604"/>
            <a:ext cx="4623943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210604"/>
            <a:ext cx="4623943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sforeveryone.comDasp.netBprojectsBforBbcaBbtech/" TargetMode="External"/><Relationship Id="rId2" Type="http://schemas.openxmlformats.org/officeDocument/2006/relationships/hyperlink" Target="http://www.tourismtig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3520" algn="ctr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CONCLUSION</a:t>
            </a:r>
          </a:p>
          <a:p>
            <a:pPr marL="12700" marR="5080">
              <a:lnSpc>
                <a:spcPct val="89700"/>
              </a:lnSpc>
              <a:spcBef>
                <a:spcPts val="2020"/>
              </a:spcBef>
            </a:pP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This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web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application</a:t>
            </a:r>
            <a:r>
              <a:rPr sz="1600" b="0" u="none" spc="-6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was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successfully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created</a:t>
            </a:r>
            <a:r>
              <a:rPr sz="1600" b="0" u="none" spc="-6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stored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all</a:t>
            </a:r>
            <a:r>
              <a:rPr sz="1600" b="0" u="none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travel</a:t>
            </a:r>
            <a:r>
              <a:rPr sz="1600" b="0" u="none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admin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tourism</a:t>
            </a:r>
            <a:r>
              <a:rPr sz="1600" b="0" u="none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packages</a:t>
            </a:r>
            <a:r>
              <a:rPr sz="1600" b="0" u="none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booking,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creation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managing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tour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details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into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database</a:t>
            </a:r>
            <a:r>
              <a:rPr sz="1600" b="0" u="none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using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this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application.</a:t>
            </a:r>
            <a:r>
              <a:rPr sz="1600" b="0" u="none" spc="-8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application</a:t>
            </a:r>
            <a:r>
              <a:rPr sz="1600" b="0" u="none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was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tested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very</a:t>
            </a:r>
            <a:r>
              <a:rPr sz="1600" b="0" u="none" spc="-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well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errors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were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properly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debugged.</a:t>
            </a:r>
            <a:r>
              <a:rPr sz="1600" b="0" u="none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20" dirty="0">
                <a:solidFill>
                  <a:srgbClr val="501649"/>
                </a:solidFill>
                <a:latin typeface="Times New Roman"/>
                <a:cs typeface="Times New Roman"/>
              </a:rPr>
              <a:t>Testing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also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concluded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that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2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performance</a:t>
            </a:r>
            <a:r>
              <a:rPr sz="1600" b="0" u="none" spc="-2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b="0" u="none" spc="-2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system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is</a:t>
            </a:r>
            <a:r>
              <a:rPr sz="1600" b="0" u="none" spc="-2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satisfactory.</a:t>
            </a:r>
            <a:r>
              <a:rPr sz="1600" b="0" u="none" spc="-114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All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2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necessary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output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is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generated.</a:t>
            </a:r>
            <a:r>
              <a:rPr sz="1600" b="0" u="none" spc="-8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This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system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thus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provides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an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easy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way</a:t>
            </a:r>
            <a:r>
              <a:rPr sz="1600" b="0" u="none" spc="-2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automate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all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functionalities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consumption.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If</a:t>
            </a:r>
            <a:r>
              <a:rPr sz="1600" b="0" u="none" spc="-20" dirty="0">
                <a:solidFill>
                  <a:srgbClr val="501649"/>
                </a:solidFill>
                <a:latin typeface="Times New Roman"/>
                <a:cs typeface="Times New Roman"/>
              </a:rPr>
              <a:t> this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application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is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implemented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in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few</a:t>
            </a:r>
            <a:r>
              <a:rPr sz="1600" b="0" u="none" spc="-2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consumption,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it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will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be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helpful.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Further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enhancements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can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be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made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2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project,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so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that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website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functions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in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very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attractive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useful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manner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than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present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one.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It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is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concluded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that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the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application</a:t>
            </a:r>
            <a:r>
              <a:rPr sz="1600" b="0" u="none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works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well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satisfy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needs.</a:t>
            </a:r>
            <a:r>
              <a:rPr sz="1600" b="0" u="none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application</a:t>
            </a:r>
            <a:r>
              <a:rPr sz="1600" b="0" u="none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is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tested</a:t>
            </a:r>
            <a:r>
              <a:rPr sz="1600" b="0" u="none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very</a:t>
            </a:r>
            <a:r>
              <a:rPr sz="1600" b="0" u="none" spc="-1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well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errors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are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properly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debugged.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It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also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acts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as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sharing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files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valuable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resources.</a:t>
            </a:r>
            <a:r>
              <a:rPr sz="1600" b="0" u="none" spc="-7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Travel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tourism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have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significantly</a:t>
            </a:r>
            <a:r>
              <a:rPr sz="1600" b="0" u="none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shaped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global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economy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brought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people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together</a:t>
            </a:r>
            <a:r>
              <a:rPr sz="1600" b="0" u="none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from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different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cultures</a:t>
            </a:r>
            <a:r>
              <a:rPr sz="1600" b="0" u="none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backgrounds.</a:t>
            </a:r>
            <a:r>
              <a:rPr sz="1600" b="0" u="none" spc="-7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7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Travel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b="0" u="none" spc="-7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20" dirty="0">
                <a:solidFill>
                  <a:srgbClr val="501649"/>
                </a:solidFill>
                <a:latin typeface="Times New Roman"/>
                <a:cs typeface="Times New Roman"/>
              </a:rPr>
              <a:t>Tourism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industry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is</a:t>
            </a:r>
            <a:r>
              <a:rPr sz="1600" b="0" u="none" spc="50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an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important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contributor</a:t>
            </a:r>
            <a:r>
              <a:rPr sz="1600" b="0" u="none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India’s</a:t>
            </a:r>
            <a:r>
              <a:rPr sz="1600" b="0" u="none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20" dirty="0">
                <a:solidFill>
                  <a:srgbClr val="501649"/>
                </a:solidFill>
                <a:latin typeface="Times New Roman"/>
                <a:cs typeface="Times New Roman"/>
              </a:rPr>
              <a:t>economy,</a:t>
            </a:r>
            <a:r>
              <a:rPr sz="1600" b="0" u="none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providing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employment</a:t>
            </a:r>
            <a:r>
              <a:rPr sz="1600" b="0" u="none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opportunities</a:t>
            </a:r>
            <a:r>
              <a:rPr sz="1600" b="0" u="none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millions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people.</a:t>
            </a:r>
            <a:r>
              <a:rPr sz="1600" b="0" u="none" spc="-7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With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the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right</a:t>
            </a:r>
            <a:r>
              <a:rPr sz="1600" b="0" u="none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support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ecosystem,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food</a:t>
            </a:r>
            <a:r>
              <a:rPr sz="1600" b="0" u="none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processing</a:t>
            </a:r>
            <a:r>
              <a:rPr sz="1600" b="0" u="none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industry</a:t>
            </a:r>
            <a:r>
              <a:rPr sz="1600" b="0" u="none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in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India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has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potential</a:t>
            </a:r>
            <a:r>
              <a:rPr sz="1600" b="0" u="none" spc="-6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b="0" u="none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become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a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major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player</a:t>
            </a:r>
            <a:r>
              <a:rPr sz="1600" b="0" u="none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in</a:t>
            </a:r>
            <a:r>
              <a:rPr sz="1600" b="0" u="none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25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b="0" u="none" spc="50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dirty="0">
                <a:solidFill>
                  <a:srgbClr val="501649"/>
                </a:solidFill>
                <a:latin typeface="Times New Roman"/>
                <a:cs typeface="Times New Roman"/>
              </a:rPr>
              <a:t>global</a:t>
            </a:r>
            <a:r>
              <a:rPr sz="1600" b="0" u="none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b="0" u="none" spc="-10" dirty="0">
                <a:solidFill>
                  <a:srgbClr val="501649"/>
                </a:solidFill>
                <a:latin typeface="Times New Roman"/>
                <a:cs typeface="Times New Roman"/>
              </a:rPr>
              <a:t>market.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2480" y="8360297"/>
            <a:ext cx="13296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u="sng" spc="150" dirty="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REFERENCE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7872" y="8958127"/>
            <a:ext cx="277749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https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  <a:hlinkClick r:id="rId2"/>
              </a:rPr>
              <a:t>&amp;DDw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ww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  <a:hlinkClick r:id="rId2"/>
              </a:rPr>
              <a:t>.tourismtiger.com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7872" y="9387209"/>
            <a:ext cx="621157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htt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  <a:hlinkClick r:id="rId3"/>
              </a:rPr>
              <a:t>ps&amp;DDw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ww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  <a:hlinkClick r:id="rId3"/>
              </a:rPr>
              <a:t>.proj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ect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  <a:hlinkClick r:id="rId3"/>
              </a:rPr>
              <a:t>sforeveryone.comDasp.netBprojectsBforBbcaBbtech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7735" y="10332243"/>
            <a:ext cx="238887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850" b="1" u="sng" spc="100" dirty="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TOOLS USED</a:t>
            </a:r>
            <a:endParaRPr lang="en-IN" sz="18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1109" y="10971676"/>
            <a:ext cx="9883775" cy="144372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8450" marR="5080" indent="-285750">
              <a:lnSpc>
                <a:spcPct val="89700"/>
              </a:lnSpc>
              <a:spcBef>
                <a:spcPts val="29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/>
                <a:cs typeface="Times New Roman"/>
              </a:rPr>
              <a:t>CSS, or Cascading Style Sheets, is a styling language for web pages. It controls the presentation, including colors, fonts, and layouts, enhancing the appearance and design</a:t>
            </a:r>
          </a:p>
          <a:p>
            <a:pPr marL="298450" marR="5080" indent="-285750">
              <a:lnSpc>
                <a:spcPct val="89700"/>
              </a:lnSpc>
              <a:spcBef>
                <a:spcPts val="29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/>
                <a:cs typeface="Times New Roman"/>
              </a:rPr>
              <a:t>."HTML is a markup language used for creating the structure of web pages. It defines the content and layout through tags, making it readable by browser.</a:t>
            </a:r>
          </a:p>
          <a:p>
            <a:pPr marL="298450" marR="5080" indent="-285750">
              <a:lnSpc>
                <a:spcPct val="89700"/>
              </a:lnSpc>
              <a:spcBef>
                <a:spcPts val="29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/>
                <a:cs typeface="Times New Roman"/>
              </a:rPr>
              <a:t>"JavaScript is a scripting language for web development. It adds interactivity and functionality to web pages, enabling dynamic content, form validation, and user interactions."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1809" y="7385081"/>
            <a:ext cx="9296400" cy="1356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5"/>
              </a:spcBef>
            </a:pPr>
            <a:r>
              <a:rPr sz="1850" b="1" u="sng" spc="110" dirty="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OBJECTIVES</a:t>
            </a:r>
            <a:endParaRPr sz="1850">
              <a:latin typeface="Calibri"/>
              <a:cs typeface="Calibri"/>
            </a:endParaRPr>
          </a:p>
          <a:p>
            <a:pPr marL="12700" marR="5080">
              <a:lnSpc>
                <a:spcPts val="1720"/>
              </a:lnSpc>
              <a:spcBef>
                <a:spcPts val="1395"/>
              </a:spcBef>
            </a:pP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My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long-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term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objectives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are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create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as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much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high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quality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content,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covering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as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many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places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around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world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as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possible.</a:t>
            </a:r>
            <a:r>
              <a:rPr sz="1600" spc="-10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All</a:t>
            </a:r>
            <a:r>
              <a:rPr sz="1600" spc="-6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which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will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help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people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travel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hopefully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provide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them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answers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they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want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when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they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search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on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Google.</a:t>
            </a:r>
            <a:r>
              <a:rPr sz="1600" spc="-7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When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producing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content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I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try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write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detailed</a:t>
            </a:r>
            <a:r>
              <a:rPr sz="1600" spc="-6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posts,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use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nice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pictures,</a:t>
            </a:r>
            <a:r>
              <a:rPr sz="1600" spc="-6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suggest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great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destinations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and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experiences,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try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make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posts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easy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enjoyable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read.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809" y="8901844"/>
            <a:ext cx="9228455" cy="7061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algn="just">
              <a:lnSpc>
                <a:spcPts val="1720"/>
              </a:lnSpc>
              <a:spcBef>
                <a:spcPts val="320"/>
              </a:spcBef>
            </a:pPr>
            <a:r>
              <a:rPr sz="1600" spc="-20" dirty="0">
                <a:solidFill>
                  <a:srgbClr val="501649"/>
                </a:solidFill>
                <a:latin typeface="Times New Roman"/>
                <a:cs typeface="Times New Roman"/>
              </a:rPr>
              <a:t>It’s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also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worth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noting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that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am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trying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make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this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long-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term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project.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So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you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will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see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advertisements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on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site,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but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I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try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not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put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too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501649"/>
                </a:solidFill>
                <a:latin typeface="Times New Roman"/>
                <a:cs typeface="Times New Roman"/>
              </a:rPr>
              <a:t>many,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as</a:t>
            </a:r>
            <a:r>
              <a:rPr sz="1600" spc="-2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ultimately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want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readers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have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great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experience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find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answers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they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are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looking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501649"/>
                </a:solidFill>
                <a:latin typeface="Times New Roman"/>
                <a:cs typeface="Times New Roman"/>
              </a:rPr>
              <a:t>for.</a:t>
            </a:r>
            <a:r>
              <a:rPr sz="1600" spc="-6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objectives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this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paper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501649"/>
                </a:solidFill>
                <a:latin typeface="Times New Roman"/>
                <a:cs typeface="Times New Roman"/>
              </a:rPr>
              <a:t>are: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809" y="9761783"/>
            <a:ext cx="9292590" cy="158838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290"/>
              </a:spcBef>
              <a:tabLst>
                <a:tab pos="180975" algn="l"/>
              </a:tabLst>
            </a:pP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identify</a:t>
            </a:r>
            <a:r>
              <a:rPr sz="1600" spc="-7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impact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official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websites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on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individual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tourists’</a:t>
            </a:r>
            <a:r>
              <a:rPr sz="1600" spc="-1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research</a:t>
            </a:r>
            <a:r>
              <a:rPr sz="1600" spc="50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stresses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role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importance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information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sources,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mainly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official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websites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DMOs,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build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images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tourist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destination,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promote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their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products,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make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tourist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information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available.</a:t>
            </a:r>
            <a:r>
              <a:rPr sz="1600" spc="-8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This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study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will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enhance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or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501649"/>
                </a:solidFill>
                <a:latin typeface="Times New Roman"/>
                <a:cs typeface="Times New Roman"/>
              </a:rPr>
              <a:t>help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advance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research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on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topic.</a:t>
            </a:r>
            <a:r>
              <a:rPr sz="1600" spc="-9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With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this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study,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researchers</a:t>
            </a:r>
            <a:r>
              <a:rPr sz="1600" spc="-6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can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also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conduct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research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identify</a:t>
            </a:r>
            <a:r>
              <a:rPr sz="1600" spc="-6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analyse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factors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that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can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improve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functionality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maximize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efficiency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destination’s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official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website.</a:t>
            </a:r>
            <a:r>
              <a:rPr sz="1600" spc="-8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501649"/>
                </a:solidFill>
                <a:latin typeface="Times New Roman"/>
                <a:cs typeface="Times New Roman"/>
              </a:rPr>
              <a:t>This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study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will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also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help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other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researchers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provide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tourism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destination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model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that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allows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stakeholders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and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practitioners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tourism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have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some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crucial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understanding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official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tourism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website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content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used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for</a:t>
            </a:r>
            <a:r>
              <a:rPr sz="1600" spc="50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tourism</a:t>
            </a:r>
            <a:r>
              <a:rPr sz="1600" spc="-7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promotion.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395" y="11573785"/>
            <a:ext cx="9116695" cy="11430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720"/>
              </a:lnSpc>
              <a:spcBef>
                <a:spcPts val="315"/>
              </a:spcBef>
            </a:pP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On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other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hand,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create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jurisdiction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for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reliability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validity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paper’s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result,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current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paper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has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some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limitations.</a:t>
            </a:r>
            <a:r>
              <a:rPr sz="1600" spc="-8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result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this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paper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has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been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presented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in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descriptive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form.</a:t>
            </a:r>
            <a:r>
              <a:rPr sz="1600" spc="-1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Numerical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data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has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not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501649"/>
                </a:solidFill>
                <a:latin typeface="Times New Roman"/>
                <a:cs typeface="Times New Roman"/>
              </a:rPr>
              <a:t>been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used.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Hence,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it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very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tough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verify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result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of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this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paper.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Qualitative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research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also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cannot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be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statistically represented.</a:t>
            </a:r>
            <a:r>
              <a:rPr sz="1600" spc="-7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Moreover,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paper’s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findings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cannot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be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generalized</a:t>
            </a:r>
            <a:r>
              <a:rPr sz="1600" spc="-6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worldwide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because</a:t>
            </a:r>
            <a:r>
              <a:rPr sz="1600" spc="-5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people’s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perception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501649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bound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be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affected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by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some</a:t>
            </a:r>
            <a:r>
              <a:rPr sz="1600" spc="-3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other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factors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apart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from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Official</a:t>
            </a:r>
            <a:r>
              <a:rPr sz="1600" spc="-3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tourism</a:t>
            </a:r>
            <a:r>
              <a:rPr sz="1600" spc="-5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websites</a:t>
            </a:r>
            <a:r>
              <a:rPr sz="1600" spc="-45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501649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destination</a:t>
            </a:r>
            <a:r>
              <a:rPr sz="1600" spc="-60" dirty="0">
                <a:solidFill>
                  <a:srgbClr val="50164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01649"/>
                </a:solidFill>
                <a:latin typeface="Times New Roman"/>
                <a:cs typeface="Times New Roman"/>
              </a:rPr>
              <a:t>image.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78434" y="1267882"/>
            <a:ext cx="249364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GUIDED</a:t>
            </a:r>
            <a:r>
              <a:rPr sz="1850" b="1" i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5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BY</a:t>
            </a:r>
            <a:r>
              <a:rPr sz="1850" b="1" i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50" b="1" i="1" u="sng" spc="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SHARAN</a:t>
            </a:r>
            <a:r>
              <a:rPr sz="185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50" b="1" i="1" u="sng" spc="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SIR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9042" y="2309215"/>
            <a:ext cx="253365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55" dirty="0">
                <a:solidFill>
                  <a:srgbClr val="155F82"/>
                </a:solidFill>
                <a:latin typeface="Calibri"/>
                <a:cs typeface="Calibri"/>
              </a:rPr>
              <a:t>2203A51l84-</a:t>
            </a:r>
            <a:r>
              <a:rPr sz="1850" b="1" spc="45" dirty="0">
                <a:solidFill>
                  <a:srgbClr val="155F82"/>
                </a:solidFill>
                <a:latin typeface="Calibri"/>
                <a:cs typeface="Calibri"/>
              </a:rPr>
              <a:t>K.RISHITHA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3036" y="2309215"/>
            <a:ext cx="27889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55" dirty="0">
                <a:solidFill>
                  <a:srgbClr val="155F82"/>
                </a:solidFill>
                <a:latin typeface="Calibri"/>
                <a:cs typeface="Calibri"/>
              </a:rPr>
              <a:t>2203A51L69-</a:t>
            </a:r>
            <a:r>
              <a:rPr sz="1850" b="1" spc="-10" dirty="0">
                <a:solidFill>
                  <a:srgbClr val="155F82"/>
                </a:solidFill>
                <a:latin typeface="Calibri"/>
                <a:cs typeface="Calibri"/>
              </a:rPr>
              <a:t>D.VARSHITHA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05651" y="1842690"/>
            <a:ext cx="2994025" cy="775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9955">
              <a:lnSpc>
                <a:spcPct val="100000"/>
              </a:lnSpc>
              <a:spcBef>
                <a:spcPts val="105"/>
              </a:spcBef>
            </a:pPr>
            <a:r>
              <a:rPr sz="1850" b="1" dirty="0">
                <a:solidFill>
                  <a:srgbClr val="155F82"/>
                </a:solidFill>
                <a:latin typeface="Calibri"/>
                <a:cs typeface="Calibri"/>
              </a:rPr>
              <a:t>TEAM</a:t>
            </a:r>
            <a:r>
              <a:rPr sz="1850" b="1" spc="-65" dirty="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sz="1850" b="1" spc="-10" dirty="0">
                <a:solidFill>
                  <a:srgbClr val="155F82"/>
                </a:solidFill>
                <a:latin typeface="Calibri"/>
                <a:cs typeface="Calibri"/>
              </a:rPr>
              <a:t>MEMBERS: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850" b="1" spc="55" dirty="0">
                <a:solidFill>
                  <a:srgbClr val="155F82"/>
                </a:solidFill>
                <a:latin typeface="Calibri"/>
                <a:cs typeface="Calibri"/>
              </a:rPr>
              <a:t>2203A51L02-</a:t>
            </a:r>
            <a:r>
              <a:rPr sz="1850" b="1" spc="40" dirty="0">
                <a:solidFill>
                  <a:srgbClr val="155F82"/>
                </a:solidFill>
                <a:latin typeface="Calibri"/>
                <a:cs typeface="Calibri"/>
              </a:rPr>
              <a:t>A.HARSHHITHA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76849" y="2309215"/>
            <a:ext cx="284035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55" dirty="0">
                <a:solidFill>
                  <a:srgbClr val="155F82"/>
                </a:solidFill>
                <a:latin typeface="Calibri"/>
                <a:cs typeface="Calibri"/>
              </a:rPr>
              <a:t>2203A51L11-</a:t>
            </a:r>
            <a:r>
              <a:rPr sz="1850" b="1" dirty="0">
                <a:solidFill>
                  <a:srgbClr val="155F82"/>
                </a:solidFill>
                <a:latin typeface="Calibri"/>
                <a:cs typeface="Calibri"/>
              </a:rPr>
              <a:t>D.SAI</a:t>
            </a:r>
            <a:r>
              <a:rPr sz="1850" b="1" spc="185" dirty="0">
                <a:solidFill>
                  <a:srgbClr val="155F82"/>
                </a:solidFill>
                <a:latin typeface="Calibri"/>
                <a:cs typeface="Calibri"/>
              </a:rPr>
              <a:t> </a:t>
            </a:r>
            <a:r>
              <a:rPr sz="1850" b="1" spc="-10" dirty="0">
                <a:solidFill>
                  <a:srgbClr val="155F82"/>
                </a:solidFill>
                <a:latin typeface="Calibri"/>
                <a:cs typeface="Calibri"/>
              </a:rPr>
              <a:t>TAGORE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825038" y="2309215"/>
            <a:ext cx="272923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55" dirty="0">
                <a:solidFill>
                  <a:srgbClr val="155F82"/>
                </a:solidFill>
                <a:latin typeface="Calibri"/>
                <a:cs typeface="Calibri"/>
              </a:rPr>
              <a:t>2203A51L38-</a:t>
            </a:r>
            <a:r>
              <a:rPr sz="1850" b="1" spc="-10" dirty="0">
                <a:solidFill>
                  <a:srgbClr val="155F82"/>
                </a:solidFill>
                <a:latin typeface="Calibri"/>
                <a:cs typeface="Calibri"/>
              </a:rPr>
              <a:t>M.HARSHITH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629660" algn="l"/>
              </a:tabLst>
            </a:pPr>
            <a:r>
              <a:rPr spc="-10" dirty="0"/>
              <a:t>TOURISM</a:t>
            </a:r>
            <a:r>
              <a:rPr dirty="0"/>
              <a:t>	AND</a:t>
            </a:r>
            <a:r>
              <a:rPr spc="360" dirty="0"/>
              <a:t> </a:t>
            </a:r>
            <a:r>
              <a:rPr spc="70" dirty="0"/>
              <a:t>TRAVEL</a:t>
            </a: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77547" y="243888"/>
            <a:ext cx="2118084" cy="128420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71838" y="3592834"/>
            <a:ext cx="8893810" cy="317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850" b="1" u="sng" spc="90" dirty="0">
                <a:solidFill>
                  <a:srgbClr val="155F82"/>
                </a:solidFill>
                <a:uFill>
                  <a:solidFill>
                    <a:srgbClr val="155F82"/>
                  </a:solidFill>
                </a:uFill>
                <a:latin typeface="Calibri"/>
                <a:cs typeface="Calibri"/>
              </a:rPr>
              <a:t>INTRODUCTION</a:t>
            </a:r>
            <a:endParaRPr sz="18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340"/>
              </a:spcBef>
            </a:pPr>
            <a:r>
              <a:rPr sz="1600" spc="-10" dirty="0">
                <a:latin typeface="Times New Roman"/>
                <a:cs typeface="Times New Roman"/>
              </a:rPr>
              <a:t>Travel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tourism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guides.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websites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take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digital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version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traditional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guide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book, </a:t>
            </a:r>
            <a:r>
              <a:rPr sz="1600" dirty="0">
                <a:latin typeface="Times New Roman"/>
                <a:cs typeface="Times New Roman"/>
              </a:rPr>
              <a:t>aiming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advice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destinations,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attractions,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accommodations,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worth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providing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information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how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them.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tourism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destination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website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usually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Business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Customer,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whose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target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tourists.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Websites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support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activities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Tourism Destination.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useful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areas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e-tourism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branding,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promotion,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e- </a:t>
            </a:r>
            <a:r>
              <a:rPr sz="1600" spc="-20" dirty="0">
                <a:latin typeface="Times New Roman"/>
                <a:cs typeface="Times New Roman"/>
              </a:rPr>
              <a:t>commerce.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destination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create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micro-</a:t>
            </a:r>
            <a:r>
              <a:rPr sz="1600" dirty="0">
                <a:latin typeface="Times New Roman"/>
                <a:cs typeface="Times New Roman"/>
              </a:rPr>
              <a:t>sites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sub-</a:t>
            </a:r>
            <a:r>
              <a:rPr sz="1600" dirty="0">
                <a:latin typeface="Times New Roman"/>
                <a:cs typeface="Times New Roman"/>
              </a:rPr>
              <a:t>sites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specialized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content,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0" dirty="0">
                <a:latin typeface="Times New Roman"/>
                <a:cs typeface="Times New Roman"/>
              </a:rPr>
              <a:t> communicate </a:t>
            </a:r>
            <a:r>
              <a:rPr sz="1600" dirty="0">
                <a:latin typeface="Times New Roman"/>
                <a:cs typeface="Times New Roman"/>
              </a:rPr>
              <a:t>e.g.,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event,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promote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attraction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sell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package.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Intranet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sections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be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interfaces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information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destination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management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organization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(DMO).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Critical </a:t>
            </a:r>
            <a:r>
              <a:rPr sz="1600" dirty="0">
                <a:latin typeface="Times New Roman"/>
                <a:cs typeface="Times New Roman"/>
              </a:rPr>
              <a:t>modules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DMO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those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customer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relationship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management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(CRM),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online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reservation,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dynamic </a:t>
            </a:r>
            <a:r>
              <a:rPr sz="1600" dirty="0">
                <a:latin typeface="Times New Roman"/>
                <a:cs typeface="Times New Roman"/>
              </a:rPr>
              <a:t>packaging,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recommendation,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review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management.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lang="en-IN" sz="1600" spc="-10" dirty="0">
                <a:latin typeface="Times New Roman"/>
                <a:cs typeface="Times New Roman"/>
              </a:rPr>
              <a:t>Tourism travel website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book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tour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anywhere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about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places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tour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details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single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website.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164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920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Georgia</vt:lpstr>
      <vt:lpstr>Times New Roman</vt:lpstr>
      <vt:lpstr>Wingdings</vt:lpstr>
      <vt:lpstr>Office Theme</vt:lpstr>
      <vt:lpstr>TOURISM AND TRAVEL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 PowerPoint Presentation</dc:title>
  <dc:subject>Research poster presentation template</dc:subject>
  <dc:creator>PosterPresentations.com</dc:creator>
  <cp:keywords>A1 Powerpoint poster template, scientific poster template, research poster template</cp:keywords>
  <cp:lastModifiedBy>kondrarishi@gmail.com</cp:lastModifiedBy>
  <cp:revision>1</cp:revision>
  <dcterms:created xsi:type="dcterms:W3CDTF">2024-04-25T04:56:48Z</dcterms:created>
  <dcterms:modified xsi:type="dcterms:W3CDTF">2024-04-25T05:05:48Z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2024-04-25T00:00:00Z</vt:filetime>
  </property>
  <property fmtid="{D5CDD505-2E9C-101B-9397-08002B2CF9AE}" pid="5" name="Producer">
    <vt:lpwstr>Microsoft® PowerPoint® 2016</vt:lpwstr>
  </property>
</Properties>
</file>