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7" r:id="rId2"/>
    <p:sldId id="288" r:id="rId3"/>
    <p:sldId id="344" r:id="rId4"/>
    <p:sldId id="289" r:id="rId5"/>
    <p:sldId id="363" r:id="rId6"/>
    <p:sldId id="280" r:id="rId7"/>
    <p:sldId id="362" r:id="rId8"/>
    <p:sldId id="377" r:id="rId9"/>
    <p:sldId id="378" r:id="rId10"/>
    <p:sldId id="379" r:id="rId11"/>
    <p:sldId id="380" r:id="rId12"/>
    <p:sldId id="381" r:id="rId13"/>
    <p:sldId id="382" r:id="rId14"/>
    <p:sldId id="266" r:id="rId15"/>
    <p:sldId id="383" r:id="rId16"/>
    <p:sldId id="384" r:id="rId17"/>
    <p:sldId id="385" r:id="rId18"/>
    <p:sldId id="301" r:id="rId19"/>
    <p:sldId id="318" r:id="rId20"/>
  </p:sldIdLst>
  <p:sldSz cx="9144000" cy="5143500" type="screen16x9"/>
  <p:notesSz cx="6858000" cy="9144000"/>
  <p:embeddedFontLst>
    <p:embeddedFont>
      <p:font typeface="Average" panose="020B0604020202020204" charset="0"/>
      <p:regular r:id="rId22"/>
    </p:embeddedFont>
    <p:embeddedFont>
      <p:font typeface="Oswald" panose="00000500000000000000" pitchFamily="2" charset="0"/>
      <p:regular r:id="rId23"/>
    </p:embeddedFont>
    <p:embeddedFont>
      <p:font typeface="Perpetua" panose="0202050206040102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p:scale>
          <a:sx n="75" d="100"/>
          <a:sy n="75" d="100"/>
        </p:scale>
        <p:origin x="856" y="96"/>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6495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665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502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919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60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68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589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25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63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err="1">
                <a:solidFill>
                  <a:srgbClr val="FFFF00"/>
                </a:solidFill>
                <a:latin typeface="Calibri" panose="020F0502020204030204" pitchFamily="34" charset="0"/>
                <a:ea typeface="+mj-ea"/>
                <a:cs typeface="Calibri" panose="020F0502020204030204" pitchFamily="34" charset="0"/>
              </a:rPr>
              <a:t>Mr.Bediga</a:t>
            </a:r>
            <a:r>
              <a:rPr lang="en-US" altLang="en-IN" sz="1800" b="1" kern="1200" dirty="0">
                <a:solidFill>
                  <a:srgbClr val="FFFF00"/>
                </a:solidFill>
                <a:latin typeface="Calibri" panose="020F0502020204030204" pitchFamily="34" charset="0"/>
                <a:ea typeface="+mj-ea"/>
                <a:cs typeface="Calibri" panose="020F0502020204030204" pitchFamily="34" charset="0"/>
              </a:rPr>
              <a:t> Sharan</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1331655851"/>
              </p:ext>
            </p:extLst>
          </p:nvPr>
        </p:nvGraphicFramePr>
        <p:xfrm>
          <a:off x="261257" y="536575"/>
          <a:ext cx="4810276" cy="5934826"/>
        </p:xfrm>
        <a:graphic>
          <a:graphicData uri="http://schemas.openxmlformats.org/drawingml/2006/table">
            <a:tbl>
              <a:tblPr firstRow="1" bandRow="1">
                <a:tableStyleId>{5FC15D93-1D96-4B66-8E38-DDACBC01246F}</a:tableStyleId>
              </a:tblPr>
              <a:tblGrid>
                <a:gridCol w="4810276">
                  <a:extLst>
                    <a:ext uri="{9D8B030D-6E8A-4147-A177-3AD203B41FA5}">
                      <a16:colId xmlns:a16="http://schemas.microsoft.com/office/drawing/2014/main" val="20000"/>
                    </a:ext>
                  </a:extLst>
                </a:gridCol>
              </a:tblGrid>
              <a:tr h="759488">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TOURISM TRAVEL WEBSITE </a:t>
                      </a:r>
                      <a:endParaRPr lang="en-US" altLang="en-IN" sz="2000" b="1" i="0" u="none" strike="noStrike" cap="none"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a:endParaRPr>
                    </a:p>
                  </a:txBody>
                  <a:tcPr anchor="ctr">
                    <a:solidFill>
                      <a:schemeClr val="tx1"/>
                    </a:solidFill>
                  </a:tcPr>
                </a:tc>
                <a:extLst>
                  <a:ext uri="{0D108BD9-81ED-4DB2-BD59-A6C34878D82A}">
                    <a16:rowId xmlns:a16="http://schemas.microsoft.com/office/drawing/2014/main" val="10000"/>
                  </a:ext>
                </a:extLst>
              </a:tr>
              <a:tr h="5175338">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su</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3068076962"/>
              </p:ext>
            </p:extLst>
          </p:nvPr>
        </p:nvGraphicFramePr>
        <p:xfrm>
          <a:off x="261257" y="1558925"/>
          <a:ext cx="4810276" cy="3048000"/>
        </p:xfrm>
        <a:graphic>
          <a:graphicData uri="http://schemas.openxmlformats.org/drawingml/2006/table">
            <a:tbl>
              <a:tblPr firstRow="1" bandRow="1">
                <a:tableStyleId>{5A111915-BE36-4E01-A7E5-04B1672EAD32}</a:tableStyleId>
              </a:tblPr>
              <a:tblGrid>
                <a:gridCol w="1587064">
                  <a:extLst>
                    <a:ext uri="{9D8B030D-6E8A-4147-A177-3AD203B41FA5}">
                      <a16:colId xmlns:a16="http://schemas.microsoft.com/office/drawing/2014/main" val="20000"/>
                    </a:ext>
                  </a:extLst>
                </a:gridCol>
                <a:gridCol w="3223212">
                  <a:extLst>
                    <a:ext uri="{9D8B030D-6E8A-4147-A177-3AD203B41FA5}">
                      <a16:colId xmlns:a16="http://schemas.microsoft.com/office/drawing/2014/main" val="20001"/>
                    </a:ext>
                  </a:extLst>
                </a:gridCol>
              </a:tblGrid>
              <a:tr h="365366">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37261">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2107883">
                <a:tc>
                  <a:txBody>
                    <a:bodyPr/>
                    <a:lstStyle/>
                    <a:p>
                      <a:pPr algn="l"/>
                      <a:r>
                        <a:rPr lang="en-US" sz="1800" dirty="0">
                          <a:latin typeface="Calibri" panose="020F0502020204030204" pitchFamily="34" charset="0"/>
                          <a:cs typeface="Calibri" panose="020F0502020204030204" pitchFamily="34" charset="0"/>
                        </a:rPr>
                        <a:t>2203A51L84</a:t>
                      </a:r>
                    </a:p>
                    <a:p>
                      <a:pPr algn="l"/>
                      <a:r>
                        <a:rPr lang="en-US" sz="1800" dirty="0">
                          <a:latin typeface="Calibri" panose="020F0502020204030204" pitchFamily="34" charset="0"/>
                          <a:cs typeface="Calibri" panose="020F0502020204030204" pitchFamily="34" charset="0"/>
                        </a:rPr>
                        <a:t>2203A51L69</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latin typeface="Calibri" panose="020F0502020204030204" pitchFamily="34" charset="0"/>
                          <a:cs typeface="Calibri" panose="020F0502020204030204" pitchFamily="34" charset="0"/>
                        </a:rPr>
                        <a:t>2203A51L02</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latin typeface="Calibri" panose="020F0502020204030204" pitchFamily="34" charset="0"/>
                          <a:cs typeface="Calibri" panose="020F0502020204030204" pitchFamily="34" charset="0"/>
                        </a:rPr>
                        <a:t>2203A51L11</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latin typeface="Calibri" panose="020F0502020204030204" pitchFamily="34" charset="0"/>
                          <a:cs typeface="Calibri" panose="020F0502020204030204" pitchFamily="34" charset="0"/>
                        </a:rPr>
                        <a:t>2203A51L38</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sz="1800" dirty="0">
                        <a:latin typeface="Calibri" panose="020F0502020204030204" pitchFamily="34" charset="0"/>
                        <a:cs typeface="Calibri" panose="020F0502020204030204" pitchFamily="34" charset="0"/>
                      </a:endParaRPr>
                    </a:p>
                    <a:p>
                      <a:pPr algn="l"/>
                      <a:endParaRPr lang="en-US" sz="1800" dirty="0">
                        <a:latin typeface="Calibri" panose="020F0502020204030204" pitchFamily="34" charset="0"/>
                        <a:cs typeface="Calibri" panose="020F0502020204030204" pitchFamily="34" charset="0"/>
                      </a:endParaRPr>
                    </a:p>
                  </a:txBody>
                  <a:tcPr/>
                </a:tc>
                <a:tc>
                  <a:txBody>
                    <a:bodyPr/>
                    <a:lstStyle/>
                    <a:p>
                      <a:pPr algn="l"/>
                      <a:r>
                        <a:rPr lang="en-US" sz="1800" dirty="0">
                          <a:latin typeface="Calibri" panose="020F0502020204030204" pitchFamily="34" charset="0"/>
                          <a:cs typeface="Calibri" panose="020F0502020204030204" pitchFamily="34" charset="0"/>
                        </a:rPr>
                        <a:t>K.RISHITHA</a:t>
                      </a:r>
                    </a:p>
                    <a:p>
                      <a:pPr algn="l"/>
                      <a:r>
                        <a:rPr lang="en-US" sz="1800" dirty="0">
                          <a:latin typeface="Calibri" panose="020F0502020204030204" pitchFamily="34" charset="0"/>
                          <a:cs typeface="Calibri" panose="020F0502020204030204" pitchFamily="34" charset="0"/>
                        </a:rPr>
                        <a:t>D.VARSHITHA</a:t>
                      </a:r>
                    </a:p>
                    <a:p>
                      <a:pPr algn="l"/>
                      <a:r>
                        <a:rPr lang="en-US" sz="1800" dirty="0">
                          <a:latin typeface="Calibri" panose="020F0502020204030204" pitchFamily="34" charset="0"/>
                          <a:cs typeface="Calibri" panose="020F0502020204030204" pitchFamily="34" charset="0"/>
                        </a:rPr>
                        <a:t>A.HARSHHITHA</a:t>
                      </a:r>
                    </a:p>
                    <a:p>
                      <a:pPr algn="l"/>
                      <a:r>
                        <a:rPr lang="en-US" sz="1800" dirty="0">
                          <a:latin typeface="Calibri" panose="020F0502020204030204" pitchFamily="34" charset="0"/>
                          <a:cs typeface="Calibri" panose="020F0502020204030204" pitchFamily="34" charset="0"/>
                        </a:rPr>
                        <a:t>D.TAGORE</a:t>
                      </a:r>
                    </a:p>
                    <a:p>
                      <a:pPr algn="l"/>
                      <a:r>
                        <a:rPr lang="en-US" sz="1800" dirty="0">
                          <a:latin typeface="Calibri" panose="020F0502020204030204" pitchFamily="34" charset="0"/>
                          <a:cs typeface="Calibri" panose="020F0502020204030204" pitchFamily="34" charset="0"/>
                        </a:rPr>
                        <a:t>M.HARSHITH</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825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Gaps Identified</a:t>
            </a:r>
          </a:p>
        </p:txBody>
      </p:sp>
      <p:grpSp>
        <p:nvGrpSpPr>
          <p:cNvPr id="94" name="Google Shape;94;p18"/>
          <p:cNvGrpSpPr/>
          <p:nvPr/>
        </p:nvGrpSpPr>
        <p:grpSpPr>
          <a:xfrm>
            <a:off x="-67733" y="957049"/>
            <a:ext cx="9091930"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E880DC3-1586-863C-4418-528E91EA930E}"/>
              </a:ext>
            </a:extLst>
          </p:cNvPr>
          <p:cNvSpPr txBox="1"/>
          <p:nvPr/>
        </p:nvSpPr>
        <p:spPr>
          <a:xfrm>
            <a:off x="176339" y="957049"/>
            <a:ext cx="8603700" cy="3785652"/>
          </a:xfrm>
          <a:prstGeom prst="rect">
            <a:avLst/>
          </a:prstGeom>
          <a:noFill/>
        </p:spPr>
        <p:txBody>
          <a:bodyPr wrap="square">
            <a:spAutoFit/>
          </a:bodyPr>
          <a:lstStyle/>
          <a:p>
            <a:pPr marL="342900" indent="-342900">
              <a:buFont typeface="Wingdings" panose="05000000000000000000" pitchFamily="2" charset="2"/>
              <a:buChar char="v"/>
            </a:pPr>
            <a:r>
              <a:rPr lang="en-US" sz="2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Lack of Real-Time Updates</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Timely and accurate information is crucial in the dynamic travel industry, but some management systems may struggle to provide real-time updates on inventory availability, pricing, and promotions. This can lead to missed opportunities and dissatisfaction among travelers and businesses.</a:t>
            </a:r>
          </a:p>
          <a:p>
            <a:pPr marL="342900" indent="-342900">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Poor User Experience:</a:t>
            </a:r>
          </a:p>
          <a:p>
            <a:r>
              <a:rPr lang="en-US" sz="2000" dirty="0">
                <a:solidFill>
                  <a:schemeClr val="bg1"/>
                </a:solidFill>
                <a:latin typeface="Times New Roman" panose="02020603050405020304" pitchFamily="18" charset="0"/>
                <a:cs typeface="Times New Roman" panose="02020603050405020304" pitchFamily="18" charset="0"/>
              </a:rPr>
              <a:t> User interfaces and workflows in travel management systems may be complex, unintuitive, or outdated, leading to frustration and reduced productivity for users. </a:t>
            </a:r>
          </a:p>
          <a:p>
            <a:pPr marL="342900" indent="-342900">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Insufficient Analytics and Reporting:</a:t>
            </a:r>
          </a:p>
          <a:p>
            <a:r>
              <a:rPr lang="en-US" sz="2000" dirty="0">
                <a:solidFill>
                  <a:schemeClr val="bg1"/>
                </a:solidFill>
                <a:latin typeface="Times New Roman" panose="02020603050405020304" pitchFamily="18" charset="0"/>
                <a:cs typeface="Times New Roman" panose="02020603050405020304" pitchFamily="18" charset="0"/>
              </a:rPr>
              <a:t> Many travel management systems provide basic reporting capabilities, but may lack advanced analytics features to derive actionable insights from data. This hampers strategic decision-making and optimization of business processes.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30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825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Problem statement and solution </a:t>
            </a:r>
          </a:p>
        </p:txBody>
      </p:sp>
      <p:grpSp>
        <p:nvGrpSpPr>
          <p:cNvPr id="94" name="Google Shape;94;p18"/>
          <p:cNvGrpSpPr/>
          <p:nvPr/>
        </p:nvGrpSpPr>
        <p:grpSpPr>
          <a:xfrm>
            <a:off x="-67733" y="957049"/>
            <a:ext cx="9091930"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E880DC3-1586-863C-4418-528E91EA930E}"/>
              </a:ext>
            </a:extLst>
          </p:cNvPr>
          <p:cNvSpPr txBox="1"/>
          <p:nvPr/>
        </p:nvSpPr>
        <p:spPr>
          <a:xfrm>
            <a:off x="228600" y="1478237"/>
            <a:ext cx="8603700" cy="286232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Promote tourism in different periods (for example out of season) and at different times from the most popular. Create new and different itineraries and tourist attractions. Review and improve regulations, such as closing some overcrowded areas to traffic. Attract more responsible types of traveler.</a:t>
            </a:r>
          </a:p>
          <a:p>
            <a:r>
              <a:rPr lang="en-US" sz="2000" dirty="0">
                <a:solidFill>
                  <a:schemeClr val="bg1"/>
                </a:solidFill>
                <a:latin typeface="Times New Roman" panose="02020603050405020304" pitchFamily="18" charset="0"/>
                <a:cs typeface="Times New Roman" panose="02020603050405020304" pitchFamily="18" charset="0"/>
              </a:rPr>
              <a:t>The goal of tourism management is to ensure that all aspects of the tourism experience run smoothly and efficiently, while also providing a high level of customer satisfaction. In order to be successful, tourism managers need to have a good understanding of the tourism sector as a whole.</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23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825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Proposed Methodology </a:t>
            </a:r>
          </a:p>
        </p:txBody>
      </p:sp>
      <p:grpSp>
        <p:nvGrpSpPr>
          <p:cNvPr id="94" name="Google Shape;94;p18"/>
          <p:cNvGrpSpPr/>
          <p:nvPr/>
        </p:nvGrpSpPr>
        <p:grpSpPr>
          <a:xfrm>
            <a:off x="-67733" y="957049"/>
            <a:ext cx="9091930"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E880DC3-1586-863C-4418-528E91EA930E}"/>
              </a:ext>
            </a:extLst>
          </p:cNvPr>
          <p:cNvSpPr txBox="1"/>
          <p:nvPr/>
        </p:nvSpPr>
        <p:spPr>
          <a:xfrm>
            <a:off x="176339" y="1050072"/>
            <a:ext cx="8603700" cy="4093428"/>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proposed system is designed to outperform the manual system. It facilitates all basic tasks that are now</a:t>
            </a:r>
          </a:p>
          <a:p>
            <a:r>
              <a:rPr lang="en-US" sz="2000" dirty="0">
                <a:solidFill>
                  <a:schemeClr val="bg1"/>
                </a:solidFill>
                <a:latin typeface="Times New Roman" panose="02020603050405020304" pitchFamily="18" charset="0"/>
                <a:cs typeface="Times New Roman" panose="02020603050405020304" pitchFamily="18" charset="0"/>
              </a:rPr>
              <a:t>carried out manually. The proposed System is completely web-Based application. A Lot number of records can</a:t>
            </a:r>
          </a:p>
          <a:p>
            <a:r>
              <a:rPr lang="en-US" sz="2000" dirty="0">
                <a:solidFill>
                  <a:schemeClr val="bg1"/>
                </a:solidFill>
                <a:latin typeface="Times New Roman" panose="02020603050405020304" pitchFamily="18" charset="0"/>
                <a:cs typeface="Times New Roman" panose="02020603050405020304" pitchFamily="18" charset="0"/>
              </a:rPr>
              <a:t>be searched and displayed without taking much time.</a:t>
            </a:r>
          </a:p>
          <a:p>
            <a:r>
              <a:rPr lang="en-US" sz="2000" dirty="0">
                <a:solidFill>
                  <a:schemeClr val="bg1"/>
                </a:solidFill>
                <a:latin typeface="Times New Roman" panose="02020603050405020304" pitchFamily="18" charset="0"/>
                <a:cs typeface="Times New Roman" panose="02020603050405020304" pitchFamily="18" charset="0"/>
              </a:rPr>
              <a:t>Gives accurate information</a:t>
            </a:r>
          </a:p>
          <a:p>
            <a:r>
              <a:rPr lang="en-US" sz="2000" dirty="0">
                <a:solidFill>
                  <a:schemeClr val="bg1"/>
                </a:solidFill>
                <a:latin typeface="Times New Roman" panose="02020603050405020304" pitchFamily="18" charset="0"/>
                <a:cs typeface="Times New Roman" panose="02020603050405020304" pitchFamily="18" charset="0"/>
              </a:rPr>
              <a:t>• Simplifies the manual work</a:t>
            </a:r>
          </a:p>
          <a:p>
            <a:r>
              <a:rPr lang="en-US" sz="2000" dirty="0">
                <a:solidFill>
                  <a:schemeClr val="bg1"/>
                </a:solidFill>
                <a:latin typeface="Times New Roman" panose="02020603050405020304" pitchFamily="18" charset="0"/>
                <a:cs typeface="Times New Roman" panose="02020603050405020304" pitchFamily="18" charset="0"/>
              </a:rPr>
              <a:t>• It minimizes the documentation related work</a:t>
            </a:r>
          </a:p>
          <a:p>
            <a:r>
              <a:rPr lang="en-US" sz="2000" dirty="0">
                <a:solidFill>
                  <a:schemeClr val="bg1"/>
                </a:solidFill>
                <a:latin typeface="Times New Roman" panose="02020603050405020304" pitchFamily="18" charset="0"/>
                <a:cs typeface="Times New Roman" panose="02020603050405020304" pitchFamily="18" charset="0"/>
              </a:rPr>
              <a:t>• Provides up to date information</a:t>
            </a:r>
          </a:p>
          <a:p>
            <a:r>
              <a:rPr lang="en-US" sz="2000" dirty="0">
                <a:solidFill>
                  <a:schemeClr val="bg1"/>
                </a:solidFill>
                <a:latin typeface="Times New Roman" panose="02020603050405020304" pitchFamily="18" charset="0"/>
                <a:cs typeface="Times New Roman" panose="02020603050405020304" pitchFamily="18" charset="0"/>
              </a:rPr>
              <a:t>• Friendly Environment by providing warning messages.</a:t>
            </a:r>
          </a:p>
          <a:p>
            <a:r>
              <a:rPr lang="en-US" sz="2000" dirty="0">
                <a:solidFill>
                  <a:schemeClr val="bg1"/>
                </a:solidFill>
                <a:latin typeface="Times New Roman" panose="02020603050405020304" pitchFamily="18" charset="0"/>
                <a:cs typeface="Times New Roman" panose="02020603050405020304" pitchFamily="18" charset="0"/>
              </a:rPr>
              <a:t>• Traveler’s details can be provided</a:t>
            </a:r>
          </a:p>
          <a:p>
            <a:r>
              <a:rPr lang="en-US" sz="2000" dirty="0">
                <a:solidFill>
                  <a:schemeClr val="bg1"/>
                </a:solidFill>
                <a:latin typeface="Times New Roman" panose="02020603050405020304" pitchFamily="18" charset="0"/>
                <a:cs typeface="Times New Roman" panose="02020603050405020304" pitchFamily="18" charset="0"/>
              </a:rPr>
              <a:t>• Booking confirmation notification</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825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Architecture of proposed system </a:t>
            </a:r>
          </a:p>
        </p:txBody>
      </p:sp>
      <p:pic>
        <p:nvPicPr>
          <p:cNvPr id="2" name="Picture 1">
            <a:extLst>
              <a:ext uri="{FF2B5EF4-FFF2-40B4-BE49-F238E27FC236}">
                <a16:creationId xmlns:a16="http://schemas.microsoft.com/office/drawing/2014/main" id="{048DF20B-9BEA-FA53-8AD0-2812C5582627}"/>
              </a:ext>
            </a:extLst>
          </p:cNvPr>
          <p:cNvPicPr>
            <a:picLocks noChangeAspect="1"/>
          </p:cNvPicPr>
          <p:nvPr/>
        </p:nvPicPr>
        <p:blipFill>
          <a:blip r:embed="rId3"/>
          <a:stretch>
            <a:fillRect/>
          </a:stretch>
        </p:blipFill>
        <p:spPr>
          <a:xfrm>
            <a:off x="311699" y="1050072"/>
            <a:ext cx="8712411" cy="3904698"/>
          </a:xfrm>
          <a:prstGeom prst="rect">
            <a:avLst/>
          </a:prstGeom>
        </p:spPr>
      </p:pic>
    </p:spTree>
    <p:extLst>
      <p:ext uri="{BB962C8B-B14F-4D97-AF65-F5344CB8AC3E}">
        <p14:creationId xmlns:p14="http://schemas.microsoft.com/office/powerpoint/2010/main" val="73049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b="1" dirty="0">
                <a:solidFill>
                  <a:srgbClr val="FFFF00"/>
                </a:solidFill>
                <a:latin typeface="Calibri" panose="020F0502020204030204" pitchFamily="34" charset="0"/>
                <a:cs typeface="Calibri" panose="020F0502020204030204" pitchFamily="34" charset="0"/>
              </a:rPr>
              <a:t>Implementation and results</a:t>
            </a:r>
          </a:p>
        </p:txBody>
      </p:sp>
      <p:pic>
        <p:nvPicPr>
          <p:cNvPr id="2" name="Picture 1">
            <a:extLst>
              <a:ext uri="{FF2B5EF4-FFF2-40B4-BE49-F238E27FC236}">
                <a16:creationId xmlns:a16="http://schemas.microsoft.com/office/drawing/2014/main" id="{D1B9893C-D29D-ED67-EE1D-5F533D067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650876"/>
            <a:ext cx="7660482" cy="41920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pic>
        <p:nvPicPr>
          <p:cNvPr id="3" name="Picture 2">
            <a:extLst>
              <a:ext uri="{FF2B5EF4-FFF2-40B4-BE49-F238E27FC236}">
                <a16:creationId xmlns:a16="http://schemas.microsoft.com/office/drawing/2014/main" id="{CF9CF887-1E4A-2AB1-85BA-DB20D6CB9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4526"/>
            <a:ext cx="8576733" cy="4385274"/>
          </a:xfrm>
          <a:prstGeom prst="rect">
            <a:avLst/>
          </a:prstGeom>
        </p:spPr>
      </p:pic>
    </p:spTree>
    <p:extLst>
      <p:ext uri="{BB962C8B-B14F-4D97-AF65-F5344CB8AC3E}">
        <p14:creationId xmlns:p14="http://schemas.microsoft.com/office/powerpoint/2010/main" val="328257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pic>
        <p:nvPicPr>
          <p:cNvPr id="2" name="Picture 1">
            <a:extLst>
              <a:ext uri="{FF2B5EF4-FFF2-40B4-BE49-F238E27FC236}">
                <a16:creationId xmlns:a16="http://schemas.microsoft.com/office/drawing/2014/main" id="{AD2E035E-41D7-F717-65F0-A499BD86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99" y="349250"/>
            <a:ext cx="8060267" cy="4445000"/>
          </a:xfrm>
          <a:prstGeom prst="rect">
            <a:avLst/>
          </a:prstGeom>
        </p:spPr>
      </p:pic>
    </p:spTree>
    <p:extLst>
      <p:ext uri="{BB962C8B-B14F-4D97-AF65-F5344CB8AC3E}">
        <p14:creationId xmlns:p14="http://schemas.microsoft.com/office/powerpoint/2010/main" val="180559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pic>
        <p:nvPicPr>
          <p:cNvPr id="3" name="Picture 2">
            <a:extLst>
              <a:ext uri="{FF2B5EF4-FFF2-40B4-BE49-F238E27FC236}">
                <a16:creationId xmlns:a16="http://schemas.microsoft.com/office/drawing/2014/main" id="{473AD1AF-3D1F-0BB2-7CCA-BEFA23258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394547"/>
            <a:ext cx="7874000" cy="4118187"/>
          </a:xfrm>
          <a:prstGeom prst="rect">
            <a:avLst/>
          </a:prstGeom>
        </p:spPr>
      </p:pic>
    </p:spTree>
    <p:extLst>
      <p:ext uri="{BB962C8B-B14F-4D97-AF65-F5344CB8AC3E}">
        <p14:creationId xmlns:p14="http://schemas.microsoft.com/office/powerpoint/2010/main" val="68585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Calibri" panose="020F0502020204030204" pitchFamily="34" charset="0"/>
                <a:cs typeface="Calibri" panose="020F0502020204030204" pitchFamily="34" charset="0"/>
              </a:rPr>
              <a:t>Conclusion and Future scope</a:t>
            </a:r>
          </a:p>
        </p:txBody>
      </p:sp>
      <p:sp>
        <p:nvSpPr>
          <p:cNvPr id="142" name="Google Shape;142;p24"/>
          <p:cNvSpPr txBox="1">
            <a:spLocks noGrp="1"/>
          </p:cNvSpPr>
          <p:nvPr>
            <p:ph type="body" idx="4294967295"/>
          </p:nvPr>
        </p:nvSpPr>
        <p:spPr>
          <a:xfrm>
            <a:off x="0" y="641877"/>
            <a:ext cx="9067969" cy="4131014"/>
          </a:xfrm>
          <a:prstGeom prst="rect">
            <a:avLst/>
          </a:prstGeom>
        </p:spPr>
        <p:txBody>
          <a:bodyPr spcFirstLastPara="1" wrap="square" lIns="91425" tIns="91425" rIns="91425" bIns="91425" anchor="t" anchorCtr="0">
            <a:noAutofit/>
          </a:bodyPr>
          <a:lstStyle/>
          <a:p>
            <a:pPr marL="285750" indent="-285750" algn="just">
              <a:spcBef>
                <a:spcPts val="1600"/>
              </a:spcBef>
              <a:buFont typeface="Wingdings" panose="05000000000000000000" pitchFamily="2" charset="2"/>
              <a:buChar char="v"/>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Day by day travel is known as a global trade which is extremely increasing at a great flow like other trade. There are many various activities are occurring in tour functions. Our ‘Travel and Tour website’ is a web-based application that benefits in the online order of travel packages, hotels, transfers, etc. It has a well disposed climate that interfaces with clients readily. At long last, we can say that this Web Based Application will help the travel administrators to manage and control tour-related initiates successfully and productively. It provides an easy route to automate all the functionalities of expense. If this system is executed in a few tuberculosis, it will be effective. It is presumed that the application functions admirably and fulfills the requirements. It additionally goes about as the sharing of documents too significant assets. In the future, we are going to develop this project on a web page. Also, we will try to add more features to this application according to demand. In future development, we will provide location-based service.</a:t>
            </a:r>
          </a:p>
          <a:p>
            <a:pPr marL="285750" indent="-285750" algn="just">
              <a:spcBef>
                <a:spcPts val="1600"/>
              </a:spcBef>
            </a:pP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a:extLst>
              <a:ext uri="{FF2B5EF4-FFF2-40B4-BE49-F238E27FC236}">
                <a16:creationId xmlns:a16="http://schemas.microsoft.com/office/drawing/2014/main" id="{A67A6514-4624-6CE9-981F-E05F30017497}"/>
              </a:ext>
            </a:extLst>
          </p:cNvPr>
          <p:cNvSpPr txBox="1"/>
          <p:nvPr/>
        </p:nvSpPr>
        <p:spPr>
          <a:xfrm>
            <a:off x="160867" y="228600"/>
            <a:ext cx="7442200" cy="400110"/>
          </a:xfrm>
          <a:prstGeom prst="rect">
            <a:avLst/>
          </a:prstGeom>
          <a:solidFill>
            <a:srgbClr val="FFC000"/>
          </a:solidFill>
        </p:spPr>
        <p:txBody>
          <a:bodyPr wrap="square" rtlCol="0">
            <a:spAutoFit/>
          </a:bodyPr>
          <a:lstStyle/>
          <a:p>
            <a:r>
              <a:rPr lang="en-IN" sz="2000" dirty="0"/>
              <a:t>Outline of the Presentation</a:t>
            </a:r>
          </a:p>
        </p:txBody>
      </p:sp>
      <p:sp>
        <p:nvSpPr>
          <p:cNvPr id="3" name="Rectangle 2">
            <a:extLst>
              <a:ext uri="{FF2B5EF4-FFF2-40B4-BE49-F238E27FC236}">
                <a16:creationId xmlns:a16="http://schemas.microsoft.com/office/drawing/2014/main" id="{B3D80BB6-DD61-A367-5BDD-9E7BCE120445}"/>
              </a:ext>
            </a:extLst>
          </p:cNvPr>
          <p:cNvSpPr/>
          <p:nvPr/>
        </p:nvSpPr>
        <p:spPr>
          <a:xfrm>
            <a:off x="160867" y="863600"/>
            <a:ext cx="8839200" cy="4174067"/>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4F8838-8321-2D85-04E8-1528B93859B5}"/>
              </a:ext>
            </a:extLst>
          </p:cNvPr>
          <p:cNvSpPr txBox="1"/>
          <p:nvPr/>
        </p:nvSpPr>
        <p:spPr>
          <a:xfrm>
            <a:off x="143933" y="782848"/>
            <a:ext cx="8669866" cy="4254819"/>
          </a:xfrm>
          <a:prstGeom prst="rect">
            <a:avLst/>
          </a:prstGeom>
          <a:noFill/>
        </p:spPr>
        <p:txBody>
          <a:bodyPr wrap="square">
            <a:sp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1.Abstract</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2. Introduction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3.Objectives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4.Literature survey</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5.Existing system</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6.Disadvantage</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7.Existing methodology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8.Gaps identified</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9.Problem Identification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10.Proposed Methodology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11.Architecture of proposed system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12.Implementation and Results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13.Conclusion and Future Scope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96720" y="685800"/>
            <a:ext cx="5347280" cy="3447098"/>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Travel and tourism website is used to book a tour from anywhere in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their manage booking page. The user can see the confirmation in their my booking page.</a:t>
            </a:r>
          </a:p>
          <a:p>
            <a:pPr algn="just"/>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0" y="592667"/>
            <a:ext cx="8935761" cy="4368800"/>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208073" y="344888"/>
            <a:ext cx="8520600" cy="866939"/>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208156" y="1484385"/>
            <a:ext cx="8727605" cy="3170099"/>
          </a:xfrm>
          <a:prstGeom prst="rect">
            <a:avLst/>
          </a:prstGeom>
          <a:noFill/>
        </p:spPr>
        <p:txBody>
          <a:bodyPr wrap="square">
            <a:sp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Travel and tourism website is used to book a tour from anywhere in the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their manage booking page. The user can see the confirmation in their my booking page. It is a easiest platform for all travelers which can be easily booked and know the all details. It is dynamic and responsive web design. It is also called travel technology solution for agencies &amp; tour operation. Nearly Everyone goes on a vacation for this ‘a Tourism travel website’ would play a vital role in planning the perfect trip. </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Objectives</a:t>
            </a:r>
            <a:endParaRPr lang="en-IN"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408975" y="1602740"/>
            <a:ext cx="8325965" cy="2246769"/>
          </a:xfrm>
          <a:prstGeom prst="rect">
            <a:avLst/>
          </a:prstGeom>
          <a:noFill/>
        </p:spPr>
        <p:txBody>
          <a:bodyPr wrap="square">
            <a:spAutoFit/>
          </a:bodyPr>
          <a:lstStyle/>
          <a:p>
            <a:pPr algn="just"/>
            <a:endParaRPr lang="en-US" altLang="en-IN" sz="2000" dirty="0">
              <a:solidFill>
                <a:schemeClr val="tx1"/>
              </a:solidFill>
              <a:latin typeface="Calibri" panose="020F0502020204030204" pitchFamily="34" charset="0"/>
              <a:cs typeface="Calibri" panose="020F0502020204030204" pitchFamily="34" charset="0"/>
            </a:endParaRPr>
          </a:p>
          <a:p>
            <a:pPr algn="l"/>
            <a:r>
              <a:rPr lang="en-US" sz="2000" dirty="0">
                <a:solidFill>
                  <a:schemeClr val="tx1"/>
                </a:solidFill>
                <a:latin typeface="Perpetua" panose="02020502060401020303" pitchFamily="18" charset="0"/>
              </a:rPr>
              <a:t>To streamline operations, enhance efficiency, and elevate customer satisfaction within the travel and tourism industry by providing a robust platform for managing reservations, tracking itineraries, optimizing resource allocation, and facilitating seamless communication between stakeholders, ultimately fostering a memorable and hassle-free travel experience for both travelers and service providers</a:t>
            </a:r>
          </a:p>
          <a:p>
            <a:pPr algn="l"/>
            <a:endParaRPr lang="en-IN" sz="2000" dirty="0">
              <a:solidFill>
                <a:schemeClr val="tx1"/>
              </a:solidFill>
              <a:highlight>
                <a:srgbClr val="C0C0C0"/>
              </a:highlight>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3" name="Text Box 8">
            <a:extLst>
              <a:ext uri="{FF2B5EF4-FFF2-40B4-BE49-F238E27FC236}">
                <a16:creationId xmlns:a16="http://schemas.microsoft.com/office/drawing/2014/main" id="{54886748-32DA-8B94-B529-3F994663CB0D}"/>
              </a:ext>
            </a:extLst>
          </p:cNvPr>
          <p:cNvSpPr txBox="1">
            <a:spLocks noGrp="1"/>
          </p:cNvSpPr>
          <p:nvPr>
            <p:ph type="body" idx="4294967295"/>
          </p:nvPr>
        </p:nvSpPr>
        <p:spPr>
          <a:xfrm>
            <a:off x="311700" y="791922"/>
            <a:ext cx="8624060" cy="4094706"/>
          </a:xfrm>
          <a:prstGeom prst="rect">
            <a:avLst/>
          </a:prstGeom>
          <a:solidFill>
            <a:schemeClr val="tx1"/>
          </a:solidFill>
        </p:spPr>
        <p:txBody>
          <a:bodyPr wrap="square" rtlCol="0" anchor="t" anchorCtr="0">
            <a:noAutofit/>
          </a:bodyPr>
          <a:lstStyle/>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Information and navigation system were designed for tourists, taking some Niger state of</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Nigeria tourism destinations into account. The information management system was designed using Java</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Hypertext Mark Up Language (HTML), Personal Home Page (PHP), Java script and</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MySQL as the back-end integration database. Two different MySQL servers were used, the MySQL query</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Tourism's economic contribution earns it respect among other industries in the Ile-Ife community, as well as</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concern from businesspeople, tourists, government officials, and the general public. Personal surveys and random administration of questionnaires on respondents in the four Local Government. </a:t>
            </a:r>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rgbClr val="FFFF00"/>
                </a:solidFill>
                <a:latin typeface="Calibri" panose="020F0502020204030204" pitchFamily="34" charset="0"/>
                <a:cs typeface="Calibri" panose="020F0502020204030204" pitchFamily="34" charset="0"/>
              </a:rPr>
              <a:t>Existing system </a:t>
            </a:r>
            <a:endParaRPr lang="en-IN"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0" y="708576"/>
            <a:ext cx="9091930"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DB0017EE-D3B8-BF07-17BB-81FFD99EE210}"/>
              </a:ext>
            </a:extLst>
          </p:cNvPr>
          <p:cNvSpPr txBox="1"/>
          <p:nvPr/>
        </p:nvSpPr>
        <p:spPr>
          <a:xfrm>
            <a:off x="457199" y="827622"/>
            <a:ext cx="7739744" cy="378565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In the existing system, travelers had to carry their tasks manually. In past system travelers had a list of</a:t>
            </a:r>
          </a:p>
          <a:p>
            <a:r>
              <a:rPr lang="en-US" sz="2000" dirty="0">
                <a:solidFill>
                  <a:schemeClr val="bg1"/>
                </a:solidFill>
                <a:latin typeface="Times New Roman" panose="02020603050405020304" pitchFamily="18" charset="0"/>
                <a:cs typeface="Times New Roman" panose="02020603050405020304" pitchFamily="18" charset="0"/>
              </a:rPr>
              <a:t>destination and package details manually in paper, which was time taking. The travelers aren't ready to achieve</a:t>
            </a:r>
          </a:p>
          <a:p>
            <a:r>
              <a:rPr lang="en-US" sz="2000" dirty="0">
                <a:solidFill>
                  <a:schemeClr val="bg1"/>
                </a:solidFill>
                <a:latin typeface="Times New Roman" panose="02020603050405020304" pitchFamily="18" charset="0"/>
                <a:cs typeface="Times New Roman" panose="02020603050405020304" pitchFamily="18" charset="0"/>
              </a:rPr>
              <a:t>their need in time and also the results might not accurate. Because of the manual human work there comes</a:t>
            </a:r>
          </a:p>
          <a:p>
            <a:r>
              <a:rPr lang="en-US" sz="2000" dirty="0">
                <a:solidFill>
                  <a:schemeClr val="bg1"/>
                </a:solidFill>
                <a:latin typeface="Times New Roman" panose="02020603050405020304" pitchFamily="18" charset="0"/>
                <a:cs typeface="Times New Roman" panose="02020603050405020304" pitchFamily="18" charset="0"/>
              </a:rPr>
              <a:t>number of difficulties and drawbacks in this system. Some of them are Drawbacks of the Existing System:</a:t>
            </a:r>
          </a:p>
          <a:p>
            <a:r>
              <a:rPr lang="en-US" sz="2000" dirty="0">
                <a:solidFill>
                  <a:schemeClr val="bg1"/>
                </a:solidFill>
                <a:latin typeface="Times New Roman" panose="02020603050405020304" pitchFamily="18" charset="0"/>
                <a:cs typeface="Times New Roman" panose="02020603050405020304" pitchFamily="18" charset="0"/>
              </a:rPr>
              <a:t>• Maintenance becomes difficult, since there is huge amount of data that user carry.</a:t>
            </a:r>
          </a:p>
          <a:p>
            <a:r>
              <a:rPr lang="en-US" sz="2000" dirty="0">
                <a:solidFill>
                  <a:schemeClr val="bg1"/>
                </a:solidFill>
                <a:latin typeface="Times New Roman" panose="02020603050405020304" pitchFamily="18" charset="0"/>
                <a:cs typeface="Times New Roman" panose="02020603050405020304" pitchFamily="18" charset="0"/>
              </a:rPr>
              <a:t>• If any admin, user entry is wrongly made then the maintenance becomes very difficult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err="1">
                <a:solidFill>
                  <a:srgbClr val="FFFF00"/>
                </a:solidFill>
                <a:latin typeface="Calibri" panose="020F0502020204030204" pitchFamily="34" charset="0"/>
                <a:cs typeface="Calibri" panose="020F0502020204030204" pitchFamily="34" charset="0"/>
              </a:rPr>
              <a:t>Disadavantages</a:t>
            </a:r>
            <a:endParaRPr lang="en-IN"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0" y="708576"/>
            <a:ext cx="9091930"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E42B380-7900-2322-5BB8-FF6FFBDA6D91}"/>
              </a:ext>
            </a:extLst>
          </p:cNvPr>
          <p:cNvSpPr txBox="1"/>
          <p:nvPr/>
        </p:nvSpPr>
        <p:spPr>
          <a:xfrm>
            <a:off x="-2802467" y="957049"/>
            <a:ext cx="11403245" cy="3785652"/>
          </a:xfrm>
          <a:prstGeom prst="rect">
            <a:avLst/>
          </a:prstGeom>
          <a:noFill/>
        </p:spPr>
        <p:txBody>
          <a:bodyPr wrap="square">
            <a:spAutoFit/>
          </a:bodyPr>
          <a:lstStyle/>
          <a:p>
            <a:pPr marL="3543300" lvl="7"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Dependency on Technology: Travel websites rely heavily on technology, which means they can be susceptible to technical issues such as server crashes, website glitches, or slow loading times. This can frustrate users and potentially lead to lost business.</a:t>
            </a:r>
          </a:p>
          <a:p>
            <a:pPr marL="3543300" lvl="7"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Information Overload: With so much information available on travel websites, users may feel overwhelmed and find it difficult to make decisions. Sorting through countless options for flights, accommodations, activities, and attractions can be time-consuming and confusing.</a:t>
            </a:r>
          </a:p>
          <a:p>
            <a:pPr marL="3543300" lvl="7"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Potential for Misinformation: Not all information on travel websites is accurate or up-to-date. Listings for hotels, restaurants, and attractions may be outdated or biased, leading to disappointment for travelers who rely on them.</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2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48115" y="-4879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Existing Methodology</a:t>
            </a:r>
          </a:p>
        </p:txBody>
      </p:sp>
      <p:grpSp>
        <p:nvGrpSpPr>
          <p:cNvPr id="94" name="Google Shape;94;p18"/>
          <p:cNvGrpSpPr/>
          <p:nvPr/>
        </p:nvGrpSpPr>
        <p:grpSpPr>
          <a:xfrm>
            <a:off x="59224" y="622545"/>
            <a:ext cx="8898467" cy="8770160"/>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E42B380-7900-2322-5BB8-FF6FFBDA6D91}"/>
              </a:ext>
            </a:extLst>
          </p:cNvPr>
          <p:cNvSpPr txBox="1"/>
          <p:nvPr/>
        </p:nvSpPr>
        <p:spPr>
          <a:xfrm>
            <a:off x="186309" y="819832"/>
            <a:ext cx="8866547" cy="4093428"/>
          </a:xfrm>
          <a:prstGeom prst="rect">
            <a:avLst/>
          </a:prstGeom>
          <a:noFill/>
        </p:spPr>
        <p:txBody>
          <a:bodyPr wrap="square">
            <a:spAutoFit/>
          </a:bodyPr>
          <a:lstStyle/>
          <a:p>
            <a:r>
              <a:rPr lang="en-IN" sz="20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Search and Discovery </a:t>
            </a:r>
            <a:r>
              <a:rPr lang="en-IN" sz="2000" dirty="0">
                <a:solidFill>
                  <a:schemeClr val="bg1"/>
                </a:solidFill>
                <a:latin typeface="Times New Roman" panose="02020603050405020304" pitchFamily="18" charset="0"/>
                <a:cs typeface="Times New Roman" panose="02020603050405020304" pitchFamily="18" charset="0"/>
              </a:rPr>
              <a:t>:</a:t>
            </a:r>
          </a:p>
          <a:p>
            <a:r>
              <a:rPr lang="en-IN" sz="2000" dirty="0">
                <a:solidFill>
                  <a:schemeClr val="bg1"/>
                </a:solidFill>
                <a:latin typeface="Times New Roman" panose="02020603050405020304" pitchFamily="18" charset="0"/>
                <a:cs typeface="Times New Roman" panose="02020603050405020304" pitchFamily="18" charset="0"/>
              </a:rPr>
              <a:t>Travel websites use search engines that allow users to find flights, hotels, and attractions based on various criteria like destination, date, and budget. They may also employ filtering and sorting options to refine search results.</a:t>
            </a:r>
          </a:p>
          <a:p>
            <a:r>
              <a:rPr lang="en-IN" sz="20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Content Management &amp; Booking and Payment Systems:</a:t>
            </a:r>
          </a:p>
          <a:p>
            <a:r>
              <a:rPr lang="en-IN" sz="2000" dirty="0">
                <a:solidFill>
                  <a:schemeClr val="bg1"/>
                </a:solidFill>
                <a:latin typeface="Times New Roman" panose="02020603050405020304" pitchFamily="18" charset="0"/>
                <a:cs typeface="Times New Roman" panose="02020603050405020304" pitchFamily="18" charset="0"/>
              </a:rPr>
              <a:t>Travel websites provide rich content like destination information, photos, videos, and travel blogs to inspire and educate users about potential trip options. Secure online booking systems allow users to reserve flights, hotels, and activities directly through the website .Integration with payment gateways facilitates secure transactions.</a:t>
            </a:r>
          </a:p>
          <a:p>
            <a:r>
              <a:rPr lang="en-IN" sz="20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Account Management:</a:t>
            </a:r>
          </a:p>
          <a:p>
            <a:r>
              <a:rPr lang="en-IN" sz="2000" dirty="0">
                <a:solidFill>
                  <a:schemeClr val="bg1"/>
                </a:solidFill>
                <a:latin typeface="Times New Roman" panose="02020603050405020304" pitchFamily="18" charset="0"/>
                <a:cs typeface="Times New Roman" panose="02020603050405020304" pitchFamily="18" charset="0"/>
              </a:rPr>
              <a:t>User accounts enable features like storing preferences, tracking past bookings, and managing travel documents.</a:t>
            </a:r>
          </a:p>
          <a:p>
            <a:pPr marL="3200400" lvl="7" algn="just"/>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49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TotalTime>
  <Words>1432</Words>
  <Application>Microsoft Office PowerPoint</Application>
  <PresentationFormat>On-screen Show (16:9)</PresentationFormat>
  <Paragraphs>107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Arial</vt:lpstr>
      <vt:lpstr>Perpetua</vt:lpstr>
      <vt:lpstr>Oswald</vt:lpstr>
      <vt:lpstr>Wingdings</vt:lpstr>
      <vt:lpstr>Times New Roman</vt:lpstr>
      <vt:lpstr>Average</vt:lpstr>
      <vt:lpstr>Slate</vt:lpstr>
      <vt:lpstr>PowerPoint Presentation</vt:lpstr>
      <vt:lpstr>PowerPoint Presentation</vt:lpstr>
      <vt:lpstr>Abstract</vt:lpstr>
      <vt:lpstr>PowerPoint Presentation</vt:lpstr>
      <vt:lpstr>PowerPoint Presentation</vt:lpstr>
      <vt:lpstr>Literature Review</vt:lpstr>
      <vt:lpstr>Existing system </vt:lpstr>
      <vt:lpstr>Disadavantages</vt:lpstr>
      <vt:lpstr>Existing Methodology</vt:lpstr>
      <vt:lpstr>Gaps Identified</vt:lpstr>
      <vt:lpstr>Problem statement and solution </vt:lpstr>
      <vt:lpstr>Proposed Methodology </vt:lpstr>
      <vt:lpstr>Architecture of proposed system </vt:lpstr>
      <vt:lpstr>Implementation and results</vt:lpstr>
      <vt:lpstr>PowerPoint Presentation</vt:lpstr>
      <vt:lpstr>PowerPoint Presentation</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kondrarishi@gmail.com</cp:lastModifiedBy>
  <cp:revision>184</cp:revision>
  <dcterms:created xsi:type="dcterms:W3CDTF">2024-04-01T09:57:00Z</dcterms:created>
  <dcterms:modified xsi:type="dcterms:W3CDTF">2024-04-25T04:47:02Z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