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sldIdLst>
    <p:sldId id="256" r:id="rId2"/>
    <p:sldId id="257" r:id="rId3"/>
    <p:sldId id="264" r:id="rId4"/>
    <p:sldId id="265" r:id="rId5"/>
    <p:sldId id="266" r:id="rId6"/>
    <p:sldId id="267" r:id="rId7"/>
    <p:sldId id="268" r:id="rId8"/>
    <p:sldId id="260"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p:scale>
          <a:sx n="63" d="100"/>
          <a:sy n="63" d="100"/>
        </p:scale>
        <p:origin x="1315" y="52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FF9080-3516-4B36-9378-8F6E0F3314A3}"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07232D-2F06-4495-84E2-4D94C262710C}" type="slidenum">
              <a:rPr lang="en-IN" smtClean="0"/>
              <a:t>‹#›</a:t>
            </a:fld>
            <a:endParaRPr lang="en-IN"/>
          </a:p>
        </p:txBody>
      </p:sp>
    </p:spTree>
    <p:extLst>
      <p:ext uri="{BB962C8B-B14F-4D97-AF65-F5344CB8AC3E}">
        <p14:creationId xmlns:p14="http://schemas.microsoft.com/office/powerpoint/2010/main" val="3995603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FF9080-3516-4B36-9378-8F6E0F3314A3}"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07232D-2F06-4495-84E2-4D94C262710C}" type="slidenum">
              <a:rPr lang="en-IN" smtClean="0"/>
              <a:t>‹#›</a:t>
            </a:fld>
            <a:endParaRPr lang="en-IN"/>
          </a:p>
        </p:txBody>
      </p:sp>
    </p:spTree>
    <p:extLst>
      <p:ext uri="{BB962C8B-B14F-4D97-AF65-F5344CB8AC3E}">
        <p14:creationId xmlns:p14="http://schemas.microsoft.com/office/powerpoint/2010/main" val="3526926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FF9080-3516-4B36-9378-8F6E0F3314A3}"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07232D-2F06-4495-84E2-4D94C262710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90867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FF9080-3516-4B36-9378-8F6E0F3314A3}"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07232D-2F06-4495-84E2-4D94C262710C}" type="slidenum">
              <a:rPr lang="en-IN" smtClean="0"/>
              <a:t>‹#›</a:t>
            </a:fld>
            <a:endParaRPr lang="en-IN"/>
          </a:p>
        </p:txBody>
      </p:sp>
    </p:spTree>
    <p:extLst>
      <p:ext uri="{BB962C8B-B14F-4D97-AF65-F5344CB8AC3E}">
        <p14:creationId xmlns:p14="http://schemas.microsoft.com/office/powerpoint/2010/main" val="2038283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FF9080-3516-4B36-9378-8F6E0F3314A3}"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07232D-2F06-4495-84E2-4D94C262710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95433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FF9080-3516-4B36-9378-8F6E0F3314A3}"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07232D-2F06-4495-84E2-4D94C262710C}" type="slidenum">
              <a:rPr lang="en-IN" smtClean="0"/>
              <a:t>‹#›</a:t>
            </a:fld>
            <a:endParaRPr lang="en-IN"/>
          </a:p>
        </p:txBody>
      </p:sp>
    </p:spTree>
    <p:extLst>
      <p:ext uri="{BB962C8B-B14F-4D97-AF65-F5344CB8AC3E}">
        <p14:creationId xmlns:p14="http://schemas.microsoft.com/office/powerpoint/2010/main" val="501199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F9080-3516-4B36-9378-8F6E0F3314A3}"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07232D-2F06-4495-84E2-4D94C262710C}" type="slidenum">
              <a:rPr lang="en-IN" smtClean="0"/>
              <a:t>‹#›</a:t>
            </a:fld>
            <a:endParaRPr lang="en-IN"/>
          </a:p>
        </p:txBody>
      </p:sp>
    </p:spTree>
    <p:extLst>
      <p:ext uri="{BB962C8B-B14F-4D97-AF65-F5344CB8AC3E}">
        <p14:creationId xmlns:p14="http://schemas.microsoft.com/office/powerpoint/2010/main" val="2361077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F9080-3516-4B36-9378-8F6E0F3314A3}"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07232D-2F06-4495-84E2-4D94C262710C}" type="slidenum">
              <a:rPr lang="en-IN" smtClean="0"/>
              <a:t>‹#›</a:t>
            </a:fld>
            <a:endParaRPr lang="en-IN"/>
          </a:p>
        </p:txBody>
      </p:sp>
    </p:spTree>
    <p:extLst>
      <p:ext uri="{BB962C8B-B14F-4D97-AF65-F5344CB8AC3E}">
        <p14:creationId xmlns:p14="http://schemas.microsoft.com/office/powerpoint/2010/main" val="872205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F9080-3516-4B36-9378-8F6E0F3314A3}"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07232D-2F06-4495-84E2-4D94C262710C}" type="slidenum">
              <a:rPr lang="en-IN" smtClean="0"/>
              <a:t>‹#›</a:t>
            </a:fld>
            <a:endParaRPr lang="en-IN"/>
          </a:p>
        </p:txBody>
      </p:sp>
    </p:spTree>
    <p:extLst>
      <p:ext uri="{BB962C8B-B14F-4D97-AF65-F5344CB8AC3E}">
        <p14:creationId xmlns:p14="http://schemas.microsoft.com/office/powerpoint/2010/main" val="1714458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FF9080-3516-4B36-9378-8F6E0F3314A3}"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07232D-2F06-4495-84E2-4D94C262710C}" type="slidenum">
              <a:rPr lang="en-IN" smtClean="0"/>
              <a:t>‹#›</a:t>
            </a:fld>
            <a:endParaRPr lang="en-IN"/>
          </a:p>
        </p:txBody>
      </p:sp>
    </p:spTree>
    <p:extLst>
      <p:ext uri="{BB962C8B-B14F-4D97-AF65-F5344CB8AC3E}">
        <p14:creationId xmlns:p14="http://schemas.microsoft.com/office/powerpoint/2010/main" val="72055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FF9080-3516-4B36-9378-8F6E0F3314A3}" type="datetimeFigureOut">
              <a:rPr lang="en-IN" smtClean="0"/>
              <a:t>02-08-2023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07232D-2F06-4495-84E2-4D94C262710C}" type="slidenum">
              <a:rPr lang="en-IN" smtClean="0"/>
              <a:t>‹#›</a:t>
            </a:fld>
            <a:endParaRPr lang="en-IN"/>
          </a:p>
        </p:txBody>
      </p:sp>
    </p:spTree>
    <p:extLst>
      <p:ext uri="{BB962C8B-B14F-4D97-AF65-F5344CB8AC3E}">
        <p14:creationId xmlns:p14="http://schemas.microsoft.com/office/powerpoint/2010/main" val="2482008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FF9080-3516-4B36-9378-8F6E0F3314A3}" type="datetimeFigureOut">
              <a:rPr lang="en-IN" smtClean="0"/>
              <a:t>02-08-2023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07232D-2F06-4495-84E2-4D94C262710C}" type="slidenum">
              <a:rPr lang="en-IN" smtClean="0"/>
              <a:t>‹#›</a:t>
            </a:fld>
            <a:endParaRPr lang="en-IN"/>
          </a:p>
        </p:txBody>
      </p:sp>
    </p:spTree>
    <p:extLst>
      <p:ext uri="{BB962C8B-B14F-4D97-AF65-F5344CB8AC3E}">
        <p14:creationId xmlns:p14="http://schemas.microsoft.com/office/powerpoint/2010/main" val="1375688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FF9080-3516-4B36-9378-8F6E0F3314A3}" type="datetimeFigureOut">
              <a:rPr lang="en-IN" smtClean="0"/>
              <a:t>02-08-2023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07232D-2F06-4495-84E2-4D94C262710C}" type="slidenum">
              <a:rPr lang="en-IN" smtClean="0"/>
              <a:t>‹#›</a:t>
            </a:fld>
            <a:endParaRPr lang="en-IN"/>
          </a:p>
        </p:txBody>
      </p:sp>
    </p:spTree>
    <p:extLst>
      <p:ext uri="{BB962C8B-B14F-4D97-AF65-F5344CB8AC3E}">
        <p14:creationId xmlns:p14="http://schemas.microsoft.com/office/powerpoint/2010/main" val="1832453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F9080-3516-4B36-9378-8F6E0F3314A3}" type="datetimeFigureOut">
              <a:rPr lang="en-IN" smtClean="0"/>
              <a:t>02-08-2023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07232D-2F06-4495-84E2-4D94C262710C}" type="slidenum">
              <a:rPr lang="en-IN" smtClean="0"/>
              <a:t>‹#›</a:t>
            </a:fld>
            <a:endParaRPr lang="en-IN"/>
          </a:p>
        </p:txBody>
      </p:sp>
    </p:spTree>
    <p:extLst>
      <p:ext uri="{BB962C8B-B14F-4D97-AF65-F5344CB8AC3E}">
        <p14:creationId xmlns:p14="http://schemas.microsoft.com/office/powerpoint/2010/main" val="2473651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FF9080-3516-4B36-9378-8F6E0F3314A3}" type="datetimeFigureOut">
              <a:rPr lang="en-IN" smtClean="0"/>
              <a:t>02-08-2023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07232D-2F06-4495-84E2-4D94C262710C}" type="slidenum">
              <a:rPr lang="en-IN" smtClean="0"/>
              <a:t>‹#›</a:t>
            </a:fld>
            <a:endParaRPr lang="en-IN"/>
          </a:p>
        </p:txBody>
      </p:sp>
    </p:spTree>
    <p:extLst>
      <p:ext uri="{BB962C8B-B14F-4D97-AF65-F5344CB8AC3E}">
        <p14:creationId xmlns:p14="http://schemas.microsoft.com/office/powerpoint/2010/main" val="309278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FF9080-3516-4B36-9378-8F6E0F3314A3}" type="datetimeFigureOut">
              <a:rPr lang="en-IN" smtClean="0"/>
              <a:t>02-08-2023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07232D-2F06-4495-84E2-4D94C262710C}" type="slidenum">
              <a:rPr lang="en-IN" smtClean="0"/>
              <a:t>‹#›</a:t>
            </a:fld>
            <a:endParaRPr lang="en-IN"/>
          </a:p>
        </p:txBody>
      </p:sp>
    </p:spTree>
    <p:extLst>
      <p:ext uri="{BB962C8B-B14F-4D97-AF65-F5344CB8AC3E}">
        <p14:creationId xmlns:p14="http://schemas.microsoft.com/office/powerpoint/2010/main" val="2545697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FF9080-3516-4B36-9378-8F6E0F3314A3}" type="datetimeFigureOut">
              <a:rPr lang="en-IN" smtClean="0"/>
              <a:t>02-08-2023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07232D-2F06-4495-84E2-4D94C262710C}" type="slidenum">
              <a:rPr lang="en-IN" smtClean="0"/>
              <a:t>‹#›</a:t>
            </a:fld>
            <a:endParaRPr lang="en-IN"/>
          </a:p>
        </p:txBody>
      </p:sp>
    </p:spTree>
    <p:extLst>
      <p:ext uri="{BB962C8B-B14F-4D97-AF65-F5344CB8AC3E}">
        <p14:creationId xmlns:p14="http://schemas.microsoft.com/office/powerpoint/2010/main" val="3658717750"/>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drive.google.com/drive/my-drive" TargetMode="External"/><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0A8350-0A9E-B717-3810-BCEFBEFDBF5B}"/>
              </a:ext>
            </a:extLst>
          </p:cNvPr>
          <p:cNvPicPr>
            <a:picLocks noChangeAspect="1"/>
          </p:cNvPicPr>
          <p:nvPr/>
        </p:nvPicPr>
        <p:blipFill rotWithShape="1">
          <a:blip r:embed="rId2">
            <a:duotone>
              <a:schemeClr val="bg2">
                <a:shade val="45000"/>
                <a:satMod val="135000"/>
              </a:schemeClr>
              <a:prstClr val="white"/>
            </a:duotone>
            <a:alphaModFix amt="35000"/>
          </a:blip>
          <a:srcRect b="14773"/>
          <a:stretch/>
        </p:blipFill>
        <p:spPr>
          <a:xfrm>
            <a:off x="23153" y="-44924"/>
            <a:ext cx="12191980" cy="6857990"/>
          </a:xfrm>
          <a:prstGeom prst="rect">
            <a:avLst/>
          </a:prstGeom>
        </p:spPr>
      </p:pic>
      <p:sp>
        <p:nvSpPr>
          <p:cNvPr id="2" name="Title 1">
            <a:extLst>
              <a:ext uri="{FF2B5EF4-FFF2-40B4-BE49-F238E27FC236}">
                <a16:creationId xmlns:a16="http://schemas.microsoft.com/office/drawing/2014/main" id="{71F1CB5A-7AB7-9E8C-F81F-B8ABF6394F29}"/>
              </a:ext>
            </a:extLst>
          </p:cNvPr>
          <p:cNvSpPr>
            <a:spLocks noGrp="1"/>
          </p:cNvSpPr>
          <p:nvPr>
            <p:ph type="ctrTitle"/>
          </p:nvPr>
        </p:nvSpPr>
        <p:spPr>
          <a:xfrm>
            <a:off x="1207658" y="-1241590"/>
            <a:ext cx="10058400" cy="3566160"/>
          </a:xfrm>
        </p:spPr>
        <p:txBody>
          <a:bodyPr>
            <a:normAutofit/>
          </a:bodyPr>
          <a:lstStyle/>
          <a:p>
            <a:r>
              <a:rPr lang="en-US" sz="4000" dirty="0"/>
              <a:t>Automatic skin disease diagnosis using deep learning from clinical image and patient information</a:t>
            </a:r>
            <a:br>
              <a:rPr lang="en-IN" sz="4000" dirty="0">
                <a:effectLst/>
                <a:latin typeface="Times New Roman" panose="02020603050405020304" pitchFamily="18" charset="0"/>
                <a:ea typeface="Times New Roman" panose="02020603050405020304" pitchFamily="18" charset="0"/>
              </a:rPr>
            </a:br>
            <a:endParaRPr lang="en-IN" sz="4000" dirty="0"/>
          </a:p>
        </p:txBody>
      </p:sp>
      <p:sp>
        <p:nvSpPr>
          <p:cNvPr id="3" name="Subtitle 2">
            <a:extLst>
              <a:ext uri="{FF2B5EF4-FFF2-40B4-BE49-F238E27FC236}">
                <a16:creationId xmlns:a16="http://schemas.microsoft.com/office/drawing/2014/main" id="{B1C273F5-A29D-AD24-8FDF-BE21FF874F7D}"/>
              </a:ext>
            </a:extLst>
          </p:cNvPr>
          <p:cNvSpPr>
            <a:spLocks noGrp="1"/>
          </p:cNvSpPr>
          <p:nvPr>
            <p:ph type="subTitle" idx="1"/>
          </p:nvPr>
        </p:nvSpPr>
        <p:spPr>
          <a:xfrm>
            <a:off x="1089943" y="4238601"/>
            <a:ext cx="10058400" cy="1143000"/>
          </a:xfrm>
        </p:spPr>
        <p:txBody>
          <a:bodyPr>
            <a:normAutofit fontScale="25000" lnSpcReduction="20000"/>
          </a:bodyPr>
          <a:lstStyle/>
          <a:p>
            <a:endParaRPr lang="en-IN" b="1" dirty="0">
              <a:solidFill>
                <a:schemeClr val="tx1">
                  <a:lumMod val="85000"/>
                  <a:lumOff val="15000"/>
                </a:schemeClr>
              </a:solidFill>
            </a:endParaRPr>
          </a:p>
          <a:p>
            <a:r>
              <a:rPr lang="en-IN" sz="8000" b="1" dirty="0">
                <a:solidFill>
                  <a:schemeClr val="tx1">
                    <a:lumMod val="85000"/>
                    <a:lumOff val="15000"/>
                  </a:schemeClr>
                </a:solidFill>
              </a:rPr>
              <a:t>NAME : Rishitha Reddy Likki</a:t>
            </a:r>
          </a:p>
          <a:p>
            <a:r>
              <a:rPr lang="en-IN" sz="8000" b="1" dirty="0">
                <a:solidFill>
                  <a:schemeClr val="tx1">
                    <a:lumMod val="85000"/>
                    <a:lumOff val="15000"/>
                  </a:schemeClr>
                </a:solidFill>
              </a:rPr>
              <a:t>Id : 700748512</a:t>
            </a:r>
          </a:p>
          <a:p>
            <a:r>
              <a:rPr lang="en-IN" sz="8000" b="1" dirty="0">
                <a:solidFill>
                  <a:schemeClr val="tx1">
                    <a:lumMod val="85000"/>
                    <a:lumOff val="15000"/>
                  </a:schemeClr>
                </a:solidFill>
              </a:rPr>
              <a:t>Video link :</a:t>
            </a:r>
          </a:p>
          <a:p>
            <a:r>
              <a:rPr lang="en-IN" sz="8000" b="1" dirty="0">
                <a:solidFill>
                  <a:schemeClr val="tx1">
                    <a:lumMod val="85000"/>
                    <a:lumOff val="15000"/>
                  </a:schemeClr>
                </a:solidFill>
                <a:hlinkClick r:id="rId3"/>
              </a:rPr>
              <a:t>https://drive.google.com/drive/my-drive</a:t>
            </a:r>
            <a:endParaRPr lang="en-IN" sz="8000" b="1" dirty="0">
              <a:solidFill>
                <a:schemeClr val="tx1">
                  <a:lumMod val="85000"/>
                  <a:lumOff val="15000"/>
                </a:schemeClr>
              </a:solidFill>
            </a:endParaRPr>
          </a:p>
          <a:p>
            <a:endParaRPr lang="en-IN" dirty="0">
              <a:solidFill>
                <a:schemeClr val="tx1">
                  <a:lumMod val="85000"/>
                  <a:lumOff val="15000"/>
                </a:schemeClr>
              </a:solidFill>
            </a:endParaRPr>
          </a:p>
          <a:p>
            <a:endParaRPr lang="en-IN" dirty="0">
              <a:solidFill>
                <a:schemeClr val="tx1">
                  <a:lumMod val="85000"/>
                  <a:lumOff val="15000"/>
                </a:schemeClr>
              </a:solidFill>
            </a:endParaRPr>
          </a:p>
        </p:txBody>
      </p:sp>
      <p:sp>
        <p:nvSpPr>
          <p:cNvPr id="10" name="TextBox 9">
            <a:extLst>
              <a:ext uri="{FF2B5EF4-FFF2-40B4-BE49-F238E27FC236}">
                <a16:creationId xmlns:a16="http://schemas.microsoft.com/office/drawing/2014/main" id="{7152BBE7-E048-3D95-0BA6-EA77D34505B5}"/>
              </a:ext>
            </a:extLst>
          </p:cNvPr>
          <p:cNvSpPr txBox="1"/>
          <p:nvPr/>
        </p:nvSpPr>
        <p:spPr>
          <a:xfrm>
            <a:off x="3011455" y="2384172"/>
            <a:ext cx="6172200" cy="646331"/>
          </a:xfrm>
          <a:prstGeom prst="rect">
            <a:avLst/>
          </a:prstGeom>
          <a:noFill/>
        </p:spPr>
        <p:txBody>
          <a:bodyPr wrap="square">
            <a:spAutoFit/>
          </a:bodyPr>
          <a:lstStyle/>
          <a:p>
            <a:br>
              <a:rPr lang="en-IN" sz="1800" dirty="0">
                <a:effectLst/>
                <a:latin typeface="Times New Roman" panose="02020603050405020304" pitchFamily="18" charset="0"/>
                <a:ea typeface="Times New Roman" panose="02020603050405020304" pitchFamily="18" charset="0"/>
              </a:rPr>
            </a:br>
            <a:endParaRPr lang="en-US" dirty="0"/>
          </a:p>
        </p:txBody>
      </p:sp>
      <p:grpSp>
        <p:nvGrpSpPr>
          <p:cNvPr id="15" name="Group 14">
            <a:extLst>
              <a:ext uri="{FF2B5EF4-FFF2-40B4-BE49-F238E27FC236}">
                <a16:creationId xmlns:a16="http://schemas.microsoft.com/office/drawing/2014/main" id="{8C96E427-FDB1-D09B-7D45-79A764F77675}"/>
              </a:ext>
            </a:extLst>
          </p:cNvPr>
          <p:cNvGrpSpPr/>
          <p:nvPr/>
        </p:nvGrpSpPr>
        <p:grpSpPr>
          <a:xfrm>
            <a:off x="531894" y="2948784"/>
            <a:ext cx="4302530" cy="1371536"/>
            <a:chOff x="-2463" y="-3771"/>
            <a:chExt cx="4302759" cy="1371600"/>
          </a:xfrm>
        </p:grpSpPr>
        <p:pic>
          <p:nvPicPr>
            <p:cNvPr id="16" name="Picture 15">
              <a:extLst>
                <a:ext uri="{FF2B5EF4-FFF2-40B4-BE49-F238E27FC236}">
                  <a16:creationId xmlns:a16="http://schemas.microsoft.com/office/drawing/2014/main" id="{98E7D49D-6EA4-6C4E-8233-561A9E298A3E}"/>
                </a:ext>
              </a:extLst>
            </p:cNvPr>
            <p:cNvPicPr/>
            <p:nvPr/>
          </p:nvPicPr>
          <p:blipFill>
            <a:blip r:embed="rId4"/>
            <a:stretch>
              <a:fillRect/>
            </a:stretch>
          </p:blipFill>
          <p:spPr>
            <a:xfrm>
              <a:off x="-2463" y="-3771"/>
              <a:ext cx="1368552" cy="1371600"/>
            </a:xfrm>
            <a:prstGeom prst="rect">
              <a:avLst/>
            </a:prstGeom>
          </p:spPr>
        </p:pic>
        <p:pic>
          <p:nvPicPr>
            <p:cNvPr id="17" name="Picture 16">
              <a:extLst>
                <a:ext uri="{FF2B5EF4-FFF2-40B4-BE49-F238E27FC236}">
                  <a16:creationId xmlns:a16="http://schemas.microsoft.com/office/drawing/2014/main" id="{A778D8FF-A034-471B-2FEF-6FA661F1655A}"/>
                </a:ext>
              </a:extLst>
            </p:cNvPr>
            <p:cNvPicPr/>
            <p:nvPr/>
          </p:nvPicPr>
          <p:blipFill>
            <a:blip r:embed="rId5"/>
            <a:stretch>
              <a:fillRect/>
            </a:stretch>
          </p:blipFill>
          <p:spPr>
            <a:xfrm>
              <a:off x="1464640" y="-3771"/>
              <a:ext cx="1368552" cy="1371600"/>
            </a:xfrm>
            <a:prstGeom prst="rect">
              <a:avLst/>
            </a:prstGeom>
          </p:spPr>
        </p:pic>
        <p:pic>
          <p:nvPicPr>
            <p:cNvPr id="18" name="Picture 17">
              <a:extLst>
                <a:ext uri="{FF2B5EF4-FFF2-40B4-BE49-F238E27FC236}">
                  <a16:creationId xmlns:a16="http://schemas.microsoft.com/office/drawing/2014/main" id="{7C7A839A-4787-E20F-8D72-BC1FCD842154}"/>
                </a:ext>
              </a:extLst>
            </p:cNvPr>
            <p:cNvPicPr/>
            <p:nvPr/>
          </p:nvPicPr>
          <p:blipFill>
            <a:blip r:embed="rId6"/>
            <a:stretch>
              <a:fillRect/>
            </a:stretch>
          </p:blipFill>
          <p:spPr>
            <a:xfrm>
              <a:off x="2950032" y="-3771"/>
              <a:ext cx="1350264" cy="1371600"/>
            </a:xfrm>
            <a:prstGeom prst="rect">
              <a:avLst/>
            </a:prstGeom>
          </p:spPr>
        </p:pic>
      </p:grpSp>
      <p:grpSp>
        <p:nvGrpSpPr>
          <p:cNvPr id="19" name="Group 18">
            <a:extLst>
              <a:ext uri="{FF2B5EF4-FFF2-40B4-BE49-F238E27FC236}">
                <a16:creationId xmlns:a16="http://schemas.microsoft.com/office/drawing/2014/main" id="{44D23BDB-1B0E-605C-A650-1F5952B9D290}"/>
              </a:ext>
            </a:extLst>
          </p:cNvPr>
          <p:cNvGrpSpPr/>
          <p:nvPr/>
        </p:nvGrpSpPr>
        <p:grpSpPr>
          <a:xfrm>
            <a:off x="520647" y="4675603"/>
            <a:ext cx="4325022" cy="1411996"/>
            <a:chOff x="-4558" y="-2742"/>
            <a:chExt cx="4325111" cy="1412239"/>
          </a:xfrm>
        </p:grpSpPr>
        <p:pic>
          <p:nvPicPr>
            <p:cNvPr id="20" name="Picture 19">
              <a:extLst>
                <a:ext uri="{FF2B5EF4-FFF2-40B4-BE49-F238E27FC236}">
                  <a16:creationId xmlns:a16="http://schemas.microsoft.com/office/drawing/2014/main" id="{AAB060A1-D361-F2EC-F6FD-33718B17FA3C}"/>
                </a:ext>
              </a:extLst>
            </p:cNvPr>
            <p:cNvPicPr/>
            <p:nvPr/>
          </p:nvPicPr>
          <p:blipFill>
            <a:blip r:embed="rId7"/>
            <a:stretch>
              <a:fillRect/>
            </a:stretch>
          </p:blipFill>
          <p:spPr>
            <a:xfrm>
              <a:off x="-4558" y="-2742"/>
              <a:ext cx="1402080" cy="1402080"/>
            </a:xfrm>
            <a:prstGeom prst="rect">
              <a:avLst/>
            </a:prstGeom>
          </p:spPr>
        </p:pic>
        <p:pic>
          <p:nvPicPr>
            <p:cNvPr id="21" name="Picture 20">
              <a:extLst>
                <a:ext uri="{FF2B5EF4-FFF2-40B4-BE49-F238E27FC236}">
                  <a16:creationId xmlns:a16="http://schemas.microsoft.com/office/drawing/2014/main" id="{BDC14DEC-F549-DB0B-92DD-A2D365AD0BCD}"/>
                </a:ext>
              </a:extLst>
            </p:cNvPr>
            <p:cNvPicPr/>
            <p:nvPr/>
          </p:nvPicPr>
          <p:blipFill>
            <a:blip r:embed="rId8"/>
            <a:stretch>
              <a:fillRect/>
            </a:stretch>
          </p:blipFill>
          <p:spPr>
            <a:xfrm>
              <a:off x="1486929" y="-2742"/>
              <a:ext cx="1411224" cy="1411224"/>
            </a:xfrm>
            <a:prstGeom prst="rect">
              <a:avLst/>
            </a:prstGeom>
          </p:spPr>
        </p:pic>
        <p:pic>
          <p:nvPicPr>
            <p:cNvPr id="22" name="Picture 21">
              <a:extLst>
                <a:ext uri="{FF2B5EF4-FFF2-40B4-BE49-F238E27FC236}">
                  <a16:creationId xmlns:a16="http://schemas.microsoft.com/office/drawing/2014/main" id="{68412349-A0AE-9B72-CD80-F453DB2C6FA8}"/>
                </a:ext>
              </a:extLst>
            </p:cNvPr>
            <p:cNvPicPr/>
            <p:nvPr/>
          </p:nvPicPr>
          <p:blipFill>
            <a:blip r:embed="rId9"/>
            <a:stretch>
              <a:fillRect/>
            </a:stretch>
          </p:blipFill>
          <p:spPr>
            <a:xfrm>
              <a:off x="2973337" y="7417"/>
              <a:ext cx="1347216" cy="1402080"/>
            </a:xfrm>
            <a:prstGeom prst="rect">
              <a:avLst/>
            </a:prstGeom>
          </p:spPr>
        </p:pic>
      </p:grpSp>
    </p:spTree>
    <p:extLst>
      <p:ext uri="{BB962C8B-B14F-4D97-AF65-F5344CB8AC3E}">
        <p14:creationId xmlns:p14="http://schemas.microsoft.com/office/powerpoint/2010/main" val="2255386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3DD5F3-6CF6-384A-3E97-D77E256C3F04}"/>
              </a:ext>
            </a:extLst>
          </p:cNvPr>
          <p:cNvSpPr txBox="1"/>
          <p:nvPr/>
        </p:nvSpPr>
        <p:spPr>
          <a:xfrm>
            <a:off x="321469" y="235744"/>
            <a:ext cx="11415712" cy="5655394"/>
          </a:xfrm>
          <a:prstGeom prst="rect">
            <a:avLst/>
          </a:prstGeom>
          <a:noFill/>
        </p:spPr>
        <p:txBody>
          <a:bodyPr wrap="square" rtlCol="0">
            <a:spAutoFit/>
          </a:bodyPr>
          <a:lstStyle/>
          <a:p>
            <a:pPr marL="63500"/>
            <a:r>
              <a:rPr lang="en-US" sz="1800" b="1" kern="0" dirty="0">
                <a:solidFill>
                  <a:srgbClr val="0D0D0D"/>
                </a:solidFill>
                <a:effectLst/>
                <a:latin typeface="Times New Roman" panose="02020603050405020304" pitchFamily="18" charset="0"/>
                <a:ea typeface="Times New Roman" panose="02020603050405020304" pitchFamily="18" charset="0"/>
              </a:rPr>
              <a:t>References:</a:t>
            </a:r>
          </a:p>
          <a:p>
            <a:pPr marL="63500"/>
            <a:endParaRPr lang="en-IN" sz="1800" b="1" kern="0" dirty="0">
              <a:effectLst/>
              <a:latin typeface="Times New Roman" panose="02020603050405020304" pitchFamily="18" charset="0"/>
              <a:ea typeface="Times New Roman" panose="02020603050405020304" pitchFamily="18" charset="0"/>
            </a:endParaRPr>
          </a:p>
          <a:p>
            <a:pPr marL="63500" marR="65405" algn="just">
              <a:lnSpc>
                <a:spcPct val="115000"/>
              </a:lnSpc>
              <a:spcBef>
                <a:spcPts val="275"/>
              </a:spcBef>
              <a:spcAft>
                <a:spcPts val="0"/>
              </a:spcAft>
            </a:pPr>
            <a:r>
              <a:rPr lang="en-US" sz="1400" dirty="0">
                <a:solidFill>
                  <a:srgbClr val="0D0D0D"/>
                </a:solidFill>
                <a:effectLst/>
                <a:latin typeface="Times New Roman" panose="02020603050405020304" pitchFamily="18" charset="0"/>
                <a:ea typeface="Times New Roman" panose="02020603050405020304" pitchFamily="18" charset="0"/>
              </a:rPr>
              <a:t>[1].</a:t>
            </a:r>
            <a:r>
              <a:rPr lang="en-US" sz="1400" spc="5" dirty="0">
                <a:solidFill>
                  <a:srgbClr val="0D0D0D"/>
                </a:solidFill>
                <a:effectLst/>
                <a:latin typeface="Times New Roman" panose="02020603050405020304" pitchFamily="18" charset="0"/>
                <a:ea typeface="Times New Roman" panose="02020603050405020304" pitchFamily="18" charset="0"/>
              </a:rPr>
              <a:t> </a:t>
            </a:r>
            <a:r>
              <a:rPr lang="en-US" sz="1400" dirty="0" err="1">
                <a:solidFill>
                  <a:srgbClr val="212121"/>
                </a:solidFill>
                <a:effectLst/>
                <a:latin typeface="Times New Roman" panose="02020603050405020304" pitchFamily="18" charset="0"/>
                <a:ea typeface="Times New Roman" panose="02020603050405020304" pitchFamily="18" charset="0"/>
              </a:rPr>
              <a:t>Goceri</a:t>
            </a:r>
            <a:r>
              <a:rPr lang="en-US" sz="1400" dirty="0">
                <a:solidFill>
                  <a:srgbClr val="212121"/>
                </a:solidFill>
                <a:effectLst/>
                <a:latin typeface="Times New Roman" panose="02020603050405020304" pitchFamily="18" charset="0"/>
                <a:ea typeface="Times New Roman" panose="02020603050405020304" pitchFamily="18" charset="0"/>
              </a:rPr>
              <a:t>,</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E.</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(2019).</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Skin</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disease</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diagnosis</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from</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photographs</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using</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deep</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learning.</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In</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i="1" dirty="0" err="1">
                <a:solidFill>
                  <a:srgbClr val="212121"/>
                </a:solidFill>
                <a:effectLst/>
                <a:latin typeface="Times New Roman" panose="02020603050405020304" pitchFamily="18" charset="0"/>
                <a:ea typeface="Times New Roman" panose="02020603050405020304" pitchFamily="18" charset="0"/>
              </a:rPr>
              <a:t>VipIMAGE</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2019:</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Proceedings</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of</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the</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VII</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ECCOMAS</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Thematic</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Conference on Computational Vision and Medical Image Processing, October</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16–18,</a:t>
            </a:r>
            <a:r>
              <a:rPr lang="en-US" sz="1400" i="1" spc="-2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2019,</a:t>
            </a:r>
            <a:r>
              <a:rPr lang="en-US" sz="1400" i="1" spc="-2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Porto,</a:t>
            </a:r>
            <a:r>
              <a:rPr lang="en-US" sz="1400" i="1" spc="-2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Portugal</a:t>
            </a:r>
            <a:r>
              <a:rPr lang="en-US" sz="1400" i="1" spc="-2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(pp.</a:t>
            </a:r>
            <a:r>
              <a:rPr lang="en-US" sz="1400" spc="-2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239-246).</a:t>
            </a:r>
            <a:r>
              <a:rPr lang="en-US" sz="1400" spc="-2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Springer</a:t>
            </a:r>
            <a:r>
              <a:rPr lang="en-US" sz="1400" spc="-2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International</a:t>
            </a:r>
            <a:r>
              <a:rPr lang="en-US" sz="1400" spc="-2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Publishing.</a:t>
            </a:r>
            <a:endParaRPr lang="en-IN" sz="1400" dirty="0">
              <a:effectLst/>
              <a:latin typeface="Times New Roman" panose="02020603050405020304" pitchFamily="18" charset="0"/>
              <a:ea typeface="Times New Roman" panose="02020603050405020304" pitchFamily="18" charset="0"/>
            </a:endParaRPr>
          </a:p>
          <a:p>
            <a:pPr marL="63500" marR="68580" algn="just">
              <a:lnSpc>
                <a:spcPct val="115000"/>
              </a:lnSpc>
              <a:spcAft>
                <a:spcPts val="0"/>
              </a:spcAft>
            </a:pPr>
            <a:r>
              <a:rPr lang="en-US" sz="1400" dirty="0">
                <a:solidFill>
                  <a:srgbClr val="0D0D0D"/>
                </a:solidFill>
                <a:effectLst/>
                <a:latin typeface="Times New Roman" panose="02020603050405020304" pitchFamily="18" charset="0"/>
                <a:ea typeface="Times New Roman" panose="02020603050405020304" pitchFamily="18" charset="0"/>
              </a:rPr>
              <a:t>[2]. </a:t>
            </a:r>
            <a:r>
              <a:rPr lang="en-US" sz="1400" dirty="0">
                <a:solidFill>
                  <a:srgbClr val="212121"/>
                </a:solidFill>
                <a:effectLst/>
                <a:latin typeface="Times New Roman" panose="02020603050405020304" pitchFamily="18" charset="0"/>
                <a:ea typeface="Times New Roman" panose="02020603050405020304" pitchFamily="18" charset="0"/>
              </a:rPr>
              <a:t>Li, H., Pan, Y., Zhao, J., &amp; Zhang, L. (2021). Skin disease diagnosis with deep</a:t>
            </a:r>
            <a:r>
              <a:rPr lang="en-US" sz="1400" spc="-33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learning:</a:t>
            </a:r>
            <a:r>
              <a:rPr lang="en-US" sz="1400" spc="-1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a</a:t>
            </a:r>
            <a:r>
              <a:rPr lang="en-US" sz="1400" spc="-1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review.</a:t>
            </a:r>
            <a:r>
              <a:rPr lang="en-US" sz="1400" spc="-10"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Neurocomputing</a:t>
            </a:r>
            <a:r>
              <a:rPr lang="en-US" sz="1400" dirty="0">
                <a:solidFill>
                  <a:srgbClr val="212121"/>
                </a:solidFill>
                <a:effectLst/>
                <a:latin typeface="Times New Roman" panose="02020603050405020304" pitchFamily="18" charset="0"/>
                <a:ea typeface="Times New Roman" panose="02020603050405020304" pitchFamily="18" charset="0"/>
              </a:rPr>
              <a:t>,</a:t>
            </a:r>
            <a:r>
              <a:rPr lang="en-US" sz="1400" spc="-10"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464</a:t>
            </a:r>
            <a:r>
              <a:rPr lang="en-US" sz="1400" dirty="0">
                <a:solidFill>
                  <a:srgbClr val="212121"/>
                </a:solidFill>
                <a:effectLst/>
                <a:latin typeface="Times New Roman" panose="02020603050405020304" pitchFamily="18" charset="0"/>
                <a:ea typeface="Times New Roman" panose="02020603050405020304" pitchFamily="18" charset="0"/>
              </a:rPr>
              <a:t>,</a:t>
            </a:r>
            <a:r>
              <a:rPr lang="en-US" sz="1400" spc="-1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364-393.</a:t>
            </a:r>
            <a:endParaRPr lang="en-IN" sz="1400" dirty="0">
              <a:effectLst/>
              <a:latin typeface="Times New Roman" panose="02020603050405020304" pitchFamily="18" charset="0"/>
              <a:ea typeface="Times New Roman" panose="02020603050405020304" pitchFamily="18" charset="0"/>
            </a:endParaRPr>
          </a:p>
          <a:p>
            <a:pPr marL="63500" marR="63500" algn="just">
              <a:lnSpc>
                <a:spcPct val="115000"/>
              </a:lnSpc>
              <a:spcAft>
                <a:spcPts val="0"/>
              </a:spcAft>
            </a:pPr>
            <a:r>
              <a:rPr lang="en-US" sz="1400" dirty="0">
                <a:solidFill>
                  <a:srgbClr val="0D0D0D"/>
                </a:solidFill>
                <a:effectLst/>
                <a:latin typeface="Times New Roman" panose="02020603050405020304" pitchFamily="18" charset="0"/>
                <a:ea typeface="Times New Roman" panose="02020603050405020304" pitchFamily="18" charset="0"/>
              </a:rPr>
              <a:t>[3]. </a:t>
            </a:r>
            <a:r>
              <a:rPr lang="en-US" sz="1400" dirty="0" err="1">
                <a:solidFill>
                  <a:srgbClr val="212121"/>
                </a:solidFill>
                <a:effectLst/>
                <a:latin typeface="Times New Roman" panose="02020603050405020304" pitchFamily="18" charset="0"/>
                <a:ea typeface="Times New Roman" panose="02020603050405020304" pitchFamily="18" charset="0"/>
              </a:rPr>
              <a:t>Inthiyaz</a:t>
            </a:r>
            <a:r>
              <a:rPr lang="en-US" sz="1400" dirty="0">
                <a:solidFill>
                  <a:srgbClr val="212121"/>
                </a:solidFill>
                <a:effectLst/>
                <a:latin typeface="Times New Roman" panose="02020603050405020304" pitchFamily="18" charset="0"/>
                <a:ea typeface="Times New Roman" panose="02020603050405020304" pitchFamily="18" charset="0"/>
              </a:rPr>
              <a:t>, S., </a:t>
            </a:r>
            <a:r>
              <a:rPr lang="en-US" sz="1400" dirty="0" err="1">
                <a:solidFill>
                  <a:srgbClr val="212121"/>
                </a:solidFill>
                <a:effectLst/>
                <a:latin typeface="Times New Roman" panose="02020603050405020304" pitchFamily="18" charset="0"/>
                <a:ea typeface="Times New Roman" panose="02020603050405020304" pitchFamily="18" charset="0"/>
              </a:rPr>
              <a:t>Altahan</a:t>
            </a:r>
            <a:r>
              <a:rPr lang="en-US" sz="1400" dirty="0">
                <a:solidFill>
                  <a:srgbClr val="212121"/>
                </a:solidFill>
                <a:effectLst/>
                <a:latin typeface="Times New Roman" panose="02020603050405020304" pitchFamily="18" charset="0"/>
                <a:ea typeface="Times New Roman" panose="02020603050405020304" pitchFamily="18" charset="0"/>
              </a:rPr>
              <a:t>, B. R., </a:t>
            </a:r>
            <a:r>
              <a:rPr lang="en-US" sz="1400" dirty="0" err="1">
                <a:solidFill>
                  <a:srgbClr val="212121"/>
                </a:solidFill>
                <a:effectLst/>
                <a:latin typeface="Times New Roman" panose="02020603050405020304" pitchFamily="18" charset="0"/>
                <a:ea typeface="Times New Roman" panose="02020603050405020304" pitchFamily="18" charset="0"/>
              </a:rPr>
              <a:t>Ahammad</a:t>
            </a:r>
            <a:r>
              <a:rPr lang="en-US" sz="1400" dirty="0">
                <a:solidFill>
                  <a:srgbClr val="212121"/>
                </a:solidFill>
                <a:effectLst/>
                <a:latin typeface="Times New Roman" panose="02020603050405020304" pitchFamily="18" charset="0"/>
                <a:ea typeface="Times New Roman" panose="02020603050405020304" pitchFamily="18" charset="0"/>
              </a:rPr>
              <a:t>, S. H., Rajesh, V., </a:t>
            </a:r>
            <a:r>
              <a:rPr lang="en-US" sz="1400" dirty="0" err="1">
                <a:solidFill>
                  <a:srgbClr val="212121"/>
                </a:solidFill>
                <a:effectLst/>
                <a:latin typeface="Times New Roman" panose="02020603050405020304" pitchFamily="18" charset="0"/>
                <a:ea typeface="Times New Roman" panose="02020603050405020304" pitchFamily="18" charset="0"/>
              </a:rPr>
              <a:t>Kalangi</a:t>
            </a:r>
            <a:r>
              <a:rPr lang="en-US" sz="1400" dirty="0">
                <a:solidFill>
                  <a:srgbClr val="212121"/>
                </a:solidFill>
                <a:effectLst/>
                <a:latin typeface="Times New Roman" panose="02020603050405020304" pitchFamily="18" charset="0"/>
                <a:ea typeface="Times New Roman" panose="02020603050405020304" pitchFamily="18" charset="0"/>
              </a:rPr>
              <a:t>, R. R.,</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err="1">
                <a:solidFill>
                  <a:srgbClr val="212121"/>
                </a:solidFill>
                <a:effectLst/>
                <a:latin typeface="Times New Roman" panose="02020603050405020304" pitchFamily="18" charset="0"/>
                <a:ea typeface="Times New Roman" panose="02020603050405020304" pitchFamily="18" charset="0"/>
              </a:rPr>
              <a:t>Smirani</a:t>
            </a:r>
            <a:r>
              <a:rPr lang="en-US" sz="1400" dirty="0">
                <a:solidFill>
                  <a:srgbClr val="212121"/>
                </a:solidFill>
                <a:effectLst/>
                <a:latin typeface="Times New Roman" panose="02020603050405020304" pitchFamily="18" charset="0"/>
                <a:ea typeface="Times New Roman" panose="02020603050405020304" pitchFamily="18" charset="0"/>
              </a:rPr>
              <a:t>, L. K., ... &amp; Rashed, A. N. Z. (2023). Skin disease detection using deep</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learning.</a:t>
            </a:r>
            <a:r>
              <a:rPr lang="en-US" sz="1400" spc="-1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Advances</a:t>
            </a:r>
            <a:r>
              <a:rPr lang="en-US" sz="1400" i="1" spc="-10"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in</a:t>
            </a:r>
            <a:r>
              <a:rPr lang="en-US" sz="1400" i="1" spc="-10"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Engineering</a:t>
            </a:r>
            <a:r>
              <a:rPr lang="en-US" sz="1400" i="1" spc="-10"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Software</a:t>
            </a:r>
            <a:r>
              <a:rPr lang="en-US" sz="1400" dirty="0">
                <a:solidFill>
                  <a:srgbClr val="212121"/>
                </a:solidFill>
                <a:effectLst/>
                <a:latin typeface="Times New Roman" panose="02020603050405020304" pitchFamily="18" charset="0"/>
                <a:ea typeface="Times New Roman" panose="02020603050405020304" pitchFamily="18" charset="0"/>
              </a:rPr>
              <a:t>,</a:t>
            </a:r>
            <a:r>
              <a:rPr lang="en-US" sz="1400" spc="-10"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175</a:t>
            </a:r>
            <a:r>
              <a:rPr lang="en-US" sz="1400" dirty="0">
                <a:solidFill>
                  <a:srgbClr val="212121"/>
                </a:solidFill>
                <a:effectLst/>
                <a:latin typeface="Times New Roman" panose="02020603050405020304" pitchFamily="18" charset="0"/>
                <a:ea typeface="Times New Roman" panose="02020603050405020304" pitchFamily="18" charset="0"/>
              </a:rPr>
              <a:t>,</a:t>
            </a:r>
            <a:r>
              <a:rPr lang="en-US" sz="1400" spc="-1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103361.</a:t>
            </a:r>
            <a:endParaRPr lang="en-IN" sz="1400" dirty="0">
              <a:effectLst/>
              <a:latin typeface="Times New Roman" panose="02020603050405020304" pitchFamily="18" charset="0"/>
              <a:ea typeface="Times New Roman" panose="02020603050405020304" pitchFamily="18" charset="0"/>
            </a:endParaRPr>
          </a:p>
          <a:p>
            <a:pPr marL="63500" algn="just"/>
            <a:r>
              <a:rPr lang="en-US" sz="1400" dirty="0">
                <a:solidFill>
                  <a:srgbClr val="0D0D0D"/>
                </a:solidFill>
                <a:effectLst/>
                <a:latin typeface="Times New Roman" panose="02020603050405020304" pitchFamily="18" charset="0"/>
                <a:ea typeface="Times New Roman" panose="02020603050405020304" pitchFamily="18" charset="0"/>
              </a:rPr>
              <a:t>[4].</a:t>
            </a:r>
            <a:r>
              <a:rPr lang="en-US" sz="1400" spc="105" dirty="0">
                <a:solidFill>
                  <a:srgbClr val="0D0D0D"/>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Li,</a:t>
            </a:r>
            <a:r>
              <a:rPr lang="en-US" sz="1400" spc="11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L.</a:t>
            </a:r>
            <a:r>
              <a:rPr lang="en-US" sz="1400" spc="10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F.,</a:t>
            </a:r>
            <a:r>
              <a:rPr lang="en-US" sz="1400" spc="11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Wang,</a:t>
            </a:r>
            <a:r>
              <a:rPr lang="en-US" sz="1400" spc="10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X.,</a:t>
            </a:r>
            <a:r>
              <a:rPr lang="en-US" sz="1400" spc="11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Hu,</a:t>
            </a:r>
            <a:r>
              <a:rPr lang="en-US" sz="1400" spc="11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W.</a:t>
            </a:r>
            <a:r>
              <a:rPr lang="en-US" sz="1400" spc="10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J.,</a:t>
            </a:r>
            <a:r>
              <a:rPr lang="en-US" sz="1400" spc="110" dirty="0">
                <a:solidFill>
                  <a:srgbClr val="212121"/>
                </a:solidFill>
                <a:effectLst/>
                <a:latin typeface="Times New Roman" panose="02020603050405020304" pitchFamily="18" charset="0"/>
                <a:ea typeface="Times New Roman" panose="02020603050405020304" pitchFamily="18" charset="0"/>
              </a:rPr>
              <a:t> </a:t>
            </a:r>
            <a:r>
              <a:rPr lang="en-US" sz="1400" dirty="0" err="1">
                <a:solidFill>
                  <a:srgbClr val="212121"/>
                </a:solidFill>
                <a:effectLst/>
                <a:latin typeface="Times New Roman" panose="02020603050405020304" pitchFamily="18" charset="0"/>
                <a:ea typeface="Times New Roman" panose="02020603050405020304" pitchFamily="18" charset="0"/>
              </a:rPr>
              <a:t>Xiong</a:t>
            </a:r>
            <a:r>
              <a:rPr lang="en-US" sz="1400" dirty="0">
                <a:solidFill>
                  <a:srgbClr val="212121"/>
                </a:solidFill>
                <a:effectLst/>
                <a:latin typeface="Times New Roman" panose="02020603050405020304" pitchFamily="18" charset="0"/>
                <a:ea typeface="Times New Roman" panose="02020603050405020304" pitchFamily="18" charset="0"/>
              </a:rPr>
              <a:t>,</a:t>
            </a:r>
            <a:r>
              <a:rPr lang="en-US" sz="1400" spc="10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N.</a:t>
            </a:r>
            <a:r>
              <a:rPr lang="en-US" sz="1400" spc="11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N.,</a:t>
            </a:r>
            <a:r>
              <a:rPr lang="en-US" sz="1400" spc="10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Du,</a:t>
            </a:r>
            <a:r>
              <a:rPr lang="en-US" sz="1400" spc="11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Y.</a:t>
            </a:r>
            <a:r>
              <a:rPr lang="en-US" sz="1400" spc="11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X.,</a:t>
            </a:r>
            <a:r>
              <a:rPr lang="en-US" sz="1400" spc="10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&amp;</a:t>
            </a:r>
            <a:r>
              <a:rPr lang="en-US" sz="1400" spc="11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Li,</a:t>
            </a:r>
            <a:r>
              <a:rPr lang="en-US" sz="1400" spc="10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B.</a:t>
            </a:r>
            <a:r>
              <a:rPr lang="en-US" sz="1400" spc="11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S.</a:t>
            </a:r>
            <a:r>
              <a:rPr lang="en-US" sz="1400" spc="4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(2020).</a:t>
            </a:r>
            <a:endParaRPr lang="en-IN" sz="1400" dirty="0">
              <a:effectLst/>
              <a:latin typeface="Times New Roman" panose="02020603050405020304" pitchFamily="18" charset="0"/>
              <a:ea typeface="Times New Roman" panose="02020603050405020304" pitchFamily="18" charset="0"/>
            </a:endParaRPr>
          </a:p>
          <a:p>
            <a:pPr marL="63500" marR="66675" algn="just">
              <a:lnSpc>
                <a:spcPct val="115000"/>
              </a:lnSpc>
              <a:spcBef>
                <a:spcPts val="240"/>
              </a:spcBef>
              <a:spcAft>
                <a:spcPts val="0"/>
              </a:spcAft>
            </a:pPr>
            <a:r>
              <a:rPr lang="en-US" sz="1400" dirty="0">
                <a:solidFill>
                  <a:srgbClr val="212121"/>
                </a:solidFill>
                <a:effectLst/>
                <a:latin typeface="Times New Roman" panose="02020603050405020304" pitchFamily="18" charset="0"/>
                <a:ea typeface="Times New Roman" panose="02020603050405020304" pitchFamily="18" charset="0"/>
              </a:rPr>
              <a:t>Deep</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learning</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in</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skin</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disease</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image</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recognition:</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A</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review.</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IEEE</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Access</a:t>
            </a:r>
            <a:r>
              <a:rPr lang="en-US" sz="1400" dirty="0">
                <a:solidFill>
                  <a:srgbClr val="212121"/>
                </a:solidFill>
                <a:effectLst/>
                <a:latin typeface="Times New Roman" panose="02020603050405020304" pitchFamily="18" charset="0"/>
                <a:ea typeface="Times New Roman" panose="02020603050405020304" pitchFamily="18" charset="0"/>
              </a:rPr>
              <a:t>,</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8</a:t>
            </a:r>
            <a:r>
              <a:rPr lang="en-US" sz="1400" dirty="0">
                <a:solidFill>
                  <a:srgbClr val="212121"/>
                </a:solidFill>
                <a:effectLst/>
                <a:latin typeface="Times New Roman" panose="02020603050405020304" pitchFamily="18" charset="0"/>
                <a:ea typeface="Times New Roman" panose="02020603050405020304" pitchFamily="18" charset="0"/>
              </a:rPr>
              <a:t>,</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208264-208280.</a:t>
            </a:r>
            <a:endParaRPr lang="en-IN" sz="1400" dirty="0">
              <a:effectLst/>
              <a:latin typeface="Times New Roman" panose="02020603050405020304" pitchFamily="18" charset="0"/>
              <a:ea typeface="Times New Roman" panose="02020603050405020304" pitchFamily="18" charset="0"/>
            </a:endParaRPr>
          </a:p>
          <a:p>
            <a:pPr marL="63500" marR="66675" algn="just">
              <a:lnSpc>
                <a:spcPct val="115000"/>
              </a:lnSpc>
              <a:spcAft>
                <a:spcPts val="0"/>
              </a:spcAft>
            </a:pPr>
            <a:r>
              <a:rPr lang="en-US" sz="1400" dirty="0">
                <a:solidFill>
                  <a:srgbClr val="0D0D0D"/>
                </a:solidFill>
                <a:effectLst/>
                <a:latin typeface="Times New Roman" panose="02020603050405020304" pitchFamily="18" charset="0"/>
                <a:ea typeface="Times New Roman" panose="02020603050405020304" pitchFamily="18" charset="0"/>
              </a:rPr>
              <a:t>[5]. </a:t>
            </a:r>
            <a:r>
              <a:rPr lang="en-US" sz="1400" dirty="0">
                <a:solidFill>
                  <a:srgbClr val="212121"/>
                </a:solidFill>
                <a:effectLst/>
                <a:latin typeface="Times New Roman" panose="02020603050405020304" pitchFamily="18" charset="0"/>
                <a:ea typeface="Times New Roman" panose="02020603050405020304" pitchFamily="18" charset="0"/>
              </a:rPr>
              <a:t>Kumar, V. B., Kumar, S. S., &amp; </a:t>
            </a:r>
            <a:r>
              <a:rPr lang="en-US" sz="1400" dirty="0" err="1">
                <a:solidFill>
                  <a:srgbClr val="212121"/>
                </a:solidFill>
                <a:effectLst/>
                <a:latin typeface="Times New Roman" panose="02020603050405020304" pitchFamily="18" charset="0"/>
                <a:ea typeface="Times New Roman" panose="02020603050405020304" pitchFamily="18" charset="0"/>
              </a:rPr>
              <a:t>Saboo</a:t>
            </a:r>
            <a:r>
              <a:rPr lang="en-US" sz="1400" dirty="0">
                <a:solidFill>
                  <a:srgbClr val="212121"/>
                </a:solidFill>
                <a:effectLst/>
                <a:latin typeface="Times New Roman" panose="02020603050405020304" pitchFamily="18" charset="0"/>
                <a:ea typeface="Times New Roman" panose="02020603050405020304" pitchFamily="18" charset="0"/>
              </a:rPr>
              <a:t>, V. (2016, September). Dermatological</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disease</a:t>
            </a:r>
            <a:r>
              <a:rPr lang="en-US" sz="1400" spc="26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detection</a:t>
            </a:r>
            <a:r>
              <a:rPr lang="en-US" sz="1400" spc="26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using</a:t>
            </a:r>
            <a:r>
              <a:rPr lang="en-US" sz="1400" spc="26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image</a:t>
            </a:r>
            <a:r>
              <a:rPr lang="en-US" sz="1400" spc="26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processing</a:t>
            </a:r>
            <a:r>
              <a:rPr lang="en-US" sz="1400" spc="26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and</a:t>
            </a:r>
            <a:r>
              <a:rPr lang="en-US" sz="1400" spc="26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machine</a:t>
            </a:r>
            <a:r>
              <a:rPr lang="en-US" sz="1400" spc="26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learning.</a:t>
            </a:r>
            <a:r>
              <a:rPr lang="en-US" sz="1400" spc="26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In</a:t>
            </a:r>
            <a:r>
              <a:rPr lang="en-US" sz="1400" spc="26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2016</a:t>
            </a:r>
            <a:r>
              <a:rPr lang="en-US" sz="1400" i="1" spc="19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Third</a:t>
            </a:r>
            <a:endParaRPr lang="en-IN" sz="1400" dirty="0">
              <a:effectLst/>
              <a:latin typeface="Times New Roman" panose="02020603050405020304" pitchFamily="18" charset="0"/>
              <a:ea typeface="Times New Roman" panose="02020603050405020304" pitchFamily="18" charset="0"/>
            </a:endParaRPr>
          </a:p>
          <a:p>
            <a:pPr marL="63500" algn="just">
              <a:spcBef>
                <a:spcPts val="300"/>
              </a:spcBef>
              <a:spcAft>
                <a:spcPts val="0"/>
              </a:spcAft>
            </a:pPr>
            <a:br>
              <a:rPr lang="en-US" sz="1400" dirty="0">
                <a:effectLst/>
                <a:latin typeface="Times New Roman" panose="02020603050405020304" pitchFamily="18" charset="0"/>
                <a:ea typeface="Times New Roman" panose="02020603050405020304" pitchFamily="18" charset="0"/>
              </a:rPr>
            </a:br>
            <a:r>
              <a:rPr lang="en-US" sz="1400" i="1" dirty="0">
                <a:solidFill>
                  <a:srgbClr val="212121"/>
                </a:solidFill>
                <a:effectLst/>
                <a:latin typeface="Times New Roman" panose="02020603050405020304" pitchFamily="18" charset="0"/>
                <a:ea typeface="Times New Roman" panose="02020603050405020304" pitchFamily="18" charset="0"/>
              </a:rPr>
              <a:t>International</a:t>
            </a:r>
            <a:r>
              <a:rPr lang="en-US" sz="1400" i="1" spc="20"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Conference</a:t>
            </a:r>
            <a:r>
              <a:rPr lang="en-US" sz="1400" i="1" spc="-4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on</a:t>
            </a:r>
            <a:r>
              <a:rPr lang="en-US" sz="1400" i="1" spc="-4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Artificial</a:t>
            </a:r>
            <a:r>
              <a:rPr lang="en-US" sz="1400" i="1" spc="-4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Intelligence</a:t>
            </a:r>
            <a:r>
              <a:rPr lang="en-US" sz="1400" i="1" spc="-40"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and</a:t>
            </a:r>
            <a:r>
              <a:rPr lang="en-US" sz="1400" i="1" spc="-4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Pattern</a:t>
            </a:r>
            <a:r>
              <a:rPr lang="en-US" sz="1400" i="1" spc="-4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Recognition</a:t>
            </a:r>
            <a:r>
              <a:rPr lang="en-US" sz="1400" i="1" spc="-4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(AIPR)</a:t>
            </a:r>
            <a:endParaRPr lang="en-IN" sz="1400" dirty="0">
              <a:effectLst/>
              <a:latin typeface="Times New Roman" panose="02020603050405020304" pitchFamily="18" charset="0"/>
              <a:ea typeface="Times New Roman" panose="02020603050405020304" pitchFamily="18" charset="0"/>
            </a:endParaRPr>
          </a:p>
          <a:p>
            <a:pPr marL="63500" algn="just">
              <a:spcBef>
                <a:spcPts val="240"/>
              </a:spcBef>
              <a:spcAft>
                <a:spcPts val="0"/>
              </a:spcAft>
            </a:pPr>
            <a:r>
              <a:rPr lang="en-US" sz="1400" dirty="0">
                <a:solidFill>
                  <a:srgbClr val="212121"/>
                </a:solidFill>
                <a:effectLst/>
                <a:latin typeface="Times New Roman" panose="02020603050405020304" pitchFamily="18" charset="0"/>
                <a:ea typeface="Times New Roman" panose="02020603050405020304" pitchFamily="18" charset="0"/>
              </a:rPr>
              <a:t>(pp.</a:t>
            </a:r>
            <a:r>
              <a:rPr lang="en-US" sz="1400" spc="-2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1-6).</a:t>
            </a:r>
            <a:r>
              <a:rPr lang="en-US" sz="1400" spc="-2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IEEE.</a:t>
            </a:r>
            <a:endParaRPr lang="en-IN" sz="1400" dirty="0">
              <a:effectLst/>
              <a:latin typeface="Times New Roman" panose="02020603050405020304" pitchFamily="18" charset="0"/>
              <a:ea typeface="Times New Roman" panose="02020603050405020304" pitchFamily="18" charset="0"/>
            </a:endParaRPr>
          </a:p>
          <a:p>
            <a:pPr marL="63500" marR="69215" algn="just">
              <a:lnSpc>
                <a:spcPct val="115000"/>
              </a:lnSpc>
              <a:spcBef>
                <a:spcPts val="240"/>
              </a:spcBef>
              <a:spcAft>
                <a:spcPts val="0"/>
              </a:spcAft>
            </a:pPr>
            <a:r>
              <a:rPr lang="en-US" sz="1400" dirty="0">
                <a:solidFill>
                  <a:srgbClr val="0D0D0D"/>
                </a:solidFill>
                <a:effectLst/>
                <a:latin typeface="Times New Roman" panose="02020603050405020304" pitchFamily="18" charset="0"/>
                <a:ea typeface="Times New Roman" panose="02020603050405020304" pitchFamily="18" charset="0"/>
              </a:rPr>
              <a:t>[6].</a:t>
            </a:r>
            <a:r>
              <a:rPr lang="en-US" sz="1400" spc="5" dirty="0">
                <a:solidFill>
                  <a:srgbClr val="0D0D0D"/>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Anand,</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V.,</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Gupta,</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S.,</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&amp;</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err="1">
                <a:solidFill>
                  <a:srgbClr val="212121"/>
                </a:solidFill>
                <a:effectLst/>
                <a:latin typeface="Times New Roman" panose="02020603050405020304" pitchFamily="18" charset="0"/>
                <a:ea typeface="Times New Roman" panose="02020603050405020304" pitchFamily="18" charset="0"/>
              </a:rPr>
              <a:t>Koundal</a:t>
            </a:r>
            <a:r>
              <a:rPr lang="en-US" sz="1400" dirty="0">
                <a:solidFill>
                  <a:srgbClr val="212121"/>
                </a:solidFill>
                <a:effectLst/>
                <a:latin typeface="Times New Roman" panose="02020603050405020304" pitchFamily="18" charset="0"/>
                <a:ea typeface="Times New Roman" panose="02020603050405020304" pitchFamily="18" charset="0"/>
              </a:rPr>
              <a:t>,</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D.</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(2022).</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Skin</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disease</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diagnosis:</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challenges and opportunities. In </a:t>
            </a:r>
            <a:r>
              <a:rPr lang="en-US" sz="1400" i="1" dirty="0">
                <a:solidFill>
                  <a:srgbClr val="212121"/>
                </a:solidFill>
                <a:effectLst/>
                <a:latin typeface="Times New Roman" panose="02020603050405020304" pitchFamily="18" charset="0"/>
                <a:ea typeface="Times New Roman" panose="02020603050405020304" pitchFamily="18" charset="0"/>
              </a:rPr>
              <a:t>Proceedings of Second Doctoral Symposium on</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Computational</a:t>
            </a:r>
            <a:r>
              <a:rPr lang="en-US" sz="1400" i="1" spc="-2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Intelligence:</a:t>
            </a:r>
            <a:r>
              <a:rPr lang="en-US" sz="1400" i="1" spc="-20" dirty="0">
                <a:solidFill>
                  <a:srgbClr val="212121"/>
                </a:solidFill>
                <a:effectLst/>
                <a:latin typeface="Times New Roman" panose="02020603050405020304" pitchFamily="18" charset="0"/>
                <a:ea typeface="Times New Roman" panose="02020603050405020304" pitchFamily="18" charset="0"/>
              </a:rPr>
              <a:t> </a:t>
            </a:r>
            <a:r>
              <a:rPr lang="en-US" sz="1400" i="1" dirty="0" err="1">
                <a:solidFill>
                  <a:srgbClr val="212121"/>
                </a:solidFill>
                <a:effectLst/>
                <a:latin typeface="Times New Roman" panose="02020603050405020304" pitchFamily="18" charset="0"/>
                <a:ea typeface="Times New Roman" panose="02020603050405020304" pitchFamily="18" charset="0"/>
              </a:rPr>
              <a:t>DoSCI</a:t>
            </a:r>
            <a:r>
              <a:rPr lang="en-US" sz="1400" i="1" spc="-20"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2021</a:t>
            </a:r>
            <a:r>
              <a:rPr lang="en-US" sz="1400" i="1" spc="-2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(pp.</a:t>
            </a:r>
            <a:r>
              <a:rPr lang="en-US" sz="1400" spc="-2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449-459).</a:t>
            </a:r>
            <a:r>
              <a:rPr lang="en-US" sz="1400" spc="-2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Springer</a:t>
            </a:r>
            <a:r>
              <a:rPr lang="en-US" sz="1400" spc="-2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Singapore.</a:t>
            </a:r>
            <a:endParaRPr lang="en-IN" sz="1400" dirty="0">
              <a:effectLst/>
              <a:latin typeface="Times New Roman" panose="02020603050405020304" pitchFamily="18" charset="0"/>
              <a:ea typeface="Times New Roman" panose="02020603050405020304" pitchFamily="18" charset="0"/>
            </a:endParaRPr>
          </a:p>
          <a:p>
            <a:pPr marL="63500" marR="63500" algn="just">
              <a:lnSpc>
                <a:spcPct val="115000"/>
              </a:lnSpc>
              <a:spcAft>
                <a:spcPts val="0"/>
              </a:spcAft>
            </a:pPr>
            <a:r>
              <a:rPr lang="en-US" sz="1400" dirty="0">
                <a:solidFill>
                  <a:srgbClr val="0D0D0D"/>
                </a:solidFill>
                <a:effectLst/>
                <a:latin typeface="Times New Roman" panose="02020603050405020304" pitchFamily="18" charset="0"/>
                <a:ea typeface="Times New Roman" panose="02020603050405020304" pitchFamily="18" charset="0"/>
              </a:rPr>
              <a:t>[7]. </a:t>
            </a:r>
            <a:r>
              <a:rPr lang="en-US" sz="1400" dirty="0">
                <a:solidFill>
                  <a:srgbClr val="212121"/>
                </a:solidFill>
                <a:effectLst/>
                <a:latin typeface="Times New Roman" panose="02020603050405020304" pitchFamily="18" charset="0"/>
                <a:ea typeface="Times New Roman" panose="02020603050405020304" pitchFamily="18" charset="0"/>
              </a:rPr>
              <a:t>Rathod, J., </a:t>
            </a:r>
            <a:r>
              <a:rPr lang="en-US" sz="1400" dirty="0" err="1">
                <a:solidFill>
                  <a:srgbClr val="212121"/>
                </a:solidFill>
                <a:effectLst/>
                <a:latin typeface="Times New Roman" panose="02020603050405020304" pitchFamily="18" charset="0"/>
                <a:ea typeface="Times New Roman" panose="02020603050405020304" pitchFamily="18" charset="0"/>
              </a:rPr>
              <a:t>Waghmode</a:t>
            </a:r>
            <a:r>
              <a:rPr lang="en-US" sz="1400" dirty="0">
                <a:solidFill>
                  <a:srgbClr val="212121"/>
                </a:solidFill>
                <a:effectLst/>
                <a:latin typeface="Times New Roman" panose="02020603050405020304" pitchFamily="18" charset="0"/>
                <a:ea typeface="Times New Roman" panose="02020603050405020304" pitchFamily="18" charset="0"/>
              </a:rPr>
              <a:t>, V., </a:t>
            </a:r>
            <a:r>
              <a:rPr lang="en-US" sz="1400" dirty="0" err="1">
                <a:solidFill>
                  <a:srgbClr val="212121"/>
                </a:solidFill>
                <a:effectLst/>
                <a:latin typeface="Times New Roman" panose="02020603050405020304" pitchFamily="18" charset="0"/>
                <a:ea typeface="Times New Roman" panose="02020603050405020304" pitchFamily="18" charset="0"/>
              </a:rPr>
              <a:t>Sodha</a:t>
            </a:r>
            <a:r>
              <a:rPr lang="en-US" sz="1400" dirty="0">
                <a:solidFill>
                  <a:srgbClr val="212121"/>
                </a:solidFill>
                <a:effectLst/>
                <a:latin typeface="Times New Roman" panose="02020603050405020304" pitchFamily="18" charset="0"/>
                <a:ea typeface="Times New Roman" panose="02020603050405020304" pitchFamily="18" charset="0"/>
              </a:rPr>
              <a:t>, A., &amp; </a:t>
            </a:r>
            <a:r>
              <a:rPr lang="en-US" sz="1400" dirty="0" err="1">
                <a:solidFill>
                  <a:srgbClr val="212121"/>
                </a:solidFill>
                <a:effectLst/>
                <a:latin typeface="Times New Roman" panose="02020603050405020304" pitchFamily="18" charset="0"/>
                <a:ea typeface="Times New Roman" panose="02020603050405020304" pitchFamily="18" charset="0"/>
              </a:rPr>
              <a:t>Bhavathankar</a:t>
            </a:r>
            <a:r>
              <a:rPr lang="en-US" sz="1400" dirty="0">
                <a:solidFill>
                  <a:srgbClr val="212121"/>
                </a:solidFill>
                <a:effectLst/>
                <a:latin typeface="Times New Roman" panose="02020603050405020304" pitchFamily="18" charset="0"/>
                <a:ea typeface="Times New Roman" panose="02020603050405020304" pitchFamily="18" charset="0"/>
              </a:rPr>
              <a:t>, P. (2018, March).</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Diagnosis of skin diseases using Convolutional Neural Networks. In </a:t>
            </a:r>
            <a:r>
              <a:rPr lang="en-US" sz="1400" i="1" dirty="0">
                <a:solidFill>
                  <a:srgbClr val="212121"/>
                </a:solidFill>
                <a:effectLst/>
                <a:latin typeface="Times New Roman" panose="02020603050405020304" pitchFamily="18" charset="0"/>
                <a:ea typeface="Times New Roman" panose="02020603050405020304" pitchFamily="18" charset="0"/>
              </a:rPr>
              <a:t>2018 second</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international conference on electronics, communication and aerospace technology</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(ICECA)</a:t>
            </a:r>
            <a:r>
              <a:rPr lang="en-US" sz="1400" i="1" spc="-1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(pp.</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1048-1051).</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IEEE.</a:t>
            </a:r>
            <a:endParaRPr lang="en-IN" sz="1400" dirty="0">
              <a:effectLst/>
              <a:latin typeface="Times New Roman" panose="02020603050405020304" pitchFamily="18" charset="0"/>
              <a:ea typeface="Times New Roman" panose="02020603050405020304" pitchFamily="18" charset="0"/>
            </a:endParaRPr>
          </a:p>
          <a:p>
            <a:pPr marL="63500" marR="65405" algn="just">
              <a:lnSpc>
                <a:spcPct val="115000"/>
              </a:lnSpc>
              <a:spcAft>
                <a:spcPts val="0"/>
              </a:spcAft>
            </a:pPr>
            <a:r>
              <a:rPr lang="en-US" sz="1400" dirty="0">
                <a:solidFill>
                  <a:srgbClr val="0D0D0D"/>
                </a:solidFill>
                <a:effectLst/>
                <a:latin typeface="Times New Roman" panose="02020603050405020304" pitchFamily="18" charset="0"/>
                <a:ea typeface="Times New Roman" panose="02020603050405020304" pitchFamily="18" charset="0"/>
              </a:rPr>
              <a:t>[8]. </a:t>
            </a:r>
            <a:r>
              <a:rPr lang="en-US" sz="1400" dirty="0" err="1">
                <a:solidFill>
                  <a:srgbClr val="212121"/>
                </a:solidFill>
                <a:effectLst/>
                <a:latin typeface="Times New Roman" panose="02020603050405020304" pitchFamily="18" charset="0"/>
                <a:ea typeface="Times New Roman" panose="02020603050405020304" pitchFamily="18" charset="0"/>
              </a:rPr>
              <a:t>Rimi</a:t>
            </a:r>
            <a:r>
              <a:rPr lang="en-US" sz="1400" dirty="0">
                <a:solidFill>
                  <a:srgbClr val="212121"/>
                </a:solidFill>
                <a:effectLst/>
                <a:latin typeface="Times New Roman" panose="02020603050405020304" pitchFamily="18" charset="0"/>
                <a:ea typeface="Times New Roman" panose="02020603050405020304" pitchFamily="18" charset="0"/>
              </a:rPr>
              <a:t>, T. A., Sultana, N., &amp; </a:t>
            </a:r>
            <a:r>
              <a:rPr lang="en-US" sz="1400" dirty="0" err="1">
                <a:solidFill>
                  <a:srgbClr val="212121"/>
                </a:solidFill>
                <a:effectLst/>
                <a:latin typeface="Times New Roman" panose="02020603050405020304" pitchFamily="18" charset="0"/>
                <a:ea typeface="Times New Roman" panose="02020603050405020304" pitchFamily="18" charset="0"/>
              </a:rPr>
              <a:t>Foysal</a:t>
            </a:r>
            <a:r>
              <a:rPr lang="en-US" sz="1400" dirty="0">
                <a:solidFill>
                  <a:srgbClr val="212121"/>
                </a:solidFill>
                <a:effectLst/>
                <a:latin typeface="Times New Roman" panose="02020603050405020304" pitchFamily="18" charset="0"/>
                <a:ea typeface="Times New Roman" panose="02020603050405020304" pitchFamily="18" charset="0"/>
              </a:rPr>
              <a:t>, M. F. A. (2020, May). </a:t>
            </a:r>
            <a:r>
              <a:rPr lang="en-US" sz="1400" dirty="0" err="1">
                <a:solidFill>
                  <a:srgbClr val="212121"/>
                </a:solidFill>
                <a:effectLst/>
                <a:latin typeface="Times New Roman" panose="02020603050405020304" pitchFamily="18" charset="0"/>
                <a:ea typeface="Times New Roman" panose="02020603050405020304" pitchFamily="18" charset="0"/>
              </a:rPr>
              <a:t>Derm</a:t>
            </a:r>
            <a:r>
              <a:rPr lang="en-US" sz="1400" dirty="0">
                <a:solidFill>
                  <a:srgbClr val="212121"/>
                </a:solidFill>
                <a:effectLst/>
                <a:latin typeface="Times New Roman" panose="02020603050405020304" pitchFamily="18" charset="0"/>
                <a:ea typeface="Times New Roman" panose="02020603050405020304" pitchFamily="18" charset="0"/>
              </a:rPr>
              <a:t>-NN: skin</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diseases detection using convolutional neural network. In </a:t>
            </a:r>
            <a:r>
              <a:rPr lang="en-US" sz="1400" i="1" dirty="0">
                <a:solidFill>
                  <a:srgbClr val="212121"/>
                </a:solidFill>
                <a:effectLst/>
                <a:latin typeface="Times New Roman" panose="02020603050405020304" pitchFamily="18" charset="0"/>
                <a:ea typeface="Times New Roman" panose="02020603050405020304" pitchFamily="18" charset="0"/>
              </a:rPr>
              <a:t>2020 4th International</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Conference</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on</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Intelligent</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Computing</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and</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Control</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Systems</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(ICICCS)</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(pp.</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1205-1209).</a:t>
            </a:r>
            <a:r>
              <a:rPr lang="en-US" sz="1400" spc="-1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IEEE.</a:t>
            </a:r>
            <a:endParaRPr lang="en-IN" sz="1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449911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30E5-C813-8F79-C16B-5CF91BF7EFB2}"/>
              </a:ext>
            </a:extLst>
          </p:cNvPr>
          <p:cNvSpPr>
            <a:spLocks noGrp="1"/>
          </p:cNvSpPr>
          <p:nvPr>
            <p:ph type="title"/>
          </p:nvPr>
        </p:nvSpPr>
        <p:spPr/>
        <p:txBody>
          <a:bodyPr>
            <a:normAutofit/>
          </a:bodyPr>
          <a:lstStyle/>
          <a:p>
            <a:pPr algn="l"/>
            <a:r>
              <a:rPr lang="en-US" sz="1800" b="1" dirty="0">
                <a:latin typeface="Times New Roman" panose="02020603050405020304" pitchFamily="18" charset="0"/>
                <a:ea typeface="Times New Roman" panose="02020603050405020304" pitchFamily="18" charset="0"/>
              </a:rPr>
              <a:t>    </a:t>
            </a:r>
            <a:br>
              <a:rPr lang="en-US" sz="1800" b="1" dirty="0">
                <a:latin typeface="Times New Roman" panose="02020603050405020304" pitchFamily="18" charset="0"/>
                <a:ea typeface="Times New Roman" panose="02020603050405020304" pitchFamily="18" charset="0"/>
              </a:rPr>
            </a:br>
            <a:br>
              <a:rPr lang="en-US" sz="1800" b="1" dirty="0">
                <a:latin typeface="Times New Roman" panose="02020603050405020304" pitchFamily="18" charset="0"/>
                <a:ea typeface="Times New Roman" panose="02020603050405020304" pitchFamily="18" charset="0"/>
              </a:rPr>
            </a:br>
            <a:r>
              <a:rPr lang="en-US" sz="2400" b="1" dirty="0">
                <a:latin typeface="Times New Roman" panose="02020603050405020304" pitchFamily="18" charset="0"/>
                <a:ea typeface="Times New Roman" panose="02020603050405020304" pitchFamily="18" charset="0"/>
              </a:rPr>
              <a:t>MOTIVATION :</a:t>
            </a:r>
            <a:r>
              <a:rPr lang="en-US" sz="1800" b="1" dirty="0">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endParaRPr lang="en-IN" sz="1600" dirty="0"/>
          </a:p>
        </p:txBody>
      </p:sp>
      <p:sp>
        <p:nvSpPr>
          <p:cNvPr id="7" name="Content Placeholder 6">
            <a:extLst>
              <a:ext uri="{FF2B5EF4-FFF2-40B4-BE49-F238E27FC236}">
                <a16:creationId xmlns:a16="http://schemas.microsoft.com/office/drawing/2014/main" id="{7E7C1A63-B35A-5E85-AEB4-A4E724654910}"/>
              </a:ext>
            </a:extLst>
          </p:cNvPr>
          <p:cNvSpPr>
            <a:spLocks noGrp="1"/>
          </p:cNvSpPr>
          <p:nvPr>
            <p:ph idx="1"/>
          </p:nvPr>
        </p:nvSpPr>
        <p:spPr/>
        <p:txBody>
          <a:bodyPr>
            <a:normAutofit/>
          </a:bodyPr>
          <a:lstStyle/>
          <a:p>
            <a:pPr marL="0" indent="0">
              <a:buNone/>
            </a:pPr>
            <a:r>
              <a:rPr lang="en-US" sz="2800" kern="100" dirty="0">
                <a:effectLst/>
                <a:latin typeface="Times New Roman" panose="02020603050405020304" pitchFamily="18" charset="0"/>
                <a:cs typeface="Times New Roman" panose="02020603050405020304" pitchFamily="18" charset="0"/>
              </a:rPr>
              <a:t>Skin diseases are the fourth most common cause of human illness which results in enormous non‐fatal burden in daily life activities. They are caused by chemical, physical and biological factors. Visual assessment in combination with clinical information is the common diagnostic procedure for diseases. However, these procedures are manual, time‐consuming, and require experience and excellent visual perception</a:t>
            </a:r>
            <a:r>
              <a:rPr lang="en-US" sz="1800" kern="100" dirty="0">
                <a:effectLst/>
                <a:latin typeface="Times New Roman" panose="02020603050405020304" pitchFamily="18" charset="0"/>
                <a:cs typeface="Times New Roman" panose="02020603050405020304" pitchFamily="18" charset="0"/>
              </a:rPr>
              <a:t>.</a:t>
            </a:r>
            <a:endParaRPr lang="en-US" sz="18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endParaRPr lang="en-US" dirty="0"/>
          </a:p>
        </p:txBody>
      </p:sp>
      <p:graphicFrame>
        <p:nvGraphicFramePr>
          <p:cNvPr id="6" name="Table 5">
            <a:extLst>
              <a:ext uri="{FF2B5EF4-FFF2-40B4-BE49-F238E27FC236}">
                <a16:creationId xmlns:a16="http://schemas.microsoft.com/office/drawing/2014/main" id="{9EA0C417-DD31-9E89-0907-067105B963EC}"/>
              </a:ext>
            </a:extLst>
          </p:cNvPr>
          <p:cNvGraphicFramePr>
            <a:graphicFrameLocks noGrp="1"/>
          </p:cNvGraphicFramePr>
          <p:nvPr>
            <p:extLst>
              <p:ext uri="{D42A27DB-BD31-4B8C-83A1-F6EECF244321}">
                <p14:modId xmlns:p14="http://schemas.microsoft.com/office/powerpoint/2010/main" val="849425670"/>
              </p:ext>
            </p:extLst>
          </p:nvPr>
        </p:nvGraphicFramePr>
        <p:xfrm>
          <a:off x="1167063" y="1491916"/>
          <a:ext cx="45719" cy="439420"/>
        </p:xfrm>
        <a:graphic>
          <a:graphicData uri="http://schemas.openxmlformats.org/drawingml/2006/table">
            <a:tbl>
              <a:tblPr>
                <a:tableStyleId>{5C22544A-7EE6-4342-B048-85BDC9FD1C3A}</a:tableStyleId>
              </a:tblPr>
              <a:tblGrid>
                <a:gridCol w="45719">
                  <a:extLst>
                    <a:ext uri="{9D8B030D-6E8A-4147-A177-3AD203B41FA5}">
                      <a16:colId xmlns:a16="http://schemas.microsoft.com/office/drawing/2014/main" val="3078615569"/>
                    </a:ext>
                  </a:extLst>
                </a:gridCol>
              </a:tblGrid>
              <a:tr h="190580">
                <a:tc>
                  <a:txBody>
                    <a:bodyPr/>
                    <a:lstStyle/>
                    <a:p>
                      <a:pPr marL="0" marR="0" indent="0" algn="just">
                        <a:lnSpc>
                          <a:spcPct val="112000"/>
                        </a:lnSpc>
                        <a:spcBef>
                          <a:spcPts val="0"/>
                        </a:spcBef>
                        <a:spcAft>
                          <a:spcPts val="0"/>
                        </a:spcAft>
                      </a:pPr>
                      <a:endParaRPr lang="en-US" sz="2800" kern="100" dirty="0">
                        <a:solidFill>
                          <a:srgbClr val="000000"/>
                        </a:solidFill>
                        <a:effectLst/>
                        <a:latin typeface="Arial" panose="020B0604020202020204" pitchFamily="34" charset="0"/>
                        <a:ea typeface="Arial" panose="020B0604020202020204" pitchFamily="34" charset="0"/>
                      </a:endParaRPr>
                    </a:p>
                  </a:txBody>
                  <a:tcPr marL="0" marR="0" marT="0" marB="0"/>
                </a:tc>
                <a:extLst>
                  <a:ext uri="{0D108BD9-81ED-4DB2-BD59-A6C34878D82A}">
                    <a16:rowId xmlns:a16="http://schemas.microsoft.com/office/drawing/2014/main" val="1870838397"/>
                  </a:ext>
                </a:extLst>
              </a:tr>
            </a:tbl>
          </a:graphicData>
        </a:graphic>
      </p:graphicFrame>
    </p:spTree>
    <p:extLst>
      <p:ext uri="{BB962C8B-B14F-4D97-AF65-F5344CB8AC3E}">
        <p14:creationId xmlns:p14="http://schemas.microsoft.com/office/powerpoint/2010/main" val="3339377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EFB13-7286-2C19-0185-A548920A8F9F}"/>
              </a:ext>
            </a:extLst>
          </p:cNvPr>
          <p:cNvSpPr>
            <a:spLocks noGrp="1"/>
          </p:cNvSpPr>
          <p:nvPr>
            <p:ph type="title"/>
          </p:nvPr>
        </p:nvSpPr>
        <p:spPr/>
        <p:txBody>
          <a:bodyPr/>
          <a:lstStyle/>
          <a:p>
            <a:r>
              <a:rPr lang="en-US" dirty="0"/>
              <a:t>BACK GROUND OF PROBLEM</a:t>
            </a:r>
          </a:p>
        </p:txBody>
      </p:sp>
      <p:sp>
        <p:nvSpPr>
          <p:cNvPr id="3" name="Content Placeholder 2">
            <a:extLst>
              <a:ext uri="{FF2B5EF4-FFF2-40B4-BE49-F238E27FC236}">
                <a16:creationId xmlns:a16="http://schemas.microsoft.com/office/drawing/2014/main" id="{61FF0C45-8628-AD21-7AF1-F56A06406FD5}"/>
              </a:ext>
            </a:extLst>
          </p:cNvPr>
          <p:cNvSpPr>
            <a:spLocks noGrp="1"/>
          </p:cNvSpPr>
          <p:nvPr>
            <p:ph idx="1"/>
          </p:nvPr>
        </p:nvSpPr>
        <p:spPr>
          <a:xfrm>
            <a:off x="482262" y="1270000"/>
            <a:ext cx="8596668" cy="4736818"/>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Skin Cancer</a:t>
            </a:r>
            <a:r>
              <a:rPr lang="en-US" sz="2000" dirty="0">
                <a:latin typeface="Times New Roman" panose="02020603050405020304" pitchFamily="18" charset="0"/>
                <a:cs typeface="Times New Roman" panose="02020603050405020304" pitchFamily="18" charset="0"/>
              </a:rPr>
              <a:t>: Most Predominant type of cancer.</a:t>
            </a:r>
          </a:p>
          <a:p>
            <a:r>
              <a:rPr lang="en-US" sz="2000" dirty="0">
                <a:latin typeface="Times New Roman" panose="02020603050405020304" pitchFamily="18" charset="0"/>
                <a:cs typeface="Times New Roman" panose="02020603050405020304" pitchFamily="18" charset="0"/>
              </a:rPr>
              <a:t>The Frequency of Melanoma Doubles 20 years Each Year in the </a:t>
            </a:r>
            <a:r>
              <a:rPr lang="en-US" sz="2000" b="1" dirty="0">
                <a:latin typeface="Times New Roman" panose="02020603050405020304" pitchFamily="18" charset="0"/>
                <a:cs typeface="Times New Roman" panose="02020603050405020304" pitchFamily="18" charset="0"/>
              </a:rPr>
              <a:t>USA</a:t>
            </a:r>
          </a:p>
          <a:p>
            <a:r>
              <a:rPr lang="en-US" sz="2000" dirty="0">
                <a:latin typeface="Times New Roman" panose="02020603050405020304" pitchFamily="18" charset="0"/>
                <a:cs typeface="Times New Roman" panose="02020603050405020304" pitchFamily="18" charset="0"/>
              </a:rPr>
              <a:t>Melanoma is a Deadly form of Skin Cancer, but survival rates are </a:t>
            </a:r>
            <a:r>
              <a:rPr lang="en-US" sz="2000" b="1" dirty="0">
                <a:latin typeface="Times New Roman" panose="02020603050405020304" pitchFamily="18" charset="0"/>
                <a:cs typeface="Times New Roman" panose="02020603050405020304" pitchFamily="18" charset="0"/>
              </a:rPr>
              <a:t>very</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high</a:t>
            </a:r>
            <a:r>
              <a:rPr lang="en-US" sz="2000" dirty="0">
                <a:latin typeface="Times New Roman" panose="02020603050405020304" pitchFamily="18" charset="0"/>
                <a:cs typeface="Times New Roman" panose="02020603050405020304" pitchFamily="18" charset="0"/>
              </a:rPr>
              <a:t> if it diagnosed in the Early stages</a:t>
            </a:r>
          </a:p>
          <a:p>
            <a:r>
              <a:rPr lang="en-US" sz="2000" dirty="0">
                <a:latin typeface="Times New Roman" panose="02020603050405020304" pitchFamily="18" charset="0"/>
                <a:cs typeface="Times New Roman" panose="02020603050405020304" pitchFamily="18" charset="0"/>
              </a:rPr>
              <a:t>Melanoma detection: rely on </a:t>
            </a:r>
            <a:r>
              <a:rPr lang="en-US" sz="2000" b="1" dirty="0">
                <a:latin typeface="Times New Roman" panose="02020603050405020304" pitchFamily="18" charset="0"/>
                <a:cs typeface="Times New Roman" panose="02020603050405020304" pitchFamily="18" charset="0"/>
              </a:rPr>
              <a:t>Handcrafted</a:t>
            </a:r>
            <a:r>
              <a:rPr lang="en-US" sz="2000" dirty="0">
                <a:latin typeface="Times New Roman" panose="02020603050405020304" pitchFamily="18" charset="0"/>
                <a:cs typeface="Times New Roman" panose="02020603050405020304" pitchFamily="18" charset="0"/>
              </a:rPr>
              <a:t> Features</a:t>
            </a:r>
          </a:p>
          <a:p>
            <a:r>
              <a:rPr lang="en-US" sz="2000" dirty="0">
                <a:latin typeface="Times New Roman" panose="02020603050405020304" pitchFamily="18" charset="0"/>
                <a:cs typeface="Times New Roman" panose="02020603050405020304" pitchFamily="18" charset="0"/>
              </a:rPr>
              <a:t>Based on Two Cases:  1)  </a:t>
            </a:r>
            <a:r>
              <a:rPr lang="en-US" sz="2000" b="1" dirty="0">
                <a:latin typeface="Times New Roman" panose="02020603050405020304" pitchFamily="18" charset="0"/>
                <a:cs typeface="Times New Roman" panose="02020603050405020304" pitchFamily="18" charset="0"/>
              </a:rPr>
              <a:t>ABCDE</a:t>
            </a:r>
            <a:r>
              <a:rPr lang="en-US" sz="2000" dirty="0">
                <a:latin typeface="Times New Roman" panose="02020603050405020304" pitchFamily="18" charset="0"/>
                <a:cs typeface="Times New Roman" panose="02020603050405020304" pitchFamily="18" charset="0"/>
              </a:rPr>
              <a:t> ( Asymmetric, Border, Color, </a:t>
            </a:r>
            <a:r>
              <a:rPr lang="en-US" sz="2000" dirty="0" err="1">
                <a:latin typeface="Times New Roman" panose="02020603050405020304" pitchFamily="18" charset="0"/>
                <a:cs typeface="Times New Roman" panose="02020603050405020304" pitchFamily="18" charset="0"/>
              </a:rPr>
              <a:t>Dermoscopic</a:t>
            </a:r>
            <a:r>
              <a:rPr lang="en-US" sz="2000" dirty="0">
                <a:latin typeface="Times New Roman" panose="02020603050405020304" pitchFamily="18" charset="0"/>
                <a:cs typeface="Times New Roman" panose="02020603050405020304" pitchFamily="18" charset="0"/>
              </a:rPr>
              <a:t>, and Evolving )</a:t>
            </a:r>
          </a:p>
          <a:p>
            <a:pPr marL="0" indent="0">
              <a:buNone/>
            </a:pPr>
            <a:r>
              <a:rPr lang="en-US" sz="2000" dirty="0">
                <a:latin typeface="Times New Roman" panose="02020603050405020304" pitchFamily="18" charset="0"/>
                <a:cs typeface="Times New Roman" panose="02020603050405020304" pitchFamily="18" charset="0"/>
              </a:rPr>
              <a:t>                                     2) </a:t>
            </a:r>
            <a:r>
              <a:rPr lang="en-US" sz="2000" b="1" dirty="0">
                <a:latin typeface="Times New Roman" panose="02020603050405020304" pitchFamily="18" charset="0"/>
                <a:cs typeface="Times New Roman" panose="02020603050405020304" pitchFamily="18" charset="0"/>
              </a:rPr>
              <a:t>CASH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Colour</a:t>
            </a:r>
            <a:r>
              <a:rPr lang="en-US" sz="2000" dirty="0">
                <a:latin typeface="Times New Roman" panose="02020603050405020304" pitchFamily="18" charset="0"/>
                <a:cs typeface="Times New Roman" panose="02020603050405020304" pitchFamily="18" charset="0"/>
              </a:rPr>
              <a:t>, Architecture Symmetric Homogeneity )</a:t>
            </a:r>
          </a:p>
        </p:txBody>
      </p:sp>
    </p:spTree>
    <p:extLst>
      <p:ext uri="{BB962C8B-B14F-4D97-AF65-F5344CB8AC3E}">
        <p14:creationId xmlns:p14="http://schemas.microsoft.com/office/powerpoint/2010/main" val="1939437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4" descr="Abstract background of data">
            <a:extLst>
              <a:ext uri="{FF2B5EF4-FFF2-40B4-BE49-F238E27FC236}">
                <a16:creationId xmlns:a16="http://schemas.microsoft.com/office/drawing/2014/main" id="{11D46970-7984-37E4-C594-8FC1F88AD3C8}"/>
              </a:ext>
            </a:extLst>
          </p:cNvPr>
          <p:cNvPicPr>
            <a:picLocks noChangeAspect="1"/>
          </p:cNvPicPr>
          <p:nvPr/>
        </p:nvPicPr>
        <p:blipFill rotWithShape="1">
          <a:blip r:embed="rId2"/>
          <a:srcRect l="13302" r="21720"/>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5229CA8A-9522-1DB2-4DAC-BF1117F5538C}"/>
              </a:ext>
            </a:extLst>
          </p:cNvPr>
          <p:cNvSpPr>
            <a:spLocks noGrp="1"/>
          </p:cNvSpPr>
          <p:nvPr>
            <p:ph type="title"/>
          </p:nvPr>
        </p:nvSpPr>
        <p:spPr>
          <a:xfrm>
            <a:off x="677333" y="609600"/>
            <a:ext cx="3851123" cy="1320800"/>
          </a:xfrm>
        </p:spPr>
        <p:txBody>
          <a:bodyPr>
            <a:normAutofit/>
          </a:bodyPr>
          <a:lstStyle/>
          <a:p>
            <a:r>
              <a:rPr lang="en-US" dirty="0">
                <a:latin typeface="Times New Roman" panose="02020603050405020304" pitchFamily="18" charset="0"/>
                <a:cs typeface="Times New Roman" panose="02020603050405020304" pitchFamily="18" charset="0"/>
              </a:rPr>
              <a:t>Deep Learning Motivation </a:t>
            </a:r>
          </a:p>
        </p:txBody>
      </p:sp>
      <p:sp>
        <p:nvSpPr>
          <p:cNvPr id="3" name="Content Placeholder 2">
            <a:extLst>
              <a:ext uri="{FF2B5EF4-FFF2-40B4-BE49-F238E27FC236}">
                <a16:creationId xmlns:a16="http://schemas.microsoft.com/office/drawing/2014/main" id="{A77D0730-AD3B-D3D4-34C6-B56A9C4A95B6}"/>
              </a:ext>
            </a:extLst>
          </p:cNvPr>
          <p:cNvSpPr>
            <a:spLocks noGrp="1"/>
          </p:cNvSpPr>
          <p:nvPr>
            <p:ph idx="1"/>
          </p:nvPr>
        </p:nvSpPr>
        <p:spPr>
          <a:xfrm>
            <a:off x="677334" y="2160589"/>
            <a:ext cx="3851122" cy="3880773"/>
          </a:xfrm>
        </p:spPr>
        <p:txBody>
          <a:bodyPr>
            <a:normAutofit/>
          </a:bodyPr>
          <a:lstStyle/>
          <a:p>
            <a:r>
              <a:rPr lang="en-US" dirty="0">
                <a:latin typeface="Times New Roman" panose="02020603050405020304" pitchFamily="18" charset="0"/>
                <a:cs typeface="Times New Roman" panose="02020603050405020304" pitchFamily="18" charset="0"/>
              </a:rPr>
              <a:t>Image Classification </a:t>
            </a:r>
          </a:p>
          <a:p>
            <a:r>
              <a:rPr lang="en-US" dirty="0">
                <a:latin typeface="Times New Roman" panose="02020603050405020304" pitchFamily="18" charset="0"/>
                <a:cs typeface="Times New Roman" panose="02020603050405020304" pitchFamily="18" charset="0"/>
              </a:rPr>
              <a:t>Object Detection and </a:t>
            </a:r>
            <a:r>
              <a:rPr lang="en-US" dirty="0" err="1">
                <a:latin typeface="Times New Roman" panose="02020603050405020304" pitchFamily="18" charset="0"/>
                <a:cs typeface="Times New Roman" panose="02020603050405020304" pitchFamily="18" charset="0"/>
              </a:rPr>
              <a:t>Recognization</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Semantic Segmentation </a:t>
            </a:r>
          </a:p>
        </p:txBody>
      </p:sp>
      <p:cxnSp>
        <p:nvCxnSpPr>
          <p:cNvPr id="14"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642194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BC63E-6F43-B2C4-8E4E-DBB93E97A52F}"/>
              </a:ext>
            </a:extLst>
          </p:cNvPr>
          <p:cNvSpPr>
            <a:spLocks noGrp="1"/>
          </p:cNvSpPr>
          <p:nvPr>
            <p:ph type="title"/>
          </p:nvPr>
        </p:nvSpPr>
        <p:spPr/>
        <p:txBody>
          <a:bodyPr/>
          <a:lstStyle/>
          <a:p>
            <a:r>
              <a:rPr lang="en-US" dirty="0"/>
              <a:t>IMAGE CLASSIFICATION </a:t>
            </a:r>
          </a:p>
        </p:txBody>
      </p:sp>
      <p:sp>
        <p:nvSpPr>
          <p:cNvPr id="3" name="Content Placeholder 2">
            <a:extLst>
              <a:ext uri="{FF2B5EF4-FFF2-40B4-BE49-F238E27FC236}">
                <a16:creationId xmlns:a16="http://schemas.microsoft.com/office/drawing/2014/main" id="{886C66BE-EBC0-CF1E-6A10-34B0C7AED344}"/>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Image Classification is probably the most important part of digital image analysis. It Uses AI Based deep learning models to analyze images with results that for specific tasks already surpass human-level accuracy</a:t>
            </a:r>
          </a:p>
          <a:p>
            <a:endParaRPr lang="en-US"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If We go for Example our </a:t>
            </a:r>
            <a:r>
              <a:rPr lang="en-US" sz="2000" b="1" dirty="0">
                <a:latin typeface="Times New Roman" panose="02020603050405020304" pitchFamily="18" charset="0"/>
                <a:cs typeface="Times New Roman" panose="02020603050405020304" pitchFamily="18" charset="0"/>
              </a:rPr>
              <a:t>Mobile phones </a:t>
            </a:r>
            <a:r>
              <a:rPr lang="en-US" sz="2000" dirty="0">
                <a:latin typeface="Times New Roman" panose="02020603050405020304" pitchFamily="18" charset="0"/>
                <a:cs typeface="Times New Roman" panose="02020603050405020304" pitchFamily="18" charset="0"/>
              </a:rPr>
              <a:t>which detect our Faces to unlock our mobile </a:t>
            </a:r>
          </a:p>
        </p:txBody>
      </p:sp>
    </p:spTree>
    <p:extLst>
      <p:ext uri="{BB962C8B-B14F-4D97-AF65-F5344CB8AC3E}">
        <p14:creationId xmlns:p14="http://schemas.microsoft.com/office/powerpoint/2010/main" val="1142206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D49E2-3E85-9415-4292-1ABC96824091}"/>
              </a:ext>
            </a:extLst>
          </p:cNvPr>
          <p:cNvSpPr>
            <a:spLocks noGrp="1"/>
          </p:cNvSpPr>
          <p:nvPr>
            <p:ph type="title"/>
          </p:nvPr>
        </p:nvSpPr>
        <p:spPr/>
        <p:txBody>
          <a:bodyPr/>
          <a:lstStyle/>
          <a:p>
            <a:r>
              <a:rPr lang="en-US" dirty="0"/>
              <a:t>Object Detection and </a:t>
            </a:r>
            <a:r>
              <a:rPr lang="en-US" dirty="0" err="1"/>
              <a:t>Recognization</a:t>
            </a:r>
            <a:r>
              <a:rPr lang="en-US" dirty="0"/>
              <a:t> </a:t>
            </a:r>
            <a:br>
              <a:rPr lang="en-US" dirty="0"/>
            </a:br>
            <a:endParaRPr lang="en-US" dirty="0"/>
          </a:p>
        </p:txBody>
      </p:sp>
      <p:sp>
        <p:nvSpPr>
          <p:cNvPr id="3" name="Content Placeholder 2">
            <a:extLst>
              <a:ext uri="{FF2B5EF4-FFF2-40B4-BE49-F238E27FC236}">
                <a16:creationId xmlns:a16="http://schemas.microsoft.com/office/drawing/2014/main" id="{8B1E1C1D-76E3-37EF-70C3-C3B13FCB6251}"/>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Object Detection Using Deep Learning Provides a Fast and Accurate means to Predict the location of an object in an image.</a:t>
            </a:r>
          </a:p>
          <a:p>
            <a:r>
              <a:rPr lang="en-US" sz="2400" dirty="0">
                <a:latin typeface="Times New Roman" panose="02020603050405020304" pitchFamily="18" charset="0"/>
                <a:cs typeface="Times New Roman" panose="02020603050405020304" pitchFamily="18" charset="0"/>
              </a:rPr>
              <a:t>Deep learning is a powerful machine learning technique in which the object detector automatically learns image features required for detection tasks .</a:t>
            </a:r>
          </a:p>
          <a:p>
            <a:r>
              <a:rPr lang="en-US" sz="2400" b="1" dirty="0">
                <a:latin typeface="Times New Roman" panose="02020603050405020304" pitchFamily="18" charset="0"/>
                <a:cs typeface="Times New Roman" panose="02020603050405020304" pitchFamily="18" charset="0"/>
              </a:rPr>
              <a:t>Navigation Assistance</a:t>
            </a:r>
            <a:r>
              <a:rPr lang="en-US" sz="2400" dirty="0">
                <a:latin typeface="Times New Roman" panose="02020603050405020304" pitchFamily="18" charset="0"/>
                <a:cs typeface="Times New Roman" panose="02020603050405020304" pitchFamily="18" charset="0"/>
              </a:rPr>
              <a:t> in Google Maps would be the best example for this.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9284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B1EC1-1E80-2017-F0DE-869434469AA6}"/>
              </a:ext>
            </a:extLst>
          </p:cNvPr>
          <p:cNvSpPr>
            <a:spLocks noGrp="1"/>
          </p:cNvSpPr>
          <p:nvPr>
            <p:ph type="title"/>
          </p:nvPr>
        </p:nvSpPr>
        <p:spPr/>
        <p:txBody>
          <a:bodyPr/>
          <a:lstStyle/>
          <a:p>
            <a:r>
              <a:rPr lang="en-US" dirty="0"/>
              <a:t>Semantic Segmentation </a:t>
            </a:r>
          </a:p>
        </p:txBody>
      </p:sp>
      <p:sp>
        <p:nvSpPr>
          <p:cNvPr id="3" name="Content Placeholder 2">
            <a:extLst>
              <a:ext uri="{FF2B5EF4-FFF2-40B4-BE49-F238E27FC236}">
                <a16:creationId xmlns:a16="http://schemas.microsoft.com/office/drawing/2014/main" id="{97A0ACB1-2BCA-3092-AA7E-2598FD18F19B}"/>
              </a:ext>
            </a:extLst>
          </p:cNvPr>
          <p:cNvSpPr>
            <a:spLocks noGrp="1"/>
          </p:cNvSpPr>
          <p:nvPr>
            <p:ph idx="1"/>
          </p:nvPr>
        </p:nvSpPr>
        <p:spPr/>
        <p:txBody>
          <a:bodyPr>
            <a:normAutofit/>
          </a:bodyPr>
          <a:lstStyle/>
          <a:p>
            <a:r>
              <a:rPr lang="en-US" sz="2400" b="0" i="0" dirty="0">
                <a:solidFill>
                  <a:srgbClr val="4D5156"/>
                </a:solidFill>
                <a:effectLst/>
                <a:latin typeface="Times New Roman" panose="02020603050405020304" pitchFamily="18" charset="0"/>
                <a:cs typeface="Times New Roman" panose="02020603050405020304" pitchFamily="18" charset="0"/>
              </a:rPr>
              <a:t>Image parsing using deep learning is done through the extraction of the component features and representations of the image. So, inherently, semantic segmentation facilitates image processing through the removal of noise from the image and deriving meaningful correlations between the pixels of the image</a:t>
            </a:r>
          </a:p>
          <a:p>
            <a:r>
              <a:rPr lang="en-US" sz="2400" dirty="0">
                <a:solidFill>
                  <a:srgbClr val="4D5156"/>
                </a:solidFill>
                <a:latin typeface="Times New Roman" panose="02020603050405020304" pitchFamily="18" charset="0"/>
                <a:cs typeface="Times New Roman" panose="02020603050405020304" pitchFamily="18" charset="0"/>
              </a:rPr>
              <a:t>Self Driving Cars  are on of the example for Semantic Segmentation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0101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07CEB2-111C-6E64-FCC6-F651A4DBDE06}"/>
              </a:ext>
            </a:extLst>
          </p:cNvPr>
          <p:cNvSpPr txBox="1"/>
          <p:nvPr/>
        </p:nvSpPr>
        <p:spPr>
          <a:xfrm>
            <a:off x="492370" y="516835"/>
            <a:ext cx="3084844" cy="2103875"/>
          </a:xfrm>
          <a:prstGeom prst="rect">
            <a:avLst/>
          </a:prstGeom>
        </p:spPr>
        <p:txBody>
          <a:bodyPr vert="horz" lIns="91440" tIns="45720" rIns="91440" bIns="45720" rtlCol="0" anchor="b">
            <a:normAutofit/>
          </a:bodyPr>
          <a:lstStyle/>
          <a:p>
            <a:pPr marR="0" lvl="0" defTabSz="914400" fontAlgn="base">
              <a:lnSpc>
                <a:spcPct val="85000"/>
              </a:lnSpc>
              <a:spcBef>
                <a:spcPct val="0"/>
              </a:spcBef>
              <a:spcAft>
                <a:spcPts val="950"/>
              </a:spcAft>
              <a:buClr>
                <a:srgbClr val="000000"/>
              </a:buClr>
              <a:buSzPts val="1200"/>
            </a:pPr>
            <a:r>
              <a:rPr lang="en-US" sz="2000" b="1" u="none" strike="noStrike" spc="-50">
                <a:solidFill>
                  <a:srgbClr val="FFFFFF"/>
                </a:solidFill>
                <a:effectLst/>
                <a:uFill>
                  <a:solidFill>
                    <a:srgbClr val="000000"/>
                  </a:solidFill>
                </a:uFill>
                <a:latin typeface="+mj-lt"/>
                <a:ea typeface="+mj-ea"/>
                <a:cs typeface="+mj-cs"/>
              </a:rPr>
              <a:t>MATERIALS AND METHOD</a:t>
            </a:r>
          </a:p>
        </p:txBody>
      </p:sp>
      <p:sp>
        <p:nvSpPr>
          <p:cNvPr id="6" name="TextBox 5">
            <a:extLst>
              <a:ext uri="{FF2B5EF4-FFF2-40B4-BE49-F238E27FC236}">
                <a16:creationId xmlns:a16="http://schemas.microsoft.com/office/drawing/2014/main" id="{04E78951-41A3-E55F-9F5E-1552BB908165}"/>
              </a:ext>
            </a:extLst>
          </p:cNvPr>
          <p:cNvSpPr txBox="1"/>
          <p:nvPr/>
        </p:nvSpPr>
        <p:spPr>
          <a:xfrm>
            <a:off x="492371" y="2653800"/>
            <a:ext cx="3084844" cy="3335519"/>
          </a:xfrm>
          <a:prstGeom prst="rect">
            <a:avLst/>
          </a:prstGeom>
        </p:spPr>
        <p:txBody>
          <a:bodyPr vert="horz" lIns="0" tIns="45720" rIns="0" bIns="45720" rtlCol="0">
            <a:noAutofit/>
          </a:bodyPr>
          <a:lstStyle/>
          <a:p>
            <a:pPr marL="6350" marR="0" indent="-6350" defTabSz="914400">
              <a:lnSpc>
                <a:spcPct val="90000"/>
              </a:lnSpc>
              <a:spcBef>
                <a:spcPts val="0"/>
              </a:spcBef>
              <a:spcAft>
                <a:spcPts val="2885"/>
              </a:spcAft>
              <a:buClr>
                <a:schemeClr val="accent1"/>
              </a:buClr>
              <a:buFont typeface="Calibri" panose="020F0502020204030204" pitchFamily="34" charset="0"/>
            </a:pPr>
            <a:r>
              <a:rPr lang="en-US" sz="2000" dirty="0">
                <a:solidFill>
                  <a:srgbClr val="FFFFFF"/>
                </a:solidFill>
                <a:effectLst/>
              </a:rPr>
              <a:t>This automated diagnosis system was developed by using a pre‐trained mobilenet‐v2 model. Both skin images and patient clinical information were preprocessed and concatenated for classification of skin diseases. Figure  demonstrates the general block diagram of the proposed system.</a:t>
            </a:r>
          </a:p>
        </p:txBody>
      </p:sp>
      <p:grpSp>
        <p:nvGrpSpPr>
          <p:cNvPr id="7" name="Group 6">
            <a:extLst>
              <a:ext uri="{FF2B5EF4-FFF2-40B4-BE49-F238E27FC236}">
                <a16:creationId xmlns:a16="http://schemas.microsoft.com/office/drawing/2014/main" id="{7CD6EFA7-59D7-36F4-175C-F62FD2ECA556}"/>
              </a:ext>
            </a:extLst>
          </p:cNvPr>
          <p:cNvGrpSpPr/>
          <p:nvPr/>
        </p:nvGrpSpPr>
        <p:grpSpPr>
          <a:xfrm>
            <a:off x="1255777" y="1143000"/>
            <a:ext cx="8071103" cy="4571999"/>
            <a:chOff x="0" y="0"/>
            <a:chExt cx="3960000" cy="1376299"/>
          </a:xfrm>
        </p:grpSpPr>
        <p:sp>
          <p:nvSpPr>
            <p:cNvPr id="8" name="Shape 2180">
              <a:extLst>
                <a:ext uri="{FF2B5EF4-FFF2-40B4-BE49-F238E27FC236}">
                  <a16:creationId xmlns:a16="http://schemas.microsoft.com/office/drawing/2014/main" id="{2C5A4F25-2C68-1097-6D2D-F00F4D03A233}"/>
                </a:ext>
              </a:extLst>
            </p:cNvPr>
            <p:cNvSpPr/>
            <p:nvPr/>
          </p:nvSpPr>
          <p:spPr>
            <a:xfrm>
              <a:off x="0" y="0"/>
              <a:ext cx="757250" cy="233947"/>
            </a:xfrm>
            <a:custGeom>
              <a:avLst/>
              <a:gdLst/>
              <a:ahLst/>
              <a:cxnLst/>
              <a:rect l="0" t="0" r="0" b="0"/>
              <a:pathLst>
                <a:path w="757250" h="233947">
                  <a:moveTo>
                    <a:pt x="0" y="233947"/>
                  </a:moveTo>
                  <a:lnTo>
                    <a:pt x="757250" y="233947"/>
                  </a:lnTo>
                  <a:lnTo>
                    <a:pt x="757250" y="0"/>
                  </a:lnTo>
                  <a:lnTo>
                    <a:pt x="0" y="0"/>
                  </a:lnTo>
                  <a:lnTo>
                    <a:pt x="0" y="233947"/>
                  </a:lnTo>
                  <a:close/>
                </a:path>
              </a:pathLst>
            </a:custGeom>
            <a:ln w="9144" cap="flat">
              <a:miter lim="127000"/>
            </a:ln>
          </p:spPr>
          <p:style>
            <a:lnRef idx="1">
              <a:srgbClr val="000000"/>
            </a:lnRef>
            <a:fillRef idx="0">
              <a:srgbClr val="000000">
                <a:alpha val="0"/>
              </a:srgbClr>
            </a:fillRef>
            <a:effectRef idx="0">
              <a:scrgbClr r="0" g="0" b="0"/>
            </a:effectRef>
            <a:fontRef idx="none"/>
          </p:style>
          <p:txBody>
            <a:bodyPr/>
            <a:lstStyle/>
            <a:p>
              <a:endParaRPr lang="en-US" sz="2000"/>
            </a:p>
          </p:txBody>
        </p:sp>
        <p:sp>
          <p:nvSpPr>
            <p:cNvPr id="9" name="Rectangle 8">
              <a:extLst>
                <a:ext uri="{FF2B5EF4-FFF2-40B4-BE49-F238E27FC236}">
                  <a16:creationId xmlns:a16="http://schemas.microsoft.com/office/drawing/2014/main" id="{DA93B03B-D6A2-53AF-3864-E76B7BCF905C}"/>
                </a:ext>
              </a:extLst>
            </p:cNvPr>
            <p:cNvSpPr/>
            <p:nvPr/>
          </p:nvSpPr>
          <p:spPr>
            <a:xfrm>
              <a:off x="141392" y="59306"/>
              <a:ext cx="629131" cy="116505"/>
            </a:xfrm>
            <a:prstGeom prst="rect">
              <a:avLst/>
            </a:prstGeom>
            <a:ln>
              <a:noFill/>
            </a:ln>
          </p:spPr>
          <p:txBody>
            <a:bodyPr vert="horz" lIns="0" tIns="0" rIns="0" bIns="0" rtlCol="0">
              <a:noAutofit/>
            </a:bodyPr>
            <a:lstStyle/>
            <a:p>
              <a:pPr defTabSz="708660">
                <a:lnSpc>
                  <a:spcPct val="107000"/>
                </a:lnSpc>
                <a:spcAft>
                  <a:spcPts val="1240"/>
                </a:spcAft>
              </a:pPr>
              <a:r>
                <a:rPr lang="en-US" sz="2000" kern="100" dirty="0">
                  <a:solidFill>
                    <a:srgbClr val="002060"/>
                  </a:solidFill>
                  <a:latin typeface="Times New Roman" panose="02020603050405020304" pitchFamily="18" charset="0"/>
                  <a:ea typeface="+mn-ea"/>
                  <a:cs typeface="+mn-cs"/>
                </a:rPr>
                <a:t>Input image</a:t>
              </a:r>
              <a:endParaRPr lang="en-US" sz="2000" kern="100" dirty="0">
                <a:solidFill>
                  <a:srgbClr val="000000"/>
                </a:solidFill>
                <a:effectLst/>
                <a:latin typeface="Arial" panose="020B0604020202020204" pitchFamily="34" charset="0"/>
                <a:ea typeface="Arial" panose="020B0604020202020204" pitchFamily="34" charset="0"/>
              </a:endParaRPr>
            </a:p>
          </p:txBody>
        </p:sp>
        <p:sp>
          <p:nvSpPr>
            <p:cNvPr id="10" name="Shape 2183">
              <a:extLst>
                <a:ext uri="{FF2B5EF4-FFF2-40B4-BE49-F238E27FC236}">
                  <a16:creationId xmlns:a16="http://schemas.microsoft.com/office/drawing/2014/main" id="{17683FF0-2B88-715B-1C4E-39A0EFBF443A}"/>
                </a:ext>
              </a:extLst>
            </p:cNvPr>
            <p:cNvSpPr/>
            <p:nvPr/>
          </p:nvSpPr>
          <p:spPr>
            <a:xfrm>
              <a:off x="907313" y="0"/>
              <a:ext cx="809968" cy="233947"/>
            </a:xfrm>
            <a:custGeom>
              <a:avLst/>
              <a:gdLst/>
              <a:ahLst/>
              <a:cxnLst/>
              <a:rect l="0" t="0" r="0" b="0"/>
              <a:pathLst>
                <a:path w="809968" h="233947">
                  <a:moveTo>
                    <a:pt x="0" y="233947"/>
                  </a:moveTo>
                  <a:lnTo>
                    <a:pt x="809968" y="233947"/>
                  </a:lnTo>
                  <a:lnTo>
                    <a:pt x="809968" y="0"/>
                  </a:lnTo>
                  <a:lnTo>
                    <a:pt x="0" y="0"/>
                  </a:lnTo>
                  <a:lnTo>
                    <a:pt x="0" y="233947"/>
                  </a:lnTo>
                  <a:close/>
                </a:path>
              </a:pathLst>
            </a:custGeom>
            <a:ln w="9144" cap="flat">
              <a:miter lim="127000"/>
            </a:ln>
          </p:spPr>
          <p:style>
            <a:lnRef idx="1">
              <a:srgbClr val="000000"/>
            </a:lnRef>
            <a:fillRef idx="0">
              <a:srgbClr val="000000">
                <a:alpha val="0"/>
              </a:srgbClr>
            </a:fillRef>
            <a:effectRef idx="0">
              <a:scrgbClr r="0" g="0" b="0"/>
            </a:effectRef>
            <a:fontRef idx="none"/>
          </p:style>
          <p:txBody>
            <a:bodyPr/>
            <a:lstStyle/>
            <a:p>
              <a:endParaRPr lang="en-US" sz="2000"/>
            </a:p>
          </p:txBody>
        </p:sp>
        <p:sp>
          <p:nvSpPr>
            <p:cNvPr id="11" name="Rectangle 10">
              <a:extLst>
                <a:ext uri="{FF2B5EF4-FFF2-40B4-BE49-F238E27FC236}">
                  <a16:creationId xmlns:a16="http://schemas.microsoft.com/office/drawing/2014/main" id="{5B1890CE-E4D1-A425-E74C-3A74BAFFF7C4}"/>
                </a:ext>
              </a:extLst>
            </p:cNvPr>
            <p:cNvSpPr/>
            <p:nvPr/>
          </p:nvSpPr>
          <p:spPr>
            <a:xfrm>
              <a:off x="1082532" y="59306"/>
              <a:ext cx="610804" cy="116505"/>
            </a:xfrm>
            <a:prstGeom prst="rect">
              <a:avLst/>
            </a:prstGeom>
            <a:ln>
              <a:noFill/>
            </a:ln>
          </p:spPr>
          <p:txBody>
            <a:bodyPr vert="horz" lIns="0" tIns="0" rIns="0" bIns="0" rtlCol="0">
              <a:noAutofit/>
            </a:bodyPr>
            <a:lstStyle/>
            <a:p>
              <a:pPr defTabSz="708660">
                <a:lnSpc>
                  <a:spcPct val="107000"/>
                </a:lnSpc>
                <a:spcAft>
                  <a:spcPts val="1240"/>
                </a:spcAft>
              </a:pPr>
              <a:r>
                <a:rPr lang="en-US" sz="2000" kern="100">
                  <a:solidFill>
                    <a:srgbClr val="002060"/>
                  </a:solidFill>
                  <a:latin typeface="Times New Roman" panose="02020603050405020304" pitchFamily="18" charset="0"/>
                  <a:ea typeface="+mn-ea"/>
                  <a:cs typeface="+mn-cs"/>
                </a:rPr>
                <a:t>Pre-process</a:t>
              </a:r>
              <a:endParaRPr lang="en-US" sz="2000" kern="100">
                <a:solidFill>
                  <a:srgbClr val="000000"/>
                </a:solidFill>
                <a:effectLst/>
                <a:latin typeface="Arial" panose="020B0604020202020204" pitchFamily="34" charset="0"/>
                <a:ea typeface="Arial" panose="020B0604020202020204" pitchFamily="34" charset="0"/>
              </a:endParaRPr>
            </a:p>
          </p:txBody>
        </p:sp>
        <p:sp>
          <p:nvSpPr>
            <p:cNvPr id="12" name="Shape 2186">
              <a:extLst>
                <a:ext uri="{FF2B5EF4-FFF2-40B4-BE49-F238E27FC236}">
                  <a16:creationId xmlns:a16="http://schemas.microsoft.com/office/drawing/2014/main" id="{494073FF-ED9A-03A0-5030-ACEF6498CB74}"/>
                </a:ext>
              </a:extLst>
            </p:cNvPr>
            <p:cNvSpPr/>
            <p:nvPr/>
          </p:nvSpPr>
          <p:spPr>
            <a:xfrm>
              <a:off x="1874850" y="0"/>
              <a:ext cx="832562" cy="233947"/>
            </a:xfrm>
            <a:custGeom>
              <a:avLst/>
              <a:gdLst/>
              <a:ahLst/>
              <a:cxnLst/>
              <a:rect l="0" t="0" r="0" b="0"/>
              <a:pathLst>
                <a:path w="832562" h="233947">
                  <a:moveTo>
                    <a:pt x="0" y="233947"/>
                  </a:moveTo>
                  <a:lnTo>
                    <a:pt x="832562" y="233947"/>
                  </a:lnTo>
                  <a:lnTo>
                    <a:pt x="832562" y="0"/>
                  </a:lnTo>
                  <a:lnTo>
                    <a:pt x="0" y="0"/>
                  </a:lnTo>
                  <a:lnTo>
                    <a:pt x="0" y="233947"/>
                  </a:lnTo>
                  <a:close/>
                </a:path>
              </a:pathLst>
            </a:custGeom>
            <a:ln w="9144" cap="flat">
              <a:miter lim="127000"/>
            </a:ln>
          </p:spPr>
          <p:style>
            <a:lnRef idx="1">
              <a:srgbClr val="000000"/>
            </a:lnRef>
            <a:fillRef idx="0">
              <a:srgbClr val="000000">
                <a:alpha val="0"/>
              </a:srgbClr>
            </a:fillRef>
            <a:effectRef idx="0">
              <a:scrgbClr r="0" g="0" b="0"/>
            </a:effectRef>
            <a:fontRef idx="none"/>
          </p:style>
          <p:txBody>
            <a:bodyPr/>
            <a:lstStyle/>
            <a:p>
              <a:endParaRPr lang="en-US" sz="2000"/>
            </a:p>
          </p:txBody>
        </p:sp>
        <p:sp>
          <p:nvSpPr>
            <p:cNvPr id="13" name="Rectangle 12">
              <a:extLst>
                <a:ext uri="{FF2B5EF4-FFF2-40B4-BE49-F238E27FC236}">
                  <a16:creationId xmlns:a16="http://schemas.microsoft.com/office/drawing/2014/main" id="{64E424E6-6F58-409E-7B9E-471DE3B5B7A6}"/>
                </a:ext>
              </a:extLst>
            </p:cNvPr>
            <p:cNvSpPr/>
            <p:nvPr/>
          </p:nvSpPr>
          <p:spPr>
            <a:xfrm>
              <a:off x="2008908" y="59306"/>
              <a:ext cx="749302" cy="116505"/>
            </a:xfrm>
            <a:prstGeom prst="rect">
              <a:avLst/>
            </a:prstGeom>
            <a:ln>
              <a:noFill/>
            </a:ln>
          </p:spPr>
          <p:txBody>
            <a:bodyPr vert="horz" lIns="0" tIns="0" rIns="0" bIns="0" rtlCol="0">
              <a:noAutofit/>
            </a:bodyPr>
            <a:lstStyle/>
            <a:p>
              <a:pPr defTabSz="708660">
                <a:lnSpc>
                  <a:spcPct val="107000"/>
                </a:lnSpc>
                <a:spcAft>
                  <a:spcPts val="1240"/>
                </a:spcAft>
              </a:pPr>
              <a:r>
                <a:rPr lang="en-US" sz="2000" kern="100">
                  <a:solidFill>
                    <a:srgbClr val="002060"/>
                  </a:solidFill>
                  <a:latin typeface="Times New Roman" panose="02020603050405020304" pitchFamily="18" charset="0"/>
                  <a:ea typeface="+mn-ea"/>
                  <a:cs typeface="+mn-cs"/>
                </a:rPr>
                <a:t>Augmentation</a:t>
              </a:r>
              <a:endParaRPr lang="en-US" sz="2000" kern="100">
                <a:solidFill>
                  <a:srgbClr val="000000"/>
                </a:solidFill>
                <a:effectLst/>
                <a:latin typeface="Arial" panose="020B0604020202020204" pitchFamily="34" charset="0"/>
                <a:ea typeface="Arial" panose="020B0604020202020204" pitchFamily="34" charset="0"/>
              </a:endParaRPr>
            </a:p>
          </p:txBody>
        </p:sp>
        <p:sp>
          <p:nvSpPr>
            <p:cNvPr id="14" name="Shape 2189">
              <a:extLst>
                <a:ext uri="{FF2B5EF4-FFF2-40B4-BE49-F238E27FC236}">
                  <a16:creationId xmlns:a16="http://schemas.microsoft.com/office/drawing/2014/main" id="{88EBAD17-9136-C4E1-A393-33EC402B1BFF}"/>
                </a:ext>
              </a:extLst>
            </p:cNvPr>
            <p:cNvSpPr/>
            <p:nvPr/>
          </p:nvSpPr>
          <p:spPr>
            <a:xfrm>
              <a:off x="2872524" y="0"/>
              <a:ext cx="1072413" cy="233947"/>
            </a:xfrm>
            <a:custGeom>
              <a:avLst/>
              <a:gdLst/>
              <a:ahLst/>
              <a:cxnLst/>
              <a:rect l="0" t="0" r="0" b="0"/>
              <a:pathLst>
                <a:path w="1072413" h="233947">
                  <a:moveTo>
                    <a:pt x="0" y="233947"/>
                  </a:moveTo>
                  <a:lnTo>
                    <a:pt x="1072413" y="233947"/>
                  </a:lnTo>
                  <a:lnTo>
                    <a:pt x="1072413" y="0"/>
                  </a:lnTo>
                  <a:lnTo>
                    <a:pt x="0" y="0"/>
                  </a:lnTo>
                  <a:lnTo>
                    <a:pt x="0" y="233947"/>
                  </a:lnTo>
                  <a:close/>
                </a:path>
              </a:pathLst>
            </a:custGeom>
            <a:ln w="9144" cap="flat">
              <a:miter lim="127000"/>
            </a:ln>
          </p:spPr>
          <p:style>
            <a:lnRef idx="1">
              <a:srgbClr val="000000"/>
            </a:lnRef>
            <a:fillRef idx="0">
              <a:srgbClr val="000000">
                <a:alpha val="0"/>
              </a:srgbClr>
            </a:fillRef>
            <a:effectRef idx="0">
              <a:scrgbClr r="0" g="0" b="0"/>
            </a:effectRef>
            <a:fontRef idx="none"/>
          </p:style>
          <p:txBody>
            <a:bodyPr/>
            <a:lstStyle/>
            <a:p>
              <a:endParaRPr lang="en-US" sz="2000"/>
            </a:p>
          </p:txBody>
        </p:sp>
        <p:sp>
          <p:nvSpPr>
            <p:cNvPr id="15" name="Rectangle 14">
              <a:extLst>
                <a:ext uri="{FF2B5EF4-FFF2-40B4-BE49-F238E27FC236}">
                  <a16:creationId xmlns:a16="http://schemas.microsoft.com/office/drawing/2014/main" id="{7E0704FB-B6D1-2E43-B1E2-A1AA7833E778}"/>
                </a:ext>
              </a:extLst>
            </p:cNvPr>
            <p:cNvSpPr/>
            <p:nvPr/>
          </p:nvSpPr>
          <p:spPr>
            <a:xfrm>
              <a:off x="3129378" y="59306"/>
              <a:ext cx="742626" cy="116505"/>
            </a:xfrm>
            <a:prstGeom prst="rect">
              <a:avLst/>
            </a:prstGeom>
            <a:ln>
              <a:noFill/>
            </a:ln>
          </p:spPr>
          <p:txBody>
            <a:bodyPr vert="horz" lIns="0" tIns="0" rIns="0" bIns="0" rtlCol="0">
              <a:noAutofit/>
            </a:bodyPr>
            <a:lstStyle/>
            <a:p>
              <a:pPr defTabSz="708660">
                <a:lnSpc>
                  <a:spcPct val="107000"/>
                </a:lnSpc>
                <a:spcAft>
                  <a:spcPts val="1240"/>
                </a:spcAft>
              </a:pPr>
              <a:r>
                <a:rPr lang="en-US" sz="2000" kern="100">
                  <a:solidFill>
                    <a:srgbClr val="002060"/>
                  </a:solidFill>
                  <a:latin typeface="Times New Roman" panose="02020603050405020304" pitchFamily="18" charset="0"/>
                  <a:ea typeface="+mn-ea"/>
                  <a:cs typeface="+mn-cs"/>
                </a:rPr>
                <a:t>MobileNet-v2</a:t>
              </a:r>
              <a:endParaRPr lang="en-US" sz="2000" kern="100">
                <a:solidFill>
                  <a:srgbClr val="000000"/>
                </a:solidFill>
                <a:effectLst/>
                <a:latin typeface="Arial" panose="020B0604020202020204" pitchFamily="34" charset="0"/>
                <a:ea typeface="Arial" panose="020B0604020202020204" pitchFamily="34" charset="0"/>
              </a:endParaRPr>
            </a:p>
          </p:txBody>
        </p:sp>
        <p:sp>
          <p:nvSpPr>
            <p:cNvPr id="16" name="Shape 2192">
              <a:extLst>
                <a:ext uri="{FF2B5EF4-FFF2-40B4-BE49-F238E27FC236}">
                  <a16:creationId xmlns:a16="http://schemas.microsoft.com/office/drawing/2014/main" id="{5D7FEAD2-A2F7-970F-046B-BBF655A4099B}"/>
                </a:ext>
              </a:extLst>
            </p:cNvPr>
            <p:cNvSpPr/>
            <p:nvPr/>
          </p:nvSpPr>
          <p:spPr>
            <a:xfrm>
              <a:off x="1800098" y="1140727"/>
              <a:ext cx="1034771" cy="235572"/>
            </a:xfrm>
            <a:custGeom>
              <a:avLst/>
              <a:gdLst/>
              <a:ahLst/>
              <a:cxnLst/>
              <a:rect l="0" t="0" r="0" b="0"/>
              <a:pathLst>
                <a:path w="1034771" h="235572">
                  <a:moveTo>
                    <a:pt x="0" y="235572"/>
                  </a:moveTo>
                  <a:lnTo>
                    <a:pt x="1034771" y="235572"/>
                  </a:lnTo>
                  <a:lnTo>
                    <a:pt x="1034771" y="0"/>
                  </a:lnTo>
                  <a:lnTo>
                    <a:pt x="0" y="0"/>
                  </a:lnTo>
                  <a:lnTo>
                    <a:pt x="0" y="235572"/>
                  </a:lnTo>
                  <a:close/>
                </a:path>
              </a:pathLst>
            </a:custGeom>
            <a:ln w="9144" cap="flat">
              <a:miter lim="127000"/>
            </a:ln>
          </p:spPr>
          <p:style>
            <a:lnRef idx="1">
              <a:srgbClr val="000000"/>
            </a:lnRef>
            <a:fillRef idx="0">
              <a:srgbClr val="000000">
                <a:alpha val="0"/>
              </a:srgbClr>
            </a:fillRef>
            <a:effectRef idx="0">
              <a:scrgbClr r="0" g="0" b="0"/>
            </a:effectRef>
            <a:fontRef idx="none"/>
          </p:style>
          <p:txBody>
            <a:bodyPr/>
            <a:lstStyle/>
            <a:p>
              <a:endParaRPr lang="en-US" sz="2000"/>
            </a:p>
          </p:txBody>
        </p:sp>
        <p:sp>
          <p:nvSpPr>
            <p:cNvPr id="17" name="Rectangle 16">
              <a:extLst>
                <a:ext uri="{FF2B5EF4-FFF2-40B4-BE49-F238E27FC236}">
                  <a16:creationId xmlns:a16="http://schemas.microsoft.com/office/drawing/2014/main" id="{6653FE98-5B6A-DE74-C2AD-A22E7B089C3C}"/>
                </a:ext>
              </a:extLst>
            </p:cNvPr>
            <p:cNvSpPr/>
            <p:nvPr/>
          </p:nvSpPr>
          <p:spPr>
            <a:xfrm>
              <a:off x="1869046" y="1201233"/>
              <a:ext cx="1004174" cy="116505"/>
            </a:xfrm>
            <a:prstGeom prst="rect">
              <a:avLst/>
            </a:prstGeom>
            <a:ln>
              <a:noFill/>
            </a:ln>
          </p:spPr>
          <p:txBody>
            <a:bodyPr vert="horz" lIns="0" tIns="0" rIns="0" bIns="0" rtlCol="0">
              <a:noAutofit/>
            </a:bodyPr>
            <a:lstStyle/>
            <a:p>
              <a:pPr defTabSz="708660">
                <a:lnSpc>
                  <a:spcPct val="107000"/>
                </a:lnSpc>
                <a:spcAft>
                  <a:spcPts val="1240"/>
                </a:spcAft>
              </a:pPr>
              <a:r>
                <a:rPr lang="en-US" sz="2000" kern="100">
                  <a:solidFill>
                    <a:srgbClr val="002060"/>
                  </a:solidFill>
                  <a:latin typeface="Times New Roman" panose="02020603050405020304" pitchFamily="18" charset="0"/>
                  <a:ea typeface="+mn-ea"/>
                  <a:cs typeface="+mn-cs"/>
                </a:rPr>
                <a:t>SoftMax-Classifier</a:t>
              </a:r>
              <a:endParaRPr lang="en-US" sz="2000" kern="100">
                <a:solidFill>
                  <a:srgbClr val="000000"/>
                </a:solidFill>
                <a:effectLst/>
                <a:latin typeface="Arial" panose="020B0604020202020204" pitchFamily="34" charset="0"/>
                <a:ea typeface="Arial" panose="020B0604020202020204" pitchFamily="34" charset="0"/>
              </a:endParaRPr>
            </a:p>
          </p:txBody>
        </p:sp>
        <p:sp>
          <p:nvSpPr>
            <p:cNvPr id="18" name="Shape 2194">
              <a:extLst>
                <a:ext uri="{FF2B5EF4-FFF2-40B4-BE49-F238E27FC236}">
                  <a16:creationId xmlns:a16="http://schemas.microsoft.com/office/drawing/2014/main" id="{0F38CC5F-2170-1AA0-4973-C46DBFF437A4}"/>
                </a:ext>
              </a:extLst>
            </p:cNvPr>
            <p:cNvSpPr/>
            <p:nvPr/>
          </p:nvSpPr>
          <p:spPr>
            <a:xfrm>
              <a:off x="2714942" y="89814"/>
              <a:ext cx="149949" cy="53785"/>
            </a:xfrm>
            <a:custGeom>
              <a:avLst/>
              <a:gdLst/>
              <a:ahLst/>
              <a:cxnLst/>
              <a:rect l="0" t="0" r="0" b="0"/>
              <a:pathLst>
                <a:path w="149949" h="53785">
                  <a:moveTo>
                    <a:pt x="96177" y="0"/>
                  </a:moveTo>
                  <a:lnTo>
                    <a:pt x="149949" y="26886"/>
                  </a:lnTo>
                  <a:lnTo>
                    <a:pt x="96177" y="53785"/>
                  </a:lnTo>
                  <a:lnTo>
                    <a:pt x="96177" y="33617"/>
                  </a:lnTo>
                  <a:lnTo>
                    <a:pt x="0" y="33617"/>
                  </a:lnTo>
                  <a:lnTo>
                    <a:pt x="0" y="20168"/>
                  </a:lnTo>
                  <a:lnTo>
                    <a:pt x="96177" y="20168"/>
                  </a:lnTo>
                  <a:lnTo>
                    <a:pt x="96177"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sz="2000"/>
            </a:p>
          </p:txBody>
        </p:sp>
        <p:sp>
          <p:nvSpPr>
            <p:cNvPr id="19" name="Shape 2195">
              <a:extLst>
                <a:ext uri="{FF2B5EF4-FFF2-40B4-BE49-F238E27FC236}">
                  <a16:creationId xmlns:a16="http://schemas.microsoft.com/office/drawing/2014/main" id="{630B9812-F6E2-1745-971E-D313DED1E8C8}"/>
                </a:ext>
              </a:extLst>
            </p:cNvPr>
            <p:cNvSpPr/>
            <p:nvPr/>
          </p:nvSpPr>
          <p:spPr>
            <a:xfrm>
              <a:off x="764781" y="95733"/>
              <a:ext cx="149974" cy="53785"/>
            </a:xfrm>
            <a:custGeom>
              <a:avLst/>
              <a:gdLst/>
              <a:ahLst/>
              <a:cxnLst/>
              <a:rect l="0" t="0" r="0" b="0"/>
              <a:pathLst>
                <a:path w="149974" h="53785">
                  <a:moveTo>
                    <a:pt x="96189" y="0"/>
                  </a:moveTo>
                  <a:lnTo>
                    <a:pt x="149974" y="26886"/>
                  </a:lnTo>
                  <a:lnTo>
                    <a:pt x="96189" y="53785"/>
                  </a:lnTo>
                  <a:lnTo>
                    <a:pt x="96189" y="33617"/>
                  </a:lnTo>
                  <a:lnTo>
                    <a:pt x="0" y="33617"/>
                  </a:lnTo>
                  <a:lnTo>
                    <a:pt x="0" y="20168"/>
                  </a:lnTo>
                  <a:lnTo>
                    <a:pt x="96189" y="20168"/>
                  </a:lnTo>
                  <a:lnTo>
                    <a:pt x="96189"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sz="2000"/>
            </a:p>
          </p:txBody>
        </p:sp>
        <p:sp>
          <p:nvSpPr>
            <p:cNvPr id="20" name="Shape 2196">
              <a:extLst>
                <a:ext uri="{FF2B5EF4-FFF2-40B4-BE49-F238E27FC236}">
                  <a16:creationId xmlns:a16="http://schemas.microsoft.com/office/drawing/2014/main" id="{0D649BC5-C9F7-D933-E4E2-E4E4F35ACCC9}"/>
                </a:ext>
              </a:extLst>
            </p:cNvPr>
            <p:cNvSpPr/>
            <p:nvPr/>
          </p:nvSpPr>
          <p:spPr>
            <a:xfrm>
              <a:off x="1724800" y="95733"/>
              <a:ext cx="149962" cy="53785"/>
            </a:xfrm>
            <a:custGeom>
              <a:avLst/>
              <a:gdLst/>
              <a:ahLst/>
              <a:cxnLst/>
              <a:rect l="0" t="0" r="0" b="0"/>
              <a:pathLst>
                <a:path w="149962" h="53785">
                  <a:moveTo>
                    <a:pt x="96190" y="0"/>
                  </a:moveTo>
                  <a:lnTo>
                    <a:pt x="149962" y="26886"/>
                  </a:lnTo>
                  <a:lnTo>
                    <a:pt x="96190" y="53785"/>
                  </a:lnTo>
                  <a:lnTo>
                    <a:pt x="96190" y="33617"/>
                  </a:lnTo>
                  <a:lnTo>
                    <a:pt x="0" y="33617"/>
                  </a:lnTo>
                  <a:lnTo>
                    <a:pt x="0" y="20168"/>
                  </a:lnTo>
                  <a:lnTo>
                    <a:pt x="96190" y="20168"/>
                  </a:lnTo>
                  <a:lnTo>
                    <a:pt x="9619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sz="2000"/>
            </a:p>
          </p:txBody>
        </p:sp>
        <p:sp>
          <p:nvSpPr>
            <p:cNvPr id="21" name="Shape 2198">
              <a:extLst>
                <a:ext uri="{FF2B5EF4-FFF2-40B4-BE49-F238E27FC236}">
                  <a16:creationId xmlns:a16="http://schemas.microsoft.com/office/drawing/2014/main" id="{DEA08EB2-C0E8-5EA9-C26B-C7A73654D3C4}"/>
                </a:ext>
              </a:extLst>
            </p:cNvPr>
            <p:cNvSpPr/>
            <p:nvPr/>
          </p:nvSpPr>
          <p:spPr>
            <a:xfrm>
              <a:off x="0" y="510934"/>
              <a:ext cx="757250" cy="380771"/>
            </a:xfrm>
            <a:custGeom>
              <a:avLst/>
              <a:gdLst/>
              <a:ahLst/>
              <a:cxnLst/>
              <a:rect l="0" t="0" r="0" b="0"/>
              <a:pathLst>
                <a:path w="757250" h="380771">
                  <a:moveTo>
                    <a:pt x="0" y="380771"/>
                  </a:moveTo>
                  <a:lnTo>
                    <a:pt x="757250" y="380771"/>
                  </a:lnTo>
                  <a:lnTo>
                    <a:pt x="757250" y="0"/>
                  </a:lnTo>
                  <a:lnTo>
                    <a:pt x="0" y="0"/>
                  </a:lnTo>
                  <a:lnTo>
                    <a:pt x="0" y="380771"/>
                  </a:lnTo>
                  <a:close/>
                </a:path>
              </a:pathLst>
            </a:custGeom>
            <a:ln w="9144" cap="flat">
              <a:miter lim="127000"/>
            </a:ln>
          </p:spPr>
          <p:style>
            <a:lnRef idx="1">
              <a:srgbClr val="000000"/>
            </a:lnRef>
            <a:fillRef idx="0">
              <a:srgbClr val="000000">
                <a:alpha val="0"/>
              </a:srgbClr>
            </a:fillRef>
            <a:effectRef idx="0">
              <a:scrgbClr r="0" g="0" b="0"/>
            </a:effectRef>
            <a:fontRef idx="none"/>
          </p:style>
          <p:txBody>
            <a:bodyPr/>
            <a:lstStyle/>
            <a:p>
              <a:endParaRPr lang="en-US" sz="2000"/>
            </a:p>
          </p:txBody>
        </p:sp>
        <p:sp>
          <p:nvSpPr>
            <p:cNvPr id="23" name="Rectangle 22">
              <a:extLst>
                <a:ext uri="{FF2B5EF4-FFF2-40B4-BE49-F238E27FC236}">
                  <a16:creationId xmlns:a16="http://schemas.microsoft.com/office/drawing/2014/main" id="{59BEB029-D614-4B56-19F9-E5BD7BAA29A2}"/>
                </a:ext>
              </a:extLst>
            </p:cNvPr>
            <p:cNvSpPr/>
            <p:nvPr/>
          </p:nvSpPr>
          <p:spPr>
            <a:xfrm>
              <a:off x="145625" y="644843"/>
              <a:ext cx="618396" cy="213053"/>
            </a:xfrm>
            <a:prstGeom prst="rect">
              <a:avLst/>
            </a:prstGeom>
            <a:ln>
              <a:noFill/>
            </a:ln>
          </p:spPr>
          <p:txBody>
            <a:bodyPr vert="horz" lIns="0" tIns="0" rIns="0" bIns="0" rtlCol="0">
              <a:noAutofit/>
            </a:bodyPr>
            <a:lstStyle/>
            <a:p>
              <a:pPr defTabSz="708660">
                <a:lnSpc>
                  <a:spcPct val="107000"/>
                </a:lnSpc>
                <a:spcAft>
                  <a:spcPts val="1240"/>
                </a:spcAft>
              </a:pPr>
              <a:r>
                <a:rPr lang="en-US" sz="2000" kern="100" dirty="0">
                  <a:solidFill>
                    <a:srgbClr val="002060"/>
                  </a:solidFill>
                  <a:latin typeface="Times New Roman" panose="02020603050405020304" pitchFamily="18" charset="0"/>
                  <a:ea typeface="+mn-ea"/>
                  <a:cs typeface="+mn-cs"/>
                </a:rPr>
                <a:t>Assessment</a:t>
              </a:r>
              <a:endParaRPr lang="en-US" sz="2000" kern="100" dirty="0">
                <a:solidFill>
                  <a:srgbClr val="000000"/>
                </a:solidFill>
                <a:effectLst/>
                <a:latin typeface="Arial" panose="020B0604020202020204" pitchFamily="34" charset="0"/>
                <a:ea typeface="Arial" panose="020B0604020202020204" pitchFamily="34" charset="0"/>
              </a:endParaRPr>
            </a:p>
          </p:txBody>
        </p:sp>
        <p:sp>
          <p:nvSpPr>
            <p:cNvPr id="24" name="Shape 2202">
              <a:extLst>
                <a:ext uri="{FF2B5EF4-FFF2-40B4-BE49-F238E27FC236}">
                  <a16:creationId xmlns:a16="http://schemas.microsoft.com/office/drawing/2014/main" id="{541ADBA2-6C74-6227-C24D-82D90DEEDBB4}"/>
                </a:ext>
              </a:extLst>
            </p:cNvPr>
            <p:cNvSpPr/>
            <p:nvPr/>
          </p:nvSpPr>
          <p:spPr>
            <a:xfrm>
              <a:off x="929894" y="516852"/>
              <a:ext cx="809968" cy="374853"/>
            </a:xfrm>
            <a:custGeom>
              <a:avLst/>
              <a:gdLst/>
              <a:ahLst/>
              <a:cxnLst/>
              <a:rect l="0" t="0" r="0" b="0"/>
              <a:pathLst>
                <a:path w="809968" h="374853">
                  <a:moveTo>
                    <a:pt x="0" y="374853"/>
                  </a:moveTo>
                  <a:lnTo>
                    <a:pt x="809968" y="374853"/>
                  </a:lnTo>
                  <a:lnTo>
                    <a:pt x="809968" y="0"/>
                  </a:lnTo>
                  <a:lnTo>
                    <a:pt x="0" y="0"/>
                  </a:lnTo>
                  <a:lnTo>
                    <a:pt x="0" y="374853"/>
                  </a:lnTo>
                  <a:close/>
                </a:path>
              </a:pathLst>
            </a:custGeom>
            <a:ln w="9144" cap="flat">
              <a:miter lim="127000"/>
            </a:ln>
          </p:spPr>
          <p:style>
            <a:lnRef idx="1">
              <a:srgbClr val="000000"/>
            </a:lnRef>
            <a:fillRef idx="0">
              <a:srgbClr val="000000">
                <a:alpha val="0"/>
              </a:srgbClr>
            </a:fillRef>
            <a:effectRef idx="0">
              <a:scrgbClr r="0" g="0" b="0"/>
            </a:effectRef>
            <a:fontRef idx="none"/>
          </p:style>
          <p:txBody>
            <a:bodyPr/>
            <a:lstStyle/>
            <a:p>
              <a:endParaRPr lang="en-US" sz="2000"/>
            </a:p>
          </p:txBody>
        </p:sp>
        <p:sp>
          <p:nvSpPr>
            <p:cNvPr id="25" name="Rectangle 24">
              <a:extLst>
                <a:ext uri="{FF2B5EF4-FFF2-40B4-BE49-F238E27FC236}">
                  <a16:creationId xmlns:a16="http://schemas.microsoft.com/office/drawing/2014/main" id="{90FEE7A5-BC11-5582-600E-DB06A481A1B0}"/>
                </a:ext>
              </a:extLst>
            </p:cNvPr>
            <p:cNvSpPr/>
            <p:nvPr/>
          </p:nvSpPr>
          <p:spPr>
            <a:xfrm>
              <a:off x="1104579" y="631155"/>
              <a:ext cx="610804" cy="116505"/>
            </a:xfrm>
            <a:prstGeom prst="rect">
              <a:avLst/>
            </a:prstGeom>
            <a:ln>
              <a:noFill/>
            </a:ln>
          </p:spPr>
          <p:txBody>
            <a:bodyPr vert="horz" lIns="0" tIns="0" rIns="0" bIns="0" rtlCol="0">
              <a:noAutofit/>
            </a:bodyPr>
            <a:lstStyle/>
            <a:p>
              <a:pPr defTabSz="708660">
                <a:lnSpc>
                  <a:spcPct val="107000"/>
                </a:lnSpc>
                <a:spcAft>
                  <a:spcPts val="1240"/>
                </a:spcAft>
              </a:pPr>
              <a:r>
                <a:rPr lang="en-US" sz="2000" kern="100">
                  <a:solidFill>
                    <a:srgbClr val="002060"/>
                  </a:solidFill>
                  <a:latin typeface="Times New Roman" panose="02020603050405020304" pitchFamily="18" charset="0"/>
                  <a:ea typeface="+mn-ea"/>
                  <a:cs typeface="+mn-cs"/>
                </a:rPr>
                <a:t>Pre-process</a:t>
              </a:r>
              <a:endParaRPr lang="en-US" sz="2000" kern="100">
                <a:solidFill>
                  <a:srgbClr val="000000"/>
                </a:solidFill>
                <a:effectLst/>
                <a:latin typeface="Arial" panose="020B0604020202020204" pitchFamily="34" charset="0"/>
                <a:ea typeface="Arial" panose="020B0604020202020204" pitchFamily="34" charset="0"/>
              </a:endParaRPr>
            </a:p>
          </p:txBody>
        </p:sp>
        <p:sp>
          <p:nvSpPr>
            <p:cNvPr id="26" name="Shape 2204">
              <a:extLst>
                <a:ext uri="{FF2B5EF4-FFF2-40B4-BE49-F238E27FC236}">
                  <a16:creationId xmlns:a16="http://schemas.microsoft.com/office/drawing/2014/main" id="{847EBDE5-06A1-E01E-2A4E-468E247F8822}"/>
                </a:ext>
              </a:extLst>
            </p:cNvPr>
            <p:cNvSpPr/>
            <p:nvPr/>
          </p:nvSpPr>
          <p:spPr>
            <a:xfrm>
              <a:off x="772312" y="676046"/>
              <a:ext cx="149962" cy="53785"/>
            </a:xfrm>
            <a:custGeom>
              <a:avLst/>
              <a:gdLst/>
              <a:ahLst/>
              <a:cxnLst/>
              <a:rect l="0" t="0" r="0" b="0"/>
              <a:pathLst>
                <a:path w="149962" h="53785">
                  <a:moveTo>
                    <a:pt x="96177" y="0"/>
                  </a:moveTo>
                  <a:lnTo>
                    <a:pt x="149962" y="26886"/>
                  </a:lnTo>
                  <a:lnTo>
                    <a:pt x="96177" y="53785"/>
                  </a:lnTo>
                  <a:lnTo>
                    <a:pt x="96177" y="33604"/>
                  </a:lnTo>
                  <a:lnTo>
                    <a:pt x="0" y="33604"/>
                  </a:lnTo>
                  <a:lnTo>
                    <a:pt x="0" y="20168"/>
                  </a:lnTo>
                  <a:lnTo>
                    <a:pt x="96177" y="20168"/>
                  </a:lnTo>
                  <a:lnTo>
                    <a:pt x="96177"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sz="2000"/>
            </a:p>
          </p:txBody>
        </p:sp>
        <p:sp>
          <p:nvSpPr>
            <p:cNvPr id="27" name="Shape 2205">
              <a:extLst>
                <a:ext uri="{FF2B5EF4-FFF2-40B4-BE49-F238E27FC236}">
                  <a16:creationId xmlns:a16="http://schemas.microsoft.com/office/drawing/2014/main" id="{0C5F2481-3768-9837-3DDD-71376409664F}"/>
                </a:ext>
              </a:extLst>
            </p:cNvPr>
            <p:cNvSpPr/>
            <p:nvPr/>
          </p:nvSpPr>
          <p:spPr>
            <a:xfrm>
              <a:off x="1754924" y="676046"/>
              <a:ext cx="149961" cy="53785"/>
            </a:xfrm>
            <a:custGeom>
              <a:avLst/>
              <a:gdLst/>
              <a:ahLst/>
              <a:cxnLst/>
              <a:rect l="0" t="0" r="0" b="0"/>
              <a:pathLst>
                <a:path w="149961" h="53785">
                  <a:moveTo>
                    <a:pt x="96177" y="0"/>
                  </a:moveTo>
                  <a:lnTo>
                    <a:pt x="149961" y="26886"/>
                  </a:lnTo>
                  <a:lnTo>
                    <a:pt x="96177" y="53785"/>
                  </a:lnTo>
                  <a:lnTo>
                    <a:pt x="96177" y="33604"/>
                  </a:lnTo>
                  <a:lnTo>
                    <a:pt x="0" y="33604"/>
                  </a:lnTo>
                  <a:lnTo>
                    <a:pt x="0" y="20168"/>
                  </a:lnTo>
                  <a:lnTo>
                    <a:pt x="96177" y="20168"/>
                  </a:lnTo>
                  <a:lnTo>
                    <a:pt x="96177"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sz="2000"/>
            </a:p>
          </p:txBody>
        </p:sp>
        <p:sp>
          <p:nvSpPr>
            <p:cNvPr id="28" name="Shape 2207">
              <a:extLst>
                <a:ext uri="{FF2B5EF4-FFF2-40B4-BE49-F238E27FC236}">
                  <a16:creationId xmlns:a16="http://schemas.microsoft.com/office/drawing/2014/main" id="{4A0780D7-5E50-C7C8-BBBF-5EC5082CC9C3}"/>
                </a:ext>
              </a:extLst>
            </p:cNvPr>
            <p:cNvSpPr/>
            <p:nvPr/>
          </p:nvSpPr>
          <p:spPr>
            <a:xfrm>
              <a:off x="1920037" y="516852"/>
              <a:ext cx="809955" cy="374853"/>
            </a:xfrm>
            <a:custGeom>
              <a:avLst/>
              <a:gdLst/>
              <a:ahLst/>
              <a:cxnLst/>
              <a:rect l="0" t="0" r="0" b="0"/>
              <a:pathLst>
                <a:path w="809955" h="374853">
                  <a:moveTo>
                    <a:pt x="0" y="374853"/>
                  </a:moveTo>
                  <a:lnTo>
                    <a:pt x="809955" y="374853"/>
                  </a:lnTo>
                  <a:lnTo>
                    <a:pt x="809955" y="0"/>
                  </a:lnTo>
                  <a:lnTo>
                    <a:pt x="0" y="0"/>
                  </a:lnTo>
                  <a:lnTo>
                    <a:pt x="0" y="374853"/>
                  </a:lnTo>
                  <a:close/>
                </a:path>
              </a:pathLst>
            </a:custGeom>
            <a:ln w="9144" cap="flat">
              <a:miter lim="127000"/>
            </a:ln>
          </p:spPr>
          <p:style>
            <a:lnRef idx="1">
              <a:srgbClr val="000000"/>
            </a:lnRef>
            <a:fillRef idx="0">
              <a:srgbClr val="000000">
                <a:alpha val="0"/>
              </a:srgbClr>
            </a:fillRef>
            <a:effectRef idx="0">
              <a:scrgbClr r="0" g="0" b="0"/>
            </a:effectRef>
            <a:fontRef idx="none"/>
          </p:style>
          <p:txBody>
            <a:bodyPr/>
            <a:lstStyle/>
            <a:p>
              <a:endParaRPr lang="en-US" sz="2000"/>
            </a:p>
          </p:txBody>
        </p:sp>
        <p:sp>
          <p:nvSpPr>
            <p:cNvPr id="29" name="Rectangle 28">
              <a:extLst>
                <a:ext uri="{FF2B5EF4-FFF2-40B4-BE49-F238E27FC236}">
                  <a16:creationId xmlns:a16="http://schemas.microsoft.com/office/drawing/2014/main" id="{754A1F09-2443-FF5A-5AB7-79F9877B160C}"/>
                </a:ext>
              </a:extLst>
            </p:cNvPr>
            <p:cNvSpPr/>
            <p:nvPr/>
          </p:nvSpPr>
          <p:spPr>
            <a:xfrm>
              <a:off x="1942071" y="644843"/>
              <a:ext cx="887560" cy="102817"/>
            </a:xfrm>
            <a:prstGeom prst="rect">
              <a:avLst/>
            </a:prstGeom>
            <a:ln>
              <a:noFill/>
            </a:ln>
          </p:spPr>
          <p:txBody>
            <a:bodyPr vert="horz" lIns="0" tIns="0" rIns="0" bIns="0" rtlCol="0">
              <a:noAutofit/>
            </a:bodyPr>
            <a:lstStyle/>
            <a:p>
              <a:pPr defTabSz="708660">
                <a:lnSpc>
                  <a:spcPct val="107000"/>
                </a:lnSpc>
                <a:spcAft>
                  <a:spcPts val="1240"/>
                </a:spcAft>
              </a:pPr>
              <a:r>
                <a:rPr lang="en-US" sz="2000" kern="100" dirty="0">
                  <a:solidFill>
                    <a:srgbClr val="002060"/>
                  </a:solidFill>
                  <a:latin typeface="Times New Roman" panose="02020603050405020304" pitchFamily="18" charset="0"/>
                  <a:ea typeface="+mn-ea"/>
                  <a:cs typeface="+mn-cs"/>
                </a:rPr>
                <a:t>Concatenation </a:t>
              </a:r>
              <a:endParaRPr lang="en-US" sz="2000" kern="100" dirty="0">
                <a:solidFill>
                  <a:srgbClr val="000000"/>
                </a:solidFill>
                <a:effectLst/>
                <a:latin typeface="Arial" panose="020B0604020202020204" pitchFamily="34" charset="0"/>
                <a:ea typeface="Arial" panose="020B0604020202020204" pitchFamily="34" charset="0"/>
              </a:endParaRPr>
            </a:p>
          </p:txBody>
        </p:sp>
        <p:sp>
          <p:nvSpPr>
            <p:cNvPr id="30" name="Shape 2210">
              <a:extLst>
                <a:ext uri="{FF2B5EF4-FFF2-40B4-BE49-F238E27FC236}">
                  <a16:creationId xmlns:a16="http://schemas.microsoft.com/office/drawing/2014/main" id="{0D953DC8-7667-8CFD-F84E-070FB7FA1AEE}"/>
                </a:ext>
              </a:extLst>
            </p:cNvPr>
            <p:cNvSpPr/>
            <p:nvPr/>
          </p:nvSpPr>
          <p:spPr>
            <a:xfrm>
              <a:off x="2924683" y="510934"/>
              <a:ext cx="1035317" cy="416268"/>
            </a:xfrm>
            <a:custGeom>
              <a:avLst/>
              <a:gdLst/>
              <a:ahLst/>
              <a:cxnLst/>
              <a:rect l="0" t="0" r="0" b="0"/>
              <a:pathLst>
                <a:path w="1035317" h="416268">
                  <a:moveTo>
                    <a:pt x="0" y="416268"/>
                  </a:moveTo>
                  <a:lnTo>
                    <a:pt x="1035317" y="416268"/>
                  </a:lnTo>
                  <a:lnTo>
                    <a:pt x="1035317" y="0"/>
                  </a:lnTo>
                  <a:lnTo>
                    <a:pt x="0" y="0"/>
                  </a:lnTo>
                  <a:lnTo>
                    <a:pt x="0" y="416268"/>
                  </a:lnTo>
                  <a:close/>
                </a:path>
              </a:pathLst>
            </a:custGeom>
            <a:ln w="9144" cap="flat">
              <a:miter lim="127000"/>
            </a:ln>
          </p:spPr>
          <p:style>
            <a:lnRef idx="1">
              <a:srgbClr val="000000"/>
            </a:lnRef>
            <a:fillRef idx="0">
              <a:srgbClr val="000000">
                <a:alpha val="0"/>
              </a:srgbClr>
            </a:fillRef>
            <a:effectRef idx="0">
              <a:scrgbClr r="0" g="0" b="0"/>
            </a:effectRef>
            <a:fontRef idx="none"/>
          </p:style>
          <p:txBody>
            <a:bodyPr/>
            <a:lstStyle/>
            <a:p>
              <a:endParaRPr lang="en-US" sz="2000"/>
            </a:p>
          </p:txBody>
        </p:sp>
        <p:sp>
          <p:nvSpPr>
            <p:cNvPr id="31" name="Rectangle 30">
              <a:extLst>
                <a:ext uri="{FF2B5EF4-FFF2-40B4-BE49-F238E27FC236}">
                  <a16:creationId xmlns:a16="http://schemas.microsoft.com/office/drawing/2014/main" id="{822B2EA6-6D4D-5206-3379-023BEAA232B0}"/>
                </a:ext>
              </a:extLst>
            </p:cNvPr>
            <p:cNvSpPr/>
            <p:nvPr/>
          </p:nvSpPr>
          <p:spPr>
            <a:xfrm>
              <a:off x="3208414" y="570919"/>
              <a:ext cx="622062" cy="116505"/>
            </a:xfrm>
            <a:prstGeom prst="rect">
              <a:avLst/>
            </a:prstGeom>
            <a:ln>
              <a:noFill/>
            </a:ln>
          </p:spPr>
          <p:txBody>
            <a:bodyPr vert="horz" lIns="0" tIns="0" rIns="0" bIns="0" rtlCol="0">
              <a:noAutofit/>
            </a:bodyPr>
            <a:lstStyle/>
            <a:p>
              <a:pPr defTabSz="708660">
                <a:lnSpc>
                  <a:spcPct val="107000"/>
                </a:lnSpc>
                <a:spcAft>
                  <a:spcPts val="1240"/>
                </a:spcAft>
              </a:pPr>
              <a:r>
                <a:rPr lang="en-US" sz="2000" kern="100">
                  <a:solidFill>
                    <a:srgbClr val="002060"/>
                  </a:solidFill>
                  <a:latin typeface="Times New Roman" panose="02020603050405020304" pitchFamily="18" charset="0"/>
                  <a:ea typeface="+mn-ea"/>
                  <a:cs typeface="+mn-cs"/>
                </a:rPr>
                <a:t>Dense layer</a:t>
              </a:r>
              <a:endParaRPr lang="en-US" sz="2000" kern="100">
                <a:solidFill>
                  <a:srgbClr val="000000"/>
                </a:solidFill>
                <a:effectLst/>
                <a:latin typeface="Arial" panose="020B0604020202020204" pitchFamily="34" charset="0"/>
                <a:ea typeface="Arial" panose="020B0604020202020204" pitchFamily="34" charset="0"/>
              </a:endParaRPr>
            </a:p>
          </p:txBody>
        </p:sp>
        <p:sp>
          <p:nvSpPr>
            <p:cNvPr id="32" name="Rectangle 31">
              <a:extLst>
                <a:ext uri="{FF2B5EF4-FFF2-40B4-BE49-F238E27FC236}">
                  <a16:creationId xmlns:a16="http://schemas.microsoft.com/office/drawing/2014/main" id="{8CA3E5F1-9928-DCFE-4C67-0C604A565B74}"/>
                </a:ext>
              </a:extLst>
            </p:cNvPr>
            <p:cNvSpPr/>
            <p:nvPr/>
          </p:nvSpPr>
          <p:spPr>
            <a:xfrm>
              <a:off x="3207823" y="765112"/>
              <a:ext cx="196882" cy="116505"/>
            </a:xfrm>
            <a:prstGeom prst="rect">
              <a:avLst/>
            </a:prstGeom>
            <a:ln>
              <a:noFill/>
            </a:ln>
          </p:spPr>
          <p:txBody>
            <a:bodyPr vert="horz" lIns="0" tIns="0" rIns="0" bIns="0" rtlCol="0">
              <a:noAutofit/>
            </a:bodyPr>
            <a:lstStyle/>
            <a:p>
              <a:pPr defTabSz="708660">
                <a:lnSpc>
                  <a:spcPct val="107000"/>
                </a:lnSpc>
                <a:spcAft>
                  <a:spcPts val="1240"/>
                </a:spcAft>
              </a:pPr>
              <a:r>
                <a:rPr lang="en-US" sz="2000" kern="100">
                  <a:solidFill>
                    <a:srgbClr val="002060"/>
                  </a:solidFill>
                  <a:latin typeface="Times New Roman" panose="02020603050405020304" pitchFamily="18" charset="0"/>
                  <a:ea typeface="+mn-ea"/>
                  <a:cs typeface="+mn-cs"/>
                </a:rPr>
                <a:t>128</a:t>
              </a:r>
              <a:endParaRPr lang="en-US" sz="2000" kern="100">
                <a:solidFill>
                  <a:srgbClr val="000000"/>
                </a:solidFill>
                <a:effectLst/>
                <a:latin typeface="Arial" panose="020B0604020202020204" pitchFamily="34" charset="0"/>
                <a:ea typeface="Arial" panose="020B0604020202020204" pitchFamily="34" charset="0"/>
              </a:endParaRPr>
            </a:p>
          </p:txBody>
        </p:sp>
        <p:sp>
          <p:nvSpPr>
            <p:cNvPr id="33" name="Rectangle 32">
              <a:extLst>
                <a:ext uri="{FF2B5EF4-FFF2-40B4-BE49-F238E27FC236}">
                  <a16:creationId xmlns:a16="http://schemas.microsoft.com/office/drawing/2014/main" id="{652DEC60-B86C-AAB6-9BC6-05B50A2B1037}"/>
                </a:ext>
              </a:extLst>
            </p:cNvPr>
            <p:cNvSpPr/>
            <p:nvPr/>
          </p:nvSpPr>
          <p:spPr>
            <a:xfrm>
              <a:off x="3355854" y="765112"/>
              <a:ext cx="458823" cy="116505"/>
            </a:xfrm>
            <a:prstGeom prst="rect">
              <a:avLst/>
            </a:prstGeom>
            <a:ln>
              <a:noFill/>
            </a:ln>
          </p:spPr>
          <p:txBody>
            <a:bodyPr vert="horz" lIns="0" tIns="0" rIns="0" bIns="0" rtlCol="0">
              <a:noAutofit/>
            </a:bodyPr>
            <a:lstStyle/>
            <a:p>
              <a:pPr defTabSz="708660">
                <a:lnSpc>
                  <a:spcPct val="107000"/>
                </a:lnSpc>
                <a:spcAft>
                  <a:spcPts val="1240"/>
                </a:spcAft>
              </a:pPr>
              <a:r>
                <a:rPr lang="en-US" sz="2000" kern="100">
                  <a:solidFill>
                    <a:srgbClr val="002060"/>
                  </a:solidFill>
                  <a:latin typeface="Times New Roman" panose="02020603050405020304" pitchFamily="18" charset="0"/>
                  <a:ea typeface="+mn-ea"/>
                  <a:cs typeface="+mn-cs"/>
                </a:rPr>
                <a:t> Neuron </a:t>
              </a:r>
              <a:endParaRPr lang="en-US" sz="2000" kern="100">
                <a:solidFill>
                  <a:srgbClr val="000000"/>
                </a:solidFill>
                <a:effectLst/>
                <a:latin typeface="Arial" panose="020B0604020202020204" pitchFamily="34" charset="0"/>
                <a:ea typeface="Arial" panose="020B0604020202020204" pitchFamily="34" charset="0"/>
              </a:endParaRPr>
            </a:p>
          </p:txBody>
        </p:sp>
        <p:sp>
          <p:nvSpPr>
            <p:cNvPr id="34" name="Shape 2213">
              <a:extLst>
                <a:ext uri="{FF2B5EF4-FFF2-40B4-BE49-F238E27FC236}">
                  <a16:creationId xmlns:a16="http://schemas.microsoft.com/office/drawing/2014/main" id="{8BEB53E8-A66F-2F09-D487-739CB3DC29D3}"/>
                </a:ext>
              </a:extLst>
            </p:cNvPr>
            <p:cNvSpPr/>
            <p:nvPr/>
          </p:nvSpPr>
          <p:spPr>
            <a:xfrm>
              <a:off x="3400120" y="295262"/>
              <a:ext cx="53785" cy="175247"/>
            </a:xfrm>
            <a:custGeom>
              <a:avLst/>
              <a:gdLst/>
              <a:ahLst/>
              <a:cxnLst/>
              <a:rect l="0" t="0" r="0" b="0"/>
              <a:pathLst>
                <a:path w="53785" h="175247">
                  <a:moveTo>
                    <a:pt x="20180" y="0"/>
                  </a:moveTo>
                  <a:lnTo>
                    <a:pt x="33617" y="0"/>
                  </a:lnTo>
                  <a:lnTo>
                    <a:pt x="33617" y="121463"/>
                  </a:lnTo>
                  <a:lnTo>
                    <a:pt x="53785" y="121463"/>
                  </a:lnTo>
                  <a:lnTo>
                    <a:pt x="26899" y="175247"/>
                  </a:lnTo>
                  <a:lnTo>
                    <a:pt x="0" y="121463"/>
                  </a:lnTo>
                  <a:lnTo>
                    <a:pt x="20180" y="121463"/>
                  </a:lnTo>
                  <a:lnTo>
                    <a:pt x="2018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sz="2000"/>
            </a:p>
          </p:txBody>
        </p:sp>
        <p:sp>
          <p:nvSpPr>
            <p:cNvPr id="35" name="Shape 2214">
              <a:extLst>
                <a:ext uri="{FF2B5EF4-FFF2-40B4-BE49-F238E27FC236}">
                  <a16:creationId xmlns:a16="http://schemas.microsoft.com/office/drawing/2014/main" id="{582D64E9-EFF5-4907-3B89-BC7C2212FC81}"/>
                </a:ext>
              </a:extLst>
            </p:cNvPr>
            <p:cNvSpPr/>
            <p:nvPr/>
          </p:nvSpPr>
          <p:spPr>
            <a:xfrm>
              <a:off x="2283066" y="932586"/>
              <a:ext cx="53772" cy="208051"/>
            </a:xfrm>
            <a:custGeom>
              <a:avLst/>
              <a:gdLst/>
              <a:ahLst/>
              <a:cxnLst/>
              <a:rect l="0" t="0" r="0" b="0"/>
              <a:pathLst>
                <a:path w="53772" h="208051">
                  <a:moveTo>
                    <a:pt x="20168" y="0"/>
                  </a:moveTo>
                  <a:lnTo>
                    <a:pt x="33604" y="0"/>
                  </a:lnTo>
                  <a:lnTo>
                    <a:pt x="33604" y="154267"/>
                  </a:lnTo>
                  <a:lnTo>
                    <a:pt x="53772" y="154267"/>
                  </a:lnTo>
                  <a:lnTo>
                    <a:pt x="26886" y="208051"/>
                  </a:lnTo>
                  <a:lnTo>
                    <a:pt x="0" y="154267"/>
                  </a:lnTo>
                  <a:lnTo>
                    <a:pt x="20168" y="154267"/>
                  </a:lnTo>
                  <a:lnTo>
                    <a:pt x="20168"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sz="2000"/>
            </a:p>
          </p:txBody>
        </p:sp>
        <p:sp>
          <p:nvSpPr>
            <p:cNvPr id="36" name="Shape 2215">
              <a:extLst>
                <a:ext uri="{FF2B5EF4-FFF2-40B4-BE49-F238E27FC236}">
                  <a16:creationId xmlns:a16="http://schemas.microsoft.com/office/drawing/2014/main" id="{2DEB8D3F-C6AC-1BD8-9FC9-CCC5232042D4}"/>
                </a:ext>
              </a:extLst>
            </p:cNvPr>
            <p:cNvSpPr/>
            <p:nvPr/>
          </p:nvSpPr>
          <p:spPr>
            <a:xfrm>
              <a:off x="2737523" y="676046"/>
              <a:ext cx="187528" cy="53785"/>
            </a:xfrm>
            <a:custGeom>
              <a:avLst/>
              <a:gdLst/>
              <a:ahLst/>
              <a:cxnLst/>
              <a:rect l="0" t="0" r="0" b="0"/>
              <a:pathLst>
                <a:path w="187528" h="53785">
                  <a:moveTo>
                    <a:pt x="53784" y="0"/>
                  </a:moveTo>
                  <a:lnTo>
                    <a:pt x="53784" y="20168"/>
                  </a:lnTo>
                  <a:lnTo>
                    <a:pt x="187528" y="20168"/>
                  </a:lnTo>
                  <a:lnTo>
                    <a:pt x="187528" y="33604"/>
                  </a:lnTo>
                  <a:lnTo>
                    <a:pt x="53784" y="33604"/>
                  </a:lnTo>
                  <a:lnTo>
                    <a:pt x="53784" y="53785"/>
                  </a:lnTo>
                  <a:lnTo>
                    <a:pt x="0" y="26886"/>
                  </a:lnTo>
                  <a:lnTo>
                    <a:pt x="53784"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sz="2000"/>
            </a:p>
          </p:txBody>
        </p:sp>
      </p:grpSp>
    </p:spTree>
    <p:extLst>
      <p:ext uri="{BB962C8B-B14F-4D97-AF65-F5344CB8AC3E}">
        <p14:creationId xmlns:p14="http://schemas.microsoft.com/office/powerpoint/2010/main" val="3279600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2BB7F4-FB7B-C720-1D6B-987FC034BCC7}"/>
              </a:ext>
            </a:extLst>
          </p:cNvPr>
          <p:cNvSpPr txBox="1"/>
          <p:nvPr/>
        </p:nvSpPr>
        <p:spPr>
          <a:xfrm>
            <a:off x="921544" y="1779599"/>
            <a:ext cx="10529887" cy="2516073"/>
          </a:xfrm>
          <a:prstGeom prst="rect">
            <a:avLst/>
          </a:prstGeom>
          <a:noFill/>
        </p:spPr>
        <p:txBody>
          <a:bodyPr wrap="square" rtlCol="0">
            <a:spAutoFit/>
          </a:bodyPr>
          <a:lstStyle/>
          <a:p>
            <a:pPr marL="63500" algn="just"/>
            <a:r>
              <a:rPr lang="en-US" sz="2000" b="1"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Evaluating Result: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0" marR="62865" algn="just">
              <a:lnSpc>
                <a:spcPct val="115000"/>
              </a:lnSpc>
              <a:spcBef>
                <a:spcPts val="285"/>
              </a:spcBef>
              <a:spcAft>
                <a:spcPts val="0"/>
              </a:spcAft>
            </a:pPr>
            <a:r>
              <a:rPr lang="en-US" sz="20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First, an image of the contaminated region of their skin is taken. The pictures of</a:t>
            </a:r>
            <a:r>
              <a:rPr lang="en-US" sz="2000" spc="5"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illness will be handled by the model and it will classify the skin disease if it</a:t>
            </a:r>
            <a:r>
              <a:rPr lang="en-US" sz="2000" spc="5"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matches one of the five skin diseases on which it was trained. Our evaluation</a:t>
            </a:r>
            <a:r>
              <a:rPr lang="en-US" sz="2000" spc="5"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metrics will be accuracy, f1 score, recall, and precision. As this is the classification</a:t>
            </a:r>
            <a:r>
              <a:rPr lang="en-US" sz="2000" spc="-335"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task</a:t>
            </a:r>
            <a:r>
              <a:rPr lang="en-US" sz="2000" spc="5"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we</a:t>
            </a:r>
            <a:r>
              <a:rPr lang="en-US" sz="2000" spc="5"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will</a:t>
            </a:r>
            <a:r>
              <a:rPr lang="en-US" sz="2000" spc="5"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consider</a:t>
            </a:r>
            <a:r>
              <a:rPr lang="en-US" sz="2000" spc="5"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000" spc="5"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confusion</a:t>
            </a:r>
            <a:r>
              <a:rPr lang="en-US" sz="2000" spc="5"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matrix</a:t>
            </a:r>
            <a:r>
              <a:rPr lang="en-US" sz="2000" spc="5"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2000" spc="5"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000" spc="5"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model</a:t>
            </a:r>
            <a:r>
              <a:rPr lang="en-US" sz="2000" spc="5"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used</a:t>
            </a:r>
            <a:r>
              <a:rPr lang="en-US" sz="2000" spc="5"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2000" spc="5"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000" spc="5"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implementation.</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89247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178</TotalTime>
  <Words>964</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Times New Roman</vt:lpstr>
      <vt:lpstr>Trebuchet MS</vt:lpstr>
      <vt:lpstr>Wingdings 3</vt:lpstr>
      <vt:lpstr>Facet</vt:lpstr>
      <vt:lpstr>Automatic skin disease diagnosis using deep learning from clinical image and patient information </vt:lpstr>
      <vt:lpstr>      MOTIVATION :  </vt:lpstr>
      <vt:lpstr>BACK GROUND OF PROBLEM</vt:lpstr>
      <vt:lpstr>Deep Learning Motivation </vt:lpstr>
      <vt:lpstr>IMAGE CLASSIFICATION </vt:lpstr>
      <vt:lpstr>Object Detection and Recognization  </vt:lpstr>
      <vt:lpstr>Semantic Segmentation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 Disease Detection using Convolution Neural Network </dc:title>
  <dc:creator>Sri Harsha Nalluri</dc:creator>
  <cp:lastModifiedBy>Rishitha Reddy Likki</cp:lastModifiedBy>
  <cp:revision>5</cp:revision>
  <dcterms:created xsi:type="dcterms:W3CDTF">2023-02-22T18:32:08Z</dcterms:created>
  <dcterms:modified xsi:type="dcterms:W3CDTF">2023-08-03T04:41:30Z</dcterms:modified>
</cp:coreProperties>
</file>