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8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700" y="68"/>
      </p:cViewPr>
      <p:guideLst>
        <p:guide orient="horz" pos="2868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[Book1]Sheet4!PivotTable1</c:name>
    <c:fmtId val="-1"/>
  </c:pivotSource>
  <c:chart>
    <c:autoTitleDeleted val="1"/>
    <c:plotArea>
      <c:layout>
        <c:manualLayout>
          <c:layoutTarget val="inner"/>
          <c:xMode val="edge"/>
          <c:yMode val="edge"/>
          <c:x val="7.3016104468422896E-2"/>
          <c:y val="0.19768329698745399"/>
          <c:w val="0.68542108162405602"/>
          <c:h val="0.687866857551897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D1-47C4-8F25-FA1CA46447CB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235</c:v>
                </c:pt>
                <c:pt idx="1">
                  <c:v>234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D1-47C4-8F25-FA1CA46447CB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D1-47C4-8F25-FA1CA46447CB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5D1-47C4-8F25-FA1CA46447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6416640"/>
        <c:axId val="168667776"/>
      </c:barChart>
      <c:catAx>
        <c:axId val="1564166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667776"/>
        <c:crosses val="autoZero"/>
        <c:auto val="1"/>
        <c:lblAlgn val="ctr"/>
        <c:lblOffset val="100"/>
        <c:noMultiLvlLbl val="0"/>
      </c:catAx>
      <c:valAx>
        <c:axId val="168667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416640"/>
        <c:crosses val="autoZero"/>
        <c:crossBetween val="between"/>
      </c:valAx>
    </c:plotArea>
    <c:legend>
      <c:legendPos val="r"/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lang="en-US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0.14568</cdr:x>
      <cdr:y>0.06131</cdr:y>
    </cdr:from>
    <cdr:to>
      <cdr:x>0.27901</cdr:x>
      <cdr:y>0.13953</cdr:y>
    </cdr:to>
    <cdr:sp macro="" textlink="">
      <cdr:nvSpPr>
        <cdr:cNvPr id="2" name="Rectangles 1"/>
        <cdr:cNvSpPr/>
      </cdr:nvSpPr>
      <cdr:spPr>
        <a:xfrm xmlns:a="http://schemas.openxmlformats.org/drawingml/2006/main">
          <a:off x="899160" y="220980"/>
          <a:ext cx="822960" cy="2819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wrap="none" lIns="45720" tIns="45720" rIns="45720" bIns="45720" rtlCol="0" anchor="t" anchorCtr="0">
          <a:normAutofit/>
        </a:bodyPr>
        <a:lstStyle xmlns:a="http://schemas.openxmlformats.org/drawingml/2006/main"/>
        <a:p xmlns:a="http://schemas.openxmlformats.org/drawingml/2006/main">
          <a:r>
            <a:rPr lang="en-US" sz="1600" b="1"/>
            <a:t>EMPLOYEE   PERFORMANCE   ANALYSIS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altLang="en-US" sz="2400" dirty="0"/>
              <a:t> </a:t>
            </a:r>
            <a:r>
              <a:rPr lang="en-IN" altLang="en-US" sz="2400" dirty="0" err="1"/>
              <a:t>Rishitha.A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  312215923(asunm1621312215923)</a:t>
            </a:r>
          </a:p>
          <a:p>
            <a:r>
              <a:rPr lang="en-US" sz="2400" dirty="0"/>
              <a:t>DEPARTMENT:</a:t>
            </a:r>
            <a:r>
              <a:rPr lang="en-IN" altLang="en-US" sz="2400" dirty="0"/>
              <a:t>  B.com accounting and finance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:  Shri sankarlal sundarbai shasun jain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990600" y="1219200"/>
            <a:ext cx="8324850" cy="50780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2000" b="1"/>
              <a:t>DATA COLLECTION</a:t>
            </a:r>
          </a:p>
          <a:p>
            <a:pPr marL="457200" indent="-457200">
              <a:buAutoNum type="arabicPeriod"/>
            </a:pPr>
            <a:r>
              <a:rPr lang="en-IN" altLang="en-US" sz="2000"/>
              <a:t>sourced the data set from edunet dashboard</a:t>
            </a:r>
          </a:p>
          <a:p>
            <a:pPr marL="457200" indent="-457200">
              <a:buAutoNum type="arabicPeriod"/>
            </a:pPr>
            <a:r>
              <a:rPr lang="en-IN" altLang="en-US" sz="2000"/>
              <a:t> analysed</a:t>
            </a:r>
            <a:r>
              <a:rPr lang="en-IN" altLang="en-US" sz="2000" b="1"/>
              <a:t> </a:t>
            </a:r>
            <a:r>
              <a:rPr lang="en-IN" altLang="en-US" sz="2000"/>
              <a:t>the data to select the required feilds</a:t>
            </a:r>
          </a:p>
          <a:p>
            <a:pPr indent="0">
              <a:buNone/>
            </a:pPr>
            <a:r>
              <a:rPr lang="en-IN" altLang="en-US" sz="2000" b="1"/>
              <a:t>     </a:t>
            </a:r>
          </a:p>
          <a:p>
            <a:pPr indent="0">
              <a:buNone/>
            </a:pPr>
            <a:r>
              <a:rPr lang="en-IN" altLang="en-US" sz="2000" b="1"/>
              <a:t>FEATURE COLLECTION</a:t>
            </a:r>
          </a:p>
          <a:p>
            <a:pPr marL="457200" indent="-457200">
              <a:buAutoNum type="arabicPeriod"/>
            </a:pPr>
            <a:r>
              <a:rPr lang="en-IN" altLang="en-US" sz="2000"/>
              <a:t>selected the required fields for data analysis</a:t>
            </a:r>
          </a:p>
          <a:p>
            <a:pPr marL="342900" indent="-342900">
              <a:buAutoNum type="arabicPeriod"/>
            </a:pPr>
            <a:r>
              <a:rPr lang="en-IN" altLang="en-US" sz="2000"/>
              <a:t>the fields selected were </a:t>
            </a:r>
            <a:r>
              <a:rPr lang="en-IN" altLang="en-US" sz="2000">
                <a:sym typeface="+mn-ea"/>
              </a:rPr>
              <a:t>employee id  ,name ,employee type ,performance level ,gender ,employee rating  ,working hours</a:t>
            </a:r>
          </a:p>
          <a:p>
            <a:pPr marL="342900" indent="-342900">
              <a:buAutoNum type="arabicPeriod"/>
            </a:pPr>
            <a:endParaRPr lang="en-IN" altLang="en-US" sz="2000">
              <a:sym typeface="+mn-ea"/>
            </a:endParaRPr>
          </a:p>
          <a:p>
            <a:pPr indent="0">
              <a:buNone/>
            </a:pPr>
            <a:r>
              <a:rPr lang="en-IN" altLang="en-US" sz="2000" b="1"/>
              <a:t>DATA CLEANING</a:t>
            </a:r>
          </a:p>
          <a:p>
            <a:pPr marL="457200" indent="-457200">
              <a:buAutoNum type="arabicPeriod"/>
            </a:pPr>
            <a:r>
              <a:rPr lang="en-IN" altLang="en-US" sz="2000"/>
              <a:t>identified the blank cells using conditional formatting</a:t>
            </a:r>
          </a:p>
          <a:p>
            <a:pPr marL="457200" indent="-457200">
              <a:buAutoNum type="arabicPeriod"/>
            </a:pPr>
            <a:r>
              <a:rPr lang="en-IN" altLang="en-US" sz="2000"/>
              <a:t>removed the blank cells using filter option</a:t>
            </a:r>
          </a:p>
          <a:p>
            <a:pPr indent="0">
              <a:buNone/>
            </a:pPr>
            <a:endParaRPr lang="en-IN" altLang="en-US" sz="2000"/>
          </a:p>
          <a:p>
            <a:pPr indent="0">
              <a:buNone/>
            </a:pPr>
            <a:r>
              <a:rPr lang="en-IN" altLang="en-US" sz="2000" b="1"/>
              <a:t>PERFORMANCE LEVEL</a:t>
            </a:r>
          </a:p>
          <a:p>
            <a:pPr marL="457200" indent="-457200">
              <a:buAutoNum type="arabicPeriod"/>
            </a:pPr>
            <a:r>
              <a:rPr lang="en-IN" altLang="en-US" sz="2000">
                <a:sym typeface="+mn-ea"/>
              </a:rPr>
              <a:t>performance level was calculated using forumals in excel The formula used is = IFS(Z8&gt;=5,”VERY HIGH”,Z8=&gt;4, “HIGH”,Z8=&gt;3,”MED”,TRUE,:LOW”)</a:t>
            </a:r>
            <a:endParaRPr lang="en-IN" altLang="en-US" sz="2000"/>
          </a:p>
          <a:p>
            <a:pPr indent="0">
              <a:buNone/>
            </a:pPr>
            <a:r>
              <a:rPr lang="en-IN" altLang="en-US" sz="2000">
                <a:sym typeface="+mn-ea"/>
              </a:rPr>
              <a:t> </a:t>
            </a:r>
            <a:endParaRPr lang="en-IN" altLang="en-US" sz="2000"/>
          </a:p>
          <a:p>
            <a:pPr indent="0">
              <a:buNone/>
            </a:pPr>
            <a:endParaRPr lang="en-IN" altLang="en-US" sz="2000" b="1"/>
          </a:p>
          <a:p>
            <a:pPr indent="0">
              <a:buNone/>
            </a:pPr>
            <a:endParaRPr lang="en-IN" altLang="en-US" sz="20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1134110" y="609600"/>
            <a:ext cx="6694805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 b="1"/>
              <a:t>PIVOT TABLE</a:t>
            </a:r>
          </a:p>
          <a:p>
            <a:pPr marL="457200" indent="-457200">
              <a:buAutoNum type="arabicPeriod"/>
            </a:pPr>
            <a:r>
              <a:rPr lang="en-IN" altLang="en-US" sz="2000"/>
              <a:t>created a summary out of the selected data</a:t>
            </a:r>
          </a:p>
          <a:p>
            <a:pPr marL="457200" indent="-457200">
              <a:buAutoNum type="arabicPeriod"/>
            </a:pPr>
            <a:r>
              <a:rPr lang="en-IN" altLang="en-US" sz="2000"/>
              <a:t>seleted the features to be added to the report they are business unit , performance level, gender  and first name.</a:t>
            </a:r>
          </a:p>
          <a:p>
            <a:pPr indent="0">
              <a:buNone/>
            </a:pPr>
            <a:endParaRPr lang="en-IN" altLang="en-US" sz="2000"/>
          </a:p>
          <a:p>
            <a:pPr indent="0">
              <a:buNone/>
            </a:pPr>
            <a:endParaRPr lang="en-IN" altLang="en-US" sz="2000" b="1"/>
          </a:p>
          <a:p>
            <a:pPr indent="0">
              <a:buNone/>
            </a:pPr>
            <a:r>
              <a:rPr lang="en-IN" altLang="en-US" sz="2000" b="1"/>
              <a:t>DATA VISUAIZATION</a:t>
            </a:r>
          </a:p>
          <a:p>
            <a:pPr marL="457200" indent="-457200">
              <a:buAutoNum type="arabicPeriod"/>
            </a:pPr>
            <a:r>
              <a:rPr lang="en-IN" altLang="en-US" sz="2000"/>
              <a:t> once the pivot table is created the next step is to visualize using graph</a:t>
            </a:r>
          </a:p>
          <a:p>
            <a:pPr marL="457200" indent="-457200">
              <a:buAutoNum type="arabicPeriod"/>
            </a:pPr>
            <a:r>
              <a:rPr lang="en-IN" altLang="en-US" sz="2000"/>
              <a:t>using a 2D bar chart to facilitate the visualiation</a:t>
            </a:r>
          </a:p>
          <a:p>
            <a:pPr indent="0">
              <a:buNone/>
            </a:pPr>
            <a:endParaRPr lang="en-IN" altLang="en-US" sz="2000"/>
          </a:p>
          <a:p>
            <a:pPr indent="0">
              <a:buNone/>
            </a:pPr>
            <a:r>
              <a:rPr lang="en-IN" altLang="en-US" sz="2000" b="1"/>
              <a:t>DATA ANALYSIS</a:t>
            </a:r>
          </a:p>
          <a:p>
            <a:pPr indent="0">
              <a:buNone/>
            </a:pPr>
            <a:r>
              <a:rPr lang="en-IN" altLang="en-US" sz="2000"/>
              <a:t> Usedthe bar chart to analyse the data and the performance of the employees based on their gender and as a whole . this helps in identufying the employees performance.</a:t>
            </a:r>
          </a:p>
          <a:p>
            <a:pPr indent="0">
              <a:buNone/>
            </a:pPr>
            <a:endParaRPr lang="en-IN" altLang="en-US" sz="2000"/>
          </a:p>
          <a:p>
            <a:pPr indent="0">
              <a:buNone/>
            </a:pPr>
            <a:endParaRPr lang="en-IN" altLang="en-US" sz="2000"/>
          </a:p>
          <a:p>
            <a:pPr marL="457200" indent="-457200">
              <a:buAutoNum type="arabicPeriod"/>
            </a:pPr>
            <a:endParaRPr lang="en-IN" altLang="en-US" sz="2000" b="1"/>
          </a:p>
          <a:p>
            <a:pPr marL="342900" indent="-342900">
              <a:buAutoNum type="arabicPeriod"/>
            </a:pPr>
            <a:endParaRPr lang="en-IN" altLang="en-US" sz="20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1515745" y="1412240"/>
          <a:ext cx="7823835" cy="4748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01395" y="1632585"/>
            <a:ext cx="5367020" cy="822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2400"/>
              <a:t>This  data analyis helps us identify the performance of the employes. by comparing theperformance we can thus conclude that the company has higher number of employees who </a:t>
            </a:r>
            <a:r>
              <a:rPr lang="en-IN" altLang="en-US" sz="2400" b="1"/>
              <a:t>fully meet </a:t>
            </a:r>
            <a:r>
              <a:rPr lang="en-IN" altLang="en-US" sz="2400"/>
              <a:t>the needs of the firm as per the data analysis. this shows that the company’s employees contribute teheirbest to the firm</a:t>
            </a:r>
            <a:r>
              <a:rPr lang="en-IN" altLang="en-US" sz="2800"/>
              <a:t>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129665" y="1478915"/>
            <a:ext cx="40640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r>
              <a:rPr lang="en-US" sz="2200"/>
              <a:t>How can the company develop a data-driven approach to identify high-potential employees</a:t>
            </a:r>
            <a:r>
              <a:rPr lang="en-IN" altLang="en-US" sz="2200"/>
              <a:t> </a:t>
            </a:r>
            <a:r>
              <a:rPr lang="en-US" sz="2200"/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2129155"/>
            <a:ext cx="7924800" cy="25196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altLang="en-US">
                <a:sym typeface="+mn-ea"/>
              </a:rPr>
              <a:t> </a:t>
            </a:r>
            <a:r>
              <a:rPr lang="en-IN" altLang="en-US" sz="2000">
                <a:sym typeface="+mn-ea"/>
              </a:rPr>
              <a:t>Using excel to eveluate the employee performance analaysis and</a:t>
            </a:r>
            <a:r>
              <a:rPr lang="en-US" sz="2000">
                <a:sym typeface="+mn-ea"/>
              </a:rPr>
              <a:t> develop a data-driven approach to identify high-potential employees</a:t>
            </a:r>
            <a:r>
              <a:rPr lang="en-IN" altLang="en-US" sz="2000">
                <a:sym typeface="+mn-ea"/>
              </a:rPr>
              <a:t> </a:t>
            </a:r>
            <a:r>
              <a:rPr lang="en-US" sz="2000">
                <a:sym typeface="+mn-ea"/>
              </a:rPr>
              <a:t> </a:t>
            </a:r>
            <a:r>
              <a:rPr lang="en-IN" altLang="en-US" sz="2000">
                <a:sym typeface="+mn-ea"/>
              </a:rPr>
              <a:t>the company </a:t>
            </a:r>
            <a:r>
              <a:rPr lang="en-US" sz="2000">
                <a:sym typeface="+mn-ea"/>
              </a:rPr>
              <a:t>ha</a:t>
            </a:r>
            <a:r>
              <a:rPr lang="en-IN" altLang="en-US" sz="2000">
                <a:sym typeface="+mn-ea"/>
              </a:rPr>
              <a:t>s</a:t>
            </a:r>
            <a:r>
              <a:rPr lang="en-US" sz="2000">
                <a:sym typeface="+mn-ea"/>
              </a:rPr>
              <a:t> a wealth of employee data, including performance reviews, attendance records, and project assignments, but they lack a systematic way to analyze this information and identify individuals who demonstrate exceptional potential.</a:t>
            </a:r>
            <a:endParaRPr lang="en-US" sz="2000"/>
          </a:p>
          <a:p>
            <a:pPr algn="l">
              <a:buFont typeface="Arial" panose="020B0604020202020204" pitchFamily="34" charset="0"/>
              <a:buChar char="•"/>
            </a:pPr>
            <a:endParaRPr lang="en-US" sz="2000"/>
          </a:p>
          <a:p>
            <a:pPr algn="l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>
          <a:xfrm>
            <a:off x="7081520" y="2813050"/>
            <a:ext cx="1317625" cy="812165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264285" y="1604645"/>
            <a:ext cx="460692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end users of this project would primarily be the human resources (HR) department and management of the organization. Here's a breakdown of how they would benefit:</a:t>
            </a:r>
          </a:p>
          <a:p>
            <a:endParaRPr lang="en-US"/>
          </a:p>
          <a:p>
            <a:r>
              <a:rPr lang="en-US" b="1"/>
              <a:t>HR Department:</a:t>
            </a:r>
          </a:p>
          <a:p>
            <a:r>
              <a:rPr lang="en-US"/>
              <a:t>Performance Management: Provide data-driven insights to support performance reviews and evaluations.</a:t>
            </a:r>
          </a:p>
          <a:p>
            <a:endParaRPr lang="en-US"/>
          </a:p>
          <a:p>
            <a:r>
              <a:rPr lang="en-US" b="1"/>
              <a:t>Management:</a:t>
            </a:r>
          </a:p>
          <a:p>
            <a:endParaRPr lang="en-US"/>
          </a:p>
          <a:p>
            <a:r>
              <a:rPr lang="en-US"/>
              <a:t>Strategic Decision Making: Make informed decisions about talent allocation and resource allocation based on employee potential.</a:t>
            </a:r>
          </a:p>
          <a:p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</p:blipFill>
        <p:spPr>
          <a:xfrm>
            <a:off x="6629400" y="2571115"/>
            <a:ext cx="2118995" cy="20053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 Box 9"/>
          <p:cNvSpPr txBox="1"/>
          <p:nvPr/>
        </p:nvSpPr>
        <p:spPr>
          <a:xfrm>
            <a:off x="3581400" y="2044065"/>
            <a:ext cx="40640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/>
              <a:t>conditional formatting -  to find out missing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/>
              <a:t>filtering -to  remove blank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/>
              <a:t>formula - performance 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/>
              <a:t>pivot - summary of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/>
              <a:t>graph - data visualization creation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033145" y="1372870"/>
            <a:ext cx="406400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/>
              <a:t> </a:t>
            </a:r>
            <a:r>
              <a:rPr lang="en-IN" altLang="en-US" sz="2000" b="1"/>
              <a:t>data set is obtained from kaggle</a:t>
            </a:r>
          </a:p>
          <a:p>
            <a:endParaRPr lang="en-IN" altLang="en-US" sz="2000"/>
          </a:p>
          <a:p>
            <a:r>
              <a:rPr lang="en-IN" altLang="en-US" sz="2000"/>
              <a:t> It contains 26 features</a:t>
            </a:r>
          </a:p>
          <a:p>
            <a:endParaRPr lang="en-IN" altLang="en-US" sz="2000"/>
          </a:p>
          <a:p>
            <a:r>
              <a:rPr lang="en-IN" altLang="en-US" sz="2000"/>
              <a:t> features used for analysis are  </a:t>
            </a:r>
          </a:p>
          <a:p>
            <a:pPr marL="342900" indent="-342900">
              <a:buAutoNum type="arabicPeriod"/>
            </a:pPr>
            <a:r>
              <a:rPr lang="en-IN" altLang="en-US" sz="2000"/>
              <a:t>employee id - numerical value</a:t>
            </a:r>
          </a:p>
          <a:p>
            <a:pPr marL="342900" indent="-342900">
              <a:buAutoNum type="arabicPeriod"/>
            </a:pPr>
            <a:r>
              <a:rPr lang="en-IN" altLang="en-US" sz="2000"/>
              <a:t>name - text</a:t>
            </a:r>
          </a:p>
          <a:p>
            <a:pPr marL="342900" indent="-342900">
              <a:buAutoNum type="arabicPeriod"/>
            </a:pPr>
            <a:r>
              <a:rPr lang="en-IN" altLang="en-US" sz="2000"/>
              <a:t>employee type</a:t>
            </a:r>
          </a:p>
          <a:p>
            <a:pPr marL="342900" indent="-342900">
              <a:buAutoNum type="arabicPeriod"/>
            </a:pPr>
            <a:r>
              <a:rPr lang="en-IN" altLang="en-US" sz="2000"/>
              <a:t>performance level</a:t>
            </a:r>
          </a:p>
          <a:p>
            <a:pPr marL="342900" indent="-342900">
              <a:buAutoNum type="arabicPeriod"/>
            </a:pPr>
            <a:r>
              <a:rPr lang="en-IN" altLang="en-US" sz="2000"/>
              <a:t>gender- male /female</a:t>
            </a:r>
          </a:p>
          <a:p>
            <a:pPr marL="342900" indent="-342900">
              <a:buAutoNum type="arabicPeriod"/>
            </a:pPr>
            <a:r>
              <a:rPr lang="en-IN" altLang="en-US" sz="2000"/>
              <a:t>employee rating - numerical value</a:t>
            </a:r>
          </a:p>
          <a:p>
            <a:pPr marL="342900" indent="-342900">
              <a:buAutoNum type="arabicPeriod"/>
            </a:pPr>
            <a:r>
              <a:rPr lang="en-IN" altLang="en-US" sz="2000"/>
              <a:t>working hours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847340" y="2047875"/>
            <a:ext cx="5098415" cy="27578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2400"/>
              <a:t>performance level was calculated using forumals in excel </a:t>
            </a:r>
          </a:p>
          <a:p>
            <a:endParaRPr lang="en-IN" altLang="en-US" sz="2400"/>
          </a:p>
          <a:p>
            <a:r>
              <a:rPr lang="en-IN" altLang="en-US" sz="2400"/>
              <a:t>The formula usrd to calulate the performance is stated below</a:t>
            </a:r>
          </a:p>
          <a:p>
            <a:endParaRPr lang="en-IN" altLang="en-US" sz="2400"/>
          </a:p>
          <a:p>
            <a:r>
              <a:rPr lang="en-IN" altLang="en-US" sz="2400"/>
              <a:t>= IFS(Z8&gt;=5,”VERY HIGH”,Z8=&gt;4, “HIGH”,Z8=&gt;3,”MED”,TRUE,:LOW”)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615</Words>
  <Application>Microsoft Office PowerPoint</Application>
  <PresentationFormat>Widescreen</PresentationFormat>
  <Paragraphs>103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Vishal Jain</cp:lastModifiedBy>
  <cp:revision>14</cp:revision>
  <dcterms:created xsi:type="dcterms:W3CDTF">2024-03-29T15:07:00Z</dcterms:created>
  <dcterms:modified xsi:type="dcterms:W3CDTF">2024-09-01T06:08:40Z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E179D1FC4E8549BE8651CAED3914D914_12</vt:lpwstr>
  </property>
  <property fmtid="{D5CDD505-2E9C-101B-9397-08002B2CF9AE}" pid="5" name="KSOProductBuildVer">
    <vt:lpwstr>1033-12.2.0.17562</vt:lpwstr>
  </property>
</Properties>
</file>