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7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150" autoAdjust="0"/>
  </p:normalViewPr>
  <p:slideViewPr>
    <p:cSldViewPr>
      <p:cViewPr varScale="1">
        <p:scale>
          <a:sx n="73" d="100"/>
          <a:sy n="73" d="100"/>
        </p:scale>
        <p:origin x="1042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1CACE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40404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1CACE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40404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1CACE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8/4/2025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1CACE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8/4/2025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8/4/2025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46531" y="457198"/>
            <a:ext cx="3703320" cy="95250"/>
          </a:xfrm>
          <a:custGeom>
            <a:avLst/>
            <a:gdLst/>
            <a:ahLst/>
            <a:cxnLst/>
            <a:rect l="l" t="t" r="r" b="b"/>
            <a:pathLst>
              <a:path w="3703320" h="95250">
                <a:moveTo>
                  <a:pt x="3703320" y="0"/>
                </a:moveTo>
                <a:lnTo>
                  <a:pt x="0" y="0"/>
                </a:lnTo>
                <a:lnTo>
                  <a:pt x="0" y="94997"/>
                </a:lnTo>
                <a:lnTo>
                  <a:pt x="3703320" y="94997"/>
                </a:lnTo>
                <a:lnTo>
                  <a:pt x="3703320" y="0"/>
                </a:lnTo>
                <a:close/>
              </a:path>
            </a:pathLst>
          </a:custGeom>
          <a:solidFill>
            <a:srgbClr val="4652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042147" y="453641"/>
            <a:ext cx="3703320" cy="99060"/>
          </a:xfrm>
          <a:custGeom>
            <a:avLst/>
            <a:gdLst/>
            <a:ahLst/>
            <a:cxnLst/>
            <a:rect l="l" t="t" r="r" b="b"/>
            <a:pathLst>
              <a:path w="3703320" h="99059">
                <a:moveTo>
                  <a:pt x="3703320" y="0"/>
                </a:moveTo>
                <a:lnTo>
                  <a:pt x="0" y="0"/>
                </a:lnTo>
                <a:lnTo>
                  <a:pt x="0" y="98554"/>
                </a:lnTo>
                <a:lnTo>
                  <a:pt x="3703320" y="98554"/>
                </a:lnTo>
                <a:lnTo>
                  <a:pt x="3703320" y="0"/>
                </a:lnTo>
                <a:close/>
              </a:path>
            </a:pathLst>
          </a:custGeom>
          <a:solidFill>
            <a:srgbClr val="959F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4241800" y="457200"/>
            <a:ext cx="3703320" cy="91440"/>
          </a:xfrm>
          <a:custGeom>
            <a:avLst/>
            <a:gdLst/>
            <a:ahLst/>
            <a:cxnLst/>
            <a:rect l="l" t="t" r="r" b="b"/>
            <a:pathLst>
              <a:path w="3703320" h="91440">
                <a:moveTo>
                  <a:pt x="3703320" y="0"/>
                </a:moveTo>
                <a:lnTo>
                  <a:pt x="0" y="0"/>
                </a:lnTo>
                <a:lnTo>
                  <a:pt x="0" y="91439"/>
                </a:lnTo>
                <a:lnTo>
                  <a:pt x="3703320" y="91439"/>
                </a:lnTo>
                <a:lnTo>
                  <a:pt x="3703320" y="0"/>
                </a:lnTo>
                <a:close/>
              </a:path>
            </a:pathLst>
          </a:custGeom>
          <a:solidFill>
            <a:srgbClr val="1CACE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507874" y="6447154"/>
            <a:ext cx="1093769" cy="33739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14299" y="752348"/>
            <a:ext cx="5731510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1CACE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59993" y="1867281"/>
            <a:ext cx="5753100" cy="3336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40404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79901" y="2180590"/>
            <a:ext cx="43027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solidFill>
                  <a:srgbClr val="1CACE3"/>
                </a:solidFill>
                <a:latin typeface="Arial"/>
                <a:cs typeface="Arial"/>
              </a:rPr>
              <a:t>RESEARCH</a:t>
            </a:r>
            <a:r>
              <a:rPr sz="3600" b="1" spc="-195" dirty="0">
                <a:solidFill>
                  <a:srgbClr val="1CACE3"/>
                </a:solidFill>
                <a:latin typeface="Arial"/>
                <a:cs typeface="Arial"/>
              </a:rPr>
              <a:t> </a:t>
            </a:r>
            <a:r>
              <a:rPr sz="3600" b="1" spc="-10" dirty="0">
                <a:solidFill>
                  <a:srgbClr val="1CACE3"/>
                </a:solidFill>
                <a:latin typeface="Arial"/>
                <a:cs typeface="Arial"/>
              </a:rPr>
              <a:t>AGENT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72814" y="1055065"/>
            <a:ext cx="4123054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1382AC"/>
                </a:solidFill>
              </a:rPr>
              <a:t>IBM</a:t>
            </a:r>
            <a:r>
              <a:rPr sz="3200" spc="-135" dirty="0">
                <a:solidFill>
                  <a:srgbClr val="1382AC"/>
                </a:solidFill>
              </a:rPr>
              <a:t> </a:t>
            </a:r>
            <a:r>
              <a:rPr sz="3200" dirty="0">
                <a:solidFill>
                  <a:srgbClr val="1382AC"/>
                </a:solidFill>
              </a:rPr>
              <a:t>AICTE</a:t>
            </a:r>
            <a:r>
              <a:rPr sz="3200" spc="-25" dirty="0">
                <a:solidFill>
                  <a:srgbClr val="1382AC"/>
                </a:solidFill>
              </a:rPr>
              <a:t> </a:t>
            </a:r>
            <a:r>
              <a:rPr sz="3200" spc="-10" dirty="0">
                <a:solidFill>
                  <a:srgbClr val="1382AC"/>
                </a:solidFill>
              </a:rPr>
              <a:t>PROJECT</a:t>
            </a:r>
            <a:endParaRPr sz="3200"/>
          </a:p>
        </p:txBody>
      </p:sp>
      <p:sp>
        <p:nvSpPr>
          <p:cNvPr id="4" name="object 4"/>
          <p:cNvSpPr txBox="1"/>
          <p:nvPr/>
        </p:nvSpPr>
        <p:spPr>
          <a:xfrm>
            <a:off x="446531" y="3085719"/>
            <a:ext cx="11299190" cy="2295500"/>
          </a:xfrm>
          <a:prstGeom prst="rect">
            <a:avLst/>
          </a:prstGeom>
          <a:solidFill>
            <a:srgbClr val="46525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70"/>
              </a:spcBef>
            </a:pPr>
            <a:endParaRPr sz="2000" dirty="0">
              <a:latin typeface="Times New Roman"/>
              <a:cs typeface="Times New Roman"/>
            </a:endParaRPr>
          </a:p>
          <a:p>
            <a:pPr marL="718820">
              <a:lnSpc>
                <a:spcPct val="100000"/>
              </a:lnSpc>
            </a:pPr>
            <a:r>
              <a:rPr sz="2000" b="1" dirty="0">
                <a:solidFill>
                  <a:srgbClr val="1382AC"/>
                </a:solidFill>
                <a:latin typeface="Arial"/>
                <a:cs typeface="Arial"/>
              </a:rPr>
              <a:t>Presented</a:t>
            </a:r>
            <a:r>
              <a:rPr sz="2000" b="1" spc="-40" dirty="0">
                <a:solidFill>
                  <a:srgbClr val="1382AC"/>
                </a:solidFill>
                <a:latin typeface="Arial"/>
                <a:cs typeface="Arial"/>
              </a:rPr>
              <a:t> </a:t>
            </a:r>
            <a:r>
              <a:rPr sz="2000" b="1" spc="-25" dirty="0">
                <a:solidFill>
                  <a:srgbClr val="1382AC"/>
                </a:solidFill>
                <a:latin typeface="Arial"/>
                <a:cs typeface="Arial"/>
              </a:rPr>
              <a:t>By:</a:t>
            </a:r>
            <a:endParaRPr sz="2000" dirty="0">
              <a:latin typeface="Arial"/>
              <a:cs typeface="Arial"/>
            </a:endParaRPr>
          </a:p>
          <a:p>
            <a:pPr marL="718820">
              <a:lnSpc>
                <a:spcPct val="100000"/>
              </a:lnSpc>
            </a:pPr>
            <a:r>
              <a:rPr sz="2000" b="1" dirty="0">
                <a:solidFill>
                  <a:srgbClr val="1382AC"/>
                </a:solidFill>
                <a:latin typeface="Arial"/>
                <a:cs typeface="Arial"/>
              </a:rPr>
              <a:t>Student</a:t>
            </a:r>
            <a:r>
              <a:rPr sz="2000" b="1" spc="-20" dirty="0">
                <a:solidFill>
                  <a:srgbClr val="1382AC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1382AC"/>
                </a:solidFill>
                <a:latin typeface="Arial"/>
                <a:cs typeface="Arial"/>
              </a:rPr>
              <a:t>name</a:t>
            </a:r>
            <a:r>
              <a:rPr sz="2000" b="1" spc="-20" dirty="0">
                <a:solidFill>
                  <a:srgbClr val="1382AC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1382AC"/>
                </a:solidFill>
                <a:latin typeface="Arial"/>
                <a:cs typeface="Arial"/>
              </a:rPr>
              <a:t>:</a:t>
            </a:r>
            <a:r>
              <a:rPr lang="en-IN" sz="2000" b="1" dirty="0">
                <a:solidFill>
                  <a:srgbClr val="1382AC"/>
                </a:solidFill>
                <a:latin typeface="Arial"/>
                <a:cs typeface="Arial"/>
              </a:rPr>
              <a:t> Pemmireddy Sai Rishitha</a:t>
            </a:r>
          </a:p>
          <a:p>
            <a:pPr marL="718820">
              <a:lnSpc>
                <a:spcPct val="100000"/>
              </a:lnSpc>
            </a:pPr>
            <a:r>
              <a:rPr sz="2000" b="1" dirty="0">
                <a:solidFill>
                  <a:srgbClr val="1382AC"/>
                </a:solidFill>
                <a:latin typeface="Arial"/>
                <a:cs typeface="Arial"/>
              </a:rPr>
              <a:t>College</a:t>
            </a:r>
            <a:r>
              <a:rPr sz="2000" b="1" spc="-50" dirty="0">
                <a:solidFill>
                  <a:srgbClr val="1382AC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1382AC"/>
                </a:solidFill>
                <a:latin typeface="Arial"/>
                <a:cs typeface="Arial"/>
              </a:rPr>
              <a:t>Name</a:t>
            </a:r>
            <a:r>
              <a:rPr sz="2000" b="1" spc="-40" dirty="0">
                <a:solidFill>
                  <a:srgbClr val="1382AC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1382AC"/>
                </a:solidFill>
                <a:latin typeface="Arial"/>
                <a:cs typeface="Arial"/>
              </a:rPr>
              <a:t>:Kakinada</a:t>
            </a:r>
            <a:r>
              <a:rPr sz="2000" b="1" spc="-55" dirty="0">
                <a:solidFill>
                  <a:srgbClr val="1382AC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1382AC"/>
                </a:solidFill>
                <a:latin typeface="Arial"/>
                <a:cs typeface="Arial"/>
              </a:rPr>
              <a:t>Institute</a:t>
            </a:r>
            <a:r>
              <a:rPr sz="2000" b="1" spc="-75" dirty="0">
                <a:solidFill>
                  <a:srgbClr val="1382AC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1382AC"/>
                </a:solidFill>
                <a:latin typeface="Arial"/>
                <a:cs typeface="Arial"/>
              </a:rPr>
              <a:t>Of</a:t>
            </a:r>
            <a:r>
              <a:rPr sz="2000" b="1" spc="-35" dirty="0">
                <a:solidFill>
                  <a:srgbClr val="1382AC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1382AC"/>
                </a:solidFill>
                <a:latin typeface="Arial"/>
                <a:cs typeface="Arial"/>
              </a:rPr>
              <a:t>Engineering</a:t>
            </a:r>
            <a:r>
              <a:rPr sz="2000" b="1" spc="-114" dirty="0">
                <a:solidFill>
                  <a:srgbClr val="1382AC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1382AC"/>
                </a:solidFill>
                <a:latin typeface="Arial"/>
                <a:cs typeface="Arial"/>
              </a:rPr>
              <a:t>And</a:t>
            </a:r>
            <a:r>
              <a:rPr sz="2000" b="1" spc="-30" dirty="0">
                <a:solidFill>
                  <a:srgbClr val="1382AC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1382AC"/>
                </a:solidFill>
                <a:latin typeface="Arial"/>
                <a:cs typeface="Arial"/>
              </a:rPr>
              <a:t>Technology</a:t>
            </a:r>
            <a:r>
              <a:rPr sz="2000" b="1" spc="-40" dirty="0">
                <a:solidFill>
                  <a:srgbClr val="1382AC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1382AC"/>
                </a:solidFill>
                <a:latin typeface="Arial"/>
                <a:cs typeface="Arial"/>
              </a:rPr>
              <a:t>For</a:t>
            </a:r>
            <a:r>
              <a:rPr sz="2000" b="1" spc="-45" dirty="0">
                <a:solidFill>
                  <a:srgbClr val="1382AC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1382AC"/>
                </a:solidFill>
                <a:latin typeface="Arial"/>
                <a:cs typeface="Arial"/>
              </a:rPr>
              <a:t>Women </a:t>
            </a:r>
            <a:r>
              <a:rPr sz="2000" b="1" dirty="0">
                <a:solidFill>
                  <a:srgbClr val="1382AC"/>
                </a:solidFill>
                <a:latin typeface="Arial"/>
                <a:cs typeface="Arial"/>
              </a:rPr>
              <a:t>Department</a:t>
            </a:r>
            <a:r>
              <a:rPr sz="2000" b="1" spc="-50" dirty="0">
                <a:solidFill>
                  <a:srgbClr val="1382AC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1382AC"/>
                </a:solidFill>
                <a:latin typeface="Arial"/>
                <a:cs typeface="Arial"/>
              </a:rPr>
              <a:t>:</a:t>
            </a:r>
            <a:r>
              <a:rPr sz="2000" b="1" spc="-95" dirty="0">
                <a:solidFill>
                  <a:srgbClr val="1382AC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1382AC"/>
                </a:solidFill>
                <a:latin typeface="Arial"/>
                <a:cs typeface="Arial"/>
              </a:rPr>
              <a:t>Artificial</a:t>
            </a:r>
            <a:r>
              <a:rPr sz="2000" b="1" spc="-70" dirty="0">
                <a:solidFill>
                  <a:srgbClr val="1382AC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1382AC"/>
                </a:solidFill>
                <a:latin typeface="Arial"/>
                <a:cs typeface="Arial"/>
              </a:rPr>
              <a:t>intelligence</a:t>
            </a:r>
            <a:r>
              <a:rPr sz="2000" b="1" spc="-40" dirty="0">
                <a:solidFill>
                  <a:srgbClr val="1382AC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1382AC"/>
                </a:solidFill>
                <a:latin typeface="Arial"/>
                <a:cs typeface="Arial"/>
              </a:rPr>
              <a:t>and</a:t>
            </a:r>
            <a:r>
              <a:rPr sz="2000" b="1" spc="-25" dirty="0">
                <a:solidFill>
                  <a:srgbClr val="1382AC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1382AC"/>
                </a:solidFill>
                <a:latin typeface="Arial"/>
                <a:cs typeface="Arial"/>
              </a:rPr>
              <a:t>Data</a:t>
            </a:r>
            <a:r>
              <a:rPr sz="2000" b="1" spc="-30" dirty="0">
                <a:solidFill>
                  <a:srgbClr val="1382AC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1382AC"/>
                </a:solidFill>
                <a:latin typeface="Arial"/>
                <a:cs typeface="Arial"/>
              </a:rPr>
              <a:t>science</a:t>
            </a: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58115">
              <a:lnSpc>
                <a:spcPct val="100000"/>
              </a:lnSpc>
              <a:spcBef>
                <a:spcPts val="95"/>
              </a:spcBef>
            </a:pPr>
            <a:r>
              <a:rPr spc="-300" dirty="0"/>
              <a:t>RESULTS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74716" y="872477"/>
            <a:ext cx="6375654" cy="551992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89915" y="1636903"/>
            <a:ext cx="3797935" cy="40500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9525">
              <a:lnSpc>
                <a:spcPct val="100000"/>
              </a:lnSpc>
              <a:spcBef>
                <a:spcPts val="100"/>
              </a:spcBef>
              <a:buSzPct val="91666"/>
              <a:buFont typeface="Arial MT"/>
              <a:buChar char="•"/>
              <a:tabLst>
                <a:tab pos="65405" algn="l"/>
              </a:tabLst>
            </a:pPr>
            <a:r>
              <a:rPr sz="1200" b="1" dirty="0">
                <a:latin typeface="Arial"/>
                <a:cs typeface="Arial"/>
              </a:rPr>
              <a:t>	User</a:t>
            </a:r>
            <a:r>
              <a:rPr sz="1200" b="1" spc="-30" dirty="0">
                <a:latin typeface="Arial"/>
                <a:cs typeface="Arial"/>
              </a:rPr>
              <a:t> </a:t>
            </a:r>
            <a:r>
              <a:rPr sz="1200" b="1" spc="-10" dirty="0">
                <a:latin typeface="Arial"/>
                <a:cs typeface="Arial"/>
              </a:rPr>
              <a:t>Request:</a:t>
            </a:r>
            <a:r>
              <a:rPr sz="1200" b="1" spc="-75" dirty="0">
                <a:latin typeface="Arial"/>
                <a:cs typeface="Arial"/>
              </a:rPr>
              <a:t> </a:t>
            </a:r>
            <a:r>
              <a:rPr sz="1200" dirty="0">
                <a:latin typeface="Arial MT"/>
                <a:cs typeface="Arial MT"/>
              </a:rPr>
              <a:t>Asked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for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help</a:t>
            </a:r>
            <a:r>
              <a:rPr sz="1200" spc="-4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in writing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an</a:t>
            </a:r>
            <a:r>
              <a:rPr sz="1200" spc="-10" dirty="0">
                <a:latin typeface="Arial MT"/>
                <a:cs typeface="Arial MT"/>
              </a:rPr>
              <a:t> introduction </a:t>
            </a:r>
            <a:r>
              <a:rPr sz="1200" dirty="0">
                <a:latin typeface="Arial MT"/>
                <a:cs typeface="Arial MT"/>
              </a:rPr>
              <a:t>for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paper</a:t>
            </a:r>
            <a:r>
              <a:rPr sz="1200" spc="-4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on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electric</a:t>
            </a:r>
            <a:r>
              <a:rPr sz="1200" spc="-10" dirty="0">
                <a:latin typeface="Arial MT"/>
                <a:cs typeface="Arial MT"/>
              </a:rPr>
              <a:t> vehicles.</a:t>
            </a:r>
            <a:endParaRPr sz="1200">
              <a:latin typeface="Arial MT"/>
              <a:cs typeface="Arial MT"/>
            </a:endParaRPr>
          </a:p>
          <a:p>
            <a:pPr marL="12700" marR="117475" indent="-9525">
              <a:lnSpc>
                <a:spcPct val="100000"/>
              </a:lnSpc>
              <a:buSzPct val="91666"/>
              <a:buFont typeface="Arial MT"/>
              <a:buChar char="•"/>
              <a:tabLst>
                <a:tab pos="65405" algn="l"/>
              </a:tabLst>
            </a:pPr>
            <a:r>
              <a:rPr sz="1200" b="1" spc="-10" dirty="0">
                <a:latin typeface="Arial"/>
                <a:cs typeface="Arial"/>
              </a:rPr>
              <a:t>	Research</a:t>
            </a:r>
            <a:r>
              <a:rPr sz="1200" b="1" spc="-7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Agent</a:t>
            </a:r>
            <a:r>
              <a:rPr sz="1200" b="1" spc="2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Response:</a:t>
            </a:r>
            <a:r>
              <a:rPr sz="1200" b="1" spc="-30" dirty="0">
                <a:latin typeface="Arial"/>
                <a:cs typeface="Arial"/>
              </a:rPr>
              <a:t> </a:t>
            </a:r>
            <a:r>
              <a:rPr sz="1200" dirty="0">
                <a:latin typeface="Arial MT"/>
                <a:cs typeface="Arial MT"/>
              </a:rPr>
              <a:t>Provided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list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of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recent </a:t>
            </a:r>
            <a:r>
              <a:rPr sz="1200" dirty="0">
                <a:latin typeface="Arial MT"/>
                <a:cs typeface="Arial MT"/>
              </a:rPr>
              <a:t>research</a:t>
            </a:r>
            <a:r>
              <a:rPr sz="1200" spc="-4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articles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and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news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related</a:t>
            </a:r>
            <a:r>
              <a:rPr sz="1200" spc="-5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to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artificial </a:t>
            </a:r>
            <a:r>
              <a:rPr sz="1200" dirty="0">
                <a:latin typeface="Arial MT"/>
                <a:cs typeface="Arial MT"/>
              </a:rPr>
              <a:t>intelligence</a:t>
            </a:r>
            <a:r>
              <a:rPr sz="1200" spc="-7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(not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electric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vehicles),</a:t>
            </a:r>
            <a:r>
              <a:rPr sz="1200" spc="-40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including:</a:t>
            </a:r>
            <a:endParaRPr sz="1200">
              <a:latin typeface="Arial MT"/>
              <a:cs typeface="Arial MT"/>
            </a:endParaRPr>
          </a:p>
          <a:p>
            <a:pPr marL="12700" marR="53975" indent="-9525">
              <a:lnSpc>
                <a:spcPct val="100000"/>
              </a:lnSpc>
              <a:buSzPct val="91666"/>
              <a:buFont typeface="Arial MT"/>
              <a:buChar char="•"/>
              <a:tabLst>
                <a:tab pos="65405" algn="l"/>
              </a:tabLst>
            </a:pPr>
            <a:r>
              <a:rPr sz="1200" b="1" dirty="0">
                <a:latin typeface="Arial"/>
                <a:cs typeface="Arial"/>
              </a:rPr>
              <a:t>	MIT</a:t>
            </a:r>
            <a:r>
              <a:rPr sz="1200" b="1" spc="-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News:</a:t>
            </a:r>
            <a:r>
              <a:rPr sz="1200" b="1" spc="-35" dirty="0">
                <a:latin typeface="Arial"/>
                <a:cs typeface="Arial"/>
              </a:rPr>
              <a:t> </a:t>
            </a:r>
            <a:r>
              <a:rPr sz="1200" dirty="0">
                <a:latin typeface="Arial MT"/>
                <a:cs typeface="Arial MT"/>
              </a:rPr>
              <a:t>Discovery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of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the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root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cause</a:t>
            </a:r>
            <a:r>
              <a:rPr sz="1200" spc="-4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of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bias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in</a:t>
            </a:r>
            <a:r>
              <a:rPr sz="1200" spc="-10" dirty="0">
                <a:latin typeface="Arial MT"/>
                <a:cs typeface="Arial MT"/>
              </a:rPr>
              <a:t> large </a:t>
            </a:r>
            <a:r>
              <a:rPr sz="1200" dirty="0">
                <a:latin typeface="Arial MT"/>
                <a:cs typeface="Arial MT"/>
              </a:rPr>
              <a:t>language</a:t>
            </a:r>
            <a:r>
              <a:rPr sz="1200" spc="-7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models</a:t>
            </a:r>
            <a:r>
              <a:rPr sz="1200" spc="-5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(LLMs).</a:t>
            </a:r>
            <a:endParaRPr sz="1200">
              <a:latin typeface="Arial MT"/>
              <a:cs typeface="Arial MT"/>
            </a:endParaRPr>
          </a:p>
          <a:p>
            <a:pPr marL="12700" marR="343535" indent="-9525">
              <a:lnSpc>
                <a:spcPct val="100000"/>
              </a:lnSpc>
              <a:buSzPct val="91666"/>
              <a:buFont typeface="Arial MT"/>
              <a:buChar char="•"/>
              <a:tabLst>
                <a:tab pos="65405" algn="l"/>
              </a:tabLst>
            </a:pPr>
            <a:r>
              <a:rPr sz="1200" b="1" dirty="0">
                <a:latin typeface="Arial"/>
                <a:cs typeface="Arial"/>
              </a:rPr>
              <a:t>	arXiv:</a:t>
            </a:r>
            <a:r>
              <a:rPr sz="1200" b="1" spc="-20" dirty="0">
                <a:latin typeface="Arial"/>
                <a:cs typeface="Arial"/>
              </a:rPr>
              <a:t> </a:t>
            </a:r>
            <a:r>
              <a:rPr sz="1200" dirty="0">
                <a:latin typeface="Arial MT"/>
                <a:cs typeface="Arial MT"/>
              </a:rPr>
              <a:t>Use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of</a:t>
            </a:r>
            <a:r>
              <a:rPr sz="1200" spc="-8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AI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agents</a:t>
            </a:r>
            <a:r>
              <a:rPr sz="1200" spc="-4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for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advancing</a:t>
            </a:r>
            <a:r>
              <a:rPr sz="1200" spc="-5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research</a:t>
            </a:r>
            <a:r>
              <a:rPr sz="1200" spc="-40" dirty="0">
                <a:latin typeface="Arial MT"/>
                <a:cs typeface="Arial MT"/>
              </a:rPr>
              <a:t> </a:t>
            </a:r>
            <a:r>
              <a:rPr sz="1200" spc="-25" dirty="0">
                <a:latin typeface="Arial MT"/>
                <a:cs typeface="Arial MT"/>
              </a:rPr>
              <a:t>on </a:t>
            </a:r>
            <a:r>
              <a:rPr sz="1200" dirty="0">
                <a:latin typeface="Arial MT"/>
                <a:cs typeface="Arial MT"/>
              </a:rPr>
              <a:t>refugee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child</a:t>
            </a:r>
            <a:r>
              <a:rPr sz="1200" spc="-4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mental</a:t>
            </a:r>
            <a:r>
              <a:rPr sz="1200" spc="-4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health.</a:t>
            </a:r>
            <a:endParaRPr sz="1200">
              <a:latin typeface="Arial MT"/>
              <a:cs typeface="Arial MT"/>
            </a:endParaRPr>
          </a:p>
          <a:p>
            <a:pPr marL="12700" marR="423545" indent="-9525">
              <a:lnSpc>
                <a:spcPct val="100000"/>
              </a:lnSpc>
              <a:buSzPct val="91666"/>
              <a:buFont typeface="Arial MT"/>
              <a:buChar char="•"/>
              <a:tabLst>
                <a:tab pos="65405" algn="l"/>
              </a:tabLst>
            </a:pPr>
            <a:r>
              <a:rPr sz="1200" b="1" dirty="0">
                <a:latin typeface="Arial"/>
                <a:cs typeface="Arial"/>
              </a:rPr>
              <a:t>	Stanford</a:t>
            </a:r>
            <a:r>
              <a:rPr sz="1200" b="1" spc="-2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HAI:</a:t>
            </a:r>
            <a:r>
              <a:rPr sz="1200" b="1" spc="15" dirty="0">
                <a:latin typeface="Arial"/>
                <a:cs typeface="Arial"/>
              </a:rPr>
              <a:t> </a:t>
            </a:r>
            <a:r>
              <a:rPr sz="1200" spc="-10" dirty="0">
                <a:latin typeface="Arial MT"/>
                <a:cs typeface="Arial MT"/>
              </a:rPr>
              <a:t>How</a:t>
            </a:r>
            <a:r>
              <a:rPr sz="1200" spc="-8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AI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improves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patient</a:t>
            </a:r>
            <a:r>
              <a:rPr sz="1200" spc="-5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care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25" dirty="0">
                <a:latin typeface="Arial MT"/>
                <a:cs typeface="Arial MT"/>
              </a:rPr>
              <a:t>and </a:t>
            </a:r>
            <a:r>
              <a:rPr sz="1200" dirty="0">
                <a:latin typeface="Arial MT"/>
                <a:cs typeface="Arial MT"/>
              </a:rPr>
              <a:t>expands</a:t>
            </a:r>
            <a:r>
              <a:rPr sz="1200" spc="-5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research</a:t>
            </a:r>
            <a:r>
              <a:rPr sz="1200" spc="-4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capacity.</a:t>
            </a:r>
            <a:endParaRPr sz="1200">
              <a:latin typeface="Arial MT"/>
              <a:cs typeface="Arial MT"/>
            </a:endParaRPr>
          </a:p>
          <a:p>
            <a:pPr marL="12700" marR="203835" indent="-9525">
              <a:lnSpc>
                <a:spcPct val="100000"/>
              </a:lnSpc>
              <a:buSzPct val="91666"/>
              <a:buFont typeface="Arial MT"/>
              <a:buChar char="•"/>
              <a:tabLst>
                <a:tab pos="65405" algn="l"/>
              </a:tabLst>
            </a:pPr>
            <a:r>
              <a:rPr sz="1200" b="1" dirty="0">
                <a:latin typeface="Arial"/>
                <a:cs typeface="Arial"/>
              </a:rPr>
              <a:t>	Journal</a:t>
            </a:r>
            <a:r>
              <a:rPr sz="1200" b="1" spc="-3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of</a:t>
            </a:r>
            <a:r>
              <a:rPr sz="1200" b="1" spc="-7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Artificial</a:t>
            </a:r>
            <a:r>
              <a:rPr sz="1200" b="1" spc="-1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Intelligence</a:t>
            </a:r>
            <a:r>
              <a:rPr sz="1200" b="1" spc="-4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Research:</a:t>
            </a:r>
            <a:r>
              <a:rPr sz="1200" b="1" spc="-45" dirty="0">
                <a:latin typeface="Arial"/>
                <a:cs typeface="Arial"/>
              </a:rPr>
              <a:t> </a:t>
            </a:r>
            <a:r>
              <a:rPr sz="1200" spc="-10" dirty="0">
                <a:latin typeface="Arial MT"/>
                <a:cs typeface="Arial MT"/>
              </a:rPr>
              <a:t>Topics </a:t>
            </a:r>
            <a:r>
              <a:rPr sz="1200" dirty="0">
                <a:latin typeface="Arial MT"/>
                <a:cs typeface="Arial MT"/>
              </a:rPr>
              <a:t>include</a:t>
            </a:r>
            <a:r>
              <a:rPr sz="1200" spc="-6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machine</a:t>
            </a:r>
            <a:r>
              <a:rPr sz="1200" spc="-7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learning,</a:t>
            </a:r>
            <a:r>
              <a:rPr sz="1200" spc="-65" dirty="0">
                <a:latin typeface="Arial MT"/>
                <a:cs typeface="Arial MT"/>
              </a:rPr>
              <a:t> </a:t>
            </a:r>
            <a:r>
              <a:rPr sz="1200" spc="-30" dirty="0">
                <a:latin typeface="Arial MT"/>
                <a:cs typeface="Arial MT"/>
              </a:rPr>
              <a:t>NLP,</a:t>
            </a:r>
            <a:r>
              <a:rPr sz="1200" spc="-4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robotics,</a:t>
            </a:r>
            <a:r>
              <a:rPr sz="1200" spc="-4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vision,</a:t>
            </a:r>
            <a:r>
              <a:rPr sz="1200" spc="-40" dirty="0">
                <a:latin typeface="Arial MT"/>
                <a:cs typeface="Arial MT"/>
              </a:rPr>
              <a:t> </a:t>
            </a:r>
            <a:r>
              <a:rPr sz="1200" spc="-25" dirty="0">
                <a:latin typeface="Arial MT"/>
                <a:cs typeface="Arial MT"/>
              </a:rPr>
              <a:t>and </a:t>
            </a:r>
            <a:r>
              <a:rPr sz="1200" dirty="0">
                <a:latin typeface="Arial MT"/>
                <a:cs typeface="Arial MT"/>
              </a:rPr>
              <a:t>uncertainty</a:t>
            </a:r>
            <a:r>
              <a:rPr sz="1200" spc="-4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in</a:t>
            </a:r>
            <a:r>
              <a:rPr sz="1200" spc="-80" dirty="0">
                <a:latin typeface="Arial MT"/>
                <a:cs typeface="Arial MT"/>
              </a:rPr>
              <a:t> </a:t>
            </a:r>
            <a:r>
              <a:rPr sz="1200" spc="-25" dirty="0">
                <a:latin typeface="Arial MT"/>
                <a:cs typeface="Arial MT"/>
              </a:rPr>
              <a:t>AI.</a:t>
            </a:r>
            <a:endParaRPr sz="1200">
              <a:latin typeface="Arial MT"/>
              <a:cs typeface="Arial MT"/>
            </a:endParaRPr>
          </a:p>
          <a:p>
            <a:pPr marL="12700" marR="5080" indent="-9525">
              <a:lnSpc>
                <a:spcPct val="100000"/>
              </a:lnSpc>
              <a:spcBef>
                <a:spcPts val="5"/>
              </a:spcBef>
              <a:buSzPct val="91666"/>
              <a:buFont typeface="Arial MT"/>
              <a:buChar char="•"/>
              <a:tabLst>
                <a:tab pos="65405" algn="l"/>
              </a:tabLst>
            </a:pPr>
            <a:r>
              <a:rPr sz="1200" b="1" dirty="0">
                <a:latin typeface="Arial"/>
                <a:cs typeface="Arial"/>
              </a:rPr>
              <a:t>	ScienceDaily:</a:t>
            </a:r>
            <a:r>
              <a:rPr sz="1200" b="1" spc="-25" dirty="0">
                <a:latin typeface="Arial"/>
                <a:cs typeface="Arial"/>
              </a:rPr>
              <a:t> </a:t>
            </a:r>
            <a:r>
              <a:rPr sz="1200" dirty="0">
                <a:latin typeface="Arial MT"/>
                <a:cs typeface="Arial MT"/>
              </a:rPr>
              <a:t>Research</a:t>
            </a:r>
            <a:r>
              <a:rPr sz="1200" spc="-5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showing</a:t>
            </a:r>
            <a:r>
              <a:rPr sz="1200" spc="-40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small-</a:t>
            </a:r>
            <a:r>
              <a:rPr sz="1200" dirty="0">
                <a:latin typeface="Arial MT"/>
                <a:cs typeface="Arial MT"/>
              </a:rPr>
              <a:t>scale</a:t>
            </a:r>
            <a:r>
              <a:rPr sz="1200" spc="-60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quantum </a:t>
            </a:r>
            <a:r>
              <a:rPr sz="1200" dirty="0">
                <a:latin typeface="Arial MT"/>
                <a:cs typeface="Arial MT"/>
              </a:rPr>
              <a:t>computers</a:t>
            </a:r>
            <a:r>
              <a:rPr sz="1200" spc="-6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enhancing</a:t>
            </a:r>
            <a:r>
              <a:rPr sz="1200" spc="-6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machine</a:t>
            </a:r>
            <a:r>
              <a:rPr sz="1200" spc="-6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learning</a:t>
            </a:r>
            <a:r>
              <a:rPr sz="1200" spc="-5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performance.</a:t>
            </a:r>
            <a:endParaRPr sz="1200">
              <a:latin typeface="Arial MT"/>
              <a:cs typeface="Arial MT"/>
            </a:endParaRPr>
          </a:p>
          <a:p>
            <a:pPr marL="12700" marR="107314" indent="-9525">
              <a:lnSpc>
                <a:spcPct val="100000"/>
              </a:lnSpc>
              <a:buSzPct val="91666"/>
              <a:buFont typeface="Arial MT"/>
              <a:buChar char="•"/>
              <a:tabLst>
                <a:tab pos="65405" algn="l"/>
              </a:tabLst>
            </a:pPr>
            <a:r>
              <a:rPr sz="1200" b="1" dirty="0">
                <a:latin typeface="Arial"/>
                <a:cs typeface="Arial"/>
              </a:rPr>
              <a:t>	McKinsey:</a:t>
            </a:r>
            <a:r>
              <a:rPr sz="1200" b="1" spc="-20" dirty="0">
                <a:latin typeface="Arial"/>
                <a:cs typeface="Arial"/>
              </a:rPr>
              <a:t> </a:t>
            </a:r>
            <a:r>
              <a:rPr sz="1200" dirty="0">
                <a:latin typeface="Arial MT"/>
                <a:cs typeface="Arial MT"/>
              </a:rPr>
              <a:t>Global</a:t>
            </a:r>
            <a:r>
              <a:rPr sz="1200" spc="-4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survey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on</a:t>
            </a:r>
            <a:r>
              <a:rPr sz="1200" spc="-8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AI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showing</a:t>
            </a:r>
            <a:r>
              <a:rPr sz="1200" spc="-4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its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impact</a:t>
            </a:r>
            <a:r>
              <a:rPr sz="1200" spc="-40" dirty="0">
                <a:latin typeface="Arial MT"/>
                <a:cs typeface="Arial MT"/>
              </a:rPr>
              <a:t> </a:t>
            </a:r>
            <a:r>
              <a:rPr sz="1200" spc="-25" dirty="0">
                <a:latin typeface="Arial MT"/>
                <a:cs typeface="Arial MT"/>
              </a:rPr>
              <a:t>on </a:t>
            </a:r>
            <a:r>
              <a:rPr sz="1200" dirty="0">
                <a:latin typeface="Arial MT"/>
                <a:cs typeface="Arial MT"/>
              </a:rPr>
              <a:t>business</a:t>
            </a:r>
            <a:r>
              <a:rPr sz="1200" spc="-4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outcomes.</a:t>
            </a:r>
            <a:endParaRPr sz="1200">
              <a:latin typeface="Arial MT"/>
              <a:cs typeface="Arial MT"/>
            </a:endParaRPr>
          </a:p>
          <a:p>
            <a:pPr marL="65405" indent="-62230">
              <a:lnSpc>
                <a:spcPct val="100000"/>
              </a:lnSpc>
              <a:buSzPct val="91666"/>
              <a:buFont typeface="Arial MT"/>
              <a:buChar char="•"/>
              <a:tabLst>
                <a:tab pos="65405" algn="l"/>
              </a:tabLst>
            </a:pPr>
            <a:r>
              <a:rPr sz="1200" b="1" dirty="0">
                <a:latin typeface="Arial"/>
                <a:cs typeface="Arial"/>
              </a:rPr>
              <a:t>Apple</a:t>
            </a:r>
            <a:r>
              <a:rPr sz="1200" b="1" spc="-2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Machine</a:t>
            </a:r>
            <a:r>
              <a:rPr sz="1200" b="1" spc="-5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Learning</a:t>
            </a:r>
            <a:r>
              <a:rPr sz="1200" b="1" spc="-5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Research:</a:t>
            </a:r>
            <a:r>
              <a:rPr sz="1200" b="1" spc="-60" dirty="0">
                <a:latin typeface="Arial"/>
                <a:cs typeface="Arial"/>
              </a:rPr>
              <a:t> </a:t>
            </a:r>
            <a:r>
              <a:rPr sz="1200" spc="-10" dirty="0">
                <a:latin typeface="Arial MT"/>
                <a:cs typeface="Arial MT"/>
              </a:rPr>
              <a:t>Latest</a:t>
            </a:r>
            <a:endParaRPr sz="1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200" spc="-10" dirty="0">
                <a:latin typeface="Arial MT"/>
                <a:cs typeface="Arial MT"/>
              </a:rPr>
              <a:t>advancements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in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machine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learning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and</a:t>
            </a:r>
            <a:r>
              <a:rPr sz="1200" spc="-85" dirty="0">
                <a:latin typeface="Arial MT"/>
                <a:cs typeface="Arial MT"/>
              </a:rPr>
              <a:t> </a:t>
            </a:r>
            <a:r>
              <a:rPr sz="1200" spc="-25" dirty="0">
                <a:latin typeface="Arial MT"/>
                <a:cs typeface="Arial MT"/>
              </a:rPr>
              <a:t>AI.</a:t>
            </a:r>
            <a:endParaRPr sz="1200">
              <a:latin typeface="Arial MT"/>
              <a:cs typeface="Arial MT"/>
            </a:endParaRPr>
          </a:p>
          <a:p>
            <a:pPr marL="65405" indent="-62230">
              <a:lnSpc>
                <a:spcPct val="100000"/>
              </a:lnSpc>
              <a:buSzPct val="91666"/>
              <a:buFont typeface="Arial MT"/>
              <a:buChar char="•"/>
              <a:tabLst>
                <a:tab pos="65405" algn="l"/>
              </a:tabLst>
            </a:pPr>
            <a:r>
              <a:rPr sz="1200" b="1" dirty="0">
                <a:latin typeface="Arial"/>
                <a:cs typeface="Arial"/>
              </a:rPr>
              <a:t>Mismatch:</a:t>
            </a:r>
            <a:r>
              <a:rPr sz="1200" b="1" spc="-55" dirty="0">
                <a:latin typeface="Arial"/>
                <a:cs typeface="Arial"/>
              </a:rPr>
              <a:t> </a:t>
            </a:r>
            <a:r>
              <a:rPr sz="1200" dirty="0">
                <a:latin typeface="Arial MT"/>
                <a:cs typeface="Arial MT"/>
              </a:rPr>
              <a:t>The</a:t>
            </a:r>
            <a:r>
              <a:rPr sz="1200" spc="-4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research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results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were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related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to</a:t>
            </a:r>
            <a:r>
              <a:rPr sz="1200" spc="-8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AI,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25" dirty="0">
                <a:latin typeface="Arial MT"/>
                <a:cs typeface="Arial MT"/>
              </a:rPr>
              <a:t>not</a:t>
            </a:r>
            <a:endParaRPr sz="1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latin typeface="Arial MT"/>
                <a:cs typeface="Arial MT"/>
              </a:rPr>
              <a:t>electric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vehicles,</a:t>
            </a:r>
            <a:r>
              <a:rPr sz="1200" spc="-4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which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was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the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user's</a:t>
            </a:r>
            <a:r>
              <a:rPr sz="1200" spc="-4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original</a:t>
            </a:r>
            <a:r>
              <a:rPr sz="1200" spc="-4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request.</a:t>
            </a:r>
            <a:endParaRPr sz="1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58115">
              <a:lnSpc>
                <a:spcPct val="100000"/>
              </a:lnSpc>
              <a:spcBef>
                <a:spcPts val="95"/>
              </a:spcBef>
            </a:pPr>
            <a:r>
              <a:rPr spc="-300" dirty="0"/>
              <a:t>RESULTS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14625" y="2531071"/>
            <a:ext cx="6762750" cy="35052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791460" y="1569542"/>
            <a:ext cx="26981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solidFill>
                  <a:srgbClr val="2583C5"/>
                </a:solidFill>
                <a:latin typeface="Calibri"/>
                <a:cs typeface="Calibri"/>
              </a:rPr>
              <a:t>Deployed</a:t>
            </a:r>
            <a:r>
              <a:rPr sz="2800" spc="-75" dirty="0">
                <a:solidFill>
                  <a:srgbClr val="2583C5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583C5"/>
                </a:solidFill>
                <a:latin typeface="Calibri"/>
                <a:cs typeface="Calibri"/>
              </a:rPr>
              <a:t>AI</a:t>
            </a:r>
            <a:r>
              <a:rPr sz="2800" spc="-90" dirty="0">
                <a:solidFill>
                  <a:srgbClr val="2583C5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2583C5"/>
                </a:solidFill>
                <a:latin typeface="Calibri"/>
                <a:cs typeface="Calibri"/>
              </a:rPr>
              <a:t>Agent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8522" y="1231137"/>
            <a:ext cx="20974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75" dirty="0"/>
              <a:t>CONCLUSION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9993" y="2240661"/>
            <a:ext cx="10711815" cy="2738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0" marR="603885" indent="-304800">
              <a:lnSpc>
                <a:spcPct val="110000"/>
              </a:lnSpc>
              <a:spcBef>
                <a:spcPts val="100"/>
              </a:spcBef>
              <a:buClr>
                <a:srgbClr val="1CACE3"/>
              </a:buClr>
              <a:buSzPct val="91666"/>
              <a:buFont typeface="Cambria"/>
              <a:buChar char="◾"/>
              <a:tabLst>
                <a:tab pos="317500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4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agent</a:t>
            </a:r>
            <a:r>
              <a:rPr sz="2400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can</a:t>
            </a:r>
            <a:r>
              <a:rPr sz="2400" spc="-8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generate</a:t>
            </a:r>
            <a:r>
              <a:rPr sz="2400" spc="-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reports,</a:t>
            </a:r>
            <a:r>
              <a:rPr sz="24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suggest</a:t>
            </a:r>
            <a:r>
              <a:rPr sz="2400" spc="-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hypotheses,</a:t>
            </a:r>
            <a:r>
              <a:rPr sz="24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400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even</a:t>
            </a:r>
            <a:r>
              <a:rPr sz="24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draft</a:t>
            </a:r>
            <a:r>
              <a:rPr sz="2400" spc="-8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sections</a:t>
            </a:r>
            <a:r>
              <a:rPr sz="2400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of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research</a:t>
            </a:r>
            <a:r>
              <a:rPr sz="24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papers.</a:t>
            </a:r>
            <a:endParaRPr sz="2400">
              <a:latin typeface="Calibri"/>
              <a:cs typeface="Calibri"/>
            </a:endParaRPr>
          </a:p>
          <a:p>
            <a:pPr marL="317500" marR="678180" indent="-304800">
              <a:lnSpc>
                <a:spcPct val="110100"/>
              </a:lnSpc>
              <a:spcBef>
                <a:spcPts val="1170"/>
              </a:spcBef>
              <a:buClr>
                <a:srgbClr val="1CACE3"/>
              </a:buClr>
              <a:buSzPct val="91666"/>
              <a:buFont typeface="Cambria"/>
              <a:buChar char="◾"/>
              <a:tabLst>
                <a:tab pos="317500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It</a:t>
            </a:r>
            <a:r>
              <a:rPr sz="2400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saves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time</a:t>
            </a:r>
            <a:r>
              <a:rPr sz="2400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by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automating</a:t>
            </a:r>
            <a:r>
              <a:rPr sz="2400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repetitive</a:t>
            </a:r>
            <a:r>
              <a:rPr sz="24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tasks</a:t>
            </a:r>
            <a:r>
              <a:rPr sz="24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like</a:t>
            </a:r>
            <a:r>
              <a:rPr sz="24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citation</a:t>
            </a:r>
            <a:r>
              <a:rPr sz="2400" spc="-8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management</a:t>
            </a:r>
            <a:r>
              <a:rPr sz="2400" spc="-8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4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data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extraction.</a:t>
            </a:r>
            <a:endParaRPr sz="2400">
              <a:latin typeface="Calibri"/>
              <a:cs typeface="Calibri"/>
            </a:endParaRPr>
          </a:p>
          <a:p>
            <a:pPr marL="317500" marR="5080" indent="-304800">
              <a:lnSpc>
                <a:spcPct val="110000"/>
              </a:lnSpc>
              <a:spcBef>
                <a:spcPts val="1180"/>
              </a:spcBef>
              <a:buChar char="◾"/>
              <a:tabLst>
                <a:tab pos="317500" algn="l"/>
                <a:tab pos="385445" algn="l"/>
              </a:tabLst>
            </a:pPr>
            <a:r>
              <a:rPr sz="2200" dirty="0">
                <a:solidFill>
                  <a:srgbClr val="1CACE3"/>
                </a:solidFill>
                <a:latin typeface="Cambria"/>
                <a:cs typeface="Cambria"/>
              </a:rPr>
              <a:t>	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Research</a:t>
            </a:r>
            <a:r>
              <a:rPr sz="24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Agents</a:t>
            </a:r>
            <a:r>
              <a:rPr sz="24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enhance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efficiency,</a:t>
            </a:r>
            <a:r>
              <a:rPr sz="24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accuracy,</a:t>
            </a:r>
            <a:r>
              <a:rPr sz="2400" spc="-8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innovation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both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academic</a:t>
            </a:r>
            <a:r>
              <a:rPr sz="24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and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industrial</a:t>
            </a:r>
            <a:r>
              <a:rPr sz="2400" spc="-114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R&amp;D.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6472" y="1490548"/>
            <a:ext cx="20466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35" dirty="0"/>
              <a:t>GITHUB</a:t>
            </a:r>
            <a:r>
              <a:rPr spc="-25" dirty="0"/>
              <a:t> </a:t>
            </a:r>
            <a:r>
              <a:rPr spc="-170" dirty="0"/>
              <a:t>LINK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84604" y="3434283"/>
            <a:ext cx="823559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6865" indent="-304165">
              <a:lnSpc>
                <a:spcPct val="100000"/>
              </a:lnSpc>
              <a:spcBef>
                <a:spcPts val="100"/>
              </a:spcBef>
              <a:buClr>
                <a:srgbClr val="1CACE3"/>
              </a:buClr>
              <a:buSzPct val="91666"/>
              <a:buFont typeface="Cambria"/>
              <a:buChar char="◾"/>
              <a:tabLst>
                <a:tab pos="316865" algn="l"/>
              </a:tabLst>
            </a:pPr>
            <a:r>
              <a:rPr lang="en-IN" sz="2400" spc="-3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https://github.com/rishithapemmireddy/Research-Agent.git</a:t>
            </a:r>
            <a:endParaRPr sz="2400" dirty="0">
              <a:latin typeface="Franklin Gothic Medium"/>
              <a:cs typeface="Franklin Gothic Medium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98120" rIns="0" bIns="0" rtlCol="0">
            <a:spAutoFit/>
          </a:bodyPr>
          <a:lstStyle/>
          <a:p>
            <a:pPr marL="316865" indent="-304165">
              <a:lnSpc>
                <a:spcPct val="100000"/>
              </a:lnSpc>
              <a:spcBef>
                <a:spcPts val="1560"/>
              </a:spcBef>
              <a:buClr>
                <a:srgbClr val="1CACE3"/>
              </a:buClr>
              <a:buSzPct val="91666"/>
              <a:buFont typeface="Cambria"/>
              <a:buChar char="◾"/>
              <a:tabLst>
                <a:tab pos="316865" algn="l"/>
              </a:tabLst>
            </a:pPr>
            <a:r>
              <a:rPr dirty="0"/>
              <a:t>Multilingual</a:t>
            </a:r>
            <a:r>
              <a:rPr spc="-40" dirty="0"/>
              <a:t> </a:t>
            </a:r>
            <a:r>
              <a:rPr spc="-10" dirty="0"/>
              <a:t>Research</a:t>
            </a:r>
            <a:r>
              <a:rPr spc="-45" dirty="0"/>
              <a:t> </a:t>
            </a:r>
            <a:r>
              <a:rPr spc="-10" dirty="0"/>
              <a:t>Support</a:t>
            </a:r>
          </a:p>
          <a:p>
            <a:pPr marL="316865" indent="-304165">
              <a:lnSpc>
                <a:spcPct val="100000"/>
              </a:lnSpc>
              <a:spcBef>
                <a:spcPts val="1465"/>
              </a:spcBef>
              <a:buClr>
                <a:srgbClr val="1CACE3"/>
              </a:buClr>
              <a:buSzPct val="91666"/>
              <a:buFont typeface="Cambria"/>
              <a:buChar char="◾"/>
              <a:tabLst>
                <a:tab pos="316865" algn="l"/>
              </a:tabLst>
            </a:pPr>
            <a:r>
              <a:rPr spc="-35" dirty="0"/>
              <a:t>Voice-</a:t>
            </a:r>
            <a:r>
              <a:rPr spc="-10" dirty="0"/>
              <a:t>Activated</a:t>
            </a:r>
            <a:r>
              <a:rPr spc="-30" dirty="0"/>
              <a:t> </a:t>
            </a:r>
            <a:r>
              <a:rPr spc="-10" dirty="0"/>
              <a:t>Research</a:t>
            </a:r>
            <a:r>
              <a:rPr spc="-35" dirty="0"/>
              <a:t> </a:t>
            </a:r>
            <a:r>
              <a:rPr spc="-10" dirty="0"/>
              <a:t>Assistant</a:t>
            </a:r>
          </a:p>
          <a:p>
            <a:pPr marL="316865" indent="-304165">
              <a:lnSpc>
                <a:spcPct val="100000"/>
              </a:lnSpc>
              <a:spcBef>
                <a:spcPts val="1465"/>
              </a:spcBef>
              <a:buClr>
                <a:srgbClr val="1CACE3"/>
              </a:buClr>
              <a:buSzPct val="91666"/>
              <a:buFont typeface="Cambria"/>
              <a:buChar char="◾"/>
              <a:tabLst>
                <a:tab pos="316865" algn="l"/>
              </a:tabLst>
            </a:pPr>
            <a:r>
              <a:rPr spc="-20" dirty="0"/>
              <a:t>Real-</a:t>
            </a:r>
            <a:r>
              <a:rPr dirty="0"/>
              <a:t>Time</a:t>
            </a:r>
            <a:r>
              <a:rPr spc="-80" dirty="0"/>
              <a:t> </a:t>
            </a:r>
            <a:r>
              <a:rPr dirty="0"/>
              <a:t>Collaboration</a:t>
            </a:r>
            <a:r>
              <a:rPr spc="-85" dirty="0"/>
              <a:t> </a:t>
            </a:r>
            <a:r>
              <a:rPr spc="-10" dirty="0"/>
              <a:t>Features</a:t>
            </a:r>
          </a:p>
          <a:p>
            <a:pPr marL="316865" indent="-304165">
              <a:lnSpc>
                <a:spcPct val="100000"/>
              </a:lnSpc>
              <a:spcBef>
                <a:spcPts val="1465"/>
              </a:spcBef>
              <a:buClr>
                <a:srgbClr val="1CACE3"/>
              </a:buClr>
              <a:buSzPct val="91666"/>
              <a:buFont typeface="Cambria"/>
              <a:buChar char="◾"/>
              <a:tabLst>
                <a:tab pos="316865" algn="l"/>
              </a:tabLst>
            </a:pPr>
            <a:r>
              <a:rPr spc="-10" dirty="0"/>
              <a:t>Research</a:t>
            </a:r>
            <a:r>
              <a:rPr spc="-80" dirty="0"/>
              <a:t> </a:t>
            </a:r>
            <a:r>
              <a:rPr dirty="0"/>
              <a:t>Gap</a:t>
            </a:r>
            <a:r>
              <a:rPr spc="-60" dirty="0"/>
              <a:t> </a:t>
            </a:r>
            <a:r>
              <a:rPr dirty="0"/>
              <a:t>and</a:t>
            </a:r>
            <a:r>
              <a:rPr spc="-60" dirty="0"/>
              <a:t> </a:t>
            </a:r>
            <a:r>
              <a:rPr dirty="0"/>
              <a:t>Novel</a:t>
            </a:r>
            <a:r>
              <a:rPr spc="-45" dirty="0"/>
              <a:t> </a:t>
            </a:r>
            <a:r>
              <a:rPr spc="-30" dirty="0"/>
              <a:t>Topic</a:t>
            </a:r>
            <a:r>
              <a:rPr spc="-60" dirty="0"/>
              <a:t> </a:t>
            </a:r>
            <a:r>
              <a:rPr spc="-10" dirty="0"/>
              <a:t>Identification</a:t>
            </a:r>
          </a:p>
          <a:p>
            <a:pPr marL="316865" indent="-304165">
              <a:lnSpc>
                <a:spcPct val="100000"/>
              </a:lnSpc>
              <a:spcBef>
                <a:spcPts val="1465"/>
              </a:spcBef>
              <a:buClr>
                <a:srgbClr val="1CACE3"/>
              </a:buClr>
              <a:buSzPct val="91666"/>
              <a:buFont typeface="Cambria"/>
              <a:buChar char="◾"/>
              <a:tabLst>
                <a:tab pos="316865" algn="l"/>
              </a:tabLst>
            </a:pPr>
            <a:r>
              <a:rPr spc="-10" dirty="0"/>
              <a:t>Integration</a:t>
            </a:r>
            <a:r>
              <a:rPr spc="-70" dirty="0"/>
              <a:t> </a:t>
            </a:r>
            <a:r>
              <a:rPr dirty="0"/>
              <a:t>with</a:t>
            </a:r>
            <a:r>
              <a:rPr spc="-60" dirty="0"/>
              <a:t> </a:t>
            </a:r>
            <a:r>
              <a:rPr dirty="0"/>
              <a:t>Publishing</a:t>
            </a:r>
            <a:r>
              <a:rPr spc="-45" dirty="0"/>
              <a:t> </a:t>
            </a:r>
            <a:r>
              <a:rPr spc="-10" dirty="0"/>
              <a:t>Platforms</a:t>
            </a:r>
          </a:p>
          <a:p>
            <a:pPr marL="316865" indent="-304165">
              <a:lnSpc>
                <a:spcPct val="100000"/>
              </a:lnSpc>
              <a:spcBef>
                <a:spcPts val="1465"/>
              </a:spcBef>
              <a:buClr>
                <a:srgbClr val="1CACE3"/>
              </a:buClr>
              <a:buSzPct val="91666"/>
              <a:buFont typeface="Cambria"/>
              <a:buChar char="◾"/>
              <a:tabLst>
                <a:tab pos="316865" algn="l"/>
              </a:tabLst>
            </a:pPr>
            <a:r>
              <a:rPr spc="-10" dirty="0"/>
              <a:t>AI-</a:t>
            </a:r>
            <a:r>
              <a:rPr dirty="0"/>
              <a:t>Assisted</a:t>
            </a:r>
            <a:r>
              <a:rPr spc="-110" dirty="0"/>
              <a:t> </a:t>
            </a:r>
            <a:r>
              <a:rPr dirty="0"/>
              <a:t>Paper</a:t>
            </a:r>
            <a:r>
              <a:rPr spc="-95" dirty="0"/>
              <a:t> </a:t>
            </a:r>
            <a:r>
              <a:rPr spc="-10" dirty="0"/>
              <a:t>Drafting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98982" y="1094943"/>
            <a:ext cx="3309620" cy="528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dirty="0"/>
              <a:t>FUTURE </a:t>
            </a:r>
            <a:r>
              <a:rPr sz="3300" spc="-10" dirty="0"/>
              <a:t>SCOPE</a:t>
            </a:r>
            <a:endParaRPr sz="33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445" y="2021786"/>
            <a:ext cx="11702669" cy="477329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59993" y="673707"/>
            <a:ext cx="4363720" cy="934719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90"/>
              </a:spcBef>
            </a:pPr>
            <a:r>
              <a:rPr dirty="0"/>
              <a:t>IBM</a:t>
            </a:r>
            <a:r>
              <a:rPr spc="-175" dirty="0"/>
              <a:t> </a:t>
            </a:r>
            <a:r>
              <a:rPr spc="-160" dirty="0"/>
              <a:t>CERTIFICATIONS</a:t>
            </a: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2400" b="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certificate(</a:t>
            </a:r>
            <a:r>
              <a:rPr sz="2400" b="0" spc="-10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400" b="0" spc="-3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getting</a:t>
            </a:r>
            <a:r>
              <a:rPr sz="2400" b="0" spc="-9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400" b="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started</a:t>
            </a:r>
            <a:r>
              <a:rPr sz="2400" b="0" spc="-9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400" b="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with</a:t>
            </a:r>
            <a:r>
              <a:rPr sz="2400" b="0" spc="-8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400" b="0" spc="-2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AI)</a:t>
            </a:r>
            <a:endParaRPr sz="2400">
              <a:latin typeface="Franklin Gothic Medium"/>
              <a:cs typeface="Franklin Gothic Medium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0999" y="852678"/>
            <a:ext cx="18802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80" dirty="0">
                <a:latin typeface="Franklin Gothic Medium"/>
                <a:cs typeface="Franklin Gothic Medium"/>
              </a:rPr>
              <a:t>RAG</a:t>
            </a:r>
            <a:r>
              <a:rPr sz="1800" spc="-35" dirty="0">
                <a:latin typeface="Franklin Gothic Medium"/>
                <a:cs typeface="Franklin Gothic Medium"/>
              </a:rPr>
              <a:t> </a:t>
            </a:r>
            <a:r>
              <a:rPr sz="1800" spc="-20" dirty="0">
                <a:latin typeface="Franklin Gothic Medium"/>
                <a:cs typeface="Franklin Gothic Medium"/>
              </a:rPr>
              <a:t>LAB</a:t>
            </a:r>
            <a:r>
              <a:rPr sz="1800" spc="-70" dirty="0">
                <a:latin typeface="Franklin Gothic Medium"/>
                <a:cs typeface="Franklin Gothic Medium"/>
              </a:rPr>
              <a:t> </a:t>
            </a:r>
            <a:r>
              <a:rPr sz="1800" spc="-10" dirty="0">
                <a:latin typeface="Franklin Gothic Medium"/>
                <a:cs typeface="Franklin Gothic Medium"/>
              </a:rPr>
              <a:t>certificate</a:t>
            </a:r>
            <a:endParaRPr sz="1800">
              <a:latin typeface="Franklin Gothic Medium"/>
              <a:cs typeface="Franklin Gothic Medium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D7E06D-5E60-CD8A-EA52-28EAF22751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81" r="5480" b="20175"/>
          <a:stretch>
            <a:fillRect/>
          </a:stretch>
        </p:blipFill>
        <p:spPr>
          <a:xfrm>
            <a:off x="752096" y="1186557"/>
            <a:ext cx="10515600" cy="51054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89934" y="3003880"/>
            <a:ext cx="333819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solidFill>
                  <a:srgbClr val="001F5F"/>
                </a:solidFill>
              </a:rPr>
              <a:t>THANK</a:t>
            </a:r>
            <a:r>
              <a:rPr sz="4400" spc="-125" dirty="0">
                <a:solidFill>
                  <a:srgbClr val="001F5F"/>
                </a:solidFill>
              </a:rPr>
              <a:t> </a:t>
            </a:r>
            <a:r>
              <a:rPr sz="4400" spc="-25" dirty="0">
                <a:solidFill>
                  <a:srgbClr val="001F5F"/>
                </a:solidFill>
              </a:rPr>
              <a:t>YOU</a:t>
            </a:r>
            <a:endParaRPr sz="4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8522" y="1389710"/>
            <a:ext cx="15830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>
                <a:solidFill>
                  <a:srgbClr val="001F5F"/>
                </a:solidFill>
              </a:rPr>
              <a:t>OUTLINE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955262"/>
            <a:ext cx="2647315" cy="4277995"/>
          </a:xfrm>
          <a:prstGeom prst="rect">
            <a:avLst/>
          </a:prstGeom>
        </p:spPr>
        <p:txBody>
          <a:bodyPr vert="horz" wrap="square" lIns="0" tIns="179705" rIns="0" bIns="0" rtlCol="0">
            <a:spAutoFit/>
          </a:bodyPr>
          <a:lstStyle/>
          <a:p>
            <a:pPr marL="317500" indent="-304800">
              <a:lnSpc>
                <a:spcPct val="100000"/>
              </a:lnSpc>
              <a:spcBef>
                <a:spcPts val="1415"/>
              </a:spcBef>
              <a:buClr>
                <a:srgbClr val="1CACE3"/>
              </a:buClr>
              <a:buSzPct val="90000"/>
              <a:buFont typeface="Cambria"/>
              <a:buChar char="◾"/>
              <a:tabLst>
                <a:tab pos="317500" algn="l"/>
              </a:tabLst>
            </a:pPr>
            <a:r>
              <a:rPr sz="2000" b="1" dirty="0">
                <a:solidFill>
                  <a:srgbClr val="404040"/>
                </a:solidFill>
                <a:latin typeface="Arial"/>
                <a:cs typeface="Arial"/>
              </a:rPr>
              <a:t>Problem</a:t>
            </a:r>
            <a:r>
              <a:rPr sz="2000" b="1" spc="-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404040"/>
                </a:solidFill>
                <a:latin typeface="Arial"/>
                <a:cs typeface="Arial"/>
              </a:rPr>
              <a:t>Statement</a:t>
            </a:r>
            <a:endParaRPr sz="2000">
              <a:latin typeface="Arial"/>
              <a:cs typeface="Arial"/>
            </a:endParaRPr>
          </a:p>
          <a:p>
            <a:pPr marL="317500" indent="-304800">
              <a:lnSpc>
                <a:spcPct val="100000"/>
              </a:lnSpc>
              <a:spcBef>
                <a:spcPts val="1320"/>
              </a:spcBef>
              <a:buClr>
                <a:srgbClr val="1CACE3"/>
              </a:buClr>
              <a:buSzPct val="90000"/>
              <a:buFont typeface="Cambria"/>
              <a:buChar char="◾"/>
              <a:tabLst>
                <a:tab pos="317500" algn="l"/>
              </a:tabLst>
            </a:pPr>
            <a:r>
              <a:rPr sz="2000" b="1" spc="-10" dirty="0">
                <a:solidFill>
                  <a:srgbClr val="404040"/>
                </a:solidFill>
                <a:latin typeface="Arial"/>
                <a:cs typeface="Arial"/>
              </a:rPr>
              <a:t>Technology</a:t>
            </a:r>
            <a:r>
              <a:rPr sz="2000" b="1" spc="-9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b="1" spc="-20" dirty="0">
                <a:solidFill>
                  <a:srgbClr val="404040"/>
                </a:solidFill>
                <a:latin typeface="Arial"/>
                <a:cs typeface="Arial"/>
              </a:rPr>
              <a:t>used</a:t>
            </a:r>
            <a:endParaRPr sz="2000">
              <a:latin typeface="Arial"/>
              <a:cs typeface="Arial"/>
            </a:endParaRPr>
          </a:p>
          <a:p>
            <a:pPr marL="317500" indent="-304800">
              <a:lnSpc>
                <a:spcPct val="100000"/>
              </a:lnSpc>
              <a:spcBef>
                <a:spcPts val="1320"/>
              </a:spcBef>
              <a:buClr>
                <a:srgbClr val="1CACE3"/>
              </a:buClr>
              <a:buSzPct val="90000"/>
              <a:buFont typeface="Cambria"/>
              <a:buChar char="◾"/>
              <a:tabLst>
                <a:tab pos="317500" algn="l"/>
              </a:tabLst>
            </a:pPr>
            <a:r>
              <a:rPr sz="2000" b="1" dirty="0">
                <a:solidFill>
                  <a:srgbClr val="404040"/>
                </a:solidFill>
                <a:latin typeface="Arial"/>
                <a:cs typeface="Arial"/>
              </a:rPr>
              <a:t>Wow</a:t>
            </a:r>
            <a:r>
              <a:rPr sz="2000" b="1" spc="-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404040"/>
                </a:solidFill>
                <a:latin typeface="Arial"/>
                <a:cs typeface="Arial"/>
              </a:rPr>
              <a:t>factor</a:t>
            </a:r>
            <a:endParaRPr sz="2000">
              <a:latin typeface="Arial"/>
              <a:cs typeface="Arial"/>
            </a:endParaRPr>
          </a:p>
          <a:p>
            <a:pPr marL="317500" indent="-304800">
              <a:lnSpc>
                <a:spcPct val="100000"/>
              </a:lnSpc>
              <a:spcBef>
                <a:spcPts val="1320"/>
              </a:spcBef>
              <a:buClr>
                <a:srgbClr val="1CACE3"/>
              </a:buClr>
              <a:buSzPct val="90000"/>
              <a:buFont typeface="Cambria"/>
              <a:buChar char="◾"/>
              <a:tabLst>
                <a:tab pos="317500" algn="l"/>
              </a:tabLst>
            </a:pPr>
            <a:r>
              <a:rPr sz="2000" b="1" dirty="0">
                <a:solidFill>
                  <a:srgbClr val="404040"/>
                </a:solidFill>
                <a:latin typeface="Arial"/>
                <a:cs typeface="Arial"/>
              </a:rPr>
              <a:t>End</a:t>
            </a:r>
            <a:r>
              <a:rPr sz="2000" b="1" spc="-5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404040"/>
                </a:solidFill>
                <a:latin typeface="Arial"/>
                <a:cs typeface="Arial"/>
              </a:rPr>
              <a:t>users</a:t>
            </a:r>
            <a:endParaRPr sz="2000">
              <a:latin typeface="Arial"/>
              <a:cs typeface="Arial"/>
            </a:endParaRPr>
          </a:p>
          <a:p>
            <a:pPr marL="317500" indent="-304800">
              <a:lnSpc>
                <a:spcPct val="100000"/>
              </a:lnSpc>
              <a:spcBef>
                <a:spcPts val="1320"/>
              </a:spcBef>
              <a:buClr>
                <a:srgbClr val="1CACE3"/>
              </a:buClr>
              <a:buSzPct val="90000"/>
              <a:buFont typeface="Cambria"/>
              <a:buChar char="◾"/>
              <a:tabLst>
                <a:tab pos="317500" algn="l"/>
              </a:tabLst>
            </a:pPr>
            <a:r>
              <a:rPr sz="2000" b="1" spc="-10" dirty="0">
                <a:solidFill>
                  <a:srgbClr val="404040"/>
                </a:solidFill>
                <a:latin typeface="Arial"/>
                <a:cs typeface="Arial"/>
              </a:rPr>
              <a:t>Result</a:t>
            </a:r>
            <a:endParaRPr sz="2000">
              <a:latin typeface="Arial"/>
              <a:cs typeface="Arial"/>
            </a:endParaRPr>
          </a:p>
          <a:p>
            <a:pPr marL="317500" indent="-304800">
              <a:lnSpc>
                <a:spcPct val="100000"/>
              </a:lnSpc>
              <a:spcBef>
                <a:spcPts val="1325"/>
              </a:spcBef>
              <a:buClr>
                <a:srgbClr val="1CACE3"/>
              </a:buClr>
              <a:buSzPct val="90000"/>
              <a:buFont typeface="Cambria"/>
              <a:buChar char="◾"/>
              <a:tabLst>
                <a:tab pos="317500" algn="l"/>
              </a:tabLst>
            </a:pPr>
            <a:r>
              <a:rPr sz="2000" b="1" spc="-10" dirty="0">
                <a:solidFill>
                  <a:srgbClr val="404040"/>
                </a:solidFill>
                <a:latin typeface="Arial"/>
                <a:cs typeface="Arial"/>
              </a:rPr>
              <a:t>Conclusion</a:t>
            </a:r>
            <a:endParaRPr sz="2000">
              <a:latin typeface="Arial"/>
              <a:cs typeface="Arial"/>
            </a:endParaRPr>
          </a:p>
          <a:p>
            <a:pPr marL="317500" indent="-304800">
              <a:lnSpc>
                <a:spcPct val="100000"/>
              </a:lnSpc>
              <a:spcBef>
                <a:spcPts val="1320"/>
              </a:spcBef>
              <a:buClr>
                <a:srgbClr val="1CACE3"/>
              </a:buClr>
              <a:buSzPct val="90000"/>
              <a:buFont typeface="Cambria"/>
              <a:buChar char="◾"/>
              <a:tabLst>
                <a:tab pos="317500" algn="l"/>
              </a:tabLst>
            </a:pPr>
            <a:r>
              <a:rPr sz="2000" b="1" dirty="0">
                <a:solidFill>
                  <a:srgbClr val="404040"/>
                </a:solidFill>
                <a:latin typeface="Arial"/>
                <a:cs typeface="Arial"/>
              </a:rPr>
              <a:t>Git-hub</a:t>
            </a:r>
            <a:r>
              <a:rPr sz="2000" b="1" spc="-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b="1" spc="-20" dirty="0">
                <a:solidFill>
                  <a:srgbClr val="404040"/>
                </a:solidFill>
                <a:latin typeface="Arial"/>
                <a:cs typeface="Arial"/>
              </a:rPr>
              <a:t>Link</a:t>
            </a:r>
            <a:endParaRPr sz="2000">
              <a:latin typeface="Arial"/>
              <a:cs typeface="Arial"/>
            </a:endParaRPr>
          </a:p>
          <a:p>
            <a:pPr marL="317500" indent="-304800">
              <a:lnSpc>
                <a:spcPct val="100000"/>
              </a:lnSpc>
              <a:spcBef>
                <a:spcPts val="1320"/>
              </a:spcBef>
              <a:buClr>
                <a:srgbClr val="1CACE3"/>
              </a:buClr>
              <a:buSzPct val="90000"/>
              <a:buFont typeface="Cambria"/>
              <a:buChar char="◾"/>
              <a:tabLst>
                <a:tab pos="317500" algn="l"/>
              </a:tabLst>
            </a:pPr>
            <a:r>
              <a:rPr sz="2000" b="1" dirty="0">
                <a:solidFill>
                  <a:srgbClr val="404040"/>
                </a:solidFill>
                <a:latin typeface="Arial"/>
                <a:cs typeface="Arial"/>
              </a:rPr>
              <a:t>Future</a:t>
            </a:r>
            <a:r>
              <a:rPr sz="2000" b="1" spc="-4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b="1" spc="-20" dirty="0">
                <a:solidFill>
                  <a:srgbClr val="404040"/>
                </a:solidFill>
                <a:latin typeface="Arial"/>
                <a:cs typeface="Arial"/>
              </a:rPr>
              <a:t>scope</a:t>
            </a:r>
            <a:endParaRPr sz="2000">
              <a:latin typeface="Arial"/>
              <a:cs typeface="Arial"/>
            </a:endParaRPr>
          </a:p>
          <a:p>
            <a:pPr marL="317500" indent="-304800">
              <a:lnSpc>
                <a:spcPct val="100000"/>
              </a:lnSpc>
              <a:spcBef>
                <a:spcPts val="1320"/>
              </a:spcBef>
              <a:buClr>
                <a:srgbClr val="1CACE3"/>
              </a:buClr>
              <a:buSzPct val="90000"/>
              <a:buFont typeface="Cambria"/>
              <a:buChar char="◾"/>
              <a:tabLst>
                <a:tab pos="317500" algn="l"/>
              </a:tabLst>
            </a:pPr>
            <a:r>
              <a:rPr sz="2000" b="1" dirty="0">
                <a:solidFill>
                  <a:srgbClr val="404040"/>
                </a:solidFill>
                <a:latin typeface="Arial"/>
                <a:cs typeface="Arial"/>
              </a:rPr>
              <a:t>IBM</a:t>
            </a:r>
            <a:r>
              <a:rPr sz="2000" b="1" spc="-2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404040"/>
                </a:solidFill>
                <a:latin typeface="Arial"/>
                <a:cs typeface="Arial"/>
              </a:rPr>
              <a:t>Certifications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dirty="0"/>
              <a:t>PROBLEM</a:t>
            </a:r>
            <a:r>
              <a:rPr sz="4000" spc="-185" dirty="0"/>
              <a:t> </a:t>
            </a:r>
            <a:r>
              <a:rPr sz="4000" spc="-45" dirty="0"/>
              <a:t>STATEMENT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14299" y="1695129"/>
            <a:ext cx="10765155" cy="41040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0000"/>
              </a:lnSpc>
              <a:spcBef>
                <a:spcPts val="95"/>
              </a:spcBef>
            </a:pPr>
            <a:r>
              <a:rPr sz="2600" spc="-10" dirty="0">
                <a:solidFill>
                  <a:srgbClr val="404040"/>
                </a:solidFill>
                <a:latin typeface="Calibri"/>
                <a:cs typeface="Calibri"/>
              </a:rPr>
              <a:t>Researchers,</a:t>
            </a:r>
            <a:r>
              <a:rPr sz="2600" spc="-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students,</a:t>
            </a:r>
            <a:r>
              <a:rPr sz="2600" spc="-8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6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04040"/>
                </a:solidFill>
                <a:latin typeface="Calibri"/>
                <a:cs typeface="Calibri"/>
              </a:rPr>
              <a:t>professionals</a:t>
            </a:r>
            <a:r>
              <a:rPr sz="2600" spc="-8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often</a:t>
            </a:r>
            <a:r>
              <a:rPr sz="26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struggle</a:t>
            </a:r>
            <a:r>
              <a:rPr sz="26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6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stay</a:t>
            </a:r>
            <a:r>
              <a:rPr sz="26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updated</a:t>
            </a:r>
            <a:r>
              <a:rPr sz="26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with</a:t>
            </a:r>
            <a:r>
              <a:rPr sz="26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25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rapidly</a:t>
            </a:r>
            <a:r>
              <a:rPr sz="26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growing</a:t>
            </a:r>
            <a:r>
              <a:rPr sz="26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volume</a:t>
            </a:r>
            <a:r>
              <a:rPr sz="26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6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academic</a:t>
            </a:r>
            <a:r>
              <a:rPr sz="26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publications,</a:t>
            </a:r>
            <a:r>
              <a:rPr sz="2600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technical</a:t>
            </a:r>
            <a:r>
              <a:rPr sz="26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articles,</a:t>
            </a:r>
            <a:r>
              <a:rPr sz="2600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04040"/>
                </a:solidFill>
                <a:latin typeface="Calibri"/>
                <a:cs typeface="Calibri"/>
              </a:rPr>
              <a:t>datasets,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6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evolving</a:t>
            </a:r>
            <a:r>
              <a:rPr sz="26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research</a:t>
            </a:r>
            <a:r>
              <a:rPr sz="26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trends.</a:t>
            </a:r>
            <a:r>
              <a:rPr sz="26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Manually</a:t>
            </a:r>
            <a:r>
              <a:rPr sz="26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reviewing,</a:t>
            </a:r>
            <a:r>
              <a:rPr sz="26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filtering,</a:t>
            </a:r>
            <a:r>
              <a:rPr sz="26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6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04040"/>
                </a:solidFill>
                <a:latin typeface="Calibri"/>
                <a:cs typeface="Calibri"/>
              </a:rPr>
              <a:t>synthesizing information</a:t>
            </a:r>
            <a:r>
              <a:rPr sz="26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across</a:t>
            </a:r>
            <a:r>
              <a:rPr sz="26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multiple</a:t>
            </a:r>
            <a:r>
              <a:rPr sz="26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domains</a:t>
            </a:r>
            <a:r>
              <a:rPr sz="26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600" spc="-25" dirty="0">
                <a:solidFill>
                  <a:srgbClr val="404040"/>
                </a:solidFill>
                <a:latin typeface="Calibri"/>
                <a:cs typeface="Calibri"/>
              </a:rPr>
              <a:t> time-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consuming</a:t>
            </a:r>
            <a:r>
              <a:rPr sz="26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6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04040"/>
                </a:solidFill>
                <a:latin typeface="Calibri"/>
                <a:cs typeface="Calibri"/>
              </a:rPr>
              <a:t>inefficient.</a:t>
            </a:r>
            <a:endParaRPr sz="260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  <a:spcBef>
                <a:spcPts val="1535"/>
              </a:spcBef>
            </a:pP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Proposed</a:t>
            </a:r>
            <a:r>
              <a:rPr sz="2600" spc="-8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04040"/>
                </a:solidFill>
                <a:latin typeface="Calibri"/>
                <a:cs typeface="Calibri"/>
              </a:rPr>
              <a:t>Solution:</a:t>
            </a:r>
            <a:endParaRPr sz="2600">
              <a:latin typeface="Calibri"/>
              <a:cs typeface="Calibri"/>
            </a:endParaRPr>
          </a:p>
          <a:p>
            <a:pPr marL="12700" marR="308610" indent="74930" algn="just">
              <a:lnSpc>
                <a:spcPct val="110000"/>
              </a:lnSpc>
              <a:spcBef>
                <a:spcPts val="5"/>
              </a:spcBef>
            </a:pP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An</a:t>
            </a:r>
            <a:r>
              <a:rPr sz="26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AI</a:t>
            </a:r>
            <a:r>
              <a:rPr sz="26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Research</a:t>
            </a:r>
            <a:r>
              <a:rPr sz="2600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Agent</a:t>
            </a:r>
            <a:r>
              <a:rPr sz="26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that</a:t>
            </a:r>
            <a:r>
              <a:rPr sz="26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uses</a:t>
            </a:r>
            <a:r>
              <a:rPr sz="26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Natural</a:t>
            </a:r>
            <a:r>
              <a:rPr sz="26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Language</a:t>
            </a:r>
            <a:r>
              <a:rPr sz="26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Processing</a:t>
            </a:r>
            <a:r>
              <a:rPr sz="26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(NLP),</a:t>
            </a:r>
            <a:r>
              <a:rPr sz="26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04040"/>
                </a:solidFill>
                <a:latin typeface="Calibri"/>
                <a:cs typeface="Calibri"/>
              </a:rPr>
              <a:t>Retrieval-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Augmented</a:t>
            </a:r>
            <a:r>
              <a:rPr sz="2600" spc="-8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Generation</a:t>
            </a:r>
            <a:r>
              <a:rPr sz="2600" spc="-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(RAG),</a:t>
            </a:r>
            <a:r>
              <a:rPr sz="2600" spc="-1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6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assist</a:t>
            </a:r>
            <a:r>
              <a:rPr sz="26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users</a:t>
            </a:r>
            <a:r>
              <a:rPr sz="26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6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conducting</a:t>
            </a:r>
            <a:r>
              <a:rPr sz="26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04040"/>
                </a:solidFill>
                <a:latin typeface="Calibri"/>
                <a:cs typeface="Calibri"/>
              </a:rPr>
              <a:t>efficient</a:t>
            </a:r>
            <a:r>
              <a:rPr sz="2600" spc="-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04040"/>
                </a:solidFill>
                <a:latin typeface="Calibri"/>
                <a:cs typeface="Calibri"/>
              </a:rPr>
              <a:t>literature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reviews,</a:t>
            </a:r>
            <a:r>
              <a:rPr sz="2600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generating</a:t>
            </a:r>
            <a:r>
              <a:rPr sz="26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summaries,</a:t>
            </a:r>
            <a:r>
              <a:rPr sz="2600" spc="-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identifying</a:t>
            </a:r>
            <a:r>
              <a:rPr sz="2600" spc="-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research</a:t>
            </a:r>
            <a:r>
              <a:rPr sz="26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gaps,</a:t>
            </a:r>
            <a:r>
              <a:rPr sz="26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6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04040"/>
                </a:solidFill>
                <a:latin typeface="Calibri"/>
                <a:cs typeface="Calibri"/>
              </a:rPr>
              <a:t>recommending relevant</a:t>
            </a:r>
            <a:r>
              <a:rPr sz="26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papers,</a:t>
            </a:r>
            <a:r>
              <a:rPr sz="26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datasets,</a:t>
            </a:r>
            <a:r>
              <a:rPr sz="26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dirty="0">
                <a:solidFill>
                  <a:srgbClr val="404040"/>
                </a:solidFill>
                <a:latin typeface="Calibri"/>
                <a:cs typeface="Calibri"/>
              </a:rPr>
              <a:t>or</a:t>
            </a:r>
            <a:r>
              <a:rPr sz="26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404040"/>
                </a:solidFill>
                <a:latin typeface="Calibri"/>
                <a:cs typeface="Calibri"/>
              </a:rPr>
              <a:t>collaborators.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0395" y="1130046"/>
            <a:ext cx="52882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866515" algn="l"/>
              </a:tabLst>
            </a:pPr>
            <a:r>
              <a:rPr sz="4000" spc="-10" dirty="0"/>
              <a:t>TECHNOLOGY</a:t>
            </a:r>
            <a:r>
              <a:rPr sz="4000" dirty="0"/>
              <a:t>	</a:t>
            </a:r>
            <a:r>
              <a:rPr sz="4000" spc="-20" dirty="0"/>
              <a:t>USED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637743" y="2146663"/>
            <a:ext cx="4874260" cy="2232660"/>
          </a:xfrm>
          <a:prstGeom prst="rect">
            <a:avLst/>
          </a:prstGeom>
        </p:spPr>
        <p:txBody>
          <a:bodyPr vert="horz" wrap="square" lIns="0" tIns="1981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400" dirty="0">
                <a:latin typeface="Calibri"/>
                <a:cs typeface="Calibri"/>
              </a:rPr>
              <a:t>IBM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cloud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lite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services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465"/>
              </a:spcBef>
            </a:pPr>
            <a:r>
              <a:rPr sz="2400" dirty="0">
                <a:latin typeface="Calibri"/>
                <a:cs typeface="Calibri"/>
              </a:rPr>
              <a:t>Natural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Language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Processing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(NLP)</a:t>
            </a:r>
            <a:endParaRPr sz="2400">
              <a:latin typeface="Calibri"/>
              <a:cs typeface="Calibri"/>
            </a:endParaRPr>
          </a:p>
          <a:p>
            <a:pPr marL="12700" marR="5080">
              <a:lnSpc>
                <a:spcPct val="150800"/>
              </a:lnSpc>
            </a:pPr>
            <a:r>
              <a:rPr sz="2400" spc="-10" dirty="0">
                <a:latin typeface="Calibri"/>
                <a:cs typeface="Calibri"/>
              </a:rPr>
              <a:t>Retrieval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Augmented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Generation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(RAG) </a:t>
            </a:r>
            <a:r>
              <a:rPr sz="2400" dirty="0">
                <a:latin typeface="Calibri"/>
                <a:cs typeface="Calibri"/>
              </a:rPr>
              <a:t>IBM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Granite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model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1174" y="1389125"/>
            <a:ext cx="44608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IBM</a:t>
            </a:r>
            <a:r>
              <a:rPr spc="-100" dirty="0"/>
              <a:t> </a:t>
            </a:r>
            <a:r>
              <a:rPr spc="-295" dirty="0"/>
              <a:t>CLOUD</a:t>
            </a:r>
            <a:r>
              <a:rPr spc="-65" dirty="0"/>
              <a:t> </a:t>
            </a:r>
            <a:r>
              <a:rPr spc="-245" dirty="0"/>
              <a:t>SERVICES</a:t>
            </a:r>
            <a:r>
              <a:rPr spc="-40" dirty="0"/>
              <a:t> </a:t>
            </a:r>
            <a:r>
              <a:rPr spc="-190" dirty="0"/>
              <a:t>USED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9993" y="2424175"/>
            <a:ext cx="4284345" cy="2232660"/>
          </a:xfrm>
          <a:prstGeom prst="rect">
            <a:avLst/>
          </a:prstGeom>
        </p:spPr>
        <p:txBody>
          <a:bodyPr vert="horz" wrap="square" lIns="0" tIns="198755" rIns="0" bIns="0" rtlCol="0">
            <a:spAutoFit/>
          </a:bodyPr>
          <a:lstStyle/>
          <a:p>
            <a:pPr marL="316865" indent="-304165">
              <a:lnSpc>
                <a:spcPct val="100000"/>
              </a:lnSpc>
              <a:spcBef>
                <a:spcPts val="1565"/>
              </a:spcBef>
              <a:buClr>
                <a:srgbClr val="1CACE3"/>
              </a:buClr>
              <a:buSzPct val="91666"/>
              <a:buFont typeface="Cambria"/>
              <a:buChar char="◾"/>
              <a:tabLst>
                <a:tab pos="316865" algn="l"/>
              </a:tabLst>
            </a:pPr>
            <a:r>
              <a:rPr sz="24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IBM</a:t>
            </a:r>
            <a:r>
              <a:rPr sz="2400" spc="-8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4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Cloud</a:t>
            </a:r>
            <a:r>
              <a:rPr sz="2400" spc="-7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400" spc="-4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Watsonx</a:t>
            </a:r>
            <a:r>
              <a:rPr sz="2400" spc="-8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400" spc="-5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AI</a:t>
            </a:r>
            <a:r>
              <a:rPr sz="2400" spc="-7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Studio</a:t>
            </a:r>
            <a:endParaRPr sz="2400">
              <a:latin typeface="Franklin Gothic Medium"/>
              <a:cs typeface="Franklin Gothic Medium"/>
            </a:endParaRPr>
          </a:p>
          <a:p>
            <a:pPr marL="316865" indent="-304165">
              <a:lnSpc>
                <a:spcPct val="100000"/>
              </a:lnSpc>
              <a:spcBef>
                <a:spcPts val="1460"/>
              </a:spcBef>
              <a:buClr>
                <a:srgbClr val="1CACE3"/>
              </a:buClr>
              <a:buSzPct val="91666"/>
              <a:buFont typeface="Cambria"/>
              <a:buChar char="◾"/>
              <a:tabLst>
                <a:tab pos="316865" algn="l"/>
              </a:tabLst>
            </a:pPr>
            <a:r>
              <a:rPr sz="24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IBM</a:t>
            </a:r>
            <a:r>
              <a:rPr sz="2400" spc="-7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4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Cloud</a:t>
            </a:r>
            <a:r>
              <a:rPr sz="2400" spc="-7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400" spc="-4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Watson.x</a:t>
            </a:r>
            <a:r>
              <a:rPr sz="2400" spc="-7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400" spc="-5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AI</a:t>
            </a:r>
            <a:r>
              <a:rPr sz="2400" spc="-6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runtime</a:t>
            </a:r>
            <a:endParaRPr sz="2400">
              <a:latin typeface="Franklin Gothic Medium"/>
              <a:cs typeface="Franklin Gothic Medium"/>
            </a:endParaRPr>
          </a:p>
          <a:p>
            <a:pPr marL="316865" indent="-304165">
              <a:lnSpc>
                <a:spcPct val="100000"/>
              </a:lnSpc>
              <a:spcBef>
                <a:spcPts val="1470"/>
              </a:spcBef>
              <a:buClr>
                <a:srgbClr val="1CACE3"/>
              </a:buClr>
              <a:buSzPct val="91666"/>
              <a:buFont typeface="Cambria"/>
              <a:buChar char="◾"/>
              <a:tabLst>
                <a:tab pos="316865" algn="l"/>
              </a:tabLst>
            </a:pPr>
            <a:r>
              <a:rPr sz="24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IBM</a:t>
            </a:r>
            <a:r>
              <a:rPr sz="2400" spc="-8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4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Cloud</a:t>
            </a:r>
            <a:r>
              <a:rPr sz="2400" spc="-7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400" spc="-3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Agent</a:t>
            </a:r>
            <a:r>
              <a:rPr sz="2400" spc="-7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Lab</a:t>
            </a:r>
            <a:endParaRPr sz="2400">
              <a:latin typeface="Franklin Gothic Medium"/>
              <a:cs typeface="Franklin Gothic Medium"/>
            </a:endParaRPr>
          </a:p>
          <a:p>
            <a:pPr marL="316865" indent="-304165">
              <a:lnSpc>
                <a:spcPct val="100000"/>
              </a:lnSpc>
              <a:spcBef>
                <a:spcPts val="1460"/>
              </a:spcBef>
              <a:buClr>
                <a:srgbClr val="1CACE3"/>
              </a:buClr>
              <a:buSzPct val="91666"/>
              <a:buFont typeface="Cambria"/>
              <a:buChar char="◾"/>
              <a:tabLst>
                <a:tab pos="316865" algn="l"/>
              </a:tabLst>
            </a:pPr>
            <a:r>
              <a:rPr sz="240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IBM</a:t>
            </a:r>
            <a:r>
              <a:rPr sz="2400" spc="-8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Granite</a:t>
            </a:r>
            <a:r>
              <a:rPr sz="2400" spc="-7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foundation</a:t>
            </a:r>
            <a:r>
              <a:rPr sz="2400" spc="-75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model</a:t>
            </a:r>
            <a:endParaRPr sz="2400">
              <a:latin typeface="Franklin Gothic Medium"/>
              <a:cs typeface="Franklin Gothic Medium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2645" y="875487"/>
            <a:ext cx="315976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WOW</a:t>
            </a:r>
            <a:r>
              <a:rPr sz="3200" spc="-20" dirty="0"/>
              <a:t> </a:t>
            </a:r>
            <a:r>
              <a:rPr sz="3200" spc="-25" dirty="0"/>
              <a:t>FACTORS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475589" y="1805508"/>
            <a:ext cx="10740390" cy="43402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26695" algn="just">
              <a:lnSpc>
                <a:spcPct val="110000"/>
              </a:lnSpc>
              <a:spcBef>
                <a:spcPts val="100"/>
              </a:spcBef>
            </a:pPr>
            <a:r>
              <a:rPr sz="2000" dirty="0">
                <a:solidFill>
                  <a:srgbClr val="0E0E0E"/>
                </a:solidFill>
                <a:latin typeface="Calibri"/>
                <a:cs typeface="Calibri"/>
              </a:rPr>
              <a:t>This</a:t>
            </a:r>
            <a:r>
              <a:rPr sz="2000" spc="-50" dirty="0">
                <a:solidFill>
                  <a:srgbClr val="0E0E0E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E0E0E"/>
                </a:solidFill>
                <a:latin typeface="Calibri"/>
                <a:cs typeface="Calibri"/>
              </a:rPr>
              <a:t>agent</a:t>
            </a:r>
            <a:r>
              <a:rPr sz="2000" spc="-50" dirty="0">
                <a:solidFill>
                  <a:srgbClr val="0E0E0E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E0E0E"/>
                </a:solidFill>
                <a:latin typeface="Calibri"/>
                <a:cs typeface="Calibri"/>
              </a:rPr>
              <a:t>will</a:t>
            </a:r>
            <a:r>
              <a:rPr sz="2000" spc="-40" dirty="0">
                <a:solidFill>
                  <a:srgbClr val="0E0E0E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E0E0E"/>
                </a:solidFill>
                <a:latin typeface="Calibri"/>
                <a:cs typeface="Calibri"/>
              </a:rPr>
              <a:t>significantly</a:t>
            </a:r>
            <a:r>
              <a:rPr sz="2000" spc="-45" dirty="0">
                <a:solidFill>
                  <a:srgbClr val="0E0E0E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E0E0E"/>
                </a:solidFill>
                <a:latin typeface="Calibri"/>
                <a:cs typeface="Calibri"/>
              </a:rPr>
              <a:t>reduce</a:t>
            </a:r>
            <a:r>
              <a:rPr sz="2000" spc="-55" dirty="0">
                <a:solidFill>
                  <a:srgbClr val="0E0E0E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E0E0E"/>
                </a:solidFill>
                <a:latin typeface="Calibri"/>
                <a:cs typeface="Calibri"/>
              </a:rPr>
              <a:t>research</a:t>
            </a:r>
            <a:r>
              <a:rPr sz="2000" spc="-30" dirty="0">
                <a:solidFill>
                  <a:srgbClr val="0E0E0E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E0E0E"/>
                </a:solidFill>
                <a:latin typeface="Calibri"/>
                <a:cs typeface="Calibri"/>
              </a:rPr>
              <a:t>time,</a:t>
            </a:r>
            <a:r>
              <a:rPr sz="2000" spc="-45" dirty="0">
                <a:solidFill>
                  <a:srgbClr val="0E0E0E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E0E0E"/>
                </a:solidFill>
                <a:latin typeface="Calibri"/>
                <a:cs typeface="Calibri"/>
              </a:rPr>
              <a:t>improve</a:t>
            </a:r>
            <a:r>
              <a:rPr sz="2000" spc="-35" dirty="0">
                <a:solidFill>
                  <a:srgbClr val="0E0E0E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E0E0E"/>
                </a:solidFill>
                <a:latin typeface="Calibri"/>
                <a:cs typeface="Calibri"/>
              </a:rPr>
              <a:t>the</a:t>
            </a:r>
            <a:r>
              <a:rPr sz="2000" spc="-45" dirty="0">
                <a:solidFill>
                  <a:srgbClr val="0E0E0E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E0E0E"/>
                </a:solidFill>
                <a:latin typeface="Calibri"/>
                <a:cs typeface="Calibri"/>
              </a:rPr>
              <a:t>quality</a:t>
            </a:r>
            <a:r>
              <a:rPr sz="2000" spc="-55" dirty="0">
                <a:solidFill>
                  <a:srgbClr val="0E0E0E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E0E0E"/>
                </a:solidFill>
                <a:latin typeface="Calibri"/>
                <a:cs typeface="Calibri"/>
              </a:rPr>
              <a:t>of</a:t>
            </a:r>
            <a:r>
              <a:rPr sz="2000" spc="-55" dirty="0">
                <a:solidFill>
                  <a:srgbClr val="0E0E0E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E0E0E"/>
                </a:solidFill>
                <a:latin typeface="Calibri"/>
                <a:cs typeface="Calibri"/>
              </a:rPr>
              <a:t>literature</a:t>
            </a:r>
            <a:r>
              <a:rPr sz="2000" spc="-25" dirty="0">
                <a:solidFill>
                  <a:srgbClr val="0E0E0E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E0E0E"/>
                </a:solidFill>
                <a:latin typeface="Calibri"/>
                <a:cs typeface="Calibri"/>
              </a:rPr>
              <a:t>reviews,</a:t>
            </a:r>
            <a:r>
              <a:rPr sz="2000" spc="-40" dirty="0">
                <a:solidFill>
                  <a:srgbClr val="0E0E0E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E0E0E"/>
                </a:solidFill>
                <a:latin typeface="Calibri"/>
                <a:cs typeface="Calibri"/>
              </a:rPr>
              <a:t>help</a:t>
            </a:r>
            <a:r>
              <a:rPr sz="2000" spc="-55" dirty="0">
                <a:solidFill>
                  <a:srgbClr val="0E0E0E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E0E0E"/>
                </a:solidFill>
                <a:latin typeface="Calibri"/>
                <a:cs typeface="Calibri"/>
              </a:rPr>
              <a:t>early- </a:t>
            </a:r>
            <a:r>
              <a:rPr sz="2000" dirty="0">
                <a:solidFill>
                  <a:srgbClr val="0E0E0E"/>
                </a:solidFill>
                <a:latin typeface="Calibri"/>
                <a:cs typeface="Calibri"/>
              </a:rPr>
              <a:t>stage</a:t>
            </a:r>
            <a:r>
              <a:rPr sz="2000" spc="-45" dirty="0">
                <a:solidFill>
                  <a:srgbClr val="0E0E0E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E0E0E"/>
                </a:solidFill>
                <a:latin typeface="Calibri"/>
                <a:cs typeface="Calibri"/>
              </a:rPr>
              <a:t>researchers</a:t>
            </a:r>
            <a:r>
              <a:rPr sz="2000" spc="-25" dirty="0">
                <a:solidFill>
                  <a:srgbClr val="0E0E0E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E0E0E"/>
                </a:solidFill>
                <a:latin typeface="Calibri"/>
                <a:cs typeface="Calibri"/>
              </a:rPr>
              <a:t>find</a:t>
            </a:r>
            <a:r>
              <a:rPr sz="2000" spc="-45" dirty="0">
                <a:solidFill>
                  <a:srgbClr val="0E0E0E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E0E0E"/>
                </a:solidFill>
                <a:latin typeface="Calibri"/>
                <a:cs typeface="Calibri"/>
              </a:rPr>
              <a:t>direction,</a:t>
            </a:r>
            <a:r>
              <a:rPr sz="2000" spc="-40" dirty="0">
                <a:solidFill>
                  <a:srgbClr val="0E0E0E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E0E0E"/>
                </a:solidFill>
                <a:latin typeface="Calibri"/>
                <a:cs typeface="Calibri"/>
              </a:rPr>
              <a:t>and</a:t>
            </a:r>
            <a:r>
              <a:rPr sz="2000" spc="-45" dirty="0">
                <a:solidFill>
                  <a:srgbClr val="0E0E0E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E0E0E"/>
                </a:solidFill>
                <a:latin typeface="Calibri"/>
                <a:cs typeface="Calibri"/>
              </a:rPr>
              <a:t>foster</a:t>
            </a:r>
            <a:r>
              <a:rPr sz="2000" spc="-40" dirty="0">
                <a:solidFill>
                  <a:srgbClr val="0E0E0E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E0E0E"/>
                </a:solidFill>
                <a:latin typeface="Calibri"/>
                <a:cs typeface="Calibri"/>
              </a:rPr>
              <a:t>interdisciplinary</a:t>
            </a:r>
            <a:r>
              <a:rPr sz="2000" spc="-30" dirty="0">
                <a:solidFill>
                  <a:srgbClr val="0E0E0E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E0E0E"/>
                </a:solidFill>
                <a:latin typeface="Calibri"/>
                <a:cs typeface="Calibri"/>
              </a:rPr>
              <a:t>collaboration</a:t>
            </a:r>
            <a:r>
              <a:rPr sz="2000" spc="-45" dirty="0">
                <a:solidFill>
                  <a:srgbClr val="0E0E0E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E0E0E"/>
                </a:solidFill>
                <a:latin typeface="Calibri"/>
                <a:cs typeface="Calibri"/>
              </a:rPr>
              <a:t>by</a:t>
            </a:r>
            <a:r>
              <a:rPr sz="2000" spc="-65" dirty="0">
                <a:solidFill>
                  <a:srgbClr val="0E0E0E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E0E0E"/>
                </a:solidFill>
                <a:latin typeface="Calibri"/>
                <a:cs typeface="Calibri"/>
              </a:rPr>
              <a:t>making</a:t>
            </a:r>
            <a:r>
              <a:rPr sz="2000" spc="-45" dirty="0">
                <a:solidFill>
                  <a:srgbClr val="0E0E0E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E0E0E"/>
                </a:solidFill>
                <a:latin typeface="Calibri"/>
                <a:cs typeface="Calibri"/>
              </a:rPr>
              <a:t>knowledge</a:t>
            </a:r>
            <a:r>
              <a:rPr sz="2000" spc="-70" dirty="0">
                <a:solidFill>
                  <a:srgbClr val="0E0E0E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0E0E0E"/>
                </a:solidFill>
                <a:latin typeface="Calibri"/>
                <a:cs typeface="Calibri"/>
              </a:rPr>
              <a:t>more </a:t>
            </a:r>
            <a:r>
              <a:rPr sz="2000" dirty="0">
                <a:solidFill>
                  <a:srgbClr val="0E0E0E"/>
                </a:solidFill>
                <a:latin typeface="Calibri"/>
                <a:cs typeface="Calibri"/>
              </a:rPr>
              <a:t>accessible</a:t>
            </a:r>
            <a:r>
              <a:rPr sz="2000" spc="-45" dirty="0">
                <a:solidFill>
                  <a:srgbClr val="0E0E0E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E0E0E"/>
                </a:solidFill>
                <a:latin typeface="Calibri"/>
                <a:cs typeface="Calibri"/>
              </a:rPr>
              <a:t>and</a:t>
            </a:r>
            <a:r>
              <a:rPr sz="2000" spc="-60" dirty="0">
                <a:solidFill>
                  <a:srgbClr val="0E0E0E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E0E0E"/>
                </a:solidFill>
                <a:latin typeface="Calibri"/>
                <a:cs typeface="Calibri"/>
              </a:rPr>
              <a:t>actionable.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2000" dirty="0">
                <a:solidFill>
                  <a:srgbClr val="0E0E0E"/>
                </a:solidFill>
                <a:latin typeface="Calibri"/>
                <a:cs typeface="Calibri"/>
              </a:rPr>
              <a:t>Unique</a:t>
            </a:r>
            <a:r>
              <a:rPr sz="2000" spc="-5" dirty="0">
                <a:solidFill>
                  <a:srgbClr val="0E0E0E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E0E0E"/>
                </a:solidFill>
                <a:latin typeface="Calibri"/>
                <a:cs typeface="Calibri"/>
              </a:rPr>
              <a:t>features: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2000" dirty="0">
                <a:solidFill>
                  <a:srgbClr val="0E0E0E"/>
                </a:solidFill>
                <a:latin typeface="Calibri"/>
                <a:cs typeface="Calibri"/>
              </a:rPr>
              <a:t>Semantic</a:t>
            </a:r>
            <a:r>
              <a:rPr sz="2000" spc="-55" dirty="0">
                <a:solidFill>
                  <a:srgbClr val="0E0E0E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E0E0E"/>
                </a:solidFill>
                <a:latin typeface="Calibri"/>
                <a:cs typeface="Calibri"/>
              </a:rPr>
              <a:t>search</a:t>
            </a:r>
            <a:r>
              <a:rPr sz="2000" spc="-55" dirty="0">
                <a:solidFill>
                  <a:srgbClr val="0E0E0E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E0E0E"/>
                </a:solidFill>
                <a:latin typeface="Calibri"/>
                <a:cs typeface="Calibri"/>
              </a:rPr>
              <a:t>across</a:t>
            </a:r>
            <a:r>
              <a:rPr sz="2000" spc="-60" dirty="0">
                <a:solidFill>
                  <a:srgbClr val="0E0E0E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E0E0E"/>
                </a:solidFill>
                <a:latin typeface="Calibri"/>
                <a:cs typeface="Calibri"/>
              </a:rPr>
              <a:t>research</a:t>
            </a:r>
            <a:r>
              <a:rPr sz="2000" spc="-55" dirty="0">
                <a:solidFill>
                  <a:srgbClr val="0E0E0E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E0E0E"/>
                </a:solidFill>
                <a:latin typeface="Calibri"/>
                <a:cs typeface="Calibri"/>
              </a:rPr>
              <a:t>papers,</a:t>
            </a:r>
            <a:r>
              <a:rPr sz="2000" spc="-60" dirty="0">
                <a:solidFill>
                  <a:srgbClr val="0E0E0E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E0E0E"/>
                </a:solidFill>
                <a:latin typeface="Calibri"/>
                <a:cs typeface="Calibri"/>
              </a:rPr>
              <a:t>journals,</a:t>
            </a:r>
            <a:r>
              <a:rPr sz="2000" spc="-65" dirty="0">
                <a:solidFill>
                  <a:srgbClr val="0E0E0E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E0E0E"/>
                </a:solidFill>
                <a:latin typeface="Calibri"/>
                <a:cs typeface="Calibri"/>
              </a:rPr>
              <a:t>and</a:t>
            </a:r>
            <a:r>
              <a:rPr sz="2000" spc="-60" dirty="0">
                <a:solidFill>
                  <a:srgbClr val="0E0E0E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E0E0E"/>
                </a:solidFill>
                <a:latin typeface="Calibri"/>
                <a:cs typeface="Calibri"/>
              </a:rPr>
              <a:t>datasets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325"/>
              </a:spcBef>
            </a:pPr>
            <a:r>
              <a:rPr sz="2000" spc="-20" dirty="0">
                <a:solidFill>
                  <a:srgbClr val="0E0E0E"/>
                </a:solidFill>
                <a:latin typeface="Calibri"/>
                <a:cs typeface="Calibri"/>
              </a:rPr>
              <a:t>Auto-</a:t>
            </a:r>
            <a:r>
              <a:rPr sz="2000" spc="-10" dirty="0">
                <a:solidFill>
                  <a:srgbClr val="0E0E0E"/>
                </a:solidFill>
                <a:latin typeface="Calibri"/>
                <a:cs typeface="Calibri"/>
              </a:rPr>
              <a:t>summarization </a:t>
            </a:r>
            <a:r>
              <a:rPr sz="2000" dirty="0">
                <a:solidFill>
                  <a:srgbClr val="0E0E0E"/>
                </a:solidFill>
                <a:latin typeface="Calibri"/>
                <a:cs typeface="Calibri"/>
              </a:rPr>
              <a:t>of</a:t>
            </a:r>
            <a:r>
              <a:rPr sz="2000" spc="-25" dirty="0">
                <a:solidFill>
                  <a:srgbClr val="0E0E0E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E0E0E"/>
                </a:solidFill>
                <a:latin typeface="Calibri"/>
                <a:cs typeface="Calibri"/>
              </a:rPr>
              <a:t>selected</a:t>
            </a:r>
            <a:r>
              <a:rPr sz="2000" spc="10" dirty="0">
                <a:solidFill>
                  <a:srgbClr val="0E0E0E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E0E0E"/>
                </a:solidFill>
                <a:latin typeface="Calibri"/>
                <a:cs typeface="Calibri"/>
              </a:rPr>
              <a:t>papers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2000" dirty="0">
                <a:solidFill>
                  <a:srgbClr val="0E0E0E"/>
                </a:solidFill>
                <a:latin typeface="Calibri"/>
                <a:cs typeface="Calibri"/>
              </a:rPr>
              <a:t>Citation</a:t>
            </a:r>
            <a:r>
              <a:rPr sz="2000" spc="-50" dirty="0">
                <a:solidFill>
                  <a:srgbClr val="0E0E0E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E0E0E"/>
                </a:solidFill>
                <a:latin typeface="Calibri"/>
                <a:cs typeface="Calibri"/>
              </a:rPr>
              <a:t>and</a:t>
            </a:r>
            <a:r>
              <a:rPr sz="2000" spc="-50" dirty="0">
                <a:solidFill>
                  <a:srgbClr val="0E0E0E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0E0E0E"/>
                </a:solidFill>
                <a:latin typeface="Calibri"/>
                <a:cs typeface="Calibri"/>
              </a:rPr>
              <a:t>reference</a:t>
            </a:r>
            <a:r>
              <a:rPr sz="2000" spc="-50" dirty="0">
                <a:solidFill>
                  <a:srgbClr val="0E0E0E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E0E0E"/>
                </a:solidFill>
                <a:latin typeface="Calibri"/>
                <a:cs typeface="Calibri"/>
              </a:rPr>
              <a:t>analysis</a:t>
            </a:r>
            <a:r>
              <a:rPr sz="2000" spc="-45" dirty="0">
                <a:solidFill>
                  <a:srgbClr val="0E0E0E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E0E0E"/>
                </a:solidFill>
                <a:latin typeface="Calibri"/>
                <a:cs typeface="Calibri"/>
              </a:rPr>
              <a:t>to</a:t>
            </a:r>
            <a:r>
              <a:rPr sz="2000" spc="-45" dirty="0">
                <a:solidFill>
                  <a:srgbClr val="0E0E0E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E0E0E"/>
                </a:solidFill>
                <a:latin typeface="Calibri"/>
                <a:cs typeface="Calibri"/>
              </a:rPr>
              <a:t>trace</a:t>
            </a:r>
            <a:r>
              <a:rPr sz="2000" spc="-50" dirty="0">
                <a:solidFill>
                  <a:srgbClr val="0E0E0E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E0E0E"/>
                </a:solidFill>
                <a:latin typeface="Calibri"/>
                <a:cs typeface="Calibri"/>
              </a:rPr>
              <a:t>influence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2000" spc="-10" dirty="0">
                <a:solidFill>
                  <a:srgbClr val="0E0E0E"/>
                </a:solidFill>
                <a:latin typeface="Calibri"/>
                <a:cs typeface="Calibri"/>
              </a:rPr>
              <a:t>Recommendation</a:t>
            </a:r>
            <a:r>
              <a:rPr sz="2000" spc="-50" dirty="0">
                <a:solidFill>
                  <a:srgbClr val="0E0E0E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E0E0E"/>
                </a:solidFill>
                <a:latin typeface="Calibri"/>
                <a:cs typeface="Calibri"/>
              </a:rPr>
              <a:t>of</a:t>
            </a:r>
            <a:r>
              <a:rPr sz="2000" spc="-50" dirty="0">
                <a:solidFill>
                  <a:srgbClr val="0E0E0E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E0E0E"/>
                </a:solidFill>
                <a:latin typeface="Calibri"/>
                <a:cs typeface="Calibri"/>
              </a:rPr>
              <a:t>research</a:t>
            </a:r>
            <a:r>
              <a:rPr sz="2000" spc="-35" dirty="0">
                <a:solidFill>
                  <a:srgbClr val="0E0E0E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E0E0E"/>
                </a:solidFill>
                <a:latin typeface="Calibri"/>
                <a:cs typeface="Calibri"/>
              </a:rPr>
              <a:t>papers</a:t>
            </a:r>
            <a:r>
              <a:rPr sz="2000" spc="-30" dirty="0">
                <a:solidFill>
                  <a:srgbClr val="0E0E0E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E0E0E"/>
                </a:solidFill>
                <a:latin typeface="Calibri"/>
                <a:cs typeface="Calibri"/>
              </a:rPr>
              <a:t>based</a:t>
            </a:r>
            <a:r>
              <a:rPr sz="2000" spc="-50" dirty="0">
                <a:solidFill>
                  <a:srgbClr val="0E0E0E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E0E0E"/>
                </a:solidFill>
                <a:latin typeface="Calibri"/>
                <a:cs typeface="Calibri"/>
              </a:rPr>
              <a:t>on</a:t>
            </a:r>
            <a:r>
              <a:rPr sz="2000" spc="-40" dirty="0">
                <a:solidFill>
                  <a:srgbClr val="0E0E0E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E0E0E"/>
                </a:solidFill>
                <a:latin typeface="Calibri"/>
                <a:cs typeface="Calibri"/>
              </a:rPr>
              <a:t>a</a:t>
            </a:r>
            <a:r>
              <a:rPr sz="2000" spc="-55" dirty="0">
                <a:solidFill>
                  <a:srgbClr val="0E0E0E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E0E0E"/>
                </a:solidFill>
                <a:latin typeface="Calibri"/>
                <a:cs typeface="Calibri"/>
              </a:rPr>
              <a:t>user’s</a:t>
            </a:r>
            <a:r>
              <a:rPr sz="2000" spc="-30" dirty="0">
                <a:solidFill>
                  <a:srgbClr val="0E0E0E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E0E0E"/>
                </a:solidFill>
                <a:latin typeface="Calibri"/>
                <a:cs typeface="Calibri"/>
              </a:rPr>
              <a:t>current</a:t>
            </a:r>
            <a:r>
              <a:rPr sz="2000" spc="-40" dirty="0">
                <a:solidFill>
                  <a:srgbClr val="0E0E0E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0E0E0E"/>
                </a:solidFill>
                <a:latin typeface="Calibri"/>
                <a:cs typeface="Calibri"/>
              </a:rPr>
              <a:t>topic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2000" spc="-20" dirty="0">
                <a:solidFill>
                  <a:srgbClr val="0E0E0E"/>
                </a:solidFill>
                <a:latin typeface="Calibri"/>
                <a:cs typeface="Calibri"/>
              </a:rPr>
              <a:t>Trend</a:t>
            </a:r>
            <a:r>
              <a:rPr sz="2000" spc="-45" dirty="0">
                <a:solidFill>
                  <a:srgbClr val="0E0E0E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E0E0E"/>
                </a:solidFill>
                <a:latin typeface="Calibri"/>
                <a:cs typeface="Calibri"/>
              </a:rPr>
              <a:t>analysis</a:t>
            </a:r>
            <a:r>
              <a:rPr sz="2000" spc="-35" dirty="0">
                <a:solidFill>
                  <a:srgbClr val="0E0E0E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E0E0E"/>
                </a:solidFill>
                <a:latin typeface="Calibri"/>
                <a:cs typeface="Calibri"/>
              </a:rPr>
              <a:t>over</a:t>
            </a:r>
            <a:r>
              <a:rPr sz="2000" spc="-45" dirty="0">
                <a:solidFill>
                  <a:srgbClr val="0E0E0E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E0E0E"/>
                </a:solidFill>
                <a:latin typeface="Calibri"/>
                <a:cs typeface="Calibri"/>
              </a:rPr>
              <a:t>time</a:t>
            </a:r>
            <a:r>
              <a:rPr sz="2000" spc="-40" dirty="0">
                <a:solidFill>
                  <a:srgbClr val="0E0E0E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E0E0E"/>
                </a:solidFill>
                <a:latin typeface="Calibri"/>
                <a:cs typeface="Calibri"/>
              </a:rPr>
              <a:t>for</a:t>
            </a:r>
            <a:r>
              <a:rPr sz="2000" spc="-60" dirty="0">
                <a:solidFill>
                  <a:srgbClr val="0E0E0E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E0E0E"/>
                </a:solidFill>
                <a:latin typeface="Calibri"/>
                <a:cs typeface="Calibri"/>
              </a:rPr>
              <a:t>specific</a:t>
            </a:r>
            <a:r>
              <a:rPr sz="2000" spc="-30" dirty="0">
                <a:solidFill>
                  <a:srgbClr val="0E0E0E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0E0E0E"/>
                </a:solidFill>
                <a:latin typeface="Calibri"/>
                <a:cs typeface="Calibri"/>
              </a:rPr>
              <a:t>keywords</a:t>
            </a:r>
            <a:r>
              <a:rPr sz="2000" spc="-60" dirty="0">
                <a:solidFill>
                  <a:srgbClr val="0E0E0E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E0E0E"/>
                </a:solidFill>
                <a:latin typeface="Calibri"/>
                <a:cs typeface="Calibri"/>
              </a:rPr>
              <a:t>or</a:t>
            </a:r>
            <a:r>
              <a:rPr sz="2000" spc="-60" dirty="0">
                <a:solidFill>
                  <a:srgbClr val="0E0E0E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E0E0E"/>
                </a:solidFill>
                <a:latin typeface="Calibri"/>
                <a:cs typeface="Calibri"/>
              </a:rPr>
              <a:t>domains.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2000" dirty="0">
                <a:solidFill>
                  <a:srgbClr val="0E0E0E"/>
                </a:solidFill>
                <a:latin typeface="Calibri"/>
                <a:cs typeface="Calibri"/>
              </a:rPr>
              <a:t>Collaboration</a:t>
            </a:r>
            <a:r>
              <a:rPr sz="2000" spc="-65" dirty="0">
                <a:solidFill>
                  <a:srgbClr val="0E0E0E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E0E0E"/>
                </a:solidFill>
                <a:latin typeface="Calibri"/>
                <a:cs typeface="Calibri"/>
              </a:rPr>
              <a:t>mapping:</a:t>
            </a:r>
            <a:r>
              <a:rPr sz="2000" spc="-65" dirty="0">
                <a:solidFill>
                  <a:srgbClr val="0E0E0E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E0E0E"/>
                </a:solidFill>
                <a:latin typeface="Calibri"/>
                <a:cs typeface="Calibri"/>
              </a:rPr>
              <a:t>suggests</a:t>
            </a:r>
            <a:r>
              <a:rPr sz="2000" spc="-65" dirty="0">
                <a:solidFill>
                  <a:srgbClr val="0E0E0E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E0E0E"/>
                </a:solidFill>
                <a:latin typeface="Calibri"/>
                <a:cs typeface="Calibri"/>
              </a:rPr>
              <a:t>potential</a:t>
            </a:r>
            <a:r>
              <a:rPr sz="2000" spc="-50" dirty="0">
                <a:solidFill>
                  <a:srgbClr val="0E0E0E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E0E0E"/>
                </a:solidFill>
                <a:latin typeface="Calibri"/>
                <a:cs typeface="Calibri"/>
              </a:rPr>
              <a:t>co-</a:t>
            </a:r>
            <a:r>
              <a:rPr sz="2000" dirty="0">
                <a:solidFill>
                  <a:srgbClr val="0E0E0E"/>
                </a:solidFill>
                <a:latin typeface="Calibri"/>
                <a:cs typeface="Calibri"/>
              </a:rPr>
              <a:t>authors</a:t>
            </a:r>
            <a:r>
              <a:rPr sz="2000" spc="-65" dirty="0">
                <a:solidFill>
                  <a:srgbClr val="0E0E0E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E0E0E"/>
                </a:solidFill>
                <a:latin typeface="Calibri"/>
                <a:cs typeface="Calibri"/>
              </a:rPr>
              <a:t>or</a:t>
            </a:r>
            <a:r>
              <a:rPr sz="2000" spc="-65" dirty="0">
                <a:solidFill>
                  <a:srgbClr val="0E0E0E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E0E0E"/>
                </a:solidFill>
                <a:latin typeface="Calibri"/>
                <a:cs typeface="Calibri"/>
              </a:rPr>
              <a:t>institutions</a:t>
            </a:r>
            <a:r>
              <a:rPr sz="2000" spc="-45" dirty="0">
                <a:solidFill>
                  <a:srgbClr val="0E0E0E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E0E0E"/>
                </a:solidFill>
                <a:latin typeface="Calibri"/>
                <a:cs typeface="Calibri"/>
              </a:rPr>
              <a:t>based</a:t>
            </a:r>
            <a:r>
              <a:rPr sz="2000" spc="-50" dirty="0">
                <a:solidFill>
                  <a:srgbClr val="0E0E0E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E0E0E"/>
                </a:solidFill>
                <a:latin typeface="Calibri"/>
                <a:cs typeface="Calibri"/>
              </a:rPr>
              <a:t>on</a:t>
            </a:r>
            <a:r>
              <a:rPr sz="2000" spc="-65" dirty="0">
                <a:solidFill>
                  <a:srgbClr val="0E0E0E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E0E0E"/>
                </a:solidFill>
                <a:latin typeface="Calibri"/>
                <a:cs typeface="Calibri"/>
              </a:rPr>
              <a:t>similar</a:t>
            </a:r>
            <a:r>
              <a:rPr sz="2000" spc="-25" dirty="0">
                <a:solidFill>
                  <a:srgbClr val="0E0E0E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E0E0E"/>
                </a:solidFill>
                <a:latin typeface="Calibri"/>
                <a:cs typeface="Calibri"/>
              </a:rPr>
              <a:t>research</a:t>
            </a:r>
            <a:r>
              <a:rPr sz="2000" spc="-50" dirty="0">
                <a:solidFill>
                  <a:srgbClr val="0E0E0E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E0E0E"/>
                </a:solidFill>
                <a:latin typeface="Calibri"/>
                <a:cs typeface="Calibri"/>
              </a:rPr>
              <a:t>interests.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6167" y="1592706"/>
            <a:ext cx="18573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45" dirty="0"/>
              <a:t>END</a:t>
            </a:r>
            <a:r>
              <a:rPr spc="-55" dirty="0"/>
              <a:t> </a:t>
            </a:r>
            <a:r>
              <a:rPr spc="-220" dirty="0"/>
              <a:t>USERS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9993" y="2418968"/>
            <a:ext cx="4963795" cy="2232660"/>
          </a:xfrm>
          <a:prstGeom prst="rect">
            <a:avLst/>
          </a:prstGeom>
        </p:spPr>
        <p:txBody>
          <a:bodyPr vert="horz" wrap="square" lIns="0" tIns="198755" rIns="0" bIns="0" rtlCol="0">
            <a:spAutoFit/>
          </a:bodyPr>
          <a:lstStyle/>
          <a:p>
            <a:pPr marL="316865" indent="-304165">
              <a:lnSpc>
                <a:spcPct val="100000"/>
              </a:lnSpc>
              <a:spcBef>
                <a:spcPts val="1565"/>
              </a:spcBef>
              <a:buClr>
                <a:srgbClr val="1CACE3"/>
              </a:buClr>
              <a:buSzPct val="91666"/>
              <a:buFont typeface="Cambria"/>
              <a:buChar char="◾"/>
              <a:tabLst>
                <a:tab pos="316865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Academic</a:t>
            </a:r>
            <a:r>
              <a:rPr sz="2400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Researchers</a:t>
            </a:r>
            <a:endParaRPr sz="2400">
              <a:latin typeface="Calibri"/>
              <a:cs typeface="Calibri"/>
            </a:endParaRPr>
          </a:p>
          <a:p>
            <a:pPr marL="316865" indent="-304165">
              <a:lnSpc>
                <a:spcPct val="100000"/>
              </a:lnSpc>
              <a:spcBef>
                <a:spcPts val="1460"/>
              </a:spcBef>
              <a:buClr>
                <a:srgbClr val="1CACE3"/>
              </a:buClr>
              <a:buSzPct val="91666"/>
              <a:buFont typeface="Cambria"/>
              <a:buChar char="◾"/>
              <a:tabLst>
                <a:tab pos="316865" algn="l"/>
              </a:tabLst>
            </a:pP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Research</a:t>
            </a:r>
            <a:r>
              <a:rPr sz="2400" spc="-9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Institutions</a:t>
            </a:r>
            <a:r>
              <a:rPr sz="2400" spc="-8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4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Universities</a:t>
            </a:r>
            <a:endParaRPr sz="2400">
              <a:latin typeface="Calibri"/>
              <a:cs typeface="Calibri"/>
            </a:endParaRPr>
          </a:p>
          <a:p>
            <a:pPr marL="316865" indent="-304165">
              <a:lnSpc>
                <a:spcPct val="100000"/>
              </a:lnSpc>
              <a:spcBef>
                <a:spcPts val="1470"/>
              </a:spcBef>
              <a:buClr>
                <a:srgbClr val="1CACE3"/>
              </a:buClr>
              <a:buSzPct val="91666"/>
              <a:buFont typeface="Cambria"/>
              <a:buChar char="◾"/>
              <a:tabLst>
                <a:tab pos="316865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Industry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R&amp;D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Teams</a:t>
            </a:r>
            <a:endParaRPr sz="2400">
              <a:latin typeface="Calibri"/>
              <a:cs typeface="Calibri"/>
            </a:endParaRPr>
          </a:p>
          <a:p>
            <a:pPr marL="316865" indent="-304165">
              <a:lnSpc>
                <a:spcPct val="100000"/>
              </a:lnSpc>
              <a:spcBef>
                <a:spcPts val="1465"/>
              </a:spcBef>
              <a:buClr>
                <a:srgbClr val="1CACE3"/>
              </a:buClr>
              <a:buSzPct val="91666"/>
              <a:buFont typeface="Cambria"/>
              <a:buChar char="◾"/>
              <a:tabLst>
                <a:tab pos="316865" algn="l"/>
              </a:tabLst>
            </a:pP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Educators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9993" y="1450086"/>
            <a:ext cx="14395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00" dirty="0"/>
              <a:t>RESULTS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93284" y="618058"/>
            <a:ext cx="5908294" cy="559816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14908" y="2651887"/>
            <a:ext cx="3932554" cy="25869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74930" indent="-69850">
              <a:lnSpc>
                <a:spcPct val="100000"/>
              </a:lnSpc>
              <a:spcBef>
                <a:spcPts val="105"/>
              </a:spcBef>
              <a:buSzPct val="92857"/>
              <a:buFont typeface="Arial MT"/>
              <a:buChar char="•"/>
              <a:tabLst>
                <a:tab pos="74930" algn="l"/>
              </a:tabLst>
            </a:pPr>
            <a:r>
              <a:rPr sz="1400" b="1" spc="-20" dirty="0">
                <a:latin typeface="Arial"/>
                <a:cs typeface="Arial"/>
              </a:rPr>
              <a:t>Topic:</a:t>
            </a:r>
            <a:r>
              <a:rPr sz="1400" b="1" spc="-5" dirty="0">
                <a:latin typeface="Arial"/>
                <a:cs typeface="Arial"/>
              </a:rPr>
              <a:t> </a:t>
            </a:r>
            <a:r>
              <a:rPr sz="1400" spc="-10" dirty="0">
                <a:latin typeface="Arial MT"/>
                <a:cs typeface="Arial MT"/>
              </a:rPr>
              <a:t>Introduction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to the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Research</a:t>
            </a:r>
            <a:r>
              <a:rPr sz="1400" spc="-10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Agent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tool.</a:t>
            </a:r>
            <a:endParaRPr sz="1400">
              <a:latin typeface="Arial MT"/>
              <a:cs typeface="Arial MT"/>
            </a:endParaRPr>
          </a:p>
          <a:p>
            <a:pPr marL="74930" indent="-69850">
              <a:lnSpc>
                <a:spcPct val="100000"/>
              </a:lnSpc>
              <a:buSzPct val="92857"/>
              <a:buFont typeface="Arial MT"/>
              <a:buChar char="•"/>
              <a:tabLst>
                <a:tab pos="74930" algn="l"/>
              </a:tabLst>
            </a:pPr>
            <a:r>
              <a:rPr sz="1400" b="1" dirty="0">
                <a:latin typeface="Arial"/>
                <a:cs typeface="Arial"/>
              </a:rPr>
              <a:t>Functionality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of </a:t>
            </a:r>
            <a:r>
              <a:rPr sz="1400" b="1" spc="-10" dirty="0">
                <a:latin typeface="Arial"/>
                <a:cs typeface="Arial"/>
              </a:rPr>
              <a:t>Research</a:t>
            </a:r>
            <a:r>
              <a:rPr sz="1400" b="1" spc="-75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Agent:</a:t>
            </a:r>
            <a:endParaRPr sz="1400">
              <a:latin typeface="Arial"/>
              <a:cs typeface="Arial"/>
            </a:endParaRPr>
          </a:p>
          <a:p>
            <a:pPr marL="74930" indent="-69850">
              <a:lnSpc>
                <a:spcPct val="100000"/>
              </a:lnSpc>
              <a:buSzPct val="92857"/>
              <a:buChar char="•"/>
              <a:tabLst>
                <a:tab pos="74930" algn="l"/>
              </a:tabLst>
            </a:pPr>
            <a:r>
              <a:rPr sz="1400" dirty="0">
                <a:latin typeface="Arial MT"/>
                <a:cs typeface="Arial MT"/>
              </a:rPr>
              <a:t>Can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b="1" dirty="0">
                <a:latin typeface="Arial"/>
                <a:cs typeface="Arial"/>
              </a:rPr>
              <a:t>generate</a:t>
            </a:r>
            <a:r>
              <a:rPr sz="1400" b="1" spc="-6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research</a:t>
            </a:r>
            <a:r>
              <a:rPr sz="1400" b="1" spc="-5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reports</a:t>
            </a:r>
            <a:r>
              <a:rPr sz="1400" b="1" spc="-35" dirty="0">
                <a:latin typeface="Arial"/>
                <a:cs typeface="Arial"/>
              </a:rPr>
              <a:t> </a:t>
            </a:r>
            <a:r>
              <a:rPr sz="1400" dirty="0">
                <a:latin typeface="Arial MT"/>
                <a:cs typeface="Arial MT"/>
              </a:rPr>
              <a:t>based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-25" dirty="0">
                <a:latin typeface="Arial MT"/>
                <a:cs typeface="Arial MT"/>
              </a:rPr>
              <a:t>on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400" spc="-10" dirty="0">
                <a:latin typeface="Arial MT"/>
                <a:cs typeface="Arial MT"/>
              </a:rPr>
              <a:t>queries.</a:t>
            </a:r>
            <a:endParaRPr sz="1400">
              <a:latin typeface="Arial MT"/>
              <a:cs typeface="Arial MT"/>
            </a:endParaRPr>
          </a:p>
          <a:p>
            <a:pPr marL="74930" indent="-69850">
              <a:lnSpc>
                <a:spcPct val="100000"/>
              </a:lnSpc>
              <a:buSzPct val="92857"/>
              <a:buChar char="•"/>
              <a:tabLst>
                <a:tab pos="74930" algn="l"/>
              </a:tabLst>
            </a:pPr>
            <a:r>
              <a:rPr sz="1400" dirty="0">
                <a:latin typeface="Arial MT"/>
                <a:cs typeface="Arial MT"/>
              </a:rPr>
              <a:t>Can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b="1" dirty="0">
                <a:latin typeface="Arial"/>
                <a:cs typeface="Arial"/>
              </a:rPr>
              <a:t>suggest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hypotheses </a:t>
            </a:r>
            <a:r>
              <a:rPr sz="1400" dirty="0">
                <a:latin typeface="Arial MT"/>
                <a:cs typeface="Arial MT"/>
              </a:rPr>
              <a:t>for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research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spc="-20" dirty="0">
                <a:latin typeface="Arial MT"/>
                <a:cs typeface="Arial MT"/>
              </a:rPr>
              <a:t>work.</a:t>
            </a:r>
            <a:endParaRPr sz="1400">
              <a:latin typeface="Arial MT"/>
              <a:cs typeface="Arial MT"/>
            </a:endParaRPr>
          </a:p>
          <a:p>
            <a:pPr marL="12700" marR="5080" indent="-7620">
              <a:lnSpc>
                <a:spcPct val="100000"/>
              </a:lnSpc>
              <a:buSzPct val="92857"/>
              <a:buChar char="•"/>
              <a:tabLst>
                <a:tab pos="74930" algn="l"/>
              </a:tabLst>
            </a:pPr>
            <a:r>
              <a:rPr sz="1400" dirty="0">
                <a:latin typeface="Arial MT"/>
                <a:cs typeface="Arial MT"/>
              </a:rPr>
              <a:t>	Can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b="1" dirty="0">
                <a:latin typeface="Arial"/>
                <a:cs typeface="Arial"/>
              </a:rPr>
              <a:t>draft</a:t>
            </a:r>
            <a:r>
              <a:rPr sz="1400" b="1" spc="-4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sections</a:t>
            </a:r>
            <a:r>
              <a:rPr sz="1400" b="1" spc="-4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of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research</a:t>
            </a:r>
            <a:r>
              <a:rPr sz="1400" b="1" spc="-5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papers</a:t>
            </a:r>
            <a:r>
              <a:rPr sz="1400" dirty="0">
                <a:latin typeface="Arial MT"/>
                <a:cs typeface="Arial MT"/>
              </a:rPr>
              <a:t>,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helping </a:t>
            </a:r>
            <a:r>
              <a:rPr sz="1400" dirty="0">
                <a:latin typeface="Arial MT"/>
                <a:cs typeface="Arial MT"/>
              </a:rPr>
              <a:t>in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academic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writing.</a:t>
            </a:r>
            <a:endParaRPr sz="1400">
              <a:latin typeface="Arial MT"/>
              <a:cs typeface="Arial MT"/>
            </a:endParaRPr>
          </a:p>
          <a:p>
            <a:pPr marL="12700" marR="24130" indent="-7620">
              <a:lnSpc>
                <a:spcPct val="100000"/>
              </a:lnSpc>
              <a:buSzPct val="92857"/>
              <a:buFont typeface="Arial MT"/>
              <a:buChar char="•"/>
              <a:tabLst>
                <a:tab pos="74930" algn="l"/>
              </a:tabLst>
            </a:pPr>
            <a:r>
              <a:rPr sz="1400" b="1" dirty="0">
                <a:latin typeface="Arial"/>
                <a:cs typeface="Arial"/>
              </a:rPr>
              <a:t>	Purpose:</a:t>
            </a:r>
            <a:r>
              <a:rPr sz="1400" b="1" spc="-50" dirty="0">
                <a:latin typeface="Arial"/>
                <a:cs typeface="Arial"/>
              </a:rPr>
              <a:t> </a:t>
            </a:r>
            <a:r>
              <a:rPr sz="1400" dirty="0">
                <a:latin typeface="Arial MT"/>
                <a:cs typeface="Arial MT"/>
              </a:rPr>
              <a:t>Helps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users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streamline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research</a:t>
            </a:r>
            <a:r>
              <a:rPr sz="1400" spc="-6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tasks </a:t>
            </a:r>
            <a:r>
              <a:rPr sz="1400" dirty="0">
                <a:latin typeface="Arial MT"/>
                <a:cs typeface="Arial MT"/>
              </a:rPr>
              <a:t>and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document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preparation.</a:t>
            </a:r>
            <a:endParaRPr sz="1400">
              <a:latin typeface="Arial MT"/>
              <a:cs typeface="Arial MT"/>
            </a:endParaRPr>
          </a:p>
          <a:p>
            <a:pPr marL="12700" marR="235585" indent="-7620" algn="just">
              <a:lnSpc>
                <a:spcPct val="100000"/>
              </a:lnSpc>
              <a:buSzPct val="92857"/>
              <a:buFont typeface="Arial MT"/>
              <a:buChar char="•"/>
              <a:tabLst>
                <a:tab pos="74930" algn="l"/>
              </a:tabLst>
            </a:pPr>
            <a:r>
              <a:rPr sz="1400" b="1" dirty="0">
                <a:latin typeface="Arial"/>
                <a:cs typeface="Arial"/>
              </a:rPr>
              <a:t>	Visual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Representation:</a:t>
            </a:r>
            <a:r>
              <a:rPr sz="1400" b="1" spc="-60" dirty="0">
                <a:latin typeface="Arial"/>
                <a:cs typeface="Arial"/>
              </a:rPr>
              <a:t> </a:t>
            </a:r>
            <a:r>
              <a:rPr sz="1400" dirty="0">
                <a:latin typeface="Arial MT"/>
                <a:cs typeface="Arial MT"/>
              </a:rPr>
              <a:t>Shows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an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illustration </a:t>
            </a:r>
            <a:r>
              <a:rPr sz="1400" dirty="0">
                <a:latin typeface="Arial MT"/>
                <a:cs typeface="Arial MT"/>
              </a:rPr>
              <a:t>symbolizing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research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and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analysis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(magnifying </a:t>
            </a:r>
            <a:r>
              <a:rPr sz="1400" dirty="0">
                <a:latin typeface="Arial MT"/>
                <a:cs typeface="Arial MT"/>
              </a:rPr>
              <a:t>glass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and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connection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nodes).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0203" rIns="0" bIns="0" rtlCol="0">
            <a:spAutoFit/>
          </a:bodyPr>
          <a:lstStyle/>
          <a:p>
            <a:pPr marL="158115">
              <a:lnSpc>
                <a:spcPct val="100000"/>
              </a:lnSpc>
              <a:spcBef>
                <a:spcPts val="95"/>
              </a:spcBef>
            </a:pPr>
            <a:r>
              <a:rPr spc="-300" dirty="0"/>
              <a:t>RESULTS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01030" y="618058"/>
            <a:ext cx="5892800" cy="559816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14908" y="1572259"/>
            <a:ext cx="4504055" cy="42945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224790" indent="-7620">
              <a:lnSpc>
                <a:spcPct val="100000"/>
              </a:lnSpc>
              <a:spcBef>
                <a:spcPts val="105"/>
              </a:spcBef>
              <a:buSzPct val="92857"/>
              <a:buFont typeface="Arial MT"/>
              <a:buChar char="•"/>
              <a:tabLst>
                <a:tab pos="74930" algn="l"/>
              </a:tabLst>
            </a:pPr>
            <a:r>
              <a:rPr sz="1400" b="1" spc="-20" dirty="0">
                <a:latin typeface="Arial"/>
                <a:cs typeface="Arial"/>
              </a:rPr>
              <a:t>	Topic: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dirty="0">
                <a:latin typeface="Arial MT"/>
                <a:cs typeface="Arial MT"/>
              </a:rPr>
              <a:t>Recent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research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articles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and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news</a:t>
            </a:r>
            <a:r>
              <a:rPr sz="1400" spc="-10" dirty="0">
                <a:latin typeface="Arial MT"/>
                <a:cs typeface="Arial MT"/>
              </a:rPr>
              <a:t> on</a:t>
            </a:r>
            <a:r>
              <a:rPr sz="1400" spc="-9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Artificial </a:t>
            </a:r>
            <a:r>
              <a:rPr sz="1400" dirty="0">
                <a:latin typeface="Arial MT"/>
                <a:cs typeface="Arial MT"/>
              </a:rPr>
              <a:t>Intelligence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(AI).</a:t>
            </a:r>
            <a:endParaRPr sz="1400">
              <a:latin typeface="Arial MT"/>
              <a:cs typeface="Arial MT"/>
            </a:endParaRPr>
          </a:p>
          <a:p>
            <a:pPr marL="74295" indent="-69850">
              <a:lnSpc>
                <a:spcPct val="100000"/>
              </a:lnSpc>
              <a:buSzPct val="92857"/>
              <a:buFont typeface="Arial MT"/>
              <a:buChar char="•"/>
              <a:tabLst>
                <a:tab pos="74295" algn="l"/>
              </a:tabLst>
            </a:pPr>
            <a:r>
              <a:rPr sz="1400" b="1" dirty="0">
                <a:latin typeface="Arial"/>
                <a:cs typeface="Arial"/>
              </a:rPr>
              <a:t>Sources</a:t>
            </a:r>
            <a:r>
              <a:rPr sz="1400" b="1" spc="-55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Mentioned:</a:t>
            </a:r>
            <a:endParaRPr sz="1400">
              <a:latin typeface="Arial"/>
              <a:cs typeface="Arial"/>
            </a:endParaRPr>
          </a:p>
          <a:p>
            <a:pPr marL="12700" marR="6350" indent="-7620">
              <a:lnSpc>
                <a:spcPct val="100000"/>
              </a:lnSpc>
              <a:buSzPct val="92857"/>
              <a:buFont typeface="Arial MT"/>
              <a:buChar char="•"/>
              <a:tabLst>
                <a:tab pos="74930" algn="l"/>
              </a:tabLst>
            </a:pPr>
            <a:r>
              <a:rPr sz="1400" b="1" dirty="0">
                <a:latin typeface="Arial"/>
                <a:cs typeface="Arial"/>
              </a:rPr>
              <a:t>	MIT</a:t>
            </a:r>
            <a:r>
              <a:rPr sz="1400" b="1" spc="-6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News:</a:t>
            </a:r>
            <a:r>
              <a:rPr sz="1400" b="1" spc="-45" dirty="0">
                <a:latin typeface="Arial"/>
                <a:cs typeface="Arial"/>
              </a:rPr>
              <a:t> </a:t>
            </a:r>
            <a:r>
              <a:rPr sz="1400" dirty="0">
                <a:latin typeface="Arial MT"/>
                <a:cs typeface="Arial MT"/>
              </a:rPr>
              <a:t>Research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on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identifying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and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addressing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spc="-20" dirty="0">
                <a:latin typeface="Arial MT"/>
                <a:cs typeface="Arial MT"/>
              </a:rPr>
              <a:t>bias </a:t>
            </a:r>
            <a:r>
              <a:rPr sz="1400" dirty="0">
                <a:latin typeface="Arial MT"/>
                <a:cs typeface="Arial MT"/>
              </a:rPr>
              <a:t>in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large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language</a:t>
            </a:r>
            <a:r>
              <a:rPr sz="1400" spc="-6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models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(LLMs).</a:t>
            </a:r>
            <a:endParaRPr sz="1400">
              <a:latin typeface="Arial MT"/>
              <a:cs typeface="Arial MT"/>
            </a:endParaRPr>
          </a:p>
          <a:p>
            <a:pPr marL="12700" marR="340360" indent="-7620">
              <a:lnSpc>
                <a:spcPct val="100000"/>
              </a:lnSpc>
              <a:buSzPct val="92857"/>
              <a:buFont typeface="Arial MT"/>
              <a:buChar char="•"/>
              <a:tabLst>
                <a:tab pos="74930" algn="l"/>
              </a:tabLst>
            </a:pPr>
            <a:r>
              <a:rPr sz="1400" b="1" dirty="0">
                <a:latin typeface="Arial"/>
                <a:cs typeface="Arial"/>
              </a:rPr>
              <a:t>	arXiv: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dirty="0">
                <a:latin typeface="Arial MT"/>
                <a:cs typeface="Arial MT"/>
              </a:rPr>
              <a:t>Use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of</a:t>
            </a:r>
            <a:r>
              <a:rPr sz="1400" spc="-9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AI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agents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in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research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on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refugee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child </a:t>
            </a:r>
            <a:r>
              <a:rPr sz="1400" dirty="0">
                <a:latin typeface="Arial MT"/>
                <a:cs typeface="Arial MT"/>
              </a:rPr>
              <a:t>mental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health.</a:t>
            </a:r>
            <a:endParaRPr sz="1400">
              <a:latin typeface="Arial MT"/>
              <a:cs typeface="Arial MT"/>
            </a:endParaRPr>
          </a:p>
          <a:p>
            <a:pPr marL="12700" marR="72390" indent="-7620">
              <a:lnSpc>
                <a:spcPct val="100000"/>
              </a:lnSpc>
              <a:buSzPct val="92857"/>
              <a:buFont typeface="Arial MT"/>
              <a:buChar char="•"/>
              <a:tabLst>
                <a:tab pos="74930" algn="l"/>
              </a:tabLst>
            </a:pPr>
            <a:r>
              <a:rPr sz="1400" b="1" dirty="0">
                <a:latin typeface="Arial"/>
                <a:cs typeface="Arial"/>
              </a:rPr>
              <a:t>	Stanford</a:t>
            </a:r>
            <a:r>
              <a:rPr sz="1400" b="1" spc="-6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HAI:</a:t>
            </a:r>
            <a:r>
              <a:rPr sz="1400" b="1" spc="-60" dirty="0">
                <a:latin typeface="Arial"/>
                <a:cs typeface="Arial"/>
              </a:rPr>
              <a:t> </a:t>
            </a:r>
            <a:r>
              <a:rPr sz="1400" dirty="0">
                <a:latin typeface="Arial MT"/>
                <a:cs typeface="Arial MT"/>
              </a:rPr>
              <a:t>AI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advancements</a:t>
            </a:r>
            <a:r>
              <a:rPr sz="1400" spc="-7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improving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patient</a:t>
            </a:r>
            <a:r>
              <a:rPr sz="1400" spc="-65" dirty="0">
                <a:latin typeface="Arial MT"/>
                <a:cs typeface="Arial MT"/>
              </a:rPr>
              <a:t> </a:t>
            </a:r>
            <a:r>
              <a:rPr sz="1400" spc="-20" dirty="0">
                <a:latin typeface="Arial MT"/>
                <a:cs typeface="Arial MT"/>
              </a:rPr>
              <a:t>care </a:t>
            </a:r>
            <a:r>
              <a:rPr sz="1400" dirty="0">
                <a:latin typeface="Arial MT"/>
                <a:cs typeface="Arial MT"/>
              </a:rPr>
              <a:t>and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expanding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research</a:t>
            </a:r>
            <a:r>
              <a:rPr sz="1400" spc="-6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capacity.</a:t>
            </a:r>
            <a:endParaRPr sz="1400">
              <a:latin typeface="Arial MT"/>
              <a:cs typeface="Arial MT"/>
            </a:endParaRPr>
          </a:p>
          <a:p>
            <a:pPr marL="12700" marR="36830" indent="-7620">
              <a:lnSpc>
                <a:spcPct val="100000"/>
              </a:lnSpc>
              <a:buSzPct val="92857"/>
              <a:buFont typeface="Arial MT"/>
              <a:buChar char="•"/>
              <a:tabLst>
                <a:tab pos="74930" algn="l"/>
              </a:tabLst>
            </a:pPr>
            <a:r>
              <a:rPr sz="1400" b="1" dirty="0">
                <a:latin typeface="Arial"/>
                <a:cs typeface="Arial"/>
              </a:rPr>
              <a:t>	Journal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of</a:t>
            </a:r>
            <a:r>
              <a:rPr sz="1400" b="1" spc="-7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Artificial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Intelligence</a:t>
            </a:r>
            <a:r>
              <a:rPr sz="1400" b="1" spc="-5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Research: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dirty="0">
                <a:latin typeface="Arial MT"/>
                <a:cs typeface="Arial MT"/>
              </a:rPr>
              <a:t>Focus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spc="-25" dirty="0">
                <a:latin typeface="Arial MT"/>
                <a:cs typeface="Arial MT"/>
              </a:rPr>
              <a:t>on </a:t>
            </a:r>
            <a:r>
              <a:rPr sz="1400" dirty="0">
                <a:latin typeface="Arial MT"/>
                <a:cs typeface="Arial MT"/>
              </a:rPr>
              <a:t>machine</a:t>
            </a:r>
            <a:r>
              <a:rPr sz="1400" spc="-7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learning,</a:t>
            </a:r>
            <a:r>
              <a:rPr sz="1400" spc="-7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natural</a:t>
            </a:r>
            <a:r>
              <a:rPr sz="1400" spc="-7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language</a:t>
            </a:r>
            <a:r>
              <a:rPr sz="1400" spc="-8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processing,</a:t>
            </a:r>
            <a:r>
              <a:rPr sz="1400" spc="-7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robotics, </a:t>
            </a:r>
            <a:r>
              <a:rPr sz="1400" dirty="0">
                <a:latin typeface="Arial MT"/>
                <a:cs typeface="Arial MT"/>
              </a:rPr>
              <a:t>vision,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and</a:t>
            </a:r>
            <a:r>
              <a:rPr sz="1400" spc="-9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AI </a:t>
            </a:r>
            <a:r>
              <a:rPr sz="1400" spc="-10" dirty="0">
                <a:latin typeface="Arial MT"/>
                <a:cs typeface="Arial MT"/>
              </a:rPr>
              <a:t>uncertainty.</a:t>
            </a:r>
            <a:endParaRPr sz="1400">
              <a:latin typeface="Arial MT"/>
              <a:cs typeface="Arial MT"/>
            </a:endParaRPr>
          </a:p>
          <a:p>
            <a:pPr marL="12700" marR="445134" indent="-7620">
              <a:lnSpc>
                <a:spcPct val="100000"/>
              </a:lnSpc>
              <a:spcBef>
                <a:spcPts val="5"/>
              </a:spcBef>
              <a:buSzPct val="92857"/>
              <a:buFont typeface="Arial MT"/>
              <a:buChar char="•"/>
              <a:tabLst>
                <a:tab pos="74930" algn="l"/>
              </a:tabLst>
            </a:pPr>
            <a:r>
              <a:rPr sz="1400" b="1" dirty="0">
                <a:latin typeface="Arial"/>
                <a:cs typeface="Arial"/>
              </a:rPr>
              <a:t>	ScienceDaily: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dirty="0">
                <a:latin typeface="Arial MT"/>
                <a:cs typeface="Arial MT"/>
              </a:rPr>
              <a:t>Study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showing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quantum</a:t>
            </a:r>
            <a:r>
              <a:rPr sz="1400" spc="-6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computers </a:t>
            </a:r>
            <a:r>
              <a:rPr sz="1400" dirty="0">
                <a:latin typeface="Arial MT"/>
                <a:cs typeface="Arial MT"/>
              </a:rPr>
              <a:t>improving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machine</a:t>
            </a:r>
            <a:r>
              <a:rPr sz="1400" spc="-7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learning</a:t>
            </a:r>
            <a:r>
              <a:rPr sz="1400" spc="-6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performance.</a:t>
            </a:r>
            <a:endParaRPr sz="1400">
              <a:latin typeface="Arial MT"/>
              <a:cs typeface="Arial MT"/>
            </a:endParaRPr>
          </a:p>
          <a:p>
            <a:pPr marL="12700" marR="5080" indent="-7620">
              <a:lnSpc>
                <a:spcPct val="100000"/>
              </a:lnSpc>
              <a:buSzPct val="92857"/>
              <a:buFont typeface="Arial MT"/>
              <a:buChar char="•"/>
              <a:tabLst>
                <a:tab pos="74930" algn="l"/>
              </a:tabLst>
            </a:pPr>
            <a:r>
              <a:rPr sz="1400" b="1" spc="-10" dirty="0">
                <a:latin typeface="Arial"/>
                <a:cs typeface="Arial"/>
              </a:rPr>
              <a:t>	McKinsey:</a:t>
            </a:r>
            <a:r>
              <a:rPr sz="1400" b="1" spc="-85" dirty="0">
                <a:latin typeface="Arial"/>
                <a:cs typeface="Arial"/>
              </a:rPr>
              <a:t> </a:t>
            </a:r>
            <a:r>
              <a:rPr sz="1400" dirty="0">
                <a:latin typeface="Arial MT"/>
                <a:cs typeface="Arial MT"/>
              </a:rPr>
              <a:t>AI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adoption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trends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in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organizations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for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better bottom-</a:t>
            </a:r>
            <a:r>
              <a:rPr sz="1400" dirty="0">
                <a:latin typeface="Arial MT"/>
                <a:cs typeface="Arial MT"/>
              </a:rPr>
              <a:t>line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impact.</a:t>
            </a:r>
            <a:endParaRPr sz="1400">
              <a:latin typeface="Arial MT"/>
              <a:cs typeface="Arial MT"/>
            </a:endParaRPr>
          </a:p>
          <a:p>
            <a:pPr marL="74930" indent="-69850">
              <a:lnSpc>
                <a:spcPct val="100000"/>
              </a:lnSpc>
              <a:buSzPct val="92857"/>
              <a:buFont typeface="Arial MT"/>
              <a:buChar char="•"/>
              <a:tabLst>
                <a:tab pos="74930" algn="l"/>
              </a:tabLst>
            </a:pPr>
            <a:r>
              <a:rPr sz="1400" b="1" dirty="0">
                <a:latin typeface="Arial"/>
                <a:cs typeface="Arial"/>
              </a:rPr>
              <a:t>Apple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Machine</a:t>
            </a:r>
            <a:r>
              <a:rPr sz="1400" b="1" spc="-7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Learning</a:t>
            </a:r>
            <a:r>
              <a:rPr sz="1400" b="1" spc="-6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Research:</a:t>
            </a:r>
            <a:r>
              <a:rPr sz="1400" b="1" spc="-55" dirty="0">
                <a:latin typeface="Arial"/>
                <a:cs typeface="Arial"/>
              </a:rPr>
              <a:t> </a:t>
            </a:r>
            <a:r>
              <a:rPr sz="1400" dirty="0">
                <a:latin typeface="Arial MT"/>
                <a:cs typeface="Arial MT"/>
              </a:rPr>
              <a:t>Overview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of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spc="-25" dirty="0">
                <a:latin typeface="Arial MT"/>
                <a:cs typeface="Arial MT"/>
              </a:rPr>
              <a:t>the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Arial MT"/>
                <a:cs typeface="Arial MT"/>
              </a:rPr>
              <a:t>latest</a:t>
            </a:r>
            <a:r>
              <a:rPr sz="1400" spc="-8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developments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in</a:t>
            </a:r>
            <a:r>
              <a:rPr sz="1400" spc="-9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AI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and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machine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learning.</a:t>
            </a:r>
            <a:endParaRPr sz="1400">
              <a:latin typeface="Arial MT"/>
              <a:cs typeface="Arial MT"/>
            </a:endParaRPr>
          </a:p>
          <a:p>
            <a:pPr marL="12700" marR="460375" indent="-7620">
              <a:lnSpc>
                <a:spcPct val="100000"/>
              </a:lnSpc>
              <a:buSzPct val="92857"/>
              <a:buFont typeface="Arial MT"/>
              <a:buChar char="•"/>
              <a:tabLst>
                <a:tab pos="74930" algn="l"/>
              </a:tabLst>
            </a:pPr>
            <a:r>
              <a:rPr sz="1400" b="1" dirty="0">
                <a:latin typeface="Arial"/>
                <a:cs typeface="Arial"/>
              </a:rPr>
              <a:t>	Result</a:t>
            </a:r>
            <a:r>
              <a:rPr sz="1400" b="1" spc="-45" dirty="0">
                <a:latin typeface="Arial"/>
                <a:cs typeface="Arial"/>
              </a:rPr>
              <a:t> </a:t>
            </a:r>
            <a:r>
              <a:rPr sz="1400" b="1" spc="-30" dirty="0">
                <a:latin typeface="Arial"/>
                <a:cs typeface="Arial"/>
              </a:rPr>
              <a:t>Type:</a:t>
            </a:r>
            <a:r>
              <a:rPr sz="1400" b="1" spc="-50" dirty="0">
                <a:latin typeface="Arial"/>
                <a:cs typeface="Arial"/>
              </a:rPr>
              <a:t> </a:t>
            </a:r>
            <a:r>
              <a:rPr sz="1400" dirty="0">
                <a:latin typeface="Arial MT"/>
                <a:cs typeface="Arial MT"/>
              </a:rPr>
              <a:t>A</a:t>
            </a:r>
            <a:r>
              <a:rPr sz="1400" spc="-8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summarized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list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of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recent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research </a:t>
            </a:r>
            <a:r>
              <a:rPr sz="1400" dirty="0">
                <a:latin typeface="Arial MT"/>
                <a:cs typeface="Arial MT"/>
              </a:rPr>
              <a:t>updates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and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publications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on</a:t>
            </a:r>
            <a:r>
              <a:rPr sz="1400" spc="-95" dirty="0">
                <a:latin typeface="Arial MT"/>
                <a:cs typeface="Arial MT"/>
              </a:rPr>
              <a:t> </a:t>
            </a:r>
            <a:r>
              <a:rPr sz="1400" spc="-25" dirty="0">
                <a:latin typeface="Arial MT"/>
                <a:cs typeface="Arial MT"/>
              </a:rPr>
              <a:t>AI.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Words>798</Words>
  <Application>Microsoft Office PowerPoint</Application>
  <PresentationFormat>Widescreen</PresentationFormat>
  <Paragraphs>98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Arial MT</vt:lpstr>
      <vt:lpstr>Calibri</vt:lpstr>
      <vt:lpstr>Cambria</vt:lpstr>
      <vt:lpstr>Franklin Gothic Medium</vt:lpstr>
      <vt:lpstr>Times New Roman</vt:lpstr>
      <vt:lpstr>Office Theme</vt:lpstr>
      <vt:lpstr>IBM AICTE PROJECT</vt:lpstr>
      <vt:lpstr>OUTLINE</vt:lpstr>
      <vt:lpstr>PROBLEM STATEMENT</vt:lpstr>
      <vt:lpstr>TECHNOLOGY USED</vt:lpstr>
      <vt:lpstr>IBM CLOUD SERVICES USED</vt:lpstr>
      <vt:lpstr>WOW FACTORS</vt:lpstr>
      <vt:lpstr>END USERS</vt:lpstr>
      <vt:lpstr>RESULTS</vt:lpstr>
      <vt:lpstr>RESULTS</vt:lpstr>
      <vt:lpstr>RESULTS</vt:lpstr>
      <vt:lpstr>RESULTS</vt:lpstr>
      <vt:lpstr>CONCLUSION</vt:lpstr>
      <vt:lpstr>GITHUB LINK</vt:lpstr>
      <vt:lpstr>FUTURE SCOPE</vt:lpstr>
      <vt:lpstr>IBM CERTIFICATIONS certificate( getting started with AI)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rishitha pemmireddy</cp:lastModifiedBy>
  <cp:revision>1</cp:revision>
  <dcterms:created xsi:type="dcterms:W3CDTF">2025-08-04T05:16:27Z</dcterms:created>
  <dcterms:modified xsi:type="dcterms:W3CDTF">2025-08-04T05:23:05Z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2025-08-04T00:00:00Z</vt:filetime>
  </property>
  <property fmtid="{D5CDD505-2E9C-101B-9397-08002B2CF9AE}" pid="3" name="Creator">
    <vt:lpwstr>Microsoft® PowerPoint® 2021</vt:lpwstr>
  </property>
  <property fmtid="{D5CDD505-2E9C-101B-9397-08002B2CF9AE}" pid="4" name="LastSaved">
    <vt:filetime>2025-08-04T00:00:00Z</vt:filetime>
  </property>
  <property fmtid="{D5CDD505-2E9C-101B-9397-08002B2CF9AE}" pid="5" name="Producer">
    <vt:lpwstr>Microsoft® PowerPoint® 2021</vt:lpwstr>
  </property>
</Properties>
</file>