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0" r:id="rId1"/>
  </p:sldMasterIdLst>
  <p:notesMasterIdLst>
    <p:notesMasterId r:id="rId16"/>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9" d="100"/>
          <a:sy n="79" d="100"/>
        </p:scale>
        <p:origin x="44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manth Kumar Pakam" userId="afac8d4e62721307" providerId="LiveId" clId="{29CC3C36-033E-49D2-94C7-B47F4D67D214}"/>
    <pc:docChg chg="custSel modSld">
      <pc:chgData name="Sumanth Kumar Pakam" userId="afac8d4e62721307" providerId="LiveId" clId="{29CC3C36-033E-49D2-94C7-B47F4D67D214}" dt="2024-12-08T04:15:34.242" v="1" actId="27636"/>
      <pc:docMkLst>
        <pc:docMk/>
      </pc:docMkLst>
      <pc:sldChg chg="modSp mod">
        <pc:chgData name="Sumanth Kumar Pakam" userId="afac8d4e62721307" providerId="LiveId" clId="{29CC3C36-033E-49D2-94C7-B47F4D67D214}" dt="2024-12-08T04:15:34.242" v="1" actId="27636"/>
        <pc:sldMkLst>
          <pc:docMk/>
          <pc:sldMk cId="2456805297" sldId="265"/>
        </pc:sldMkLst>
        <pc:spChg chg="mod">
          <ac:chgData name="Sumanth Kumar Pakam" userId="afac8d4e62721307" providerId="LiveId" clId="{29CC3C36-033E-49D2-94C7-B47F4D67D214}" dt="2024-12-08T04:15:34.242" v="1" actId="27636"/>
          <ac:spMkLst>
            <pc:docMk/>
            <pc:sldMk cId="2456805297" sldId="265"/>
            <ac:spMk id="3" creationId="{34CD2D70-9356-C21E-EFEE-72B23157CD7C}"/>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6E8D77-5BF2-4873-B25F-5A0289C8C84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AF02932-0D9C-409E-B236-B5E35E8ED174}">
      <dgm:prSet/>
      <dgm:spPr/>
      <dgm:t>
        <a:bodyPr/>
        <a:lstStyle/>
        <a:p>
          <a:pPr>
            <a:lnSpc>
              <a:spcPct val="100000"/>
            </a:lnSpc>
          </a:pPr>
          <a:r>
            <a:rPr lang="en-US" baseline="0" dirty="0">
              <a:latin typeface="Times New Roman" panose="02020603050405020304" pitchFamily="18" charset="0"/>
              <a:cs typeface="Times New Roman" panose="02020603050405020304" pitchFamily="18" charset="0"/>
            </a:rPr>
            <a:t>High time complexity in </a:t>
          </a:r>
          <a:r>
            <a:rPr lang="en-US" baseline="0" dirty="0" err="1">
              <a:latin typeface="Times New Roman" panose="02020603050405020304" pitchFamily="18" charset="0"/>
              <a:cs typeface="Times New Roman" panose="02020603050405020304" pitchFamily="18" charset="0"/>
            </a:rPr>
            <a:t>Expectimax</a:t>
          </a:r>
          <a:r>
            <a:rPr lang="en-US" baseline="0" dirty="0">
              <a:latin typeface="Times New Roman" panose="02020603050405020304" pitchFamily="18" charset="0"/>
              <a:cs typeface="Times New Roman" panose="02020603050405020304" pitchFamily="18" charset="0"/>
            </a:rPr>
            <a:t> due to depth-limited tree search.</a:t>
          </a:r>
          <a:endParaRPr lang="en-US" dirty="0">
            <a:latin typeface="Times New Roman" panose="02020603050405020304" pitchFamily="18" charset="0"/>
            <a:cs typeface="Times New Roman" panose="02020603050405020304" pitchFamily="18" charset="0"/>
          </a:endParaRPr>
        </a:p>
      </dgm:t>
    </dgm:pt>
    <dgm:pt modelId="{34BC63D9-F9E6-48FB-A106-EEB0C0112ADC}" type="parTrans" cxnId="{4A907537-D60B-493F-9833-93F433983D3F}">
      <dgm:prSet/>
      <dgm:spPr/>
      <dgm:t>
        <a:bodyPr/>
        <a:lstStyle/>
        <a:p>
          <a:endParaRPr lang="en-US"/>
        </a:p>
      </dgm:t>
    </dgm:pt>
    <dgm:pt modelId="{B503BF29-94B4-423F-B781-E8A22A6944E7}" type="sibTrans" cxnId="{4A907537-D60B-493F-9833-93F433983D3F}">
      <dgm:prSet/>
      <dgm:spPr/>
      <dgm:t>
        <a:bodyPr/>
        <a:lstStyle/>
        <a:p>
          <a:endParaRPr lang="en-US"/>
        </a:p>
      </dgm:t>
    </dgm:pt>
    <dgm:pt modelId="{4152EA95-77F7-460F-B8B1-A8BC82E3CB74}">
      <dgm:prSet/>
      <dgm:spPr/>
      <dgm:t>
        <a:bodyPr/>
        <a:lstStyle/>
        <a:p>
          <a:pPr>
            <a:lnSpc>
              <a:spcPct val="100000"/>
            </a:lnSpc>
          </a:pPr>
          <a:r>
            <a:rPr lang="en-US" baseline="0" dirty="0">
              <a:latin typeface="Times New Roman" panose="02020603050405020304" pitchFamily="18" charset="0"/>
              <a:cs typeface="Times New Roman" panose="02020603050405020304" pitchFamily="18" charset="0"/>
            </a:rPr>
            <a:t>Dependence on extensive training for Q-Learning and TD-Learning to perform effectively.</a:t>
          </a:r>
          <a:endParaRPr lang="en-US" dirty="0">
            <a:latin typeface="Times New Roman" panose="02020603050405020304" pitchFamily="18" charset="0"/>
            <a:cs typeface="Times New Roman" panose="02020603050405020304" pitchFamily="18" charset="0"/>
          </a:endParaRPr>
        </a:p>
      </dgm:t>
    </dgm:pt>
    <dgm:pt modelId="{23C24524-29DB-46A0-AE4B-0EFBDBB52D94}" type="parTrans" cxnId="{8F247166-4479-4AEE-B187-BDDA0619E1D1}">
      <dgm:prSet/>
      <dgm:spPr/>
      <dgm:t>
        <a:bodyPr/>
        <a:lstStyle/>
        <a:p>
          <a:endParaRPr lang="en-US"/>
        </a:p>
      </dgm:t>
    </dgm:pt>
    <dgm:pt modelId="{D261C9BB-669D-4C16-A7AF-07DA08AD76EB}" type="sibTrans" cxnId="{8F247166-4479-4AEE-B187-BDDA0619E1D1}">
      <dgm:prSet/>
      <dgm:spPr/>
      <dgm:t>
        <a:bodyPr/>
        <a:lstStyle/>
        <a:p>
          <a:endParaRPr lang="en-US"/>
        </a:p>
      </dgm:t>
    </dgm:pt>
    <dgm:pt modelId="{E8FD16F9-83E9-432C-A6AF-3E063152F883}">
      <dgm:prSet/>
      <dgm:spPr/>
      <dgm:t>
        <a:bodyPr/>
        <a:lstStyle/>
        <a:p>
          <a:pPr>
            <a:lnSpc>
              <a:spcPct val="100000"/>
            </a:lnSpc>
          </a:pPr>
          <a:r>
            <a:rPr lang="en-US" baseline="0" dirty="0">
              <a:latin typeface="Times New Roman" panose="02020603050405020304" pitchFamily="18" charset="0"/>
              <a:cs typeface="Times New Roman" panose="02020603050405020304" pitchFamily="18" charset="0"/>
            </a:rPr>
            <a:t>Sensitivity to parameter tuning, such as learning rates and reward structures, in reinforcement learning agents.</a:t>
          </a:r>
          <a:endParaRPr lang="en-US" dirty="0">
            <a:latin typeface="Times New Roman" panose="02020603050405020304" pitchFamily="18" charset="0"/>
            <a:cs typeface="Times New Roman" panose="02020603050405020304" pitchFamily="18" charset="0"/>
          </a:endParaRPr>
        </a:p>
      </dgm:t>
    </dgm:pt>
    <dgm:pt modelId="{FE6E39E8-D9B1-405C-85F1-604F071842B8}" type="parTrans" cxnId="{A2E752A3-FF7B-4F94-A46F-FA23006A420D}">
      <dgm:prSet/>
      <dgm:spPr/>
      <dgm:t>
        <a:bodyPr/>
        <a:lstStyle/>
        <a:p>
          <a:endParaRPr lang="en-US"/>
        </a:p>
      </dgm:t>
    </dgm:pt>
    <dgm:pt modelId="{839482C4-0B86-4DA0-843C-35325F1C0211}" type="sibTrans" cxnId="{A2E752A3-FF7B-4F94-A46F-FA23006A420D}">
      <dgm:prSet/>
      <dgm:spPr/>
      <dgm:t>
        <a:bodyPr/>
        <a:lstStyle/>
        <a:p>
          <a:endParaRPr lang="en-US"/>
        </a:p>
      </dgm:t>
    </dgm:pt>
    <dgm:pt modelId="{3E47550C-6E21-4F2E-B308-8CA990FD955B}">
      <dgm:prSet/>
      <dgm:spPr/>
      <dgm:t>
        <a:bodyPr/>
        <a:lstStyle/>
        <a:p>
          <a:pPr>
            <a:lnSpc>
              <a:spcPct val="100000"/>
            </a:lnSpc>
          </a:pPr>
          <a:r>
            <a:rPr lang="en-US" baseline="0" dirty="0">
              <a:latin typeface="Times New Roman" panose="02020603050405020304" pitchFamily="18" charset="0"/>
              <a:cs typeface="Times New Roman" panose="02020603050405020304" pitchFamily="18" charset="0"/>
            </a:rPr>
            <a:t>Lack of strategy in the random agent, leading to consistently poor performance.</a:t>
          </a:r>
          <a:endParaRPr lang="en-US" dirty="0">
            <a:latin typeface="Times New Roman" panose="02020603050405020304" pitchFamily="18" charset="0"/>
            <a:cs typeface="Times New Roman" panose="02020603050405020304" pitchFamily="18" charset="0"/>
          </a:endParaRPr>
        </a:p>
      </dgm:t>
    </dgm:pt>
    <dgm:pt modelId="{D4E47C89-0FA3-46F2-98A6-CDBC30CA084F}" type="parTrans" cxnId="{FFA70152-3C3C-407F-B24F-3DF065843174}">
      <dgm:prSet/>
      <dgm:spPr/>
      <dgm:t>
        <a:bodyPr/>
        <a:lstStyle/>
        <a:p>
          <a:endParaRPr lang="en-US"/>
        </a:p>
      </dgm:t>
    </dgm:pt>
    <dgm:pt modelId="{5ACFDAC3-CD1F-4A4C-8F11-8AB0EA35D334}" type="sibTrans" cxnId="{FFA70152-3C3C-407F-B24F-3DF065843174}">
      <dgm:prSet/>
      <dgm:spPr/>
      <dgm:t>
        <a:bodyPr/>
        <a:lstStyle/>
        <a:p>
          <a:endParaRPr lang="en-US"/>
        </a:p>
      </dgm:t>
    </dgm:pt>
    <dgm:pt modelId="{D41F8B51-6B59-4AE2-A6CF-E89EABC010D0}">
      <dgm:prSet/>
      <dgm:spPr/>
      <dgm:t>
        <a:bodyPr/>
        <a:lstStyle/>
        <a:p>
          <a:pPr>
            <a:lnSpc>
              <a:spcPct val="100000"/>
            </a:lnSpc>
          </a:pPr>
          <a:r>
            <a:rPr lang="en-US" baseline="0" dirty="0">
              <a:latin typeface="Times New Roman" panose="02020603050405020304" pitchFamily="18" charset="0"/>
              <a:cs typeface="Times New Roman" panose="02020603050405020304" pitchFamily="18" charset="0"/>
            </a:rPr>
            <a:t>Limited generalizability of all agents to larger board sizes or different game environments.</a:t>
          </a:r>
          <a:endParaRPr lang="en-US" dirty="0">
            <a:latin typeface="Times New Roman" panose="02020603050405020304" pitchFamily="18" charset="0"/>
            <a:cs typeface="Times New Roman" panose="02020603050405020304" pitchFamily="18" charset="0"/>
          </a:endParaRPr>
        </a:p>
      </dgm:t>
    </dgm:pt>
    <dgm:pt modelId="{DEEE54C0-2807-41FB-AD68-9502DE715826}" type="parTrans" cxnId="{6707D2C6-BB86-431D-AE8B-43D9197F0917}">
      <dgm:prSet/>
      <dgm:spPr/>
      <dgm:t>
        <a:bodyPr/>
        <a:lstStyle/>
        <a:p>
          <a:endParaRPr lang="en-US"/>
        </a:p>
      </dgm:t>
    </dgm:pt>
    <dgm:pt modelId="{AB5038EE-80B0-4654-9283-72BFA6E2C511}" type="sibTrans" cxnId="{6707D2C6-BB86-431D-AE8B-43D9197F0917}">
      <dgm:prSet/>
      <dgm:spPr/>
      <dgm:t>
        <a:bodyPr/>
        <a:lstStyle/>
        <a:p>
          <a:endParaRPr lang="en-US"/>
        </a:p>
      </dgm:t>
    </dgm:pt>
    <dgm:pt modelId="{F3F5538D-45BA-4ED4-A0FC-7925DB075813}" type="pres">
      <dgm:prSet presAssocID="{386E8D77-5BF2-4873-B25F-5A0289C8C847}" presName="root" presStyleCnt="0">
        <dgm:presLayoutVars>
          <dgm:dir/>
          <dgm:resizeHandles val="exact"/>
        </dgm:presLayoutVars>
      </dgm:prSet>
      <dgm:spPr/>
    </dgm:pt>
    <dgm:pt modelId="{B6D3CE51-49D9-4781-BD3F-FD9EA5405329}" type="pres">
      <dgm:prSet presAssocID="{2AF02932-0D9C-409E-B236-B5E35E8ED174}" presName="compNode" presStyleCnt="0"/>
      <dgm:spPr/>
    </dgm:pt>
    <dgm:pt modelId="{9A6D9B69-24CB-4627-96FE-E7BAA817B165}" type="pres">
      <dgm:prSet presAssocID="{2AF02932-0D9C-409E-B236-B5E35E8ED174}" presName="bgRect" presStyleLbl="bgShp" presStyleIdx="0" presStyleCnt="5"/>
      <dgm:spPr/>
    </dgm:pt>
    <dgm:pt modelId="{519AD984-CED2-4EE0-968A-6862E57DA4B4}" type="pres">
      <dgm:prSet presAssocID="{2AF02932-0D9C-409E-B236-B5E35E8ED17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orkflow"/>
        </a:ext>
      </dgm:extLst>
    </dgm:pt>
    <dgm:pt modelId="{E7589597-3C0F-4C17-AC74-ACC7C73A5AFA}" type="pres">
      <dgm:prSet presAssocID="{2AF02932-0D9C-409E-B236-B5E35E8ED174}" presName="spaceRect" presStyleCnt="0"/>
      <dgm:spPr/>
    </dgm:pt>
    <dgm:pt modelId="{1F94AA9E-3EAD-4FD7-B50F-FED10464E435}" type="pres">
      <dgm:prSet presAssocID="{2AF02932-0D9C-409E-B236-B5E35E8ED174}" presName="parTx" presStyleLbl="revTx" presStyleIdx="0" presStyleCnt="5">
        <dgm:presLayoutVars>
          <dgm:chMax val="0"/>
          <dgm:chPref val="0"/>
        </dgm:presLayoutVars>
      </dgm:prSet>
      <dgm:spPr/>
    </dgm:pt>
    <dgm:pt modelId="{3286B3E1-241D-439B-98BD-253A0E1A41FC}" type="pres">
      <dgm:prSet presAssocID="{B503BF29-94B4-423F-B781-E8A22A6944E7}" presName="sibTrans" presStyleCnt="0"/>
      <dgm:spPr/>
    </dgm:pt>
    <dgm:pt modelId="{E0FA692B-A9B1-44A8-96F9-D93648BB6992}" type="pres">
      <dgm:prSet presAssocID="{4152EA95-77F7-460F-B8B1-A8BC82E3CB74}" presName="compNode" presStyleCnt="0"/>
      <dgm:spPr/>
    </dgm:pt>
    <dgm:pt modelId="{9BDF39EA-3FE5-4855-884B-13F2672B6B1F}" type="pres">
      <dgm:prSet presAssocID="{4152EA95-77F7-460F-B8B1-A8BC82E3CB74}" presName="bgRect" presStyleLbl="bgShp" presStyleIdx="1" presStyleCnt="5" custLinFactNeighborX="3991" custLinFactNeighborY="-9059"/>
      <dgm:spPr/>
    </dgm:pt>
    <dgm:pt modelId="{64A7B472-C202-4319-A735-DE9E2A630847}" type="pres">
      <dgm:prSet presAssocID="{4152EA95-77F7-460F-B8B1-A8BC82E3CB7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Questions"/>
        </a:ext>
      </dgm:extLst>
    </dgm:pt>
    <dgm:pt modelId="{FEBE29B9-A113-4279-A754-4F2E9FC1E086}" type="pres">
      <dgm:prSet presAssocID="{4152EA95-77F7-460F-B8B1-A8BC82E3CB74}" presName="spaceRect" presStyleCnt="0"/>
      <dgm:spPr/>
    </dgm:pt>
    <dgm:pt modelId="{0D200B79-4CA2-42E1-A5A7-6BA6E3D796D9}" type="pres">
      <dgm:prSet presAssocID="{4152EA95-77F7-460F-B8B1-A8BC82E3CB74}" presName="parTx" presStyleLbl="revTx" presStyleIdx="1" presStyleCnt="5">
        <dgm:presLayoutVars>
          <dgm:chMax val="0"/>
          <dgm:chPref val="0"/>
        </dgm:presLayoutVars>
      </dgm:prSet>
      <dgm:spPr/>
    </dgm:pt>
    <dgm:pt modelId="{3BB49464-A937-484B-9BF0-A44A88918848}" type="pres">
      <dgm:prSet presAssocID="{D261C9BB-669D-4C16-A7AF-07DA08AD76EB}" presName="sibTrans" presStyleCnt="0"/>
      <dgm:spPr/>
    </dgm:pt>
    <dgm:pt modelId="{972A836C-AB89-403D-9954-FCCD58D4DAEE}" type="pres">
      <dgm:prSet presAssocID="{E8FD16F9-83E9-432C-A6AF-3E063152F883}" presName="compNode" presStyleCnt="0"/>
      <dgm:spPr/>
    </dgm:pt>
    <dgm:pt modelId="{F46C0D7B-8E12-4F9C-A36D-434D9E59A76A}" type="pres">
      <dgm:prSet presAssocID="{E8FD16F9-83E9-432C-A6AF-3E063152F883}" presName="bgRect" presStyleLbl="bgShp" presStyleIdx="2" presStyleCnt="5"/>
      <dgm:spPr/>
    </dgm:pt>
    <dgm:pt modelId="{718493AA-7A7C-4329-A233-85CEB22E134C}" type="pres">
      <dgm:prSet presAssocID="{E8FD16F9-83E9-432C-A6AF-3E063152F88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isconnected"/>
        </a:ext>
      </dgm:extLst>
    </dgm:pt>
    <dgm:pt modelId="{9FD228E3-836A-4C76-9552-0B87A4BF42E4}" type="pres">
      <dgm:prSet presAssocID="{E8FD16F9-83E9-432C-A6AF-3E063152F883}" presName="spaceRect" presStyleCnt="0"/>
      <dgm:spPr/>
    </dgm:pt>
    <dgm:pt modelId="{61B2240A-4C24-41AC-BDBE-20AC60FC0DE6}" type="pres">
      <dgm:prSet presAssocID="{E8FD16F9-83E9-432C-A6AF-3E063152F883}" presName="parTx" presStyleLbl="revTx" presStyleIdx="2" presStyleCnt="5">
        <dgm:presLayoutVars>
          <dgm:chMax val="0"/>
          <dgm:chPref val="0"/>
        </dgm:presLayoutVars>
      </dgm:prSet>
      <dgm:spPr/>
    </dgm:pt>
    <dgm:pt modelId="{CD8B027B-DD1B-42A7-B0DE-FF456C43BC4F}" type="pres">
      <dgm:prSet presAssocID="{839482C4-0B86-4DA0-843C-35325F1C0211}" presName="sibTrans" presStyleCnt="0"/>
      <dgm:spPr/>
    </dgm:pt>
    <dgm:pt modelId="{6480E501-ADFC-4073-88D0-61BD3D3155EC}" type="pres">
      <dgm:prSet presAssocID="{3E47550C-6E21-4F2E-B308-8CA990FD955B}" presName="compNode" presStyleCnt="0"/>
      <dgm:spPr/>
    </dgm:pt>
    <dgm:pt modelId="{37B23F5D-7B10-49F4-9E74-4DCFF576F6EC}" type="pres">
      <dgm:prSet presAssocID="{3E47550C-6E21-4F2E-B308-8CA990FD955B}" presName="bgRect" presStyleLbl="bgShp" presStyleIdx="3" presStyleCnt="5"/>
      <dgm:spPr/>
    </dgm:pt>
    <dgm:pt modelId="{8A552911-F63B-49FE-9BBB-705F3030D469}" type="pres">
      <dgm:prSet presAssocID="{3E47550C-6E21-4F2E-B308-8CA990FD955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roup of People"/>
        </a:ext>
      </dgm:extLst>
    </dgm:pt>
    <dgm:pt modelId="{48332303-57AE-4DD5-B71F-59B775E9C271}" type="pres">
      <dgm:prSet presAssocID="{3E47550C-6E21-4F2E-B308-8CA990FD955B}" presName="spaceRect" presStyleCnt="0"/>
      <dgm:spPr/>
    </dgm:pt>
    <dgm:pt modelId="{F42D5958-9AF7-40F1-92A0-2275A91B4D9F}" type="pres">
      <dgm:prSet presAssocID="{3E47550C-6E21-4F2E-B308-8CA990FD955B}" presName="parTx" presStyleLbl="revTx" presStyleIdx="3" presStyleCnt="5">
        <dgm:presLayoutVars>
          <dgm:chMax val="0"/>
          <dgm:chPref val="0"/>
        </dgm:presLayoutVars>
      </dgm:prSet>
      <dgm:spPr/>
    </dgm:pt>
    <dgm:pt modelId="{3DAC1553-DA6B-4DE2-8B6E-9693A06A9209}" type="pres">
      <dgm:prSet presAssocID="{5ACFDAC3-CD1F-4A4C-8F11-8AB0EA35D334}" presName="sibTrans" presStyleCnt="0"/>
      <dgm:spPr/>
    </dgm:pt>
    <dgm:pt modelId="{E22318BB-450C-4E70-BED2-8E5DDDF42F70}" type="pres">
      <dgm:prSet presAssocID="{D41F8B51-6B59-4AE2-A6CF-E89EABC010D0}" presName="compNode" presStyleCnt="0"/>
      <dgm:spPr/>
    </dgm:pt>
    <dgm:pt modelId="{EE036552-9783-4523-9E21-DA67A1159A2E}" type="pres">
      <dgm:prSet presAssocID="{D41F8B51-6B59-4AE2-A6CF-E89EABC010D0}" presName="bgRect" presStyleLbl="bgShp" presStyleIdx="4" presStyleCnt="5"/>
      <dgm:spPr/>
    </dgm:pt>
    <dgm:pt modelId="{EFB075B5-A602-48D0-9BB7-46EBADEFF7F8}" type="pres">
      <dgm:prSet presAssocID="{D41F8B51-6B59-4AE2-A6CF-E89EABC010D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Game controller"/>
        </a:ext>
      </dgm:extLst>
    </dgm:pt>
    <dgm:pt modelId="{F3EE9801-8C89-4077-8B7A-18F0AC4F48D5}" type="pres">
      <dgm:prSet presAssocID="{D41F8B51-6B59-4AE2-A6CF-E89EABC010D0}" presName="spaceRect" presStyleCnt="0"/>
      <dgm:spPr/>
    </dgm:pt>
    <dgm:pt modelId="{29117846-25FF-4D97-8D5B-A742D78D12E8}" type="pres">
      <dgm:prSet presAssocID="{D41F8B51-6B59-4AE2-A6CF-E89EABC010D0}" presName="parTx" presStyleLbl="revTx" presStyleIdx="4" presStyleCnt="5">
        <dgm:presLayoutVars>
          <dgm:chMax val="0"/>
          <dgm:chPref val="0"/>
        </dgm:presLayoutVars>
      </dgm:prSet>
      <dgm:spPr/>
    </dgm:pt>
  </dgm:ptLst>
  <dgm:cxnLst>
    <dgm:cxn modelId="{77A92F2F-C071-4220-A45D-851559FFDAFA}" type="presOf" srcId="{4152EA95-77F7-460F-B8B1-A8BC82E3CB74}" destId="{0D200B79-4CA2-42E1-A5A7-6BA6E3D796D9}" srcOrd="0" destOrd="0" presId="urn:microsoft.com/office/officeart/2018/2/layout/IconVerticalSolidList"/>
    <dgm:cxn modelId="{4A907537-D60B-493F-9833-93F433983D3F}" srcId="{386E8D77-5BF2-4873-B25F-5A0289C8C847}" destId="{2AF02932-0D9C-409E-B236-B5E35E8ED174}" srcOrd="0" destOrd="0" parTransId="{34BC63D9-F9E6-48FB-A106-EEB0C0112ADC}" sibTransId="{B503BF29-94B4-423F-B781-E8A22A6944E7}"/>
    <dgm:cxn modelId="{8F247166-4479-4AEE-B187-BDDA0619E1D1}" srcId="{386E8D77-5BF2-4873-B25F-5A0289C8C847}" destId="{4152EA95-77F7-460F-B8B1-A8BC82E3CB74}" srcOrd="1" destOrd="0" parTransId="{23C24524-29DB-46A0-AE4B-0EFBDBB52D94}" sibTransId="{D261C9BB-669D-4C16-A7AF-07DA08AD76EB}"/>
    <dgm:cxn modelId="{843A404B-60BF-42FB-A73A-AE2C6DD2EE5D}" type="presOf" srcId="{2AF02932-0D9C-409E-B236-B5E35E8ED174}" destId="{1F94AA9E-3EAD-4FD7-B50F-FED10464E435}" srcOrd="0" destOrd="0" presId="urn:microsoft.com/office/officeart/2018/2/layout/IconVerticalSolidList"/>
    <dgm:cxn modelId="{FFA70152-3C3C-407F-B24F-3DF065843174}" srcId="{386E8D77-5BF2-4873-B25F-5A0289C8C847}" destId="{3E47550C-6E21-4F2E-B308-8CA990FD955B}" srcOrd="3" destOrd="0" parTransId="{D4E47C89-0FA3-46F2-98A6-CDBC30CA084F}" sibTransId="{5ACFDAC3-CD1F-4A4C-8F11-8AB0EA35D334}"/>
    <dgm:cxn modelId="{A3E57983-7A18-4723-A236-3EFF23761CE7}" type="presOf" srcId="{E8FD16F9-83E9-432C-A6AF-3E063152F883}" destId="{61B2240A-4C24-41AC-BDBE-20AC60FC0DE6}" srcOrd="0" destOrd="0" presId="urn:microsoft.com/office/officeart/2018/2/layout/IconVerticalSolidList"/>
    <dgm:cxn modelId="{82E94192-70DA-4F67-B55C-AC03674D1D5C}" type="presOf" srcId="{D41F8B51-6B59-4AE2-A6CF-E89EABC010D0}" destId="{29117846-25FF-4D97-8D5B-A742D78D12E8}" srcOrd="0" destOrd="0" presId="urn:microsoft.com/office/officeart/2018/2/layout/IconVerticalSolidList"/>
    <dgm:cxn modelId="{8D8C1198-F121-4619-BFDA-878226F77309}" type="presOf" srcId="{386E8D77-5BF2-4873-B25F-5A0289C8C847}" destId="{F3F5538D-45BA-4ED4-A0FC-7925DB075813}" srcOrd="0" destOrd="0" presId="urn:microsoft.com/office/officeart/2018/2/layout/IconVerticalSolidList"/>
    <dgm:cxn modelId="{A2E752A3-FF7B-4F94-A46F-FA23006A420D}" srcId="{386E8D77-5BF2-4873-B25F-5A0289C8C847}" destId="{E8FD16F9-83E9-432C-A6AF-3E063152F883}" srcOrd="2" destOrd="0" parTransId="{FE6E39E8-D9B1-405C-85F1-604F071842B8}" sibTransId="{839482C4-0B86-4DA0-843C-35325F1C0211}"/>
    <dgm:cxn modelId="{4BFEE2BE-9FC1-4E58-AEC8-843DDA9F62F6}" type="presOf" srcId="{3E47550C-6E21-4F2E-B308-8CA990FD955B}" destId="{F42D5958-9AF7-40F1-92A0-2275A91B4D9F}" srcOrd="0" destOrd="0" presId="urn:microsoft.com/office/officeart/2018/2/layout/IconVerticalSolidList"/>
    <dgm:cxn modelId="{6707D2C6-BB86-431D-AE8B-43D9197F0917}" srcId="{386E8D77-5BF2-4873-B25F-5A0289C8C847}" destId="{D41F8B51-6B59-4AE2-A6CF-E89EABC010D0}" srcOrd="4" destOrd="0" parTransId="{DEEE54C0-2807-41FB-AD68-9502DE715826}" sibTransId="{AB5038EE-80B0-4654-9283-72BFA6E2C511}"/>
    <dgm:cxn modelId="{34D3F359-7565-4C64-B2BE-4254B2492968}" type="presParOf" srcId="{F3F5538D-45BA-4ED4-A0FC-7925DB075813}" destId="{B6D3CE51-49D9-4781-BD3F-FD9EA5405329}" srcOrd="0" destOrd="0" presId="urn:microsoft.com/office/officeart/2018/2/layout/IconVerticalSolidList"/>
    <dgm:cxn modelId="{D620FC85-9921-4581-AAFE-C8D329281A99}" type="presParOf" srcId="{B6D3CE51-49D9-4781-BD3F-FD9EA5405329}" destId="{9A6D9B69-24CB-4627-96FE-E7BAA817B165}" srcOrd="0" destOrd="0" presId="urn:microsoft.com/office/officeart/2018/2/layout/IconVerticalSolidList"/>
    <dgm:cxn modelId="{5147AF1D-46C5-46D5-89DA-CF0713E48234}" type="presParOf" srcId="{B6D3CE51-49D9-4781-BD3F-FD9EA5405329}" destId="{519AD984-CED2-4EE0-968A-6862E57DA4B4}" srcOrd="1" destOrd="0" presId="urn:microsoft.com/office/officeart/2018/2/layout/IconVerticalSolidList"/>
    <dgm:cxn modelId="{5566020A-69F1-48C1-A2F7-0BF798FC4497}" type="presParOf" srcId="{B6D3CE51-49D9-4781-BD3F-FD9EA5405329}" destId="{E7589597-3C0F-4C17-AC74-ACC7C73A5AFA}" srcOrd="2" destOrd="0" presId="urn:microsoft.com/office/officeart/2018/2/layout/IconVerticalSolidList"/>
    <dgm:cxn modelId="{BDA23365-4C6A-43E1-92EA-BE8409F700D4}" type="presParOf" srcId="{B6D3CE51-49D9-4781-BD3F-FD9EA5405329}" destId="{1F94AA9E-3EAD-4FD7-B50F-FED10464E435}" srcOrd="3" destOrd="0" presId="urn:microsoft.com/office/officeart/2018/2/layout/IconVerticalSolidList"/>
    <dgm:cxn modelId="{94C02CA1-6B19-49C1-BC2F-12D1792A5AE5}" type="presParOf" srcId="{F3F5538D-45BA-4ED4-A0FC-7925DB075813}" destId="{3286B3E1-241D-439B-98BD-253A0E1A41FC}" srcOrd="1" destOrd="0" presId="urn:microsoft.com/office/officeart/2018/2/layout/IconVerticalSolidList"/>
    <dgm:cxn modelId="{7BF4D52E-6AE8-4B11-AEBE-663DB46949B1}" type="presParOf" srcId="{F3F5538D-45BA-4ED4-A0FC-7925DB075813}" destId="{E0FA692B-A9B1-44A8-96F9-D93648BB6992}" srcOrd="2" destOrd="0" presId="urn:microsoft.com/office/officeart/2018/2/layout/IconVerticalSolidList"/>
    <dgm:cxn modelId="{EAE8CD9F-B672-4570-847C-14F6C52319C0}" type="presParOf" srcId="{E0FA692B-A9B1-44A8-96F9-D93648BB6992}" destId="{9BDF39EA-3FE5-4855-884B-13F2672B6B1F}" srcOrd="0" destOrd="0" presId="urn:microsoft.com/office/officeart/2018/2/layout/IconVerticalSolidList"/>
    <dgm:cxn modelId="{7976DA02-3E70-420B-9705-E306A4AE63F5}" type="presParOf" srcId="{E0FA692B-A9B1-44A8-96F9-D93648BB6992}" destId="{64A7B472-C202-4319-A735-DE9E2A630847}" srcOrd="1" destOrd="0" presId="urn:microsoft.com/office/officeart/2018/2/layout/IconVerticalSolidList"/>
    <dgm:cxn modelId="{2E7224FF-88EE-474C-832C-01003EEE493A}" type="presParOf" srcId="{E0FA692B-A9B1-44A8-96F9-D93648BB6992}" destId="{FEBE29B9-A113-4279-A754-4F2E9FC1E086}" srcOrd="2" destOrd="0" presId="urn:microsoft.com/office/officeart/2018/2/layout/IconVerticalSolidList"/>
    <dgm:cxn modelId="{4B808C3D-D1D8-4F58-912F-5EC6A411FA4E}" type="presParOf" srcId="{E0FA692B-A9B1-44A8-96F9-D93648BB6992}" destId="{0D200B79-4CA2-42E1-A5A7-6BA6E3D796D9}" srcOrd="3" destOrd="0" presId="urn:microsoft.com/office/officeart/2018/2/layout/IconVerticalSolidList"/>
    <dgm:cxn modelId="{B22AE4BC-0342-4DE5-95B1-2D2474199CC9}" type="presParOf" srcId="{F3F5538D-45BA-4ED4-A0FC-7925DB075813}" destId="{3BB49464-A937-484B-9BF0-A44A88918848}" srcOrd="3" destOrd="0" presId="urn:microsoft.com/office/officeart/2018/2/layout/IconVerticalSolidList"/>
    <dgm:cxn modelId="{C8E08AB3-2D32-4638-B23E-C1E3BD949264}" type="presParOf" srcId="{F3F5538D-45BA-4ED4-A0FC-7925DB075813}" destId="{972A836C-AB89-403D-9954-FCCD58D4DAEE}" srcOrd="4" destOrd="0" presId="urn:microsoft.com/office/officeart/2018/2/layout/IconVerticalSolidList"/>
    <dgm:cxn modelId="{A315F854-CCE7-4176-BEC7-037D094CA976}" type="presParOf" srcId="{972A836C-AB89-403D-9954-FCCD58D4DAEE}" destId="{F46C0D7B-8E12-4F9C-A36D-434D9E59A76A}" srcOrd="0" destOrd="0" presId="urn:microsoft.com/office/officeart/2018/2/layout/IconVerticalSolidList"/>
    <dgm:cxn modelId="{44B42C58-D08F-4B1E-AABF-E3CF307BA346}" type="presParOf" srcId="{972A836C-AB89-403D-9954-FCCD58D4DAEE}" destId="{718493AA-7A7C-4329-A233-85CEB22E134C}" srcOrd="1" destOrd="0" presId="urn:microsoft.com/office/officeart/2018/2/layout/IconVerticalSolidList"/>
    <dgm:cxn modelId="{45F969A7-4751-4355-A690-8C00BF79901B}" type="presParOf" srcId="{972A836C-AB89-403D-9954-FCCD58D4DAEE}" destId="{9FD228E3-836A-4C76-9552-0B87A4BF42E4}" srcOrd="2" destOrd="0" presId="urn:microsoft.com/office/officeart/2018/2/layout/IconVerticalSolidList"/>
    <dgm:cxn modelId="{5AD677F4-9213-4BDD-A036-DA400E2D63C1}" type="presParOf" srcId="{972A836C-AB89-403D-9954-FCCD58D4DAEE}" destId="{61B2240A-4C24-41AC-BDBE-20AC60FC0DE6}" srcOrd="3" destOrd="0" presId="urn:microsoft.com/office/officeart/2018/2/layout/IconVerticalSolidList"/>
    <dgm:cxn modelId="{76D1B34D-97EF-4FD9-B951-EE37A383B092}" type="presParOf" srcId="{F3F5538D-45BA-4ED4-A0FC-7925DB075813}" destId="{CD8B027B-DD1B-42A7-B0DE-FF456C43BC4F}" srcOrd="5" destOrd="0" presId="urn:microsoft.com/office/officeart/2018/2/layout/IconVerticalSolidList"/>
    <dgm:cxn modelId="{A5060FE6-5DD9-4069-92E0-54CDB7C4AF27}" type="presParOf" srcId="{F3F5538D-45BA-4ED4-A0FC-7925DB075813}" destId="{6480E501-ADFC-4073-88D0-61BD3D3155EC}" srcOrd="6" destOrd="0" presId="urn:microsoft.com/office/officeart/2018/2/layout/IconVerticalSolidList"/>
    <dgm:cxn modelId="{908DCB40-D422-46DF-908B-B6B2CA125417}" type="presParOf" srcId="{6480E501-ADFC-4073-88D0-61BD3D3155EC}" destId="{37B23F5D-7B10-49F4-9E74-4DCFF576F6EC}" srcOrd="0" destOrd="0" presId="urn:microsoft.com/office/officeart/2018/2/layout/IconVerticalSolidList"/>
    <dgm:cxn modelId="{9030AAE8-11BC-4F0F-9812-CDC10851B43C}" type="presParOf" srcId="{6480E501-ADFC-4073-88D0-61BD3D3155EC}" destId="{8A552911-F63B-49FE-9BBB-705F3030D469}" srcOrd="1" destOrd="0" presId="urn:microsoft.com/office/officeart/2018/2/layout/IconVerticalSolidList"/>
    <dgm:cxn modelId="{36E078D7-A8F9-4025-9179-C70EA4132DDC}" type="presParOf" srcId="{6480E501-ADFC-4073-88D0-61BD3D3155EC}" destId="{48332303-57AE-4DD5-B71F-59B775E9C271}" srcOrd="2" destOrd="0" presId="urn:microsoft.com/office/officeart/2018/2/layout/IconVerticalSolidList"/>
    <dgm:cxn modelId="{697807A0-05CC-408B-A681-BAE4CDCB6446}" type="presParOf" srcId="{6480E501-ADFC-4073-88D0-61BD3D3155EC}" destId="{F42D5958-9AF7-40F1-92A0-2275A91B4D9F}" srcOrd="3" destOrd="0" presId="urn:microsoft.com/office/officeart/2018/2/layout/IconVerticalSolidList"/>
    <dgm:cxn modelId="{DE6429EC-36A3-4097-B485-8F03E9AFAFD4}" type="presParOf" srcId="{F3F5538D-45BA-4ED4-A0FC-7925DB075813}" destId="{3DAC1553-DA6B-4DE2-8B6E-9693A06A9209}" srcOrd="7" destOrd="0" presId="urn:microsoft.com/office/officeart/2018/2/layout/IconVerticalSolidList"/>
    <dgm:cxn modelId="{93A61111-09C6-42D7-A34C-5255B925EC06}" type="presParOf" srcId="{F3F5538D-45BA-4ED4-A0FC-7925DB075813}" destId="{E22318BB-450C-4E70-BED2-8E5DDDF42F70}" srcOrd="8" destOrd="0" presId="urn:microsoft.com/office/officeart/2018/2/layout/IconVerticalSolidList"/>
    <dgm:cxn modelId="{FCA93794-5E44-4CED-91CB-AE7F756F4E05}" type="presParOf" srcId="{E22318BB-450C-4E70-BED2-8E5DDDF42F70}" destId="{EE036552-9783-4523-9E21-DA67A1159A2E}" srcOrd="0" destOrd="0" presId="urn:microsoft.com/office/officeart/2018/2/layout/IconVerticalSolidList"/>
    <dgm:cxn modelId="{14A93E71-EFD7-4AF8-8519-DDC679116445}" type="presParOf" srcId="{E22318BB-450C-4E70-BED2-8E5DDDF42F70}" destId="{EFB075B5-A602-48D0-9BB7-46EBADEFF7F8}" srcOrd="1" destOrd="0" presId="urn:microsoft.com/office/officeart/2018/2/layout/IconVerticalSolidList"/>
    <dgm:cxn modelId="{CFDC37AA-3A11-455A-A674-5DA78EC6930A}" type="presParOf" srcId="{E22318BB-450C-4E70-BED2-8E5DDDF42F70}" destId="{F3EE9801-8C89-4077-8B7A-18F0AC4F48D5}" srcOrd="2" destOrd="0" presId="urn:microsoft.com/office/officeart/2018/2/layout/IconVerticalSolidList"/>
    <dgm:cxn modelId="{55F2686E-0481-4A31-93C8-5EEEF69A7051}" type="presParOf" srcId="{E22318BB-450C-4E70-BED2-8E5DDDF42F70}" destId="{29117846-25FF-4D97-8D5B-A742D78D12E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F3EEBE-4C51-4044-8705-C2C0BEB3E625}" type="doc">
      <dgm:prSet loTypeId="urn:microsoft.com/office/officeart/2016/7/layout/HorizontalActionList" loCatId="List" qsTypeId="urn:microsoft.com/office/officeart/2005/8/quickstyle/simple1" qsCatId="simple" csTypeId="urn:microsoft.com/office/officeart/2005/8/colors/accent1_2" csCatId="accent1"/>
      <dgm:spPr/>
      <dgm:t>
        <a:bodyPr/>
        <a:lstStyle/>
        <a:p>
          <a:endParaRPr lang="en-US"/>
        </a:p>
      </dgm:t>
    </dgm:pt>
    <dgm:pt modelId="{15B6A949-EC6C-4799-AADE-C3883AAFC67B}">
      <dgm:prSet/>
      <dgm:spPr/>
      <dgm:t>
        <a:bodyPr/>
        <a:lstStyle/>
        <a:p>
          <a:r>
            <a:rPr lang="en-US" dirty="0">
              <a:latin typeface="Times New Roman" panose="02020603050405020304" pitchFamily="18" charset="0"/>
              <a:cs typeface="Times New Roman" panose="02020603050405020304" pitchFamily="18" charset="0"/>
            </a:rPr>
            <a:t>Implement</a:t>
          </a:r>
        </a:p>
      </dgm:t>
    </dgm:pt>
    <dgm:pt modelId="{38535722-E9C7-475C-95E1-8157A84D2376}" type="parTrans" cxnId="{7C8E4C18-DC6C-49A5-A639-2657914ABB90}">
      <dgm:prSet/>
      <dgm:spPr/>
      <dgm:t>
        <a:bodyPr/>
        <a:lstStyle/>
        <a:p>
          <a:endParaRPr lang="en-US"/>
        </a:p>
      </dgm:t>
    </dgm:pt>
    <dgm:pt modelId="{BD3F27ED-43C4-4C68-8387-022143C32668}" type="sibTrans" cxnId="{7C8E4C18-DC6C-49A5-A639-2657914ABB90}">
      <dgm:prSet/>
      <dgm:spPr/>
      <dgm:t>
        <a:bodyPr/>
        <a:lstStyle/>
        <a:p>
          <a:endParaRPr lang="en-US"/>
        </a:p>
      </dgm:t>
    </dgm:pt>
    <dgm:pt modelId="{2948FC44-D4A4-4859-92AF-23820AF03E00}">
      <dgm:prSet/>
      <dgm:spPr/>
      <dgm:t>
        <a:bodyPr/>
        <a:lstStyle/>
        <a:p>
          <a:pPr algn="ctr"/>
          <a:r>
            <a:rPr lang="en-US" dirty="0">
              <a:latin typeface="Times New Roman" panose="02020603050405020304" pitchFamily="18" charset="0"/>
              <a:cs typeface="Times New Roman" panose="02020603050405020304" pitchFamily="18" charset="0"/>
            </a:rPr>
            <a:t>Implement advanced techniques like Deep Q-Learning to handle large state spaces efficiently.</a:t>
          </a:r>
        </a:p>
      </dgm:t>
    </dgm:pt>
    <dgm:pt modelId="{6DAACB11-B80D-4BC4-8B4F-06B09026F664}" type="parTrans" cxnId="{DB924512-6A80-4BD8-8730-074982D514E2}">
      <dgm:prSet/>
      <dgm:spPr/>
      <dgm:t>
        <a:bodyPr/>
        <a:lstStyle/>
        <a:p>
          <a:endParaRPr lang="en-US"/>
        </a:p>
      </dgm:t>
    </dgm:pt>
    <dgm:pt modelId="{962C5F3D-79FE-44C4-B181-EE18128DE23E}" type="sibTrans" cxnId="{DB924512-6A80-4BD8-8730-074982D514E2}">
      <dgm:prSet/>
      <dgm:spPr/>
      <dgm:t>
        <a:bodyPr/>
        <a:lstStyle/>
        <a:p>
          <a:endParaRPr lang="en-US"/>
        </a:p>
      </dgm:t>
    </dgm:pt>
    <dgm:pt modelId="{FDF981AF-F3D1-4976-8E8D-3FCCC9B1D62D}">
      <dgm:prSet/>
      <dgm:spPr/>
      <dgm:t>
        <a:bodyPr/>
        <a:lstStyle/>
        <a:p>
          <a:r>
            <a:rPr lang="en-US" dirty="0">
              <a:latin typeface="Times New Roman" panose="02020603050405020304" pitchFamily="18" charset="0"/>
              <a:cs typeface="Times New Roman" panose="02020603050405020304" pitchFamily="18" charset="0"/>
            </a:rPr>
            <a:t>Optimize</a:t>
          </a:r>
        </a:p>
      </dgm:t>
    </dgm:pt>
    <dgm:pt modelId="{94A08935-A32F-4FC6-8977-8D723AB13E4A}" type="parTrans" cxnId="{EFFD2CA9-E406-40D1-9C48-1E1DC5BA1A9D}">
      <dgm:prSet/>
      <dgm:spPr/>
      <dgm:t>
        <a:bodyPr/>
        <a:lstStyle/>
        <a:p>
          <a:endParaRPr lang="en-US"/>
        </a:p>
      </dgm:t>
    </dgm:pt>
    <dgm:pt modelId="{9CCF7F36-AC1E-4C02-8A73-A5CA61560858}" type="sibTrans" cxnId="{EFFD2CA9-E406-40D1-9C48-1E1DC5BA1A9D}">
      <dgm:prSet/>
      <dgm:spPr/>
      <dgm:t>
        <a:bodyPr/>
        <a:lstStyle/>
        <a:p>
          <a:endParaRPr lang="en-US"/>
        </a:p>
      </dgm:t>
    </dgm:pt>
    <dgm:pt modelId="{45E8989D-76DC-4394-AA10-F6E7B7A498A2}">
      <dgm:prSet/>
      <dgm:spPr/>
      <dgm:t>
        <a:bodyPr/>
        <a:lstStyle/>
        <a:p>
          <a:pPr algn="ctr"/>
          <a:r>
            <a:rPr lang="en-US" dirty="0">
              <a:latin typeface="Times New Roman" panose="02020603050405020304" pitchFamily="18" charset="0"/>
              <a:cs typeface="Times New Roman" panose="02020603050405020304" pitchFamily="18" charset="0"/>
            </a:rPr>
            <a:t>Optimize </a:t>
          </a:r>
          <a:r>
            <a:rPr lang="en-US" dirty="0" err="1">
              <a:latin typeface="Times New Roman" panose="02020603050405020304" pitchFamily="18" charset="0"/>
              <a:cs typeface="Times New Roman" panose="02020603050405020304" pitchFamily="18" charset="0"/>
            </a:rPr>
            <a:t>Expectimax</a:t>
          </a:r>
          <a:r>
            <a:rPr lang="en-US" dirty="0">
              <a:latin typeface="Times New Roman" panose="02020603050405020304" pitchFamily="18" charset="0"/>
              <a:cs typeface="Times New Roman" panose="02020603050405020304" pitchFamily="18" charset="0"/>
            </a:rPr>
            <a:t> using pruning and heuristic evaluations to reduce computational overhead.</a:t>
          </a:r>
        </a:p>
      </dgm:t>
    </dgm:pt>
    <dgm:pt modelId="{FF4C7F43-03FC-4CB3-B6DD-FF6352C7AA9D}" type="parTrans" cxnId="{5A59C877-A6AD-4CEF-98DD-72C7CA4DD68D}">
      <dgm:prSet/>
      <dgm:spPr/>
      <dgm:t>
        <a:bodyPr/>
        <a:lstStyle/>
        <a:p>
          <a:endParaRPr lang="en-US"/>
        </a:p>
      </dgm:t>
    </dgm:pt>
    <dgm:pt modelId="{3843AD54-004A-4CD6-A6CF-17B4310CDFF7}" type="sibTrans" cxnId="{5A59C877-A6AD-4CEF-98DD-72C7CA4DD68D}">
      <dgm:prSet/>
      <dgm:spPr/>
      <dgm:t>
        <a:bodyPr/>
        <a:lstStyle/>
        <a:p>
          <a:endParaRPr lang="en-US"/>
        </a:p>
      </dgm:t>
    </dgm:pt>
    <dgm:pt modelId="{26C3DE0A-9C29-44E4-B514-36177559AE2F}">
      <dgm:prSet/>
      <dgm:spPr/>
      <dgm:t>
        <a:bodyPr/>
        <a:lstStyle/>
        <a:p>
          <a:r>
            <a:rPr lang="en-US" dirty="0">
              <a:latin typeface="Times New Roman" panose="02020603050405020304" pitchFamily="18" charset="0"/>
              <a:cs typeface="Times New Roman" panose="02020603050405020304" pitchFamily="18" charset="0"/>
            </a:rPr>
            <a:t>Improve</a:t>
          </a:r>
        </a:p>
      </dgm:t>
    </dgm:pt>
    <dgm:pt modelId="{9F75E93C-1627-4122-A373-3E18BCB23F6F}" type="parTrans" cxnId="{6F1F5D3B-C5B6-4313-A2A5-D247AB070BA0}">
      <dgm:prSet/>
      <dgm:spPr/>
      <dgm:t>
        <a:bodyPr/>
        <a:lstStyle/>
        <a:p>
          <a:endParaRPr lang="en-US"/>
        </a:p>
      </dgm:t>
    </dgm:pt>
    <dgm:pt modelId="{9011DE99-2B87-4520-8C26-E08996002EAC}" type="sibTrans" cxnId="{6F1F5D3B-C5B6-4313-A2A5-D247AB070BA0}">
      <dgm:prSet/>
      <dgm:spPr/>
      <dgm:t>
        <a:bodyPr/>
        <a:lstStyle/>
        <a:p>
          <a:endParaRPr lang="en-US"/>
        </a:p>
      </dgm:t>
    </dgm:pt>
    <dgm:pt modelId="{28A7CD7B-1637-49DC-BF56-229599F19FF3}">
      <dgm:prSet/>
      <dgm:spPr/>
      <dgm:t>
        <a:bodyPr/>
        <a:lstStyle/>
        <a:p>
          <a:pPr algn="ctr"/>
          <a:r>
            <a:rPr lang="en-US" dirty="0">
              <a:latin typeface="Times New Roman" panose="02020603050405020304" pitchFamily="18" charset="0"/>
              <a:cs typeface="Times New Roman" panose="02020603050405020304" pitchFamily="18" charset="0"/>
            </a:rPr>
            <a:t>Improve generalization to adapt agents for larger grids or unseen scenarios.</a:t>
          </a:r>
        </a:p>
      </dgm:t>
    </dgm:pt>
    <dgm:pt modelId="{DE794013-B992-43E7-B739-01B485B53BB8}" type="parTrans" cxnId="{E05698D0-7197-4FBE-B15D-FE1DEABFA0A4}">
      <dgm:prSet/>
      <dgm:spPr/>
      <dgm:t>
        <a:bodyPr/>
        <a:lstStyle/>
        <a:p>
          <a:endParaRPr lang="en-US"/>
        </a:p>
      </dgm:t>
    </dgm:pt>
    <dgm:pt modelId="{8148D388-6723-48E6-912F-7417650DF419}" type="sibTrans" cxnId="{E05698D0-7197-4FBE-B15D-FE1DEABFA0A4}">
      <dgm:prSet/>
      <dgm:spPr/>
      <dgm:t>
        <a:bodyPr/>
        <a:lstStyle/>
        <a:p>
          <a:endParaRPr lang="en-US"/>
        </a:p>
      </dgm:t>
    </dgm:pt>
    <dgm:pt modelId="{FE0ECF87-3256-49F2-970A-5E486DC3DA75}">
      <dgm:prSet/>
      <dgm:spPr/>
      <dgm:t>
        <a:bodyPr/>
        <a:lstStyle/>
        <a:p>
          <a:r>
            <a:rPr lang="en-US" dirty="0">
              <a:latin typeface="Times New Roman" panose="02020603050405020304" pitchFamily="18" charset="0"/>
              <a:cs typeface="Times New Roman" panose="02020603050405020304" pitchFamily="18" charset="0"/>
            </a:rPr>
            <a:t>Explore</a:t>
          </a:r>
        </a:p>
      </dgm:t>
    </dgm:pt>
    <dgm:pt modelId="{84A505B2-B8BA-46AD-A65B-E921519737B3}" type="parTrans" cxnId="{C6596C58-74DA-4E5A-8E1B-0AF31FDFA340}">
      <dgm:prSet/>
      <dgm:spPr/>
      <dgm:t>
        <a:bodyPr/>
        <a:lstStyle/>
        <a:p>
          <a:endParaRPr lang="en-US"/>
        </a:p>
      </dgm:t>
    </dgm:pt>
    <dgm:pt modelId="{8E4A1EF3-C31D-4B4F-84BF-758359CF052F}" type="sibTrans" cxnId="{C6596C58-74DA-4E5A-8E1B-0AF31FDFA340}">
      <dgm:prSet/>
      <dgm:spPr/>
      <dgm:t>
        <a:bodyPr/>
        <a:lstStyle/>
        <a:p>
          <a:endParaRPr lang="en-US"/>
        </a:p>
      </dgm:t>
    </dgm:pt>
    <dgm:pt modelId="{DDB3B65C-2652-44C7-92FC-67921C663075}">
      <dgm:prSet/>
      <dgm:spPr/>
      <dgm:t>
        <a:bodyPr/>
        <a:lstStyle/>
        <a:p>
          <a:pPr algn="ctr"/>
          <a:r>
            <a:rPr lang="en-US" dirty="0">
              <a:latin typeface="Times New Roman" panose="02020603050405020304" pitchFamily="18" charset="0"/>
              <a:cs typeface="Times New Roman" panose="02020603050405020304" pitchFamily="18" charset="0"/>
            </a:rPr>
            <a:t>Explore real-world applications of these techniques in decision-making tasks under uncertainty.</a:t>
          </a:r>
        </a:p>
      </dgm:t>
    </dgm:pt>
    <dgm:pt modelId="{4EF2B6E8-4584-4C94-A4D5-6E4A66FD39F6}" type="parTrans" cxnId="{1C20FD91-F850-4FDB-B54F-FCD7E782C3C2}">
      <dgm:prSet/>
      <dgm:spPr/>
      <dgm:t>
        <a:bodyPr/>
        <a:lstStyle/>
        <a:p>
          <a:endParaRPr lang="en-US"/>
        </a:p>
      </dgm:t>
    </dgm:pt>
    <dgm:pt modelId="{E4518874-C730-4743-9EB9-CB5AA0081041}" type="sibTrans" cxnId="{1C20FD91-F850-4FDB-B54F-FCD7E782C3C2}">
      <dgm:prSet/>
      <dgm:spPr/>
      <dgm:t>
        <a:bodyPr/>
        <a:lstStyle/>
        <a:p>
          <a:endParaRPr lang="en-US"/>
        </a:p>
      </dgm:t>
    </dgm:pt>
    <dgm:pt modelId="{22CBA877-8D23-48B8-ACC7-72681242DD36}">
      <dgm:prSet/>
      <dgm:spPr/>
      <dgm:t>
        <a:bodyPr/>
        <a:lstStyle/>
        <a:p>
          <a:r>
            <a:rPr lang="en-US" dirty="0">
              <a:latin typeface="Times New Roman" panose="02020603050405020304" pitchFamily="18" charset="0"/>
              <a:cs typeface="Times New Roman" panose="02020603050405020304" pitchFamily="18" charset="0"/>
            </a:rPr>
            <a:t>Fine-tune</a:t>
          </a:r>
        </a:p>
      </dgm:t>
    </dgm:pt>
    <dgm:pt modelId="{86CDA57D-8936-4439-888F-529C00042379}" type="parTrans" cxnId="{5ADC9785-A680-4063-A1FA-FA399EB48E28}">
      <dgm:prSet/>
      <dgm:spPr/>
      <dgm:t>
        <a:bodyPr/>
        <a:lstStyle/>
        <a:p>
          <a:endParaRPr lang="en-US"/>
        </a:p>
      </dgm:t>
    </dgm:pt>
    <dgm:pt modelId="{2F32A1BA-5BC6-4200-B4BF-21D8465FC999}" type="sibTrans" cxnId="{5ADC9785-A680-4063-A1FA-FA399EB48E28}">
      <dgm:prSet/>
      <dgm:spPr/>
      <dgm:t>
        <a:bodyPr/>
        <a:lstStyle/>
        <a:p>
          <a:endParaRPr lang="en-US"/>
        </a:p>
      </dgm:t>
    </dgm:pt>
    <dgm:pt modelId="{C0AFDBC8-BCE3-4588-9637-7E37D68F186A}">
      <dgm:prSet/>
      <dgm:spPr/>
      <dgm:t>
        <a:bodyPr/>
        <a:lstStyle/>
        <a:p>
          <a:pPr algn="ctr"/>
          <a:r>
            <a:rPr lang="en-US" dirty="0">
              <a:latin typeface="Times New Roman" panose="02020603050405020304" pitchFamily="18" charset="0"/>
              <a:cs typeface="Times New Roman" panose="02020603050405020304" pitchFamily="18" charset="0"/>
            </a:rPr>
            <a:t>Fine-tune parameters like learning rates to enhance learning efficiency and performance.</a:t>
          </a:r>
        </a:p>
      </dgm:t>
    </dgm:pt>
    <dgm:pt modelId="{12DB0DDE-9CBA-4C18-85AE-E65B876881AB}" type="parTrans" cxnId="{656C3714-8AF2-4770-AE1E-E7FAB6333116}">
      <dgm:prSet/>
      <dgm:spPr/>
      <dgm:t>
        <a:bodyPr/>
        <a:lstStyle/>
        <a:p>
          <a:endParaRPr lang="en-US"/>
        </a:p>
      </dgm:t>
    </dgm:pt>
    <dgm:pt modelId="{765A7A3D-C59E-4B22-8C29-C8298917FD7E}" type="sibTrans" cxnId="{656C3714-8AF2-4770-AE1E-E7FAB6333116}">
      <dgm:prSet/>
      <dgm:spPr/>
      <dgm:t>
        <a:bodyPr/>
        <a:lstStyle/>
        <a:p>
          <a:endParaRPr lang="en-US"/>
        </a:p>
      </dgm:t>
    </dgm:pt>
    <dgm:pt modelId="{B945B990-04A0-41B9-A08D-FFE3F728208F}" type="pres">
      <dgm:prSet presAssocID="{7DF3EEBE-4C51-4044-8705-C2C0BEB3E625}" presName="Name0" presStyleCnt="0">
        <dgm:presLayoutVars>
          <dgm:dir/>
          <dgm:animLvl val="lvl"/>
          <dgm:resizeHandles val="exact"/>
        </dgm:presLayoutVars>
      </dgm:prSet>
      <dgm:spPr/>
    </dgm:pt>
    <dgm:pt modelId="{FEE89052-88D4-4B9E-A230-363EE30EDA4A}" type="pres">
      <dgm:prSet presAssocID="{15B6A949-EC6C-4799-AADE-C3883AAFC67B}" presName="composite" presStyleCnt="0"/>
      <dgm:spPr/>
    </dgm:pt>
    <dgm:pt modelId="{AD0D9D37-12E4-40B3-B2FB-6745F2F91440}" type="pres">
      <dgm:prSet presAssocID="{15B6A949-EC6C-4799-AADE-C3883AAFC67B}" presName="parTx" presStyleLbl="alignNode1" presStyleIdx="0" presStyleCnt="5">
        <dgm:presLayoutVars>
          <dgm:chMax val="0"/>
          <dgm:chPref val="0"/>
        </dgm:presLayoutVars>
      </dgm:prSet>
      <dgm:spPr/>
    </dgm:pt>
    <dgm:pt modelId="{9E4E21DC-1E74-4F8F-9B42-997F484F84EC}" type="pres">
      <dgm:prSet presAssocID="{15B6A949-EC6C-4799-AADE-C3883AAFC67B}" presName="desTx" presStyleLbl="alignAccFollowNode1" presStyleIdx="0" presStyleCnt="5">
        <dgm:presLayoutVars/>
      </dgm:prSet>
      <dgm:spPr/>
    </dgm:pt>
    <dgm:pt modelId="{7E71A47F-5DAD-46BA-B3FB-28CFA5532533}" type="pres">
      <dgm:prSet presAssocID="{BD3F27ED-43C4-4C68-8387-022143C32668}" presName="space" presStyleCnt="0"/>
      <dgm:spPr/>
    </dgm:pt>
    <dgm:pt modelId="{10FA792B-1529-44C0-85C0-45E96683BF68}" type="pres">
      <dgm:prSet presAssocID="{FDF981AF-F3D1-4976-8E8D-3FCCC9B1D62D}" presName="composite" presStyleCnt="0"/>
      <dgm:spPr/>
    </dgm:pt>
    <dgm:pt modelId="{4C15E37E-57FC-44EB-9F99-5F5D94C0BB5E}" type="pres">
      <dgm:prSet presAssocID="{FDF981AF-F3D1-4976-8E8D-3FCCC9B1D62D}" presName="parTx" presStyleLbl="alignNode1" presStyleIdx="1" presStyleCnt="5">
        <dgm:presLayoutVars>
          <dgm:chMax val="0"/>
          <dgm:chPref val="0"/>
        </dgm:presLayoutVars>
      </dgm:prSet>
      <dgm:spPr/>
    </dgm:pt>
    <dgm:pt modelId="{0926A04B-C35E-4CF0-961F-50A376140C36}" type="pres">
      <dgm:prSet presAssocID="{FDF981AF-F3D1-4976-8E8D-3FCCC9B1D62D}" presName="desTx" presStyleLbl="alignAccFollowNode1" presStyleIdx="1" presStyleCnt="5">
        <dgm:presLayoutVars/>
      </dgm:prSet>
      <dgm:spPr/>
    </dgm:pt>
    <dgm:pt modelId="{72AAFA54-6AFF-4D06-8B18-837F381155F3}" type="pres">
      <dgm:prSet presAssocID="{9CCF7F36-AC1E-4C02-8A73-A5CA61560858}" presName="space" presStyleCnt="0"/>
      <dgm:spPr/>
    </dgm:pt>
    <dgm:pt modelId="{1408476D-CE09-49EE-8E81-CB336EE6009A}" type="pres">
      <dgm:prSet presAssocID="{26C3DE0A-9C29-44E4-B514-36177559AE2F}" presName="composite" presStyleCnt="0"/>
      <dgm:spPr/>
    </dgm:pt>
    <dgm:pt modelId="{D892F1C7-7C25-484D-BCEC-561FEAB138F5}" type="pres">
      <dgm:prSet presAssocID="{26C3DE0A-9C29-44E4-B514-36177559AE2F}" presName="parTx" presStyleLbl="alignNode1" presStyleIdx="2" presStyleCnt="5">
        <dgm:presLayoutVars>
          <dgm:chMax val="0"/>
          <dgm:chPref val="0"/>
        </dgm:presLayoutVars>
      </dgm:prSet>
      <dgm:spPr/>
    </dgm:pt>
    <dgm:pt modelId="{F1CBE1B7-CA17-42AD-8583-FA865DF8D5FC}" type="pres">
      <dgm:prSet presAssocID="{26C3DE0A-9C29-44E4-B514-36177559AE2F}" presName="desTx" presStyleLbl="alignAccFollowNode1" presStyleIdx="2" presStyleCnt="5">
        <dgm:presLayoutVars/>
      </dgm:prSet>
      <dgm:spPr/>
    </dgm:pt>
    <dgm:pt modelId="{BC2FE318-4FF8-4A59-B5C5-64FE59BE9A81}" type="pres">
      <dgm:prSet presAssocID="{9011DE99-2B87-4520-8C26-E08996002EAC}" presName="space" presStyleCnt="0"/>
      <dgm:spPr/>
    </dgm:pt>
    <dgm:pt modelId="{D572BF75-8B2F-4DD9-8602-E32BF7B81FDF}" type="pres">
      <dgm:prSet presAssocID="{FE0ECF87-3256-49F2-970A-5E486DC3DA75}" presName="composite" presStyleCnt="0"/>
      <dgm:spPr/>
    </dgm:pt>
    <dgm:pt modelId="{272F27A8-7FD8-46E3-A888-C86B33A4F6AB}" type="pres">
      <dgm:prSet presAssocID="{FE0ECF87-3256-49F2-970A-5E486DC3DA75}" presName="parTx" presStyleLbl="alignNode1" presStyleIdx="3" presStyleCnt="5">
        <dgm:presLayoutVars>
          <dgm:chMax val="0"/>
          <dgm:chPref val="0"/>
        </dgm:presLayoutVars>
      </dgm:prSet>
      <dgm:spPr/>
    </dgm:pt>
    <dgm:pt modelId="{4F028FEE-2F66-49E2-B55A-4AD209B9C0F4}" type="pres">
      <dgm:prSet presAssocID="{FE0ECF87-3256-49F2-970A-5E486DC3DA75}" presName="desTx" presStyleLbl="alignAccFollowNode1" presStyleIdx="3" presStyleCnt="5">
        <dgm:presLayoutVars/>
      </dgm:prSet>
      <dgm:spPr/>
    </dgm:pt>
    <dgm:pt modelId="{D8BAC26B-22EB-4863-934B-80181263A0B0}" type="pres">
      <dgm:prSet presAssocID="{8E4A1EF3-C31D-4B4F-84BF-758359CF052F}" presName="space" presStyleCnt="0"/>
      <dgm:spPr/>
    </dgm:pt>
    <dgm:pt modelId="{C55FB027-B7EE-4385-8BD3-CE14AF786765}" type="pres">
      <dgm:prSet presAssocID="{22CBA877-8D23-48B8-ACC7-72681242DD36}" presName="composite" presStyleCnt="0"/>
      <dgm:spPr/>
    </dgm:pt>
    <dgm:pt modelId="{48E29D03-FD42-41E6-8505-8AA9CF908CEE}" type="pres">
      <dgm:prSet presAssocID="{22CBA877-8D23-48B8-ACC7-72681242DD36}" presName="parTx" presStyleLbl="alignNode1" presStyleIdx="4" presStyleCnt="5">
        <dgm:presLayoutVars>
          <dgm:chMax val="0"/>
          <dgm:chPref val="0"/>
        </dgm:presLayoutVars>
      </dgm:prSet>
      <dgm:spPr/>
    </dgm:pt>
    <dgm:pt modelId="{5013F0E4-7228-4CC0-98E5-D4F52E9BE21C}" type="pres">
      <dgm:prSet presAssocID="{22CBA877-8D23-48B8-ACC7-72681242DD36}" presName="desTx" presStyleLbl="alignAccFollowNode1" presStyleIdx="4" presStyleCnt="5">
        <dgm:presLayoutVars/>
      </dgm:prSet>
      <dgm:spPr/>
    </dgm:pt>
  </dgm:ptLst>
  <dgm:cxnLst>
    <dgm:cxn modelId="{E492CE01-CAC2-4AF5-AAB6-C5138D7898FF}" type="presOf" srcId="{45E8989D-76DC-4394-AA10-F6E7B7A498A2}" destId="{0926A04B-C35E-4CF0-961F-50A376140C36}" srcOrd="0" destOrd="0" presId="urn:microsoft.com/office/officeart/2016/7/layout/HorizontalActionList"/>
    <dgm:cxn modelId="{DB924512-6A80-4BD8-8730-074982D514E2}" srcId="{15B6A949-EC6C-4799-AADE-C3883AAFC67B}" destId="{2948FC44-D4A4-4859-92AF-23820AF03E00}" srcOrd="0" destOrd="0" parTransId="{6DAACB11-B80D-4BC4-8B4F-06B09026F664}" sibTransId="{962C5F3D-79FE-44C4-B181-EE18128DE23E}"/>
    <dgm:cxn modelId="{656C3714-8AF2-4770-AE1E-E7FAB6333116}" srcId="{22CBA877-8D23-48B8-ACC7-72681242DD36}" destId="{C0AFDBC8-BCE3-4588-9637-7E37D68F186A}" srcOrd="0" destOrd="0" parTransId="{12DB0DDE-9CBA-4C18-85AE-E65B876881AB}" sibTransId="{765A7A3D-C59E-4B22-8C29-C8298917FD7E}"/>
    <dgm:cxn modelId="{7C8E4C18-DC6C-49A5-A639-2657914ABB90}" srcId="{7DF3EEBE-4C51-4044-8705-C2C0BEB3E625}" destId="{15B6A949-EC6C-4799-AADE-C3883AAFC67B}" srcOrd="0" destOrd="0" parTransId="{38535722-E9C7-475C-95E1-8157A84D2376}" sibTransId="{BD3F27ED-43C4-4C68-8387-022143C32668}"/>
    <dgm:cxn modelId="{CD65A81B-1231-46E3-A055-56C34B3D732B}" type="presOf" srcId="{26C3DE0A-9C29-44E4-B514-36177559AE2F}" destId="{D892F1C7-7C25-484D-BCEC-561FEAB138F5}" srcOrd="0" destOrd="0" presId="urn:microsoft.com/office/officeart/2016/7/layout/HorizontalActionList"/>
    <dgm:cxn modelId="{60756C20-9B62-4770-9067-0055E45556B5}" type="presOf" srcId="{15B6A949-EC6C-4799-AADE-C3883AAFC67B}" destId="{AD0D9D37-12E4-40B3-B2FB-6745F2F91440}" srcOrd="0" destOrd="0" presId="urn:microsoft.com/office/officeart/2016/7/layout/HorizontalActionList"/>
    <dgm:cxn modelId="{6F1F5D3B-C5B6-4313-A2A5-D247AB070BA0}" srcId="{7DF3EEBE-4C51-4044-8705-C2C0BEB3E625}" destId="{26C3DE0A-9C29-44E4-B514-36177559AE2F}" srcOrd="2" destOrd="0" parTransId="{9F75E93C-1627-4122-A373-3E18BCB23F6F}" sibTransId="{9011DE99-2B87-4520-8C26-E08996002EAC}"/>
    <dgm:cxn modelId="{8FE0AF65-3D89-484A-9548-40757E0FF304}" type="presOf" srcId="{DDB3B65C-2652-44C7-92FC-67921C663075}" destId="{4F028FEE-2F66-49E2-B55A-4AD209B9C0F4}" srcOrd="0" destOrd="0" presId="urn:microsoft.com/office/officeart/2016/7/layout/HorizontalActionList"/>
    <dgm:cxn modelId="{89B62149-8E96-4590-A71C-F8B6A5A711D4}" type="presOf" srcId="{C0AFDBC8-BCE3-4588-9637-7E37D68F186A}" destId="{5013F0E4-7228-4CC0-98E5-D4F52E9BE21C}" srcOrd="0" destOrd="0" presId="urn:microsoft.com/office/officeart/2016/7/layout/HorizontalActionList"/>
    <dgm:cxn modelId="{A2793749-86A2-434B-861C-24FC98385761}" type="presOf" srcId="{22CBA877-8D23-48B8-ACC7-72681242DD36}" destId="{48E29D03-FD42-41E6-8505-8AA9CF908CEE}" srcOrd="0" destOrd="0" presId="urn:microsoft.com/office/officeart/2016/7/layout/HorizontalActionList"/>
    <dgm:cxn modelId="{5A59C877-A6AD-4CEF-98DD-72C7CA4DD68D}" srcId="{FDF981AF-F3D1-4976-8E8D-3FCCC9B1D62D}" destId="{45E8989D-76DC-4394-AA10-F6E7B7A498A2}" srcOrd="0" destOrd="0" parTransId="{FF4C7F43-03FC-4CB3-B6DD-FF6352C7AA9D}" sibTransId="{3843AD54-004A-4CD6-A6CF-17B4310CDFF7}"/>
    <dgm:cxn modelId="{C6596C58-74DA-4E5A-8E1B-0AF31FDFA340}" srcId="{7DF3EEBE-4C51-4044-8705-C2C0BEB3E625}" destId="{FE0ECF87-3256-49F2-970A-5E486DC3DA75}" srcOrd="3" destOrd="0" parTransId="{84A505B2-B8BA-46AD-A65B-E921519737B3}" sibTransId="{8E4A1EF3-C31D-4B4F-84BF-758359CF052F}"/>
    <dgm:cxn modelId="{D941EE7A-07AF-4910-B777-E4F19BB9D2C3}" type="presOf" srcId="{FDF981AF-F3D1-4976-8E8D-3FCCC9B1D62D}" destId="{4C15E37E-57FC-44EB-9F99-5F5D94C0BB5E}" srcOrd="0" destOrd="0" presId="urn:microsoft.com/office/officeart/2016/7/layout/HorizontalActionList"/>
    <dgm:cxn modelId="{5ADC9785-A680-4063-A1FA-FA399EB48E28}" srcId="{7DF3EEBE-4C51-4044-8705-C2C0BEB3E625}" destId="{22CBA877-8D23-48B8-ACC7-72681242DD36}" srcOrd="4" destOrd="0" parTransId="{86CDA57D-8936-4439-888F-529C00042379}" sibTransId="{2F32A1BA-5BC6-4200-B4BF-21D8465FC999}"/>
    <dgm:cxn modelId="{1C20FD91-F850-4FDB-B54F-FCD7E782C3C2}" srcId="{FE0ECF87-3256-49F2-970A-5E486DC3DA75}" destId="{DDB3B65C-2652-44C7-92FC-67921C663075}" srcOrd="0" destOrd="0" parTransId="{4EF2B6E8-4584-4C94-A4D5-6E4A66FD39F6}" sibTransId="{E4518874-C730-4743-9EB9-CB5AA0081041}"/>
    <dgm:cxn modelId="{CE8AC99D-9B58-44DB-88BD-4DC3BE27428E}" type="presOf" srcId="{28A7CD7B-1637-49DC-BF56-229599F19FF3}" destId="{F1CBE1B7-CA17-42AD-8583-FA865DF8D5FC}" srcOrd="0" destOrd="0" presId="urn:microsoft.com/office/officeart/2016/7/layout/HorizontalActionList"/>
    <dgm:cxn modelId="{352945A3-33B2-41E2-8B02-1060C44241BC}" type="presOf" srcId="{7DF3EEBE-4C51-4044-8705-C2C0BEB3E625}" destId="{B945B990-04A0-41B9-A08D-FFE3F728208F}" srcOrd="0" destOrd="0" presId="urn:microsoft.com/office/officeart/2016/7/layout/HorizontalActionList"/>
    <dgm:cxn modelId="{EFFD2CA9-E406-40D1-9C48-1E1DC5BA1A9D}" srcId="{7DF3EEBE-4C51-4044-8705-C2C0BEB3E625}" destId="{FDF981AF-F3D1-4976-8E8D-3FCCC9B1D62D}" srcOrd="1" destOrd="0" parTransId="{94A08935-A32F-4FC6-8977-8D723AB13E4A}" sibTransId="{9CCF7F36-AC1E-4C02-8A73-A5CA61560858}"/>
    <dgm:cxn modelId="{1B9FA3CF-31E9-42A4-8788-24D05025340F}" type="presOf" srcId="{FE0ECF87-3256-49F2-970A-5E486DC3DA75}" destId="{272F27A8-7FD8-46E3-A888-C86B33A4F6AB}" srcOrd="0" destOrd="0" presId="urn:microsoft.com/office/officeart/2016/7/layout/HorizontalActionList"/>
    <dgm:cxn modelId="{E05698D0-7197-4FBE-B15D-FE1DEABFA0A4}" srcId="{26C3DE0A-9C29-44E4-B514-36177559AE2F}" destId="{28A7CD7B-1637-49DC-BF56-229599F19FF3}" srcOrd="0" destOrd="0" parTransId="{DE794013-B992-43E7-B739-01B485B53BB8}" sibTransId="{8148D388-6723-48E6-912F-7417650DF419}"/>
    <dgm:cxn modelId="{3E1F25F1-4580-46AB-ADB2-DF3AF254B28D}" type="presOf" srcId="{2948FC44-D4A4-4859-92AF-23820AF03E00}" destId="{9E4E21DC-1E74-4F8F-9B42-997F484F84EC}" srcOrd="0" destOrd="0" presId="urn:microsoft.com/office/officeart/2016/7/layout/HorizontalActionList"/>
    <dgm:cxn modelId="{A2BBB0AD-4835-4328-9776-2BDE4D0BB41D}" type="presParOf" srcId="{B945B990-04A0-41B9-A08D-FFE3F728208F}" destId="{FEE89052-88D4-4B9E-A230-363EE30EDA4A}" srcOrd="0" destOrd="0" presId="urn:microsoft.com/office/officeart/2016/7/layout/HorizontalActionList"/>
    <dgm:cxn modelId="{6BA8E7D2-2A88-49D2-A563-B5AFC629E3BC}" type="presParOf" srcId="{FEE89052-88D4-4B9E-A230-363EE30EDA4A}" destId="{AD0D9D37-12E4-40B3-B2FB-6745F2F91440}" srcOrd="0" destOrd="0" presId="urn:microsoft.com/office/officeart/2016/7/layout/HorizontalActionList"/>
    <dgm:cxn modelId="{CC2E89E1-0332-4D4C-BA3D-68B8DC8DAE65}" type="presParOf" srcId="{FEE89052-88D4-4B9E-A230-363EE30EDA4A}" destId="{9E4E21DC-1E74-4F8F-9B42-997F484F84EC}" srcOrd="1" destOrd="0" presId="urn:microsoft.com/office/officeart/2016/7/layout/HorizontalActionList"/>
    <dgm:cxn modelId="{7B58DA40-D268-48A1-A195-FBDC218062FD}" type="presParOf" srcId="{B945B990-04A0-41B9-A08D-FFE3F728208F}" destId="{7E71A47F-5DAD-46BA-B3FB-28CFA5532533}" srcOrd="1" destOrd="0" presId="urn:microsoft.com/office/officeart/2016/7/layout/HorizontalActionList"/>
    <dgm:cxn modelId="{70DF32A8-B8C9-4707-8429-7BA95B726D9E}" type="presParOf" srcId="{B945B990-04A0-41B9-A08D-FFE3F728208F}" destId="{10FA792B-1529-44C0-85C0-45E96683BF68}" srcOrd="2" destOrd="0" presId="urn:microsoft.com/office/officeart/2016/7/layout/HorizontalActionList"/>
    <dgm:cxn modelId="{5A94C5D2-7D64-411C-9D1E-C88D75FA63F6}" type="presParOf" srcId="{10FA792B-1529-44C0-85C0-45E96683BF68}" destId="{4C15E37E-57FC-44EB-9F99-5F5D94C0BB5E}" srcOrd="0" destOrd="0" presId="urn:microsoft.com/office/officeart/2016/7/layout/HorizontalActionList"/>
    <dgm:cxn modelId="{6C749452-7D97-4707-B2FD-D8369DD5FFB2}" type="presParOf" srcId="{10FA792B-1529-44C0-85C0-45E96683BF68}" destId="{0926A04B-C35E-4CF0-961F-50A376140C36}" srcOrd="1" destOrd="0" presId="urn:microsoft.com/office/officeart/2016/7/layout/HorizontalActionList"/>
    <dgm:cxn modelId="{65FA9F81-4080-4167-B0E1-369D7E75239E}" type="presParOf" srcId="{B945B990-04A0-41B9-A08D-FFE3F728208F}" destId="{72AAFA54-6AFF-4D06-8B18-837F381155F3}" srcOrd="3" destOrd="0" presId="urn:microsoft.com/office/officeart/2016/7/layout/HorizontalActionList"/>
    <dgm:cxn modelId="{09F4ADC0-61F9-4A71-AE2C-C589D8EF5300}" type="presParOf" srcId="{B945B990-04A0-41B9-A08D-FFE3F728208F}" destId="{1408476D-CE09-49EE-8E81-CB336EE6009A}" srcOrd="4" destOrd="0" presId="urn:microsoft.com/office/officeart/2016/7/layout/HorizontalActionList"/>
    <dgm:cxn modelId="{753B36F6-BE63-4805-B33D-773E0077B4A8}" type="presParOf" srcId="{1408476D-CE09-49EE-8E81-CB336EE6009A}" destId="{D892F1C7-7C25-484D-BCEC-561FEAB138F5}" srcOrd="0" destOrd="0" presId="urn:microsoft.com/office/officeart/2016/7/layout/HorizontalActionList"/>
    <dgm:cxn modelId="{DCB10F87-07DA-4171-909E-3A7DD004FB31}" type="presParOf" srcId="{1408476D-CE09-49EE-8E81-CB336EE6009A}" destId="{F1CBE1B7-CA17-42AD-8583-FA865DF8D5FC}" srcOrd="1" destOrd="0" presId="urn:microsoft.com/office/officeart/2016/7/layout/HorizontalActionList"/>
    <dgm:cxn modelId="{5A547C89-B20F-4A9F-B6F6-132840555F5C}" type="presParOf" srcId="{B945B990-04A0-41B9-A08D-FFE3F728208F}" destId="{BC2FE318-4FF8-4A59-B5C5-64FE59BE9A81}" srcOrd="5" destOrd="0" presId="urn:microsoft.com/office/officeart/2016/7/layout/HorizontalActionList"/>
    <dgm:cxn modelId="{B16B49BD-5E17-4A73-954F-A8CD5B156C42}" type="presParOf" srcId="{B945B990-04A0-41B9-A08D-FFE3F728208F}" destId="{D572BF75-8B2F-4DD9-8602-E32BF7B81FDF}" srcOrd="6" destOrd="0" presId="urn:microsoft.com/office/officeart/2016/7/layout/HorizontalActionList"/>
    <dgm:cxn modelId="{44BD2DE1-7430-4548-A699-473443C94035}" type="presParOf" srcId="{D572BF75-8B2F-4DD9-8602-E32BF7B81FDF}" destId="{272F27A8-7FD8-46E3-A888-C86B33A4F6AB}" srcOrd="0" destOrd="0" presId="urn:microsoft.com/office/officeart/2016/7/layout/HorizontalActionList"/>
    <dgm:cxn modelId="{9D889A19-150B-477B-91AC-DBFB16491727}" type="presParOf" srcId="{D572BF75-8B2F-4DD9-8602-E32BF7B81FDF}" destId="{4F028FEE-2F66-49E2-B55A-4AD209B9C0F4}" srcOrd="1" destOrd="0" presId="urn:microsoft.com/office/officeart/2016/7/layout/HorizontalActionList"/>
    <dgm:cxn modelId="{102A618A-5FC1-4550-B675-86491719EB2F}" type="presParOf" srcId="{B945B990-04A0-41B9-A08D-FFE3F728208F}" destId="{D8BAC26B-22EB-4863-934B-80181263A0B0}" srcOrd="7" destOrd="0" presId="urn:microsoft.com/office/officeart/2016/7/layout/HorizontalActionList"/>
    <dgm:cxn modelId="{CD8683AF-1E74-4700-8C9B-A6410002ECCC}" type="presParOf" srcId="{B945B990-04A0-41B9-A08D-FFE3F728208F}" destId="{C55FB027-B7EE-4385-8BD3-CE14AF786765}" srcOrd="8" destOrd="0" presId="urn:microsoft.com/office/officeart/2016/7/layout/HorizontalActionList"/>
    <dgm:cxn modelId="{3F49E70F-52E5-4DD0-8A75-92ADAB3D8CF9}" type="presParOf" srcId="{C55FB027-B7EE-4385-8BD3-CE14AF786765}" destId="{48E29D03-FD42-41E6-8505-8AA9CF908CEE}" srcOrd="0" destOrd="0" presId="urn:microsoft.com/office/officeart/2016/7/layout/HorizontalActionList"/>
    <dgm:cxn modelId="{783E66F3-DB41-4452-942C-F944D8C16A88}" type="presParOf" srcId="{C55FB027-B7EE-4385-8BD3-CE14AF786765}" destId="{5013F0E4-7228-4CC0-98E5-D4F52E9BE21C}"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6D9B69-24CB-4627-96FE-E7BAA817B165}">
      <dsp:nvSpPr>
        <dsp:cNvPr id="0" name=""/>
        <dsp:cNvSpPr/>
      </dsp:nvSpPr>
      <dsp:spPr>
        <a:xfrm>
          <a:off x="0" y="3384"/>
          <a:ext cx="10364452" cy="7209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9AD984-CED2-4EE0-968A-6862E57DA4B4}">
      <dsp:nvSpPr>
        <dsp:cNvPr id="0" name=""/>
        <dsp:cNvSpPr/>
      </dsp:nvSpPr>
      <dsp:spPr>
        <a:xfrm>
          <a:off x="218089" y="165600"/>
          <a:ext cx="396526" cy="3965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94AA9E-3EAD-4FD7-B50F-FED10464E435}">
      <dsp:nvSpPr>
        <dsp:cNvPr id="0" name=""/>
        <dsp:cNvSpPr/>
      </dsp:nvSpPr>
      <dsp:spPr>
        <a:xfrm>
          <a:off x="832705" y="3384"/>
          <a:ext cx="9531746" cy="720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301" tIns="76301" rIns="76301" bIns="76301" numCol="1" spcCol="1270" anchor="ctr" anchorCtr="0">
          <a:noAutofit/>
        </a:bodyPr>
        <a:lstStyle/>
        <a:p>
          <a:pPr marL="0" lvl="0" indent="0" algn="l" defTabSz="844550">
            <a:lnSpc>
              <a:spcPct val="100000"/>
            </a:lnSpc>
            <a:spcBef>
              <a:spcPct val="0"/>
            </a:spcBef>
            <a:spcAft>
              <a:spcPct val="35000"/>
            </a:spcAft>
            <a:buNone/>
          </a:pPr>
          <a:r>
            <a:rPr lang="en-US" sz="1900" kern="1200" baseline="0" dirty="0">
              <a:latin typeface="Times New Roman" panose="02020603050405020304" pitchFamily="18" charset="0"/>
              <a:cs typeface="Times New Roman" panose="02020603050405020304" pitchFamily="18" charset="0"/>
            </a:rPr>
            <a:t>High time complexity in </a:t>
          </a:r>
          <a:r>
            <a:rPr lang="en-US" sz="1900" kern="1200" baseline="0" dirty="0" err="1">
              <a:latin typeface="Times New Roman" panose="02020603050405020304" pitchFamily="18" charset="0"/>
              <a:cs typeface="Times New Roman" panose="02020603050405020304" pitchFamily="18" charset="0"/>
            </a:rPr>
            <a:t>Expectimax</a:t>
          </a:r>
          <a:r>
            <a:rPr lang="en-US" sz="1900" kern="1200" baseline="0" dirty="0">
              <a:latin typeface="Times New Roman" panose="02020603050405020304" pitchFamily="18" charset="0"/>
              <a:cs typeface="Times New Roman" panose="02020603050405020304" pitchFamily="18" charset="0"/>
            </a:rPr>
            <a:t> due to depth-limited tree search.</a:t>
          </a:r>
          <a:endParaRPr lang="en-US" sz="1900" kern="1200" dirty="0">
            <a:latin typeface="Times New Roman" panose="02020603050405020304" pitchFamily="18" charset="0"/>
            <a:cs typeface="Times New Roman" panose="02020603050405020304" pitchFamily="18" charset="0"/>
          </a:endParaRPr>
        </a:p>
      </dsp:txBody>
      <dsp:txXfrm>
        <a:off x="832705" y="3384"/>
        <a:ext cx="9531746" cy="720957"/>
      </dsp:txXfrm>
    </dsp:sp>
    <dsp:sp modelId="{9BDF39EA-3FE5-4855-884B-13F2672B6B1F}">
      <dsp:nvSpPr>
        <dsp:cNvPr id="0" name=""/>
        <dsp:cNvSpPr/>
      </dsp:nvSpPr>
      <dsp:spPr>
        <a:xfrm>
          <a:off x="0" y="839270"/>
          <a:ext cx="10364452" cy="7209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A7B472-C202-4319-A735-DE9E2A630847}">
      <dsp:nvSpPr>
        <dsp:cNvPr id="0" name=""/>
        <dsp:cNvSpPr/>
      </dsp:nvSpPr>
      <dsp:spPr>
        <a:xfrm>
          <a:off x="218089" y="1066796"/>
          <a:ext cx="396526" cy="3965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200B79-4CA2-42E1-A5A7-6BA6E3D796D9}">
      <dsp:nvSpPr>
        <dsp:cNvPr id="0" name=""/>
        <dsp:cNvSpPr/>
      </dsp:nvSpPr>
      <dsp:spPr>
        <a:xfrm>
          <a:off x="832705" y="904581"/>
          <a:ext cx="9531746" cy="720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301" tIns="76301" rIns="76301" bIns="76301" numCol="1" spcCol="1270" anchor="ctr" anchorCtr="0">
          <a:noAutofit/>
        </a:bodyPr>
        <a:lstStyle/>
        <a:p>
          <a:pPr marL="0" lvl="0" indent="0" algn="l" defTabSz="844550">
            <a:lnSpc>
              <a:spcPct val="100000"/>
            </a:lnSpc>
            <a:spcBef>
              <a:spcPct val="0"/>
            </a:spcBef>
            <a:spcAft>
              <a:spcPct val="35000"/>
            </a:spcAft>
            <a:buNone/>
          </a:pPr>
          <a:r>
            <a:rPr lang="en-US" sz="1900" kern="1200" baseline="0" dirty="0">
              <a:latin typeface="Times New Roman" panose="02020603050405020304" pitchFamily="18" charset="0"/>
              <a:cs typeface="Times New Roman" panose="02020603050405020304" pitchFamily="18" charset="0"/>
            </a:rPr>
            <a:t>Dependence on extensive training for Q-Learning and TD-Learning to perform effectively.</a:t>
          </a:r>
          <a:endParaRPr lang="en-US" sz="1900" kern="1200" dirty="0">
            <a:latin typeface="Times New Roman" panose="02020603050405020304" pitchFamily="18" charset="0"/>
            <a:cs typeface="Times New Roman" panose="02020603050405020304" pitchFamily="18" charset="0"/>
          </a:endParaRPr>
        </a:p>
      </dsp:txBody>
      <dsp:txXfrm>
        <a:off x="832705" y="904581"/>
        <a:ext cx="9531746" cy="720957"/>
      </dsp:txXfrm>
    </dsp:sp>
    <dsp:sp modelId="{F46C0D7B-8E12-4F9C-A36D-434D9E59A76A}">
      <dsp:nvSpPr>
        <dsp:cNvPr id="0" name=""/>
        <dsp:cNvSpPr/>
      </dsp:nvSpPr>
      <dsp:spPr>
        <a:xfrm>
          <a:off x="0" y="1805778"/>
          <a:ext cx="10364452" cy="7209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8493AA-7A7C-4329-A233-85CEB22E134C}">
      <dsp:nvSpPr>
        <dsp:cNvPr id="0" name=""/>
        <dsp:cNvSpPr/>
      </dsp:nvSpPr>
      <dsp:spPr>
        <a:xfrm>
          <a:off x="218089" y="1967993"/>
          <a:ext cx="396526" cy="3965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B2240A-4C24-41AC-BDBE-20AC60FC0DE6}">
      <dsp:nvSpPr>
        <dsp:cNvPr id="0" name=""/>
        <dsp:cNvSpPr/>
      </dsp:nvSpPr>
      <dsp:spPr>
        <a:xfrm>
          <a:off x="832705" y="1805778"/>
          <a:ext cx="9531746" cy="720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301" tIns="76301" rIns="76301" bIns="76301" numCol="1" spcCol="1270" anchor="ctr" anchorCtr="0">
          <a:noAutofit/>
        </a:bodyPr>
        <a:lstStyle/>
        <a:p>
          <a:pPr marL="0" lvl="0" indent="0" algn="l" defTabSz="844550">
            <a:lnSpc>
              <a:spcPct val="100000"/>
            </a:lnSpc>
            <a:spcBef>
              <a:spcPct val="0"/>
            </a:spcBef>
            <a:spcAft>
              <a:spcPct val="35000"/>
            </a:spcAft>
            <a:buNone/>
          </a:pPr>
          <a:r>
            <a:rPr lang="en-US" sz="1900" kern="1200" baseline="0" dirty="0">
              <a:latin typeface="Times New Roman" panose="02020603050405020304" pitchFamily="18" charset="0"/>
              <a:cs typeface="Times New Roman" panose="02020603050405020304" pitchFamily="18" charset="0"/>
            </a:rPr>
            <a:t>Sensitivity to parameter tuning, such as learning rates and reward structures, in reinforcement learning agents.</a:t>
          </a:r>
          <a:endParaRPr lang="en-US" sz="1900" kern="1200" dirty="0">
            <a:latin typeface="Times New Roman" panose="02020603050405020304" pitchFamily="18" charset="0"/>
            <a:cs typeface="Times New Roman" panose="02020603050405020304" pitchFamily="18" charset="0"/>
          </a:endParaRPr>
        </a:p>
      </dsp:txBody>
      <dsp:txXfrm>
        <a:off x="832705" y="1805778"/>
        <a:ext cx="9531746" cy="720957"/>
      </dsp:txXfrm>
    </dsp:sp>
    <dsp:sp modelId="{37B23F5D-7B10-49F4-9E74-4DCFF576F6EC}">
      <dsp:nvSpPr>
        <dsp:cNvPr id="0" name=""/>
        <dsp:cNvSpPr/>
      </dsp:nvSpPr>
      <dsp:spPr>
        <a:xfrm>
          <a:off x="0" y="2706975"/>
          <a:ext cx="10364452" cy="7209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552911-F63B-49FE-9BBB-705F3030D469}">
      <dsp:nvSpPr>
        <dsp:cNvPr id="0" name=""/>
        <dsp:cNvSpPr/>
      </dsp:nvSpPr>
      <dsp:spPr>
        <a:xfrm>
          <a:off x="218089" y="2869190"/>
          <a:ext cx="396526" cy="3965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2D5958-9AF7-40F1-92A0-2275A91B4D9F}">
      <dsp:nvSpPr>
        <dsp:cNvPr id="0" name=""/>
        <dsp:cNvSpPr/>
      </dsp:nvSpPr>
      <dsp:spPr>
        <a:xfrm>
          <a:off x="832705" y="2706975"/>
          <a:ext cx="9531746" cy="720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301" tIns="76301" rIns="76301" bIns="76301" numCol="1" spcCol="1270" anchor="ctr" anchorCtr="0">
          <a:noAutofit/>
        </a:bodyPr>
        <a:lstStyle/>
        <a:p>
          <a:pPr marL="0" lvl="0" indent="0" algn="l" defTabSz="844550">
            <a:lnSpc>
              <a:spcPct val="100000"/>
            </a:lnSpc>
            <a:spcBef>
              <a:spcPct val="0"/>
            </a:spcBef>
            <a:spcAft>
              <a:spcPct val="35000"/>
            </a:spcAft>
            <a:buNone/>
          </a:pPr>
          <a:r>
            <a:rPr lang="en-US" sz="1900" kern="1200" baseline="0" dirty="0">
              <a:latin typeface="Times New Roman" panose="02020603050405020304" pitchFamily="18" charset="0"/>
              <a:cs typeface="Times New Roman" panose="02020603050405020304" pitchFamily="18" charset="0"/>
            </a:rPr>
            <a:t>Lack of strategy in the random agent, leading to consistently poor performance.</a:t>
          </a:r>
          <a:endParaRPr lang="en-US" sz="1900" kern="1200" dirty="0">
            <a:latin typeface="Times New Roman" panose="02020603050405020304" pitchFamily="18" charset="0"/>
            <a:cs typeface="Times New Roman" panose="02020603050405020304" pitchFamily="18" charset="0"/>
          </a:endParaRPr>
        </a:p>
      </dsp:txBody>
      <dsp:txXfrm>
        <a:off x="832705" y="2706975"/>
        <a:ext cx="9531746" cy="720957"/>
      </dsp:txXfrm>
    </dsp:sp>
    <dsp:sp modelId="{EE036552-9783-4523-9E21-DA67A1159A2E}">
      <dsp:nvSpPr>
        <dsp:cNvPr id="0" name=""/>
        <dsp:cNvSpPr/>
      </dsp:nvSpPr>
      <dsp:spPr>
        <a:xfrm>
          <a:off x="0" y="3608171"/>
          <a:ext cx="10364452" cy="7209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B075B5-A602-48D0-9BB7-46EBADEFF7F8}">
      <dsp:nvSpPr>
        <dsp:cNvPr id="0" name=""/>
        <dsp:cNvSpPr/>
      </dsp:nvSpPr>
      <dsp:spPr>
        <a:xfrm>
          <a:off x="218089" y="3770387"/>
          <a:ext cx="396526" cy="39652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117846-25FF-4D97-8D5B-A742D78D12E8}">
      <dsp:nvSpPr>
        <dsp:cNvPr id="0" name=""/>
        <dsp:cNvSpPr/>
      </dsp:nvSpPr>
      <dsp:spPr>
        <a:xfrm>
          <a:off x="832705" y="3608171"/>
          <a:ext cx="9531746" cy="720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301" tIns="76301" rIns="76301" bIns="76301" numCol="1" spcCol="1270" anchor="ctr" anchorCtr="0">
          <a:noAutofit/>
        </a:bodyPr>
        <a:lstStyle/>
        <a:p>
          <a:pPr marL="0" lvl="0" indent="0" algn="l" defTabSz="844550">
            <a:lnSpc>
              <a:spcPct val="100000"/>
            </a:lnSpc>
            <a:spcBef>
              <a:spcPct val="0"/>
            </a:spcBef>
            <a:spcAft>
              <a:spcPct val="35000"/>
            </a:spcAft>
            <a:buNone/>
          </a:pPr>
          <a:r>
            <a:rPr lang="en-US" sz="1900" kern="1200" baseline="0" dirty="0">
              <a:latin typeface="Times New Roman" panose="02020603050405020304" pitchFamily="18" charset="0"/>
              <a:cs typeface="Times New Roman" panose="02020603050405020304" pitchFamily="18" charset="0"/>
            </a:rPr>
            <a:t>Limited generalizability of all agents to larger board sizes or different game environments.</a:t>
          </a:r>
          <a:endParaRPr lang="en-US" sz="1900" kern="1200" dirty="0">
            <a:latin typeface="Times New Roman" panose="02020603050405020304" pitchFamily="18" charset="0"/>
            <a:cs typeface="Times New Roman" panose="02020603050405020304" pitchFamily="18" charset="0"/>
          </a:endParaRPr>
        </a:p>
      </dsp:txBody>
      <dsp:txXfrm>
        <a:off x="832705" y="3608171"/>
        <a:ext cx="9531746" cy="7209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D9D37-12E4-40B3-B2FB-6745F2F91440}">
      <dsp:nvSpPr>
        <dsp:cNvPr id="0" name=""/>
        <dsp:cNvSpPr/>
      </dsp:nvSpPr>
      <dsp:spPr>
        <a:xfrm>
          <a:off x="5408" y="690843"/>
          <a:ext cx="1984411" cy="595323"/>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813" tIns="156813" rIns="156813" bIns="156813"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Implement</a:t>
          </a:r>
        </a:p>
      </dsp:txBody>
      <dsp:txXfrm>
        <a:off x="5408" y="690843"/>
        <a:ext cx="1984411" cy="595323"/>
      </dsp:txXfrm>
    </dsp:sp>
    <dsp:sp modelId="{9E4E21DC-1E74-4F8F-9B42-997F484F84EC}">
      <dsp:nvSpPr>
        <dsp:cNvPr id="0" name=""/>
        <dsp:cNvSpPr/>
      </dsp:nvSpPr>
      <dsp:spPr>
        <a:xfrm>
          <a:off x="5408" y="1286166"/>
          <a:ext cx="1984411" cy="2116017"/>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6016" tIns="196016" rIns="196016" bIns="196016" numCol="1" spcCol="1270" anchor="t"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Implement advanced techniques like Deep Q-Learning to handle large state spaces efficiently.</a:t>
          </a:r>
        </a:p>
      </dsp:txBody>
      <dsp:txXfrm>
        <a:off x="5408" y="1286166"/>
        <a:ext cx="1984411" cy="2116017"/>
      </dsp:txXfrm>
    </dsp:sp>
    <dsp:sp modelId="{4C15E37E-57FC-44EB-9F99-5F5D94C0BB5E}">
      <dsp:nvSpPr>
        <dsp:cNvPr id="0" name=""/>
        <dsp:cNvSpPr/>
      </dsp:nvSpPr>
      <dsp:spPr>
        <a:xfrm>
          <a:off x="2097714" y="690843"/>
          <a:ext cx="1984411" cy="595323"/>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813" tIns="156813" rIns="156813" bIns="156813"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Optimize</a:t>
          </a:r>
        </a:p>
      </dsp:txBody>
      <dsp:txXfrm>
        <a:off x="2097714" y="690843"/>
        <a:ext cx="1984411" cy="595323"/>
      </dsp:txXfrm>
    </dsp:sp>
    <dsp:sp modelId="{0926A04B-C35E-4CF0-961F-50A376140C36}">
      <dsp:nvSpPr>
        <dsp:cNvPr id="0" name=""/>
        <dsp:cNvSpPr/>
      </dsp:nvSpPr>
      <dsp:spPr>
        <a:xfrm>
          <a:off x="2097714" y="1286166"/>
          <a:ext cx="1984411" cy="2116017"/>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6016" tIns="196016" rIns="196016" bIns="196016" numCol="1" spcCol="1270" anchor="t"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Optimize </a:t>
          </a:r>
          <a:r>
            <a:rPr lang="en-US" sz="1600" kern="1200" dirty="0" err="1">
              <a:latin typeface="Times New Roman" panose="02020603050405020304" pitchFamily="18" charset="0"/>
              <a:cs typeface="Times New Roman" panose="02020603050405020304" pitchFamily="18" charset="0"/>
            </a:rPr>
            <a:t>Expectimax</a:t>
          </a:r>
          <a:r>
            <a:rPr lang="en-US" sz="1600" kern="1200" dirty="0">
              <a:latin typeface="Times New Roman" panose="02020603050405020304" pitchFamily="18" charset="0"/>
              <a:cs typeface="Times New Roman" panose="02020603050405020304" pitchFamily="18" charset="0"/>
            </a:rPr>
            <a:t> using pruning and heuristic evaluations to reduce computational overhead.</a:t>
          </a:r>
        </a:p>
      </dsp:txBody>
      <dsp:txXfrm>
        <a:off x="2097714" y="1286166"/>
        <a:ext cx="1984411" cy="2116017"/>
      </dsp:txXfrm>
    </dsp:sp>
    <dsp:sp modelId="{D892F1C7-7C25-484D-BCEC-561FEAB138F5}">
      <dsp:nvSpPr>
        <dsp:cNvPr id="0" name=""/>
        <dsp:cNvSpPr/>
      </dsp:nvSpPr>
      <dsp:spPr>
        <a:xfrm>
          <a:off x="4190020" y="690843"/>
          <a:ext cx="1984411" cy="595323"/>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813" tIns="156813" rIns="156813" bIns="156813"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Improve</a:t>
          </a:r>
        </a:p>
      </dsp:txBody>
      <dsp:txXfrm>
        <a:off x="4190020" y="690843"/>
        <a:ext cx="1984411" cy="595323"/>
      </dsp:txXfrm>
    </dsp:sp>
    <dsp:sp modelId="{F1CBE1B7-CA17-42AD-8583-FA865DF8D5FC}">
      <dsp:nvSpPr>
        <dsp:cNvPr id="0" name=""/>
        <dsp:cNvSpPr/>
      </dsp:nvSpPr>
      <dsp:spPr>
        <a:xfrm>
          <a:off x="4190020" y="1286166"/>
          <a:ext cx="1984411" cy="2116017"/>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6016" tIns="196016" rIns="196016" bIns="196016" numCol="1" spcCol="1270" anchor="t"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Improve generalization to adapt agents for larger grids or unseen scenarios.</a:t>
          </a:r>
        </a:p>
      </dsp:txBody>
      <dsp:txXfrm>
        <a:off x="4190020" y="1286166"/>
        <a:ext cx="1984411" cy="2116017"/>
      </dsp:txXfrm>
    </dsp:sp>
    <dsp:sp modelId="{272F27A8-7FD8-46E3-A888-C86B33A4F6AB}">
      <dsp:nvSpPr>
        <dsp:cNvPr id="0" name=""/>
        <dsp:cNvSpPr/>
      </dsp:nvSpPr>
      <dsp:spPr>
        <a:xfrm>
          <a:off x="6282326" y="690843"/>
          <a:ext cx="1984411" cy="595323"/>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813" tIns="156813" rIns="156813" bIns="156813"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Explore</a:t>
          </a:r>
        </a:p>
      </dsp:txBody>
      <dsp:txXfrm>
        <a:off x="6282326" y="690843"/>
        <a:ext cx="1984411" cy="595323"/>
      </dsp:txXfrm>
    </dsp:sp>
    <dsp:sp modelId="{4F028FEE-2F66-49E2-B55A-4AD209B9C0F4}">
      <dsp:nvSpPr>
        <dsp:cNvPr id="0" name=""/>
        <dsp:cNvSpPr/>
      </dsp:nvSpPr>
      <dsp:spPr>
        <a:xfrm>
          <a:off x="6282326" y="1286166"/>
          <a:ext cx="1984411" cy="2116017"/>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6016" tIns="196016" rIns="196016" bIns="196016" numCol="1" spcCol="1270" anchor="t"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Explore real-world applications of these techniques in decision-making tasks under uncertainty.</a:t>
          </a:r>
        </a:p>
      </dsp:txBody>
      <dsp:txXfrm>
        <a:off x="6282326" y="1286166"/>
        <a:ext cx="1984411" cy="2116017"/>
      </dsp:txXfrm>
    </dsp:sp>
    <dsp:sp modelId="{48E29D03-FD42-41E6-8505-8AA9CF908CEE}">
      <dsp:nvSpPr>
        <dsp:cNvPr id="0" name=""/>
        <dsp:cNvSpPr/>
      </dsp:nvSpPr>
      <dsp:spPr>
        <a:xfrm>
          <a:off x="8374632" y="690843"/>
          <a:ext cx="1984411" cy="595323"/>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813" tIns="156813" rIns="156813" bIns="156813"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Fine-tune</a:t>
          </a:r>
        </a:p>
      </dsp:txBody>
      <dsp:txXfrm>
        <a:off x="8374632" y="690843"/>
        <a:ext cx="1984411" cy="595323"/>
      </dsp:txXfrm>
    </dsp:sp>
    <dsp:sp modelId="{5013F0E4-7228-4CC0-98E5-D4F52E9BE21C}">
      <dsp:nvSpPr>
        <dsp:cNvPr id="0" name=""/>
        <dsp:cNvSpPr/>
      </dsp:nvSpPr>
      <dsp:spPr>
        <a:xfrm>
          <a:off x="8374632" y="1286166"/>
          <a:ext cx="1984411" cy="2116017"/>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6016" tIns="196016" rIns="196016" bIns="196016" numCol="1" spcCol="1270" anchor="t"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Fine-tune parameters like learning rates to enhance learning efficiency and performance.</a:t>
          </a:r>
        </a:p>
      </dsp:txBody>
      <dsp:txXfrm>
        <a:off x="8374632" y="1286166"/>
        <a:ext cx="1984411" cy="211601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F4026A-8200-4D62-B5D5-0A6194B38D88}" type="datetimeFigureOut">
              <a:rPr lang="en-IN" smtClean="0"/>
              <a:t>07-12-2024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9992E-8F23-427F-8ED2-8D2B677CA877}" type="slidenum">
              <a:rPr lang="en-IN" smtClean="0"/>
              <a:t>‹#›</a:t>
            </a:fld>
            <a:endParaRPr lang="en-IN" dirty="0"/>
          </a:p>
        </p:txBody>
      </p:sp>
    </p:spTree>
    <p:extLst>
      <p:ext uri="{BB962C8B-B14F-4D97-AF65-F5344CB8AC3E}">
        <p14:creationId xmlns:p14="http://schemas.microsoft.com/office/powerpoint/2010/main" val="546206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CC9992E-8F23-427F-8ED2-8D2B677CA877}" type="slidenum">
              <a:rPr lang="en-IN" smtClean="0"/>
              <a:t>6</a:t>
            </a:fld>
            <a:endParaRPr lang="en-IN" dirty="0"/>
          </a:p>
        </p:txBody>
      </p:sp>
    </p:spTree>
    <p:extLst>
      <p:ext uri="{BB962C8B-B14F-4D97-AF65-F5344CB8AC3E}">
        <p14:creationId xmlns:p14="http://schemas.microsoft.com/office/powerpoint/2010/main" val="2097675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CC9992E-8F23-427F-8ED2-8D2B677CA877}" type="slidenum">
              <a:rPr lang="en-IN" smtClean="0"/>
              <a:t>13</a:t>
            </a:fld>
            <a:endParaRPr lang="en-IN" dirty="0"/>
          </a:p>
        </p:txBody>
      </p:sp>
    </p:spTree>
    <p:extLst>
      <p:ext uri="{BB962C8B-B14F-4D97-AF65-F5344CB8AC3E}">
        <p14:creationId xmlns:p14="http://schemas.microsoft.com/office/powerpoint/2010/main" val="25292717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072385-80FA-4C3A-BA9D-DCE17A2946E5}" type="datetimeFigureOut">
              <a:rPr lang="en-IN" smtClean="0"/>
              <a:t>07-12-2024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82BC843-D0DD-4653-A3EA-D66CAC2F6C4E}" type="slidenum">
              <a:rPr lang="en-IN" smtClean="0"/>
              <a:t>‹#›</a:t>
            </a:fld>
            <a:endParaRPr lang="en-IN" dirty="0"/>
          </a:p>
        </p:txBody>
      </p:sp>
    </p:spTree>
    <p:extLst>
      <p:ext uri="{BB962C8B-B14F-4D97-AF65-F5344CB8AC3E}">
        <p14:creationId xmlns:p14="http://schemas.microsoft.com/office/powerpoint/2010/main" val="113344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072385-80FA-4C3A-BA9D-DCE17A2946E5}" type="datetimeFigureOut">
              <a:rPr lang="en-IN" smtClean="0"/>
              <a:t>07-12-2024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82BC843-D0DD-4653-A3EA-D66CAC2F6C4E}" type="slidenum">
              <a:rPr lang="en-IN" smtClean="0"/>
              <a:t>‹#›</a:t>
            </a:fld>
            <a:endParaRPr lang="en-IN" dirty="0"/>
          </a:p>
        </p:txBody>
      </p:sp>
    </p:spTree>
    <p:extLst>
      <p:ext uri="{BB962C8B-B14F-4D97-AF65-F5344CB8AC3E}">
        <p14:creationId xmlns:p14="http://schemas.microsoft.com/office/powerpoint/2010/main" val="2616645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072385-80FA-4C3A-BA9D-DCE17A2946E5}" type="datetimeFigureOut">
              <a:rPr lang="en-IN" smtClean="0"/>
              <a:t>07-12-2024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82BC843-D0DD-4653-A3EA-D66CAC2F6C4E}" type="slidenum">
              <a:rPr lang="en-IN" smtClean="0"/>
              <a:t>‹#›</a:t>
            </a:fld>
            <a:endParaRPr lang="en-IN" dirty="0"/>
          </a:p>
        </p:txBody>
      </p:sp>
    </p:spTree>
    <p:extLst>
      <p:ext uri="{BB962C8B-B14F-4D97-AF65-F5344CB8AC3E}">
        <p14:creationId xmlns:p14="http://schemas.microsoft.com/office/powerpoint/2010/main" val="4698068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072385-80FA-4C3A-BA9D-DCE17A2946E5}" type="datetimeFigureOut">
              <a:rPr lang="en-IN" smtClean="0"/>
              <a:t>07-12-2024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82BC843-D0DD-4653-A3EA-D66CAC2F6C4E}" type="slidenum">
              <a:rPr lang="en-IN" smtClean="0"/>
              <a:t>‹#›</a:t>
            </a:fld>
            <a:endParaRPr lang="en-IN"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86184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072385-80FA-4C3A-BA9D-DCE17A2946E5}" type="datetimeFigureOut">
              <a:rPr lang="en-IN" smtClean="0"/>
              <a:t>07-12-2024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82BC843-D0DD-4653-A3EA-D66CAC2F6C4E}" type="slidenum">
              <a:rPr lang="en-IN" smtClean="0"/>
              <a:t>‹#›</a:t>
            </a:fld>
            <a:endParaRPr lang="en-IN" dirty="0"/>
          </a:p>
        </p:txBody>
      </p:sp>
    </p:spTree>
    <p:extLst>
      <p:ext uri="{BB962C8B-B14F-4D97-AF65-F5344CB8AC3E}">
        <p14:creationId xmlns:p14="http://schemas.microsoft.com/office/powerpoint/2010/main" val="19681875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B072385-80FA-4C3A-BA9D-DCE17A2946E5}" type="datetimeFigureOut">
              <a:rPr lang="en-IN" smtClean="0"/>
              <a:t>07-12-2024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782BC843-D0DD-4653-A3EA-D66CAC2F6C4E}" type="slidenum">
              <a:rPr lang="en-IN" smtClean="0"/>
              <a:t>‹#›</a:t>
            </a:fld>
            <a:endParaRPr lang="en-IN" dirty="0"/>
          </a:p>
        </p:txBody>
      </p:sp>
    </p:spTree>
    <p:extLst>
      <p:ext uri="{BB962C8B-B14F-4D97-AF65-F5344CB8AC3E}">
        <p14:creationId xmlns:p14="http://schemas.microsoft.com/office/powerpoint/2010/main" val="14736047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B072385-80FA-4C3A-BA9D-DCE17A2946E5}" type="datetimeFigureOut">
              <a:rPr lang="en-IN" smtClean="0"/>
              <a:t>07-12-2024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782BC843-D0DD-4653-A3EA-D66CAC2F6C4E}" type="slidenum">
              <a:rPr lang="en-IN" smtClean="0"/>
              <a:t>‹#›</a:t>
            </a:fld>
            <a:endParaRPr lang="en-IN" dirty="0"/>
          </a:p>
        </p:txBody>
      </p:sp>
    </p:spTree>
    <p:extLst>
      <p:ext uri="{BB962C8B-B14F-4D97-AF65-F5344CB8AC3E}">
        <p14:creationId xmlns:p14="http://schemas.microsoft.com/office/powerpoint/2010/main" val="11299719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072385-80FA-4C3A-BA9D-DCE17A2946E5}" type="datetimeFigureOut">
              <a:rPr lang="en-IN" smtClean="0"/>
              <a:t>07-12-2024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82BC843-D0DD-4653-A3EA-D66CAC2F6C4E}" type="slidenum">
              <a:rPr lang="en-IN" smtClean="0"/>
              <a:t>‹#›</a:t>
            </a:fld>
            <a:endParaRPr lang="en-IN" dirty="0"/>
          </a:p>
        </p:txBody>
      </p:sp>
    </p:spTree>
    <p:extLst>
      <p:ext uri="{BB962C8B-B14F-4D97-AF65-F5344CB8AC3E}">
        <p14:creationId xmlns:p14="http://schemas.microsoft.com/office/powerpoint/2010/main" val="38226869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072385-80FA-4C3A-BA9D-DCE17A2946E5}" type="datetimeFigureOut">
              <a:rPr lang="en-IN" smtClean="0"/>
              <a:t>07-12-2024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82BC843-D0DD-4653-A3EA-D66CAC2F6C4E}" type="slidenum">
              <a:rPr lang="en-IN" smtClean="0"/>
              <a:t>‹#›</a:t>
            </a:fld>
            <a:endParaRPr lang="en-IN" dirty="0"/>
          </a:p>
        </p:txBody>
      </p:sp>
    </p:spTree>
    <p:extLst>
      <p:ext uri="{BB962C8B-B14F-4D97-AF65-F5344CB8AC3E}">
        <p14:creationId xmlns:p14="http://schemas.microsoft.com/office/powerpoint/2010/main" val="38371877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072385-80FA-4C3A-BA9D-DCE17A2946E5}" type="datetimeFigureOut">
              <a:rPr lang="en-IN" smtClean="0"/>
              <a:t>07-12-2024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82BC843-D0DD-4653-A3EA-D66CAC2F6C4E}" type="slidenum">
              <a:rPr lang="en-IN" smtClean="0"/>
              <a:t>‹#›</a:t>
            </a:fld>
            <a:endParaRPr lang="en-IN" dirty="0"/>
          </a:p>
        </p:txBody>
      </p:sp>
    </p:spTree>
    <p:extLst>
      <p:ext uri="{BB962C8B-B14F-4D97-AF65-F5344CB8AC3E}">
        <p14:creationId xmlns:p14="http://schemas.microsoft.com/office/powerpoint/2010/main" val="632400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072385-80FA-4C3A-BA9D-DCE17A2946E5}" type="datetimeFigureOut">
              <a:rPr lang="en-IN" smtClean="0"/>
              <a:t>07-12-2024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82BC843-D0DD-4653-A3EA-D66CAC2F6C4E}" type="slidenum">
              <a:rPr lang="en-IN" smtClean="0"/>
              <a:t>‹#›</a:t>
            </a:fld>
            <a:endParaRPr lang="en-IN" dirty="0"/>
          </a:p>
        </p:txBody>
      </p:sp>
    </p:spTree>
    <p:extLst>
      <p:ext uri="{BB962C8B-B14F-4D97-AF65-F5344CB8AC3E}">
        <p14:creationId xmlns:p14="http://schemas.microsoft.com/office/powerpoint/2010/main" val="3284903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72385-80FA-4C3A-BA9D-DCE17A2946E5}" type="datetimeFigureOut">
              <a:rPr lang="en-IN" smtClean="0"/>
              <a:t>07-12-2024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82BC843-D0DD-4653-A3EA-D66CAC2F6C4E}" type="slidenum">
              <a:rPr lang="en-IN" smtClean="0"/>
              <a:t>‹#›</a:t>
            </a:fld>
            <a:endParaRPr lang="en-IN" dirty="0"/>
          </a:p>
        </p:txBody>
      </p:sp>
    </p:spTree>
    <p:extLst>
      <p:ext uri="{BB962C8B-B14F-4D97-AF65-F5344CB8AC3E}">
        <p14:creationId xmlns:p14="http://schemas.microsoft.com/office/powerpoint/2010/main" val="1892472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072385-80FA-4C3A-BA9D-DCE17A2946E5}" type="datetimeFigureOut">
              <a:rPr lang="en-IN" smtClean="0"/>
              <a:t>07-12-2024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82BC843-D0DD-4653-A3EA-D66CAC2F6C4E}" type="slidenum">
              <a:rPr lang="en-IN" smtClean="0"/>
              <a:t>‹#›</a:t>
            </a:fld>
            <a:endParaRPr lang="en-IN" dirty="0"/>
          </a:p>
        </p:txBody>
      </p:sp>
    </p:spTree>
    <p:extLst>
      <p:ext uri="{BB962C8B-B14F-4D97-AF65-F5344CB8AC3E}">
        <p14:creationId xmlns:p14="http://schemas.microsoft.com/office/powerpoint/2010/main" val="7336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072385-80FA-4C3A-BA9D-DCE17A2946E5}" type="datetimeFigureOut">
              <a:rPr lang="en-IN" smtClean="0"/>
              <a:t>07-12-2024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782BC843-D0DD-4653-A3EA-D66CAC2F6C4E}" type="slidenum">
              <a:rPr lang="en-IN" smtClean="0"/>
              <a:t>‹#›</a:t>
            </a:fld>
            <a:endParaRPr lang="en-IN" dirty="0"/>
          </a:p>
        </p:txBody>
      </p:sp>
    </p:spTree>
    <p:extLst>
      <p:ext uri="{BB962C8B-B14F-4D97-AF65-F5344CB8AC3E}">
        <p14:creationId xmlns:p14="http://schemas.microsoft.com/office/powerpoint/2010/main" val="3430125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072385-80FA-4C3A-BA9D-DCE17A2946E5}" type="datetimeFigureOut">
              <a:rPr lang="en-IN" smtClean="0"/>
              <a:t>07-12-2024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782BC843-D0DD-4653-A3EA-D66CAC2F6C4E}" type="slidenum">
              <a:rPr lang="en-IN" smtClean="0"/>
              <a:t>‹#›</a:t>
            </a:fld>
            <a:endParaRPr lang="en-IN" dirty="0"/>
          </a:p>
        </p:txBody>
      </p:sp>
    </p:spTree>
    <p:extLst>
      <p:ext uri="{BB962C8B-B14F-4D97-AF65-F5344CB8AC3E}">
        <p14:creationId xmlns:p14="http://schemas.microsoft.com/office/powerpoint/2010/main" val="354846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0B072385-80FA-4C3A-BA9D-DCE17A2946E5}" type="datetimeFigureOut">
              <a:rPr lang="en-IN" smtClean="0"/>
              <a:t>07-12-2024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782BC843-D0DD-4653-A3EA-D66CAC2F6C4E}" type="slidenum">
              <a:rPr lang="en-IN" smtClean="0"/>
              <a:t>‹#›</a:t>
            </a:fld>
            <a:endParaRPr lang="en-IN" dirty="0"/>
          </a:p>
        </p:txBody>
      </p:sp>
    </p:spTree>
    <p:extLst>
      <p:ext uri="{BB962C8B-B14F-4D97-AF65-F5344CB8AC3E}">
        <p14:creationId xmlns:p14="http://schemas.microsoft.com/office/powerpoint/2010/main" val="4151175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072385-80FA-4C3A-BA9D-DCE17A2946E5}" type="datetimeFigureOut">
              <a:rPr lang="en-IN" smtClean="0"/>
              <a:t>07-12-2024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82BC843-D0DD-4653-A3EA-D66CAC2F6C4E}" type="slidenum">
              <a:rPr lang="en-IN" smtClean="0"/>
              <a:t>‹#›</a:t>
            </a:fld>
            <a:endParaRPr lang="en-IN" dirty="0"/>
          </a:p>
        </p:txBody>
      </p:sp>
    </p:spTree>
    <p:extLst>
      <p:ext uri="{BB962C8B-B14F-4D97-AF65-F5344CB8AC3E}">
        <p14:creationId xmlns:p14="http://schemas.microsoft.com/office/powerpoint/2010/main" val="2942740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072385-80FA-4C3A-BA9D-DCE17A2946E5}" type="datetimeFigureOut">
              <a:rPr lang="en-IN" smtClean="0"/>
              <a:t>07-12-2024</a:t>
            </a:fld>
            <a:endParaRPr lang="en-IN"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82BC843-D0DD-4653-A3EA-D66CAC2F6C4E}" type="slidenum">
              <a:rPr lang="en-IN" smtClean="0"/>
              <a:t>‹#›</a:t>
            </a:fld>
            <a:endParaRPr lang="en-IN" dirty="0"/>
          </a:p>
        </p:txBody>
      </p:sp>
    </p:spTree>
    <p:extLst>
      <p:ext uri="{BB962C8B-B14F-4D97-AF65-F5344CB8AC3E}">
        <p14:creationId xmlns:p14="http://schemas.microsoft.com/office/powerpoint/2010/main" val="2497221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0B072385-80FA-4C3A-BA9D-DCE17A2946E5}" type="datetimeFigureOut">
              <a:rPr lang="en-IN" smtClean="0"/>
              <a:t>07-12-2024</a:t>
            </a:fld>
            <a:endParaRPr lang="en-IN"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82BC843-D0DD-4653-A3EA-D66CAC2F6C4E}" type="slidenum">
              <a:rPr lang="en-IN" smtClean="0"/>
              <a:t>‹#›</a:t>
            </a:fld>
            <a:endParaRPr lang="en-IN" dirty="0"/>
          </a:p>
        </p:txBody>
      </p:sp>
    </p:spTree>
    <p:extLst>
      <p:ext uri="{BB962C8B-B14F-4D97-AF65-F5344CB8AC3E}">
        <p14:creationId xmlns:p14="http://schemas.microsoft.com/office/powerpoint/2010/main" val="1364284224"/>
      </p:ext>
    </p:extLst>
  </p:cSld>
  <p:clrMap bg1="lt1" tx1="dk1" bg2="lt2" tx2="dk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 id="2147483922" r:id="rId12"/>
    <p:sldLayoutId id="2147483923" r:id="rId13"/>
    <p:sldLayoutId id="2147483924" r:id="rId14"/>
    <p:sldLayoutId id="2147483925" r:id="rId15"/>
    <p:sldLayoutId id="2147483926" r:id="rId16"/>
    <p:sldLayoutId id="2147483927" r:id="rId17"/>
    <p:sldLayoutId id="2147483928"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3.png"/><Relationship Id="rId4" Type="http://schemas.openxmlformats.org/officeDocument/2006/relationships/image" Target="../media/image16.svg"/></Relationships>
</file>

<file path=ppt/slides/_rels/slide1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9F203-5F3A-2D42-3F12-40AA37FA3CAC}"/>
              </a:ext>
            </a:extLst>
          </p:cNvPr>
          <p:cNvSpPr>
            <a:spLocks noGrp="1"/>
          </p:cNvSpPr>
          <p:nvPr>
            <p:ph type="ctrTitle"/>
          </p:nvPr>
        </p:nvSpPr>
        <p:spPr>
          <a:xfrm>
            <a:off x="751114" y="1673739"/>
            <a:ext cx="4419600" cy="3083318"/>
          </a:xfrm>
        </p:spPr>
        <p:txBody>
          <a:bodyPr vert="horz" lIns="91440" tIns="45720" rIns="91440" bIns="45720" rtlCol="0" anchor="ctr">
            <a:normAutofit/>
          </a:bodyPr>
          <a:lstStyle/>
          <a:p>
            <a:r>
              <a:rPr lang="en-US" sz="3600" b="1" i="0" kern="1200" dirty="0">
                <a:solidFill>
                  <a:schemeClr val="accent1"/>
                </a:solidFill>
                <a:effectLst/>
                <a:latin typeface="Times New Roman" panose="02020603050405020304" pitchFamily="18" charset="0"/>
                <a:cs typeface="Times New Roman" panose="02020603050405020304" pitchFamily="18" charset="0"/>
              </a:rPr>
              <a:t>Reinforcement Learning for Game 2048</a:t>
            </a:r>
            <a:endParaRPr lang="en-US" sz="3600" b="1" kern="1200" dirty="0">
              <a:solidFill>
                <a:schemeClr val="accent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BFAEC72-6EED-E003-0804-680EB4B24BC9}"/>
              </a:ext>
            </a:extLst>
          </p:cNvPr>
          <p:cNvSpPr>
            <a:spLocks noGrp="1"/>
          </p:cNvSpPr>
          <p:nvPr>
            <p:ph type="subTitle" idx="1"/>
          </p:nvPr>
        </p:nvSpPr>
        <p:spPr>
          <a:xfrm>
            <a:off x="5693228" y="963507"/>
            <a:ext cx="5533741" cy="2304627"/>
          </a:xfrm>
        </p:spPr>
        <p:txBody>
          <a:bodyPr vert="horz" lIns="91440" tIns="45720" rIns="91440" bIns="45720" rtlCol="0" anchor="b">
            <a:normAutofit/>
          </a:bodyPr>
          <a:lstStyle/>
          <a:p>
            <a:pPr algn="l"/>
            <a:r>
              <a:rPr lang="en-US" sz="2000" b="1" u="sng" dirty="0">
                <a:solidFill>
                  <a:schemeClr val="tx1"/>
                </a:solidFill>
                <a:latin typeface="Times New Roman" panose="02020603050405020304" pitchFamily="18" charset="0"/>
                <a:cs typeface="Times New Roman" panose="02020603050405020304" pitchFamily="18" charset="0"/>
              </a:rPr>
              <a:t>Team Members:</a:t>
            </a:r>
          </a:p>
          <a:p>
            <a:pPr algn="l"/>
            <a:r>
              <a:rPr lang="en-US" sz="2000" cap="none" dirty="0">
                <a:solidFill>
                  <a:schemeClr val="tx1"/>
                </a:solidFill>
                <a:latin typeface="Times New Roman" panose="02020603050405020304" pitchFamily="18" charset="0"/>
                <a:cs typeface="Times New Roman" panose="02020603050405020304" pitchFamily="18" charset="0"/>
              </a:rPr>
              <a:t>Rishitha Rani Pakam</a:t>
            </a:r>
          </a:p>
          <a:p>
            <a:pPr algn="l"/>
            <a:r>
              <a:rPr lang="en-US" sz="2000" cap="none" dirty="0">
                <a:solidFill>
                  <a:schemeClr val="tx1"/>
                </a:solidFill>
                <a:latin typeface="Times New Roman" panose="02020603050405020304" pitchFamily="18" charset="0"/>
                <a:cs typeface="Times New Roman" panose="02020603050405020304" pitchFamily="18" charset="0"/>
              </a:rPr>
              <a:t>Narasimha Reddy Padire</a:t>
            </a:r>
          </a:p>
          <a:p>
            <a:pPr algn="l"/>
            <a:r>
              <a:rPr lang="en-US" sz="2000" cap="none" dirty="0">
                <a:solidFill>
                  <a:schemeClr val="tx1"/>
                </a:solidFill>
                <a:latin typeface="Times New Roman" panose="02020603050405020304" pitchFamily="18" charset="0"/>
                <a:cs typeface="Times New Roman" panose="02020603050405020304" pitchFamily="18" charset="0"/>
              </a:rPr>
              <a:t>Sai Teja Somboju</a:t>
            </a:r>
          </a:p>
        </p:txBody>
      </p:sp>
      <p:sp>
        <p:nvSpPr>
          <p:cNvPr id="5" name="TextBox 4">
            <a:extLst>
              <a:ext uri="{FF2B5EF4-FFF2-40B4-BE49-F238E27FC236}">
                <a16:creationId xmlns:a16="http://schemas.microsoft.com/office/drawing/2014/main" id="{5D3FAE92-F14F-DE87-0FAC-E1208B94DB60}"/>
              </a:ext>
            </a:extLst>
          </p:cNvPr>
          <p:cNvSpPr txBox="1"/>
          <p:nvPr/>
        </p:nvSpPr>
        <p:spPr>
          <a:xfrm>
            <a:off x="5693228" y="3589866"/>
            <a:ext cx="3222172" cy="1167191"/>
          </a:xfrm>
          <a:prstGeom prst="rect">
            <a:avLst/>
          </a:prstGeom>
        </p:spPr>
        <p:txBody>
          <a:bodyPr vert="horz" lIns="91440" tIns="45720" rIns="91440" bIns="45720" rtlCol="0">
            <a:normAutofit/>
          </a:bodyPr>
          <a:lstStyle/>
          <a:p>
            <a:pPr>
              <a:lnSpc>
                <a:spcPct val="90000"/>
              </a:lnSpc>
              <a:spcAft>
                <a:spcPts val="600"/>
              </a:spcAft>
            </a:pPr>
            <a:r>
              <a:rPr lang="en-US" sz="2000" b="1" u="sng" dirty="0">
                <a:latin typeface="Times New Roman" panose="02020603050405020304" pitchFamily="18" charset="0"/>
                <a:cs typeface="Times New Roman" panose="02020603050405020304" pitchFamily="18" charset="0"/>
              </a:rPr>
              <a:t>Under the guidance of:</a:t>
            </a:r>
          </a:p>
          <a:p>
            <a:pPr>
              <a:lnSpc>
                <a:spcPct val="90000"/>
              </a:lnSpc>
              <a:spcAft>
                <a:spcPts val="600"/>
              </a:spcAft>
            </a:pPr>
            <a:r>
              <a:rPr lang="en-US" sz="2000" dirty="0">
                <a:latin typeface="Times New Roman" panose="02020603050405020304" pitchFamily="18" charset="0"/>
                <a:cs typeface="Times New Roman" panose="02020603050405020304" pitchFamily="18" charset="0"/>
              </a:rPr>
              <a:t>Dr. Shivanjali Khare</a:t>
            </a:r>
          </a:p>
          <a:p>
            <a:pPr>
              <a:lnSpc>
                <a:spcPct val="90000"/>
              </a:lnSpc>
              <a:spcAft>
                <a:spcPts val="600"/>
              </a:spcAft>
            </a:pPr>
            <a:endParaRPr lang="en-US" sz="2000" b="0" i="0" dirty="0">
              <a:effectLst/>
            </a:endParaRPr>
          </a:p>
          <a:p>
            <a:pPr indent="-228600">
              <a:lnSpc>
                <a:spcPct val="90000"/>
              </a:lnSpc>
              <a:spcAft>
                <a:spcPts val="600"/>
              </a:spcAft>
              <a:buFont typeface="Arial" panose="020B0604020202020204" pitchFamily="34" charset="0"/>
              <a:buChar char="•"/>
            </a:pPr>
            <a:endParaRPr lang="en-US" sz="2000" dirty="0"/>
          </a:p>
        </p:txBody>
      </p:sp>
      <p:sp>
        <p:nvSpPr>
          <p:cNvPr id="6" name="TextBox 5">
            <a:extLst>
              <a:ext uri="{FF2B5EF4-FFF2-40B4-BE49-F238E27FC236}">
                <a16:creationId xmlns:a16="http://schemas.microsoft.com/office/drawing/2014/main" id="{C100BAB6-B742-4781-DD60-C5999883A0E5}"/>
              </a:ext>
            </a:extLst>
          </p:cNvPr>
          <p:cNvSpPr txBox="1"/>
          <p:nvPr/>
        </p:nvSpPr>
        <p:spPr>
          <a:xfrm>
            <a:off x="9895115" y="620486"/>
            <a:ext cx="2057400" cy="2035628"/>
          </a:xfrm>
          <a:prstGeom prst="rect">
            <a:avLst/>
          </a:prstGeom>
          <a:noFill/>
        </p:spPr>
        <p:txBody>
          <a:bodyPr wrap="square" rtlCol="0">
            <a:spAutoFit/>
          </a:bodyPr>
          <a:lstStyle/>
          <a:p>
            <a:endParaRPr lang="en-IN" dirty="0"/>
          </a:p>
        </p:txBody>
      </p:sp>
      <p:pic>
        <p:nvPicPr>
          <p:cNvPr id="49" name="Picture 48">
            <a:extLst>
              <a:ext uri="{FF2B5EF4-FFF2-40B4-BE49-F238E27FC236}">
                <a16:creationId xmlns:a16="http://schemas.microsoft.com/office/drawing/2014/main" id="{93CAE9D0-D96F-27DF-928F-5F9965164221}"/>
              </a:ext>
            </a:extLst>
          </p:cNvPr>
          <p:cNvPicPr>
            <a:picLocks noChangeAspect="1"/>
          </p:cNvPicPr>
          <p:nvPr/>
        </p:nvPicPr>
        <p:blipFill>
          <a:blip r:embed="rId2"/>
          <a:stretch>
            <a:fillRect/>
          </a:stretch>
        </p:blipFill>
        <p:spPr>
          <a:xfrm>
            <a:off x="9285515" y="281609"/>
            <a:ext cx="2463968" cy="2035627"/>
          </a:xfrm>
          <a:prstGeom prst="rect">
            <a:avLst/>
          </a:prstGeom>
        </p:spPr>
      </p:pic>
    </p:spTree>
    <p:extLst>
      <p:ext uri="{BB962C8B-B14F-4D97-AF65-F5344CB8AC3E}">
        <p14:creationId xmlns:p14="http://schemas.microsoft.com/office/powerpoint/2010/main" val="2807688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96339-8218-D326-3AE3-908A1318883B}"/>
              </a:ext>
            </a:extLst>
          </p:cNvPr>
          <p:cNvSpPr>
            <a:spLocks noGrp="1"/>
          </p:cNvSpPr>
          <p:nvPr>
            <p:ph type="title"/>
          </p:nvPr>
        </p:nvSpPr>
        <p:spPr>
          <a:xfrm>
            <a:off x="326570" y="618517"/>
            <a:ext cx="11397343" cy="1134083"/>
          </a:xfrm>
        </p:spPr>
        <p:txBody>
          <a:bodyPr>
            <a:normAutofit/>
          </a:bodyPr>
          <a:lstStyle/>
          <a:p>
            <a:r>
              <a:rPr lang="en-IN" sz="2400" b="1" dirty="0">
                <a:latin typeface="Times New Roman" panose="02020603050405020304" pitchFamily="18" charset="0"/>
                <a:cs typeface="Times New Roman" panose="02020603050405020304" pitchFamily="18" charset="0"/>
              </a:rPr>
              <a:t>Comparison of Agent Performance</a:t>
            </a:r>
          </a:p>
        </p:txBody>
      </p:sp>
      <p:sp>
        <p:nvSpPr>
          <p:cNvPr id="3" name="Content Placeholder 2">
            <a:extLst>
              <a:ext uri="{FF2B5EF4-FFF2-40B4-BE49-F238E27FC236}">
                <a16:creationId xmlns:a16="http://schemas.microsoft.com/office/drawing/2014/main" id="{34CD2D70-9356-C21E-EFEE-72B23157CD7C}"/>
              </a:ext>
            </a:extLst>
          </p:cNvPr>
          <p:cNvSpPr>
            <a:spLocks noGrp="1"/>
          </p:cNvSpPr>
          <p:nvPr>
            <p:ph idx="1"/>
          </p:nvPr>
        </p:nvSpPr>
        <p:spPr>
          <a:xfrm>
            <a:off x="326570" y="1611086"/>
            <a:ext cx="11397343" cy="4931227"/>
          </a:xfrm>
        </p:spPr>
        <p:txBody>
          <a:bodyPr>
            <a:normAutofit fontScale="92500" lnSpcReduction="10000"/>
          </a:bodyPr>
          <a:lstStyle/>
          <a:p>
            <a:pPr marL="457200" indent="-457200" algn="just">
              <a:buFont typeface="+mj-lt"/>
              <a:buAutoNum type="arabicPeriod"/>
            </a:pPr>
            <a:r>
              <a:rPr lang="en-US" sz="2100" b="1" cap="none" dirty="0">
                <a:latin typeface="Times New Roman" panose="02020603050405020304" pitchFamily="18" charset="0"/>
                <a:cs typeface="Times New Roman" panose="02020603050405020304" pitchFamily="18" charset="0"/>
              </a:rPr>
              <a:t>Random Agent</a:t>
            </a:r>
            <a:r>
              <a:rPr lang="en-US" sz="2100" dirty="0">
                <a:latin typeface="Times New Roman" panose="02020603050405020304" pitchFamily="18" charset="0"/>
                <a:cs typeface="Times New Roman" panose="02020603050405020304" pitchFamily="18" charset="0"/>
              </a:rPr>
              <a:t>: </a:t>
            </a:r>
            <a:r>
              <a:rPr lang="en-US" sz="2100" cap="none" dirty="0">
                <a:latin typeface="Times New Roman" panose="02020603050405020304" pitchFamily="18" charset="0"/>
                <a:cs typeface="Times New Roman" panose="02020603050405020304" pitchFamily="18" charset="0"/>
              </a:rPr>
              <a:t>The Random Agent rarely reaches high tiles like 512, achieving a low average score of </a:t>
            </a:r>
            <a:r>
              <a:rPr lang="en-US" sz="2100" b="1" cap="none" dirty="0">
                <a:latin typeface="Times New Roman" panose="02020603050405020304" pitchFamily="18" charset="0"/>
                <a:cs typeface="Times New Roman" panose="02020603050405020304" pitchFamily="18" charset="0"/>
              </a:rPr>
              <a:t>958.71</a:t>
            </a:r>
            <a:r>
              <a:rPr lang="en-US" sz="2100" cap="none" dirty="0">
                <a:latin typeface="Times New Roman" panose="02020603050405020304" pitchFamily="18" charset="0"/>
                <a:cs typeface="Times New Roman" panose="02020603050405020304" pitchFamily="18" charset="0"/>
              </a:rPr>
              <a:t>. Its time complexity is very low as it simply picks moves randomly, resulting in quick execution but poor performance.</a:t>
            </a:r>
          </a:p>
          <a:p>
            <a:pPr marL="457200" indent="-457200" algn="just">
              <a:buFont typeface="+mj-lt"/>
              <a:buAutoNum type="arabicPeriod"/>
            </a:pPr>
            <a:r>
              <a:rPr lang="en-US" sz="2100" b="1" cap="none" dirty="0">
                <a:latin typeface="Times New Roman" panose="02020603050405020304" pitchFamily="18" charset="0"/>
                <a:cs typeface="Times New Roman" panose="02020603050405020304" pitchFamily="18" charset="0"/>
              </a:rPr>
              <a:t>Q-Learning</a:t>
            </a:r>
            <a:r>
              <a:rPr lang="en-US" sz="2100" dirty="0">
                <a:latin typeface="Times New Roman" panose="02020603050405020304" pitchFamily="18" charset="0"/>
                <a:cs typeface="Times New Roman" panose="02020603050405020304" pitchFamily="18" charset="0"/>
              </a:rPr>
              <a:t>: </a:t>
            </a:r>
            <a:r>
              <a:rPr lang="en-US" sz="2100" cap="none" dirty="0">
                <a:latin typeface="Times New Roman" panose="02020603050405020304" pitchFamily="18" charset="0"/>
                <a:cs typeface="Times New Roman" panose="02020603050405020304" pitchFamily="18" charset="0"/>
              </a:rPr>
              <a:t>Q-learning reaches tiles like 512 and sometimes 1024, with a moderate average score of </a:t>
            </a:r>
            <a:r>
              <a:rPr lang="en-US" sz="2100" b="1" cap="none" dirty="0">
                <a:latin typeface="Times New Roman" panose="02020603050405020304" pitchFamily="18" charset="0"/>
                <a:cs typeface="Times New Roman" panose="02020603050405020304" pitchFamily="18" charset="0"/>
              </a:rPr>
              <a:t>2549.54</a:t>
            </a:r>
            <a:r>
              <a:rPr lang="en-US" sz="2100" cap="none" dirty="0">
                <a:latin typeface="Times New Roman" panose="02020603050405020304" pitchFamily="18" charset="0"/>
                <a:cs typeface="Times New Roman" panose="02020603050405020304" pitchFamily="18" charset="0"/>
              </a:rPr>
              <a:t>. The time complexity is higher due to the need to update the Q-table and explore state-action pairs iteratively, leading to slower performance but gradual improvement over time.</a:t>
            </a:r>
          </a:p>
          <a:p>
            <a:pPr marL="457200" indent="-457200" algn="just">
              <a:buFont typeface="+mj-lt"/>
              <a:buAutoNum type="arabicPeriod"/>
            </a:pPr>
            <a:r>
              <a:rPr lang="en-US" sz="2100" b="1" cap="none" dirty="0">
                <a:latin typeface="Times New Roman" panose="02020603050405020304" pitchFamily="18" charset="0"/>
                <a:cs typeface="Times New Roman" panose="02020603050405020304" pitchFamily="18" charset="0"/>
              </a:rPr>
              <a:t>TD-Learning</a:t>
            </a:r>
            <a:r>
              <a:rPr lang="en-US" sz="2100" dirty="0">
                <a:latin typeface="Times New Roman" panose="02020603050405020304" pitchFamily="18" charset="0"/>
                <a:cs typeface="Times New Roman" panose="02020603050405020304" pitchFamily="18" charset="0"/>
              </a:rPr>
              <a:t>:</a:t>
            </a:r>
            <a:r>
              <a:rPr lang="en-US" sz="1900" dirty="0">
                <a:latin typeface="Times New Roman" panose="02020603050405020304" pitchFamily="18" charset="0"/>
                <a:cs typeface="Times New Roman" panose="02020603050405020304" pitchFamily="18" charset="0"/>
              </a:rPr>
              <a:t> </a:t>
            </a:r>
            <a:r>
              <a:rPr lang="en-US" sz="2100" cap="none" dirty="0">
                <a:latin typeface="Times New Roman" panose="02020603050405020304" pitchFamily="18" charset="0"/>
                <a:cs typeface="Times New Roman" panose="02020603050405020304" pitchFamily="18" charset="0"/>
              </a:rPr>
              <a:t>TD-Learning consistently reaches 512 and 1024 tiles, achieving an average score of </a:t>
            </a:r>
            <a:r>
              <a:rPr lang="en-US" sz="2100" b="1" cap="none" dirty="0">
                <a:latin typeface="Times New Roman" panose="02020603050405020304" pitchFamily="18" charset="0"/>
                <a:cs typeface="Times New Roman" panose="02020603050405020304" pitchFamily="18" charset="0"/>
              </a:rPr>
              <a:t>3394.14</a:t>
            </a:r>
            <a:r>
              <a:rPr lang="en-US" sz="2100" cap="none" dirty="0">
                <a:latin typeface="Times New Roman" panose="02020603050405020304" pitchFamily="18" charset="0"/>
                <a:cs typeface="Times New Roman" panose="02020603050405020304" pitchFamily="18" charset="0"/>
              </a:rPr>
              <a:t>. The time complexity is similar to Q-learning but slightly more efficient as it updates value estimates incrementally without the need for a full Q-table, allowing for faster convergence and better performance.</a:t>
            </a:r>
          </a:p>
          <a:p>
            <a:pPr marL="457200" indent="-457200" algn="just">
              <a:buFont typeface="+mj-lt"/>
              <a:buAutoNum type="arabicPeriod"/>
            </a:pPr>
            <a:r>
              <a:rPr lang="en-US" sz="2100" b="1" cap="none" dirty="0" err="1">
                <a:latin typeface="Times New Roman" panose="02020603050405020304" pitchFamily="18" charset="0"/>
                <a:cs typeface="Times New Roman" panose="02020603050405020304" pitchFamily="18" charset="0"/>
              </a:rPr>
              <a:t>Expectimax</a:t>
            </a:r>
            <a:r>
              <a:rPr lang="en-US" sz="2100" dirty="0">
                <a:latin typeface="Times New Roman" panose="02020603050405020304" pitchFamily="18" charset="0"/>
                <a:cs typeface="Times New Roman" panose="02020603050405020304" pitchFamily="18" charset="0"/>
              </a:rPr>
              <a:t>:</a:t>
            </a:r>
            <a:r>
              <a:rPr lang="en-US" sz="1900" dirty="0">
                <a:latin typeface="Times New Roman" panose="02020603050405020304" pitchFamily="18" charset="0"/>
                <a:cs typeface="Times New Roman" panose="02020603050405020304" pitchFamily="18" charset="0"/>
              </a:rPr>
              <a:t> </a:t>
            </a:r>
            <a:r>
              <a:rPr lang="en-US" sz="2100" cap="none" dirty="0" err="1">
                <a:latin typeface="Times New Roman" panose="02020603050405020304" pitchFamily="18" charset="0"/>
                <a:cs typeface="Times New Roman" panose="02020603050405020304" pitchFamily="18" charset="0"/>
              </a:rPr>
              <a:t>Expectimax</a:t>
            </a:r>
            <a:r>
              <a:rPr lang="en-US" sz="2100" cap="none" dirty="0">
                <a:latin typeface="Times New Roman" panose="02020603050405020304" pitchFamily="18" charset="0"/>
                <a:cs typeface="Times New Roman" panose="02020603050405020304" pitchFamily="18" charset="0"/>
              </a:rPr>
              <a:t> frequently reaches 2048 and higher tiles with an average score of </a:t>
            </a:r>
            <a:r>
              <a:rPr lang="en-US" sz="2100" b="1" cap="none" dirty="0">
                <a:latin typeface="Times New Roman" panose="02020603050405020304" pitchFamily="18" charset="0"/>
                <a:cs typeface="Times New Roman" panose="02020603050405020304" pitchFamily="18" charset="0"/>
              </a:rPr>
              <a:t>40389.76</a:t>
            </a:r>
            <a:r>
              <a:rPr lang="en-US" sz="2100" cap="none" dirty="0">
                <a:latin typeface="Times New Roman" panose="02020603050405020304" pitchFamily="18" charset="0"/>
                <a:cs typeface="Times New Roman" panose="02020603050405020304" pitchFamily="18" charset="0"/>
              </a:rPr>
              <a:t>, demonstrating the highest performance. However, its time complexity is significantly higher due to the depth-limited search tree and the need to evaluate multiple potential moves at each level, making it computationally expensive compared to other agents.</a:t>
            </a:r>
          </a:p>
          <a:p>
            <a:pPr marL="0" indent="0" algn="just">
              <a:buNone/>
            </a:pPr>
            <a:endParaRPr lang="en-US" sz="14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6805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682E2-FC37-ED8D-79AB-2A6CFC0B01E2}"/>
              </a:ext>
            </a:extLst>
          </p:cNvPr>
          <p:cNvSpPr>
            <a:spLocks noGrp="1"/>
          </p:cNvSpPr>
          <p:nvPr>
            <p:ph type="title"/>
          </p:nvPr>
        </p:nvSpPr>
        <p:spPr>
          <a:xfrm>
            <a:off x="913775" y="618517"/>
            <a:ext cx="10364451" cy="829283"/>
          </a:xfrm>
        </p:spPr>
        <p:txBody>
          <a:bodyPr>
            <a:normAutofit/>
          </a:bodyPr>
          <a:lstStyle/>
          <a:p>
            <a:r>
              <a:rPr lang="en-IN" sz="2400" b="1" dirty="0">
                <a:latin typeface="Times New Roman" panose="02020603050405020304" pitchFamily="18" charset="0"/>
                <a:cs typeface="Times New Roman" panose="02020603050405020304" pitchFamily="18" charset="0"/>
              </a:rPr>
              <a:t>LIMITATIONS</a:t>
            </a:r>
          </a:p>
        </p:txBody>
      </p:sp>
      <p:graphicFrame>
        <p:nvGraphicFramePr>
          <p:cNvPr id="5" name="Content Placeholder 2">
            <a:extLst>
              <a:ext uri="{FF2B5EF4-FFF2-40B4-BE49-F238E27FC236}">
                <a16:creationId xmlns:a16="http://schemas.microsoft.com/office/drawing/2014/main" id="{EBEBC8F6-F95B-EE57-B420-ED56FAFEE6B7}"/>
              </a:ext>
            </a:extLst>
          </p:cNvPr>
          <p:cNvGraphicFramePr>
            <a:graphicFrameLocks noGrp="1"/>
          </p:cNvGraphicFramePr>
          <p:nvPr>
            <p:ph idx="1"/>
            <p:extLst>
              <p:ext uri="{D42A27DB-BD31-4B8C-83A1-F6EECF244321}">
                <p14:modId xmlns:p14="http://schemas.microsoft.com/office/powerpoint/2010/main" val="964636483"/>
              </p:ext>
            </p:extLst>
          </p:nvPr>
        </p:nvGraphicFramePr>
        <p:xfrm>
          <a:off x="913775" y="1567543"/>
          <a:ext cx="10364452" cy="43325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5138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01C76-90B4-0346-3E08-FF85F64FDE07}"/>
              </a:ext>
            </a:extLst>
          </p:cNvPr>
          <p:cNvSpPr>
            <a:spLocks noGrp="1"/>
          </p:cNvSpPr>
          <p:nvPr>
            <p:ph type="title"/>
          </p:nvPr>
        </p:nvSpPr>
        <p:spPr>
          <a:xfrm>
            <a:off x="913775" y="618518"/>
            <a:ext cx="10364451" cy="1079654"/>
          </a:xfrm>
        </p:spPr>
        <p:txBody>
          <a:bodyPr>
            <a:normAutofit/>
          </a:bodyPr>
          <a:lstStyle/>
          <a:p>
            <a:r>
              <a:rPr lang="en-IN" sz="2400" b="1" dirty="0">
                <a:latin typeface="Times New Roman" panose="02020603050405020304" pitchFamily="18" charset="0"/>
                <a:cs typeface="Times New Roman" panose="02020603050405020304" pitchFamily="18" charset="0"/>
              </a:rPr>
              <a:t>Future scope</a:t>
            </a:r>
          </a:p>
        </p:txBody>
      </p:sp>
      <p:graphicFrame>
        <p:nvGraphicFramePr>
          <p:cNvPr id="5" name="Content Placeholder 2">
            <a:extLst>
              <a:ext uri="{FF2B5EF4-FFF2-40B4-BE49-F238E27FC236}">
                <a16:creationId xmlns:a16="http://schemas.microsoft.com/office/drawing/2014/main" id="{F6D8EFE2-C8DF-F756-7BA5-DE1F8D6B3477}"/>
              </a:ext>
            </a:extLst>
          </p:cNvPr>
          <p:cNvGraphicFramePr>
            <a:graphicFrameLocks noGrp="1"/>
          </p:cNvGraphicFramePr>
          <p:nvPr>
            <p:ph idx="1"/>
            <p:extLst>
              <p:ext uri="{D42A27DB-BD31-4B8C-83A1-F6EECF244321}">
                <p14:modId xmlns:p14="http://schemas.microsoft.com/office/powerpoint/2010/main" val="1848549010"/>
              </p:ext>
            </p:extLst>
          </p:nvPr>
        </p:nvGraphicFramePr>
        <p:xfrm>
          <a:off x="913775" y="1698173"/>
          <a:ext cx="10364452" cy="40930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5089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E3254AE-C4CD-426D-A6E8-7FA13B0F8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Robot">
            <a:extLst>
              <a:ext uri="{FF2B5EF4-FFF2-40B4-BE49-F238E27FC236}">
                <a16:creationId xmlns:a16="http://schemas.microsoft.com/office/drawing/2014/main" id="{825336A5-3329-3F55-6037-AE4997328C5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90949" y="1716946"/>
            <a:ext cx="3424107" cy="3424107"/>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24" name="Picture 23">
            <a:extLst>
              <a:ext uri="{FF2B5EF4-FFF2-40B4-BE49-F238E27FC236}">
                <a16:creationId xmlns:a16="http://schemas.microsoft.com/office/drawing/2014/main" id="{F5C53434-A0C7-4A81-8EB0-D460DAD9BB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5A00F24-1C69-3EA1-F7D7-7C9EF154FAA1}"/>
              </a:ext>
            </a:extLst>
          </p:cNvPr>
          <p:cNvSpPr>
            <a:spLocks noGrp="1"/>
          </p:cNvSpPr>
          <p:nvPr>
            <p:ph type="title"/>
          </p:nvPr>
        </p:nvSpPr>
        <p:spPr>
          <a:xfrm>
            <a:off x="913775" y="618517"/>
            <a:ext cx="10364451" cy="1596177"/>
          </a:xfrm>
        </p:spPr>
        <p:txBody>
          <a:bodyPr>
            <a:normAutofit/>
          </a:bodyPr>
          <a:lstStyle/>
          <a:p>
            <a:r>
              <a:rPr lang="en-IN" sz="24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BA940D6-7D48-F539-B360-AAA84FB8E960}"/>
              </a:ext>
            </a:extLst>
          </p:cNvPr>
          <p:cNvSpPr>
            <a:spLocks noGrp="1"/>
          </p:cNvSpPr>
          <p:nvPr>
            <p:ph idx="1"/>
          </p:nvPr>
        </p:nvSpPr>
        <p:spPr>
          <a:xfrm>
            <a:off x="576943" y="1817913"/>
            <a:ext cx="7141027" cy="4615543"/>
          </a:xfrm>
        </p:spPr>
        <p:txBody>
          <a:bodyPr>
            <a:normAutofit fontScale="62500" lnSpcReduction="20000"/>
          </a:bodyPr>
          <a:lstStyle/>
          <a:p>
            <a:pPr marL="0" indent="0" algn="just">
              <a:lnSpc>
                <a:spcPct val="110000"/>
              </a:lnSpc>
              <a:buNone/>
            </a:pPr>
            <a:r>
              <a:rPr lang="en-US" sz="3200" cap="none" dirty="0">
                <a:latin typeface="Times New Roman" panose="02020603050405020304" pitchFamily="18" charset="0"/>
                <a:cs typeface="Times New Roman" panose="02020603050405020304" pitchFamily="18" charset="0"/>
              </a:rPr>
              <a:t>In our project, we evaluated the performance of four AI agents—Random Agent, Q-Learning, TD-Learning, and </a:t>
            </a:r>
            <a:r>
              <a:rPr lang="en-US" sz="3200" cap="none" dirty="0" err="1">
                <a:latin typeface="Times New Roman" panose="02020603050405020304" pitchFamily="18" charset="0"/>
                <a:cs typeface="Times New Roman" panose="02020603050405020304" pitchFamily="18" charset="0"/>
              </a:rPr>
              <a:t>Expectimax</a:t>
            </a:r>
            <a:r>
              <a:rPr lang="en-US" sz="3200" cap="none" dirty="0">
                <a:latin typeface="Times New Roman" panose="02020603050405020304" pitchFamily="18" charset="0"/>
                <a:cs typeface="Times New Roman" panose="02020603050405020304" pitchFamily="18" charset="0"/>
              </a:rPr>
              <a:t>—on the 2048 game. Among these, </a:t>
            </a:r>
            <a:r>
              <a:rPr lang="en-US" sz="3200" cap="none" dirty="0" err="1">
                <a:latin typeface="Times New Roman" panose="02020603050405020304" pitchFamily="18" charset="0"/>
                <a:cs typeface="Times New Roman" panose="02020603050405020304" pitchFamily="18" charset="0"/>
              </a:rPr>
              <a:t>Expectimax</a:t>
            </a:r>
            <a:r>
              <a:rPr lang="en-US" sz="3200" cap="none" dirty="0">
                <a:latin typeface="Times New Roman" panose="02020603050405020304" pitchFamily="18" charset="0"/>
                <a:cs typeface="Times New Roman" panose="02020603050405020304" pitchFamily="18" charset="0"/>
              </a:rPr>
              <a:t> was the best performer, frequently achieving the highest tiles like 2048 and beyond due to its strategic depth-limited search. TD-Learning and Q-Learning showed steady improvements over the random agent, with TD-Learning demonstrating more consistency in reaching higher tiles like 512 and 1024. </a:t>
            </a:r>
          </a:p>
          <a:p>
            <a:pPr marL="0" indent="0" algn="just">
              <a:lnSpc>
                <a:spcPct val="110000"/>
              </a:lnSpc>
              <a:buNone/>
            </a:pPr>
            <a:r>
              <a:rPr lang="en-US" sz="3200" cap="none" dirty="0">
                <a:latin typeface="Times New Roman" panose="02020603050405020304" pitchFamily="18" charset="0"/>
                <a:cs typeface="Times New Roman" panose="02020603050405020304" pitchFamily="18" charset="0"/>
              </a:rPr>
              <a:t>However, both reinforcement learning agents required extensive training and careful parameter tuning to achieve optimal results. The Random Agent, as expected, performed the worst due to its lack of strategy. Overall, our project highlighted the trade-offs between computational complexity, learning efficiency, and performance, offering valuable insights into designing AI agents for solving strategy-based games like 2048.</a:t>
            </a:r>
          </a:p>
          <a:p>
            <a:pPr>
              <a:lnSpc>
                <a:spcPct val="110000"/>
              </a:lnSpc>
            </a:pPr>
            <a:endParaRPr lang="en-IN" sz="1300" dirty="0"/>
          </a:p>
        </p:txBody>
      </p:sp>
    </p:spTree>
    <p:extLst>
      <p:ext uri="{BB962C8B-B14F-4D97-AF65-F5344CB8AC3E}">
        <p14:creationId xmlns:p14="http://schemas.microsoft.com/office/powerpoint/2010/main" val="2285446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miling Face with No Fill">
            <a:extLst>
              <a:ext uri="{FF2B5EF4-FFF2-40B4-BE49-F238E27FC236}">
                <a16:creationId xmlns:a16="http://schemas.microsoft.com/office/drawing/2014/main" id="{1C54E294-B3CA-0D26-79D3-A14758ED96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83262" y="618517"/>
            <a:ext cx="5629884" cy="5629884"/>
          </a:xfrm>
          <a:prstGeom prst="roundRect">
            <a:avLst>
              <a:gd name="adj" fmla="val 298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2" name="Picture 11">
            <a:extLst>
              <a:ext uri="{FF2B5EF4-FFF2-40B4-BE49-F238E27FC236}">
                <a16:creationId xmlns:a16="http://schemas.microsoft.com/office/drawing/2014/main" id="{E3265C2A-0A58-43AD-A406-8F4478E287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1C22AFC7-28C9-C63C-CA22-A398772426DB}"/>
              </a:ext>
            </a:extLst>
          </p:cNvPr>
          <p:cNvSpPr>
            <a:spLocks noGrp="1"/>
          </p:cNvSpPr>
          <p:nvPr>
            <p:ph idx="1"/>
          </p:nvPr>
        </p:nvSpPr>
        <p:spPr>
          <a:xfrm>
            <a:off x="7728857" y="3164746"/>
            <a:ext cx="4059165" cy="528508"/>
          </a:xfrm>
        </p:spPr>
        <p:txBody>
          <a:bodyPr>
            <a:normAutofit/>
          </a:bodyPr>
          <a:lstStyle/>
          <a:p>
            <a:pPr marL="0" indent="0" algn="ctr">
              <a:buNone/>
            </a:pPr>
            <a:r>
              <a:rPr lang="en-IN"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688844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solidFill>
            <a:schemeClr val="accent1">
              <a:lumMod val="75000"/>
            </a:schemeClr>
          </a:solidFill>
          <a:ln>
            <a:noFill/>
          </a:ln>
          <a:effectLst>
            <a:outerShdw blurRad="50800" dist="12700" algn="l" rotWithShape="0">
              <a:prstClr val="black">
                <a:alpha val="30000"/>
              </a:prstClr>
            </a:outerShdw>
          </a:effectLst>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61B1D56-C080-6E7C-F938-F266F7D7AA8F}"/>
              </a:ext>
            </a:extLst>
          </p:cNvPr>
          <p:cNvSpPr>
            <a:spLocks noGrp="1"/>
          </p:cNvSpPr>
          <p:nvPr>
            <p:ph type="title"/>
          </p:nvPr>
        </p:nvSpPr>
        <p:spPr>
          <a:xfrm>
            <a:off x="641074" y="1588878"/>
            <a:ext cx="2844002" cy="3680244"/>
          </a:xfrm>
        </p:spPr>
        <p:txBody>
          <a:bodyPr>
            <a:normAutofit/>
          </a:bodyPr>
          <a:lstStyle/>
          <a:p>
            <a:pPr algn="l"/>
            <a:r>
              <a:rPr lang="en-IN" sz="2400" b="1" dirty="0">
                <a:solidFill>
                  <a:srgbClr val="FFFFFF"/>
                </a:solidFill>
                <a:latin typeface="Times New Roman" panose="02020603050405020304" pitchFamily="18" charset="0"/>
                <a:cs typeface="Times New Roman" panose="02020603050405020304" pitchFamily="18" charset="0"/>
              </a:rPr>
              <a:t>Introduction</a:t>
            </a:r>
          </a:p>
        </p:txBody>
      </p:sp>
      <p:pic>
        <p:nvPicPr>
          <p:cNvPr id="12" name="Picture 11">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sp>
        <p:nvSpPr>
          <p:cNvPr id="17" name="Content Placeholder 2">
            <a:extLst>
              <a:ext uri="{FF2B5EF4-FFF2-40B4-BE49-F238E27FC236}">
                <a16:creationId xmlns:a16="http://schemas.microsoft.com/office/drawing/2014/main" id="{C580DD17-A912-1EBF-EF57-DF90C143899E}"/>
              </a:ext>
            </a:extLst>
          </p:cNvPr>
          <p:cNvSpPr>
            <a:spLocks noGrp="1"/>
          </p:cNvSpPr>
          <p:nvPr>
            <p:ph idx="1"/>
          </p:nvPr>
        </p:nvSpPr>
        <p:spPr>
          <a:xfrm>
            <a:off x="4152011" y="1049696"/>
            <a:ext cx="7735189" cy="4567334"/>
          </a:xfrm>
        </p:spPr>
        <p:txBody>
          <a:bodyPr anchor="ctr">
            <a:normAutofit/>
          </a:bodyPr>
          <a:lstStyle/>
          <a:p>
            <a:pPr marL="0" indent="0" algn="just">
              <a:lnSpc>
                <a:spcPct val="110000"/>
              </a:lnSpc>
              <a:spcAft>
                <a:spcPts val="800"/>
              </a:spcAft>
              <a:buNone/>
            </a:pPr>
            <a:r>
              <a:rPr lang="en-US" sz="1600" kern="100" cap="none" dirty="0">
                <a:effectLst/>
                <a:latin typeface="Times New Roman" panose="02020603050405020304" pitchFamily="18" charset="0"/>
                <a:ea typeface="Aptos" panose="020B0004020202020204" pitchFamily="34" charset="0"/>
                <a:cs typeface="Times New Roman" panose="02020603050405020304" pitchFamily="18" charset="0"/>
              </a:rPr>
              <a:t>2048 is a popular single-player puzzle game where players combine numbered tiles to maximize their score and reach tiles with values like 2048 or higher. While its rules are simple, the game presents a complex challenge due to random tile generation, limited board space, and the need for strategic decision-making. Solving this problem efficiently is important because it involves optimizing gameplay strategies under uncertainty, which is a key challenge in artificial intelligence.</a:t>
            </a:r>
            <a:endParaRPr lang="en-IN" sz="1600" kern="100" cap="none"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lgn="just">
              <a:lnSpc>
                <a:spcPct val="110000"/>
              </a:lnSpc>
              <a:spcAft>
                <a:spcPts val="800"/>
              </a:spcAft>
              <a:buNone/>
            </a:pPr>
            <a:r>
              <a:rPr lang="en-US" sz="1600" kern="100" cap="none" dirty="0">
                <a:effectLst/>
                <a:latin typeface="Times New Roman" panose="02020603050405020304" pitchFamily="18" charset="0"/>
                <a:ea typeface="Aptos" panose="020B0004020202020204" pitchFamily="34" charset="0"/>
                <a:cs typeface="Times New Roman" panose="02020603050405020304" pitchFamily="18" charset="0"/>
              </a:rPr>
              <a:t>Developing </a:t>
            </a:r>
            <a:r>
              <a:rPr lang="en-US" sz="1600" kern="100" cap="none" dirty="0">
                <a:latin typeface="Times New Roman" panose="02020603050405020304" pitchFamily="18" charset="0"/>
                <a:ea typeface="Aptos" panose="020B0004020202020204" pitchFamily="34" charset="0"/>
                <a:cs typeface="Times New Roman" panose="02020603050405020304" pitchFamily="18" charset="0"/>
              </a:rPr>
              <a:t>AI</a:t>
            </a:r>
            <a:r>
              <a:rPr lang="en-US" sz="1600" kern="100" cap="none" dirty="0">
                <a:effectLst/>
                <a:latin typeface="Times New Roman" panose="02020603050405020304" pitchFamily="18" charset="0"/>
                <a:ea typeface="Aptos" panose="020B0004020202020204" pitchFamily="34" charset="0"/>
                <a:cs typeface="Times New Roman" panose="02020603050405020304" pitchFamily="18" charset="0"/>
              </a:rPr>
              <a:t> agents to play 2048 using reinforcement learning techniques, such as Q-learning and Temporal </a:t>
            </a:r>
            <a:r>
              <a:rPr lang="en-US" sz="1600" kern="100" cap="none" dirty="0">
                <a:latin typeface="Times New Roman" panose="02020603050405020304" pitchFamily="18" charset="0"/>
                <a:ea typeface="Aptos" panose="020B0004020202020204" pitchFamily="34" charset="0"/>
                <a:cs typeface="Times New Roman" panose="02020603050405020304" pitchFamily="18" charset="0"/>
              </a:rPr>
              <a:t>D</a:t>
            </a:r>
            <a:r>
              <a:rPr lang="en-US" sz="1600" kern="100" cap="none" dirty="0">
                <a:effectLst/>
                <a:latin typeface="Times New Roman" panose="02020603050405020304" pitchFamily="18" charset="0"/>
                <a:ea typeface="Aptos" panose="020B0004020202020204" pitchFamily="34" charset="0"/>
                <a:cs typeface="Times New Roman" panose="02020603050405020304" pitchFamily="18" charset="0"/>
              </a:rPr>
              <a:t>ifference (</a:t>
            </a:r>
            <a:r>
              <a:rPr lang="en-US" sz="1600" kern="100" cap="none" dirty="0">
                <a:latin typeface="Times New Roman" panose="02020603050405020304" pitchFamily="18" charset="0"/>
                <a:ea typeface="Aptos" panose="020B0004020202020204" pitchFamily="34" charset="0"/>
                <a:cs typeface="Times New Roman" panose="02020603050405020304" pitchFamily="18" charset="0"/>
              </a:rPr>
              <a:t>TD</a:t>
            </a:r>
            <a:r>
              <a:rPr lang="en-US" sz="1600" kern="100" cap="none"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600" kern="100" cap="none" dirty="0">
                <a:latin typeface="Times New Roman" panose="02020603050405020304" pitchFamily="18" charset="0"/>
                <a:ea typeface="Aptos" panose="020B0004020202020204" pitchFamily="34" charset="0"/>
                <a:cs typeface="Times New Roman" panose="02020603050405020304" pitchFamily="18" charset="0"/>
              </a:rPr>
              <a:t>L</a:t>
            </a:r>
            <a:r>
              <a:rPr lang="en-US" sz="1600" kern="100" cap="none" dirty="0">
                <a:effectLst/>
                <a:latin typeface="Times New Roman" panose="02020603050405020304" pitchFamily="18" charset="0"/>
                <a:ea typeface="Aptos" panose="020B0004020202020204" pitchFamily="34" charset="0"/>
                <a:cs typeface="Times New Roman" panose="02020603050405020304" pitchFamily="18" charset="0"/>
              </a:rPr>
              <a:t>earning, to make smart decisions in uncertain conditions can lead to more effective decision-making. By comparing these methods with others like </a:t>
            </a:r>
            <a:r>
              <a:rPr lang="en-US" sz="1600" kern="100" cap="none" dirty="0">
                <a:latin typeface="Times New Roman" panose="02020603050405020304" pitchFamily="18" charset="0"/>
                <a:ea typeface="Aptos" panose="020B0004020202020204" pitchFamily="34" charset="0"/>
                <a:cs typeface="Times New Roman" panose="02020603050405020304" pitchFamily="18" charset="0"/>
              </a:rPr>
              <a:t>E</a:t>
            </a:r>
            <a:r>
              <a:rPr lang="en-US" sz="1600" kern="100" cap="none" dirty="0">
                <a:effectLst/>
                <a:latin typeface="Times New Roman" panose="02020603050405020304" pitchFamily="18" charset="0"/>
                <a:ea typeface="Aptos" panose="020B0004020202020204" pitchFamily="34" charset="0"/>
                <a:cs typeface="Times New Roman" panose="02020603050405020304" pitchFamily="18" charset="0"/>
              </a:rPr>
              <a:t>xpectimax and baseline models, this research not only aims to improve game performance but also demonstrates how such techniques can be applied to real-world problems that require complex decision-making under constraints.</a:t>
            </a:r>
            <a:endParaRPr lang="en-IN" sz="1600" kern="100" cap="none" dirty="0">
              <a:effectLst/>
              <a:latin typeface="Times New Roman" panose="02020603050405020304" pitchFamily="18" charset="0"/>
              <a:ea typeface="Aptos" panose="020B0004020202020204" pitchFamily="34" charset="0"/>
              <a:cs typeface="Times New Roman" panose="02020603050405020304" pitchFamily="18" charset="0"/>
            </a:endParaRPr>
          </a:p>
        </p:txBody>
      </p:sp>
      <p:pic>
        <p:nvPicPr>
          <p:cNvPr id="14" name="Picture 13">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spTree>
    <p:extLst>
      <p:ext uri="{BB962C8B-B14F-4D97-AF65-F5344CB8AC3E}">
        <p14:creationId xmlns:p14="http://schemas.microsoft.com/office/powerpoint/2010/main" val="3428417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solidFill>
            <a:schemeClr val="accent1">
              <a:lumMod val="75000"/>
            </a:schemeClr>
          </a:solidFill>
          <a:ln>
            <a:noFill/>
          </a:ln>
          <a:effectLst>
            <a:outerShdw blurRad="50800" dist="12700" algn="l" rotWithShape="0">
              <a:prstClr val="black">
                <a:alpha val="30000"/>
              </a:prstClr>
            </a:outerShdw>
          </a:effectLst>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E59CC37-76B9-B065-8884-831C4AA4B66D}"/>
              </a:ext>
            </a:extLst>
          </p:cNvPr>
          <p:cNvSpPr>
            <a:spLocks noGrp="1"/>
          </p:cNvSpPr>
          <p:nvPr>
            <p:ph type="title"/>
          </p:nvPr>
        </p:nvSpPr>
        <p:spPr>
          <a:xfrm>
            <a:off x="914400" y="1588878"/>
            <a:ext cx="3082305" cy="3680244"/>
          </a:xfrm>
        </p:spPr>
        <p:txBody>
          <a:bodyPr>
            <a:normAutofit/>
          </a:bodyPr>
          <a:lstStyle/>
          <a:p>
            <a:pPr algn="just"/>
            <a:r>
              <a:rPr lang="en-IN" sz="2400" b="1" dirty="0">
                <a:solidFill>
                  <a:srgbClr val="FFFFFF"/>
                </a:solidFill>
                <a:latin typeface="Times New Roman" panose="02020603050405020304" pitchFamily="18" charset="0"/>
                <a:cs typeface="Times New Roman" panose="02020603050405020304" pitchFamily="18" charset="0"/>
              </a:rPr>
              <a:t>Research Question</a:t>
            </a:r>
          </a:p>
        </p:txBody>
      </p:sp>
      <p:pic>
        <p:nvPicPr>
          <p:cNvPr id="12" name="Picture 11">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sp>
        <p:nvSpPr>
          <p:cNvPr id="3" name="Content Placeholder 2">
            <a:extLst>
              <a:ext uri="{FF2B5EF4-FFF2-40B4-BE49-F238E27FC236}">
                <a16:creationId xmlns:a16="http://schemas.microsoft.com/office/drawing/2014/main" id="{64A56CD6-D83E-EBC6-CE61-BC9A66823829}"/>
              </a:ext>
            </a:extLst>
          </p:cNvPr>
          <p:cNvSpPr>
            <a:spLocks noGrp="1"/>
          </p:cNvSpPr>
          <p:nvPr>
            <p:ph idx="1"/>
          </p:nvPr>
        </p:nvSpPr>
        <p:spPr>
          <a:xfrm>
            <a:off x="4634794" y="1594417"/>
            <a:ext cx="6642806" cy="3674705"/>
          </a:xfrm>
        </p:spPr>
        <p:txBody>
          <a:bodyPr anchor="ctr">
            <a:normAutofit/>
          </a:bodyPr>
          <a:lstStyle/>
          <a:p>
            <a:pPr marL="0" indent="0" algn="just">
              <a:buNone/>
            </a:pPr>
            <a:r>
              <a:rPr lang="en-US" cap="none" dirty="0">
                <a:effectLst/>
                <a:latin typeface="Times New Roman" panose="02020603050405020304" pitchFamily="18" charset="0"/>
                <a:ea typeface="Aptos" panose="020B0004020202020204" pitchFamily="34" charset="0"/>
              </a:rPr>
              <a:t>We hypothesize that an AI agent, utilizing reinforcement learning methods like Q-learning and Temporal </a:t>
            </a:r>
            <a:r>
              <a:rPr lang="en-US" cap="none" dirty="0">
                <a:latin typeface="Times New Roman" panose="02020603050405020304" pitchFamily="18" charset="0"/>
                <a:ea typeface="Aptos" panose="020B0004020202020204" pitchFamily="34" charset="0"/>
              </a:rPr>
              <a:t>Di</a:t>
            </a:r>
            <a:r>
              <a:rPr lang="en-US" cap="none" dirty="0">
                <a:effectLst/>
                <a:latin typeface="Times New Roman" panose="02020603050405020304" pitchFamily="18" charset="0"/>
                <a:ea typeface="Aptos" panose="020B0004020202020204" pitchFamily="34" charset="0"/>
              </a:rPr>
              <a:t>fference (TD) learning, can effectively play the game 2048 by selecting optimal moves to maximize the score, achieve tile values of 2048 or higher, and minimize decision time compared to other strategies like </a:t>
            </a:r>
            <a:r>
              <a:rPr lang="en-US" cap="none" dirty="0">
                <a:latin typeface="Times New Roman" panose="02020603050405020304" pitchFamily="18" charset="0"/>
                <a:ea typeface="Aptos" panose="020B0004020202020204" pitchFamily="34" charset="0"/>
              </a:rPr>
              <a:t>E</a:t>
            </a:r>
            <a:r>
              <a:rPr lang="en-US" cap="none" dirty="0">
                <a:effectLst/>
                <a:latin typeface="Times New Roman" panose="02020603050405020304" pitchFamily="18" charset="0"/>
                <a:ea typeface="Aptos" panose="020B0004020202020204" pitchFamily="34" charset="0"/>
              </a:rPr>
              <a:t>xpectimax and baseline approaches.</a:t>
            </a:r>
            <a:endParaRPr lang="en-IN" cap="none"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spTree>
    <p:extLst>
      <p:ext uri="{BB962C8B-B14F-4D97-AF65-F5344CB8AC3E}">
        <p14:creationId xmlns:p14="http://schemas.microsoft.com/office/powerpoint/2010/main" val="3340134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ED3C6-EB82-2D19-6499-4836CAF5EEB6}"/>
              </a:ext>
            </a:extLst>
          </p:cNvPr>
          <p:cNvSpPr>
            <a:spLocks noGrp="1"/>
          </p:cNvSpPr>
          <p:nvPr>
            <p:ph type="title"/>
          </p:nvPr>
        </p:nvSpPr>
        <p:spPr>
          <a:xfrm>
            <a:off x="913775" y="618518"/>
            <a:ext cx="10364451" cy="938140"/>
          </a:xfrm>
        </p:spPr>
        <p:txBody>
          <a:bodyPr>
            <a:normAutofit/>
          </a:bodyPr>
          <a:lstStyle/>
          <a:p>
            <a:r>
              <a:rPr lang="en-IN" sz="2400" b="1" dirty="0">
                <a:latin typeface="Times New Roman" panose="02020603050405020304" pitchFamily="18" charset="0"/>
                <a:cs typeface="Times New Roman" panose="02020603050405020304" pitchFamily="18" charset="0"/>
              </a:rPr>
              <a:t>Related work</a:t>
            </a:r>
          </a:p>
        </p:txBody>
      </p:sp>
      <p:graphicFrame>
        <p:nvGraphicFramePr>
          <p:cNvPr id="4" name="Content Placeholder 3">
            <a:extLst>
              <a:ext uri="{FF2B5EF4-FFF2-40B4-BE49-F238E27FC236}">
                <a16:creationId xmlns:a16="http://schemas.microsoft.com/office/drawing/2014/main" id="{6DC86C34-43DE-95F7-2D27-C0BB318CB48D}"/>
              </a:ext>
            </a:extLst>
          </p:cNvPr>
          <p:cNvGraphicFramePr>
            <a:graphicFrameLocks noGrp="1"/>
          </p:cNvGraphicFramePr>
          <p:nvPr>
            <p:ph idx="1"/>
            <p:extLst>
              <p:ext uri="{D42A27DB-BD31-4B8C-83A1-F6EECF244321}">
                <p14:modId xmlns:p14="http://schemas.microsoft.com/office/powerpoint/2010/main" val="638984590"/>
              </p:ext>
            </p:extLst>
          </p:nvPr>
        </p:nvGraphicFramePr>
        <p:xfrm>
          <a:off x="685800" y="1654628"/>
          <a:ext cx="10591800" cy="4376059"/>
        </p:xfrm>
        <a:graphic>
          <a:graphicData uri="http://schemas.openxmlformats.org/drawingml/2006/table">
            <a:tbl>
              <a:tblPr firstRow="1" bandRow="1">
                <a:tableStyleId>{5C22544A-7EE6-4342-B048-85BDC9FD1C3A}</a:tableStyleId>
              </a:tblPr>
              <a:tblGrid>
                <a:gridCol w="3450771">
                  <a:extLst>
                    <a:ext uri="{9D8B030D-6E8A-4147-A177-3AD203B41FA5}">
                      <a16:colId xmlns:a16="http://schemas.microsoft.com/office/drawing/2014/main" val="3930601957"/>
                    </a:ext>
                  </a:extLst>
                </a:gridCol>
                <a:gridCol w="3686629">
                  <a:extLst>
                    <a:ext uri="{9D8B030D-6E8A-4147-A177-3AD203B41FA5}">
                      <a16:colId xmlns:a16="http://schemas.microsoft.com/office/drawing/2014/main" val="3937939682"/>
                    </a:ext>
                  </a:extLst>
                </a:gridCol>
                <a:gridCol w="3454400">
                  <a:extLst>
                    <a:ext uri="{9D8B030D-6E8A-4147-A177-3AD203B41FA5}">
                      <a16:colId xmlns:a16="http://schemas.microsoft.com/office/drawing/2014/main" val="3424225362"/>
                    </a:ext>
                  </a:extLst>
                </a:gridCol>
              </a:tblGrid>
              <a:tr h="636964">
                <a:tc>
                  <a:txBody>
                    <a:bodyPr/>
                    <a:lstStyle/>
                    <a:p>
                      <a:pPr algn="ctr"/>
                      <a:r>
                        <a:rPr lang="en-IN" dirty="0">
                          <a:latin typeface="Times New Roman" panose="02020603050405020304" pitchFamily="18" charset="0"/>
                          <a:cs typeface="Times New Roman" panose="02020603050405020304" pitchFamily="18" charset="0"/>
                        </a:rPr>
                        <a:t>Paper Title</a:t>
                      </a:r>
                    </a:p>
                  </a:txBody>
                  <a:tcPr/>
                </a:tc>
                <a:tc>
                  <a:txBody>
                    <a:bodyPr/>
                    <a:lstStyle/>
                    <a:p>
                      <a:pPr algn="ctr"/>
                      <a:r>
                        <a:rPr lang="en-IN" dirty="0">
                          <a:latin typeface="Times New Roman" panose="02020603050405020304" pitchFamily="18" charset="0"/>
                          <a:cs typeface="Times New Roman" panose="02020603050405020304" pitchFamily="18" charset="0"/>
                        </a:rPr>
                        <a:t>Key Contributions</a:t>
                      </a:r>
                    </a:p>
                  </a:txBody>
                  <a:tcPr/>
                </a:tc>
                <a:tc>
                  <a:txBody>
                    <a:bodyPr/>
                    <a:lstStyle/>
                    <a:p>
                      <a:pPr algn="ctr"/>
                      <a:r>
                        <a:rPr lang="en-IN" dirty="0">
                          <a:latin typeface="Times New Roman" panose="02020603050405020304" pitchFamily="18" charset="0"/>
                          <a:cs typeface="Times New Roman" panose="02020603050405020304" pitchFamily="18" charset="0"/>
                        </a:rPr>
                        <a:t>Relevance to Project</a:t>
                      </a:r>
                    </a:p>
                  </a:txBody>
                  <a:tcPr/>
                </a:tc>
                <a:extLst>
                  <a:ext uri="{0D108BD9-81ED-4DB2-BD59-A6C34878D82A}">
                    <a16:rowId xmlns:a16="http://schemas.microsoft.com/office/drawing/2014/main" val="2190371799"/>
                  </a:ext>
                </a:extLst>
              </a:tr>
              <a:tr h="1246365">
                <a:tc>
                  <a:txBody>
                    <a:bodyPr/>
                    <a:lstStyle/>
                    <a:p>
                      <a:pPr algn="ctr"/>
                      <a:r>
                        <a:rPr lang="en-US" dirty="0">
                          <a:latin typeface="Times New Roman" panose="02020603050405020304" pitchFamily="18" charset="0"/>
                          <a:cs typeface="Times New Roman" panose="02020603050405020304" pitchFamily="18" charset="0"/>
                        </a:rPr>
                        <a:t>On Reinforcement Learning for the Game of 2048</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Enhanced Q-Learning and TD-Learning with effective reward systems.</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Improved reward structures for better agent performance in 2048.</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89581846"/>
                  </a:ext>
                </a:extLst>
              </a:tr>
              <a:tr h="1246365">
                <a:tc>
                  <a:txBody>
                    <a:bodyPr/>
                    <a:lstStyle/>
                    <a:p>
                      <a:pPr algn="ctr"/>
                      <a:r>
                        <a:rPr lang="en-US" dirty="0">
                          <a:latin typeface="Times New Roman" panose="02020603050405020304" pitchFamily="18" charset="0"/>
                          <a:cs typeface="Times New Roman" panose="02020603050405020304" pitchFamily="18" charset="0"/>
                        </a:rPr>
                        <a:t>Temporal Difference Learning in 2048</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Introduced after-state evaluation and adaptive learning rates for TD-Learning.</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Suggested techniques for optimizing TD-Learning implementation in 2048</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93067649"/>
                  </a:ext>
                </a:extLst>
              </a:tr>
              <a:tr h="1246365">
                <a:tc>
                  <a:txBody>
                    <a:bodyPr/>
                    <a:lstStyle/>
                    <a:p>
                      <a:pPr algn="ctr"/>
                      <a:r>
                        <a:rPr lang="en-US" dirty="0">
                          <a:latin typeface="Times New Roman" panose="02020603050405020304" pitchFamily="18" charset="0"/>
                          <a:cs typeface="Times New Roman" panose="02020603050405020304" pitchFamily="18" charset="0"/>
                        </a:rPr>
                        <a:t>Strategies for Solving the Game of 2048</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Explored heuristic search and RL techniques for game-solving.</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Inspired the use of Expectimax and Q-Learning as competitive strategies.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91247609"/>
                  </a:ext>
                </a:extLst>
              </a:tr>
            </a:tbl>
          </a:graphicData>
        </a:graphic>
      </p:graphicFrame>
    </p:spTree>
    <p:extLst>
      <p:ext uri="{BB962C8B-B14F-4D97-AF65-F5344CB8AC3E}">
        <p14:creationId xmlns:p14="http://schemas.microsoft.com/office/powerpoint/2010/main" val="645067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7EB51-0914-8F91-FF0C-570FB739D90B}"/>
              </a:ext>
            </a:extLst>
          </p:cNvPr>
          <p:cNvSpPr>
            <a:spLocks noGrp="1"/>
          </p:cNvSpPr>
          <p:nvPr>
            <p:ph type="title"/>
          </p:nvPr>
        </p:nvSpPr>
        <p:spPr>
          <a:xfrm>
            <a:off x="359229" y="618518"/>
            <a:ext cx="10918997" cy="959912"/>
          </a:xfrm>
        </p:spPr>
        <p:txBody>
          <a:bodyPr>
            <a:normAutofit/>
          </a:bodyPr>
          <a:lstStyle/>
          <a:p>
            <a:r>
              <a:rPr lang="en-IN" sz="2400" b="1" dirty="0">
                <a:latin typeface="Times New Roman" panose="02020603050405020304" pitchFamily="18" charset="0"/>
                <a:cs typeface="Times New Roman" panose="02020603050405020304" pitchFamily="18" charset="0"/>
              </a:rPr>
              <a:t>Ai Strategies </a:t>
            </a:r>
          </a:p>
        </p:txBody>
      </p:sp>
      <p:sp>
        <p:nvSpPr>
          <p:cNvPr id="3" name="Content Placeholder 2">
            <a:extLst>
              <a:ext uri="{FF2B5EF4-FFF2-40B4-BE49-F238E27FC236}">
                <a16:creationId xmlns:a16="http://schemas.microsoft.com/office/drawing/2014/main" id="{29BB78E2-1464-AA7C-D744-117B37CB6089}"/>
              </a:ext>
            </a:extLst>
          </p:cNvPr>
          <p:cNvSpPr>
            <a:spLocks noGrp="1"/>
          </p:cNvSpPr>
          <p:nvPr>
            <p:ph idx="1"/>
          </p:nvPr>
        </p:nvSpPr>
        <p:spPr>
          <a:xfrm>
            <a:off x="359229" y="1338943"/>
            <a:ext cx="10918998" cy="4900539"/>
          </a:xfrm>
        </p:spPr>
        <p:txBody>
          <a:bodyPr>
            <a:normAutofit/>
          </a:bodyPr>
          <a:lstStyle/>
          <a:p>
            <a:pPr marL="0" indent="0">
              <a:buNone/>
            </a:pPr>
            <a:r>
              <a:rPr lang="en-IN" b="1" u="sng" cap="none" dirty="0">
                <a:latin typeface="Times New Roman" panose="02020603050405020304" pitchFamily="18" charset="0"/>
                <a:cs typeface="Times New Roman" panose="02020603050405020304" pitchFamily="18" charset="0"/>
              </a:rPr>
              <a:t>Game Environment:</a:t>
            </a:r>
          </a:p>
          <a:p>
            <a:pPr lvl="1">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Game Rules: </a:t>
            </a:r>
            <a:r>
              <a:rPr lang="en-US" cap="none" dirty="0">
                <a:latin typeface="Times New Roman" panose="02020603050405020304" pitchFamily="18" charset="0"/>
                <a:cs typeface="Times New Roman" panose="02020603050405020304" pitchFamily="18" charset="0"/>
              </a:rPr>
              <a:t>Combine numbered tiles to maximize the score and achieve the 2048 tile or higher.</a:t>
            </a:r>
          </a:p>
          <a:p>
            <a:pPr lvl="1">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Initial Setup</a:t>
            </a:r>
            <a:r>
              <a:rPr lang="en-US" dirty="0">
                <a:latin typeface="Times New Roman" panose="02020603050405020304" pitchFamily="18" charset="0"/>
                <a:cs typeface="Times New Roman" panose="02020603050405020304" pitchFamily="18" charset="0"/>
              </a:rPr>
              <a:t>: </a:t>
            </a:r>
            <a:r>
              <a:rPr lang="en-US" cap="none" dirty="0">
                <a:latin typeface="Times New Roman" panose="02020603050405020304" pitchFamily="18" charset="0"/>
                <a:cs typeface="Times New Roman" panose="02020603050405020304" pitchFamily="18" charset="0"/>
              </a:rPr>
              <a:t>Randomly place 2 or 4 on the grid; user interacts to combine matching tiles.</a:t>
            </a:r>
          </a:p>
          <a:p>
            <a:pPr lvl="1">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State Transitions: </a:t>
            </a:r>
            <a:r>
              <a:rPr lang="en-US" cap="none" dirty="0">
                <a:latin typeface="Times New Roman" panose="02020603050405020304" pitchFamily="18" charset="0"/>
                <a:cs typeface="Times New Roman" panose="02020603050405020304" pitchFamily="18" charset="0"/>
              </a:rPr>
              <a:t>Moving tiles up, down, left, or right while merging and combining tiles.</a:t>
            </a:r>
            <a:endParaRPr lang="en-IN" b="1" u="sng" cap="none" dirty="0">
              <a:latin typeface="Times New Roman" panose="02020603050405020304" pitchFamily="18" charset="0"/>
              <a:cs typeface="Times New Roman" panose="02020603050405020304" pitchFamily="18" charset="0"/>
            </a:endParaRPr>
          </a:p>
          <a:p>
            <a:pPr marL="0" indent="0">
              <a:buNone/>
            </a:pPr>
            <a:r>
              <a:rPr lang="en-IN" b="1" u="sng" cap="none" dirty="0">
                <a:latin typeface="Times New Roman" panose="02020603050405020304" pitchFamily="18" charset="0"/>
                <a:cs typeface="Times New Roman" panose="02020603050405020304" pitchFamily="18" charset="0"/>
              </a:rPr>
              <a:t>AI Strategies:</a:t>
            </a:r>
          </a:p>
          <a:p>
            <a:pPr marL="1257300" lvl="2" indent="-342900">
              <a:lnSpc>
                <a:spcPct val="107000"/>
              </a:lnSpc>
              <a:buFont typeface="+mj-lt"/>
              <a:buAutoNum type="arabicPeriod"/>
            </a:pPr>
            <a:r>
              <a:rPr lang="en-IN" sz="1800" b="1" kern="100" cap="none" dirty="0">
                <a:effectLst/>
                <a:latin typeface="Times New Roman" panose="02020603050405020304" pitchFamily="18" charset="0"/>
                <a:ea typeface="Aptos" panose="020B0004020202020204" pitchFamily="34" charset="0"/>
                <a:cs typeface="Mangal" panose="02040503050203030202" pitchFamily="18" charset="0"/>
              </a:rPr>
              <a:t>Random Agent </a:t>
            </a:r>
            <a:r>
              <a:rPr lang="en-IN" sz="1800" b="1" kern="100" dirty="0">
                <a:effectLst/>
                <a:latin typeface="Times New Roman" panose="02020603050405020304" pitchFamily="18" charset="0"/>
                <a:ea typeface="Aptos" panose="020B0004020202020204" pitchFamily="34" charset="0"/>
                <a:cs typeface="Mangal" panose="02040503050203030202" pitchFamily="18" charset="0"/>
              </a:rPr>
              <a:t>(</a:t>
            </a:r>
            <a:r>
              <a:rPr lang="en-IN" sz="1800" b="1" kern="100" cap="none" dirty="0">
                <a:effectLst/>
                <a:latin typeface="Times New Roman" panose="02020603050405020304" pitchFamily="18" charset="0"/>
                <a:ea typeface="Aptos" panose="020B0004020202020204" pitchFamily="34" charset="0"/>
                <a:cs typeface="Mangal" panose="02040503050203030202" pitchFamily="18" charset="0"/>
              </a:rPr>
              <a:t>Baseline Model</a:t>
            </a:r>
            <a:r>
              <a:rPr lang="en-IN" sz="1800" b="1" kern="100" dirty="0">
                <a:effectLst/>
                <a:latin typeface="Times New Roman" panose="02020603050405020304" pitchFamily="18" charset="0"/>
                <a:ea typeface="Aptos" panose="020B0004020202020204" pitchFamily="34" charset="0"/>
                <a:cs typeface="Mangal" panose="02040503050203030202" pitchFamily="18" charset="0"/>
              </a:rPr>
              <a:t>):</a:t>
            </a:r>
            <a:r>
              <a:rPr lang="en-IN" sz="1800" kern="100" dirty="0">
                <a:effectLst/>
                <a:latin typeface="Times New Roman" panose="02020603050405020304" pitchFamily="18" charset="0"/>
                <a:ea typeface="Aptos" panose="020B0004020202020204" pitchFamily="34" charset="0"/>
                <a:cs typeface="Mangal" panose="02040503050203030202" pitchFamily="18" charset="0"/>
              </a:rPr>
              <a:t>  </a:t>
            </a:r>
            <a:r>
              <a:rPr lang="en-IN" sz="1800" kern="100" cap="none" dirty="0">
                <a:effectLst/>
                <a:latin typeface="Times New Roman" panose="02020603050405020304" pitchFamily="18" charset="0"/>
                <a:ea typeface="Aptos" panose="020B0004020202020204" pitchFamily="34" charset="0"/>
                <a:cs typeface="Mangal" panose="02040503050203030202" pitchFamily="18" charset="0"/>
              </a:rPr>
              <a:t>Baseline Random </a:t>
            </a:r>
            <a:r>
              <a:rPr lang="en-IN" sz="1800" kern="100" cap="none" dirty="0">
                <a:latin typeface="Times New Roman" panose="02020603050405020304" pitchFamily="18" charset="0"/>
                <a:ea typeface="Aptos" panose="020B0004020202020204" pitchFamily="34" charset="0"/>
                <a:cs typeface="Mangal" panose="02040503050203030202" pitchFamily="18" charset="0"/>
              </a:rPr>
              <a:t>S</a:t>
            </a:r>
            <a:r>
              <a:rPr lang="en-IN" sz="1800" kern="100" cap="none" dirty="0">
                <a:effectLst/>
                <a:latin typeface="Times New Roman" panose="02020603050405020304" pitchFamily="18" charset="0"/>
                <a:ea typeface="Aptos" panose="020B0004020202020204" pitchFamily="34" charset="0"/>
                <a:cs typeface="Mangal" panose="02040503050203030202" pitchFamily="18" charset="0"/>
              </a:rPr>
              <a:t>trategy.</a:t>
            </a:r>
            <a:br>
              <a:rPr lang="en-IN" sz="1400" kern="100" cap="none" dirty="0">
                <a:effectLst/>
                <a:latin typeface="Times New Roman" panose="02020603050405020304" pitchFamily="18" charset="0"/>
                <a:ea typeface="Aptos" panose="020B0004020202020204" pitchFamily="34" charset="0"/>
                <a:cs typeface="Mangal" panose="02040503050203030202" pitchFamily="18" charset="0"/>
              </a:rPr>
            </a:br>
            <a:r>
              <a:rPr lang="en-IN" sz="1400" kern="100" cap="none" dirty="0">
                <a:effectLst/>
                <a:latin typeface="Times New Roman" panose="02020603050405020304" pitchFamily="18" charset="0"/>
                <a:ea typeface="Aptos" panose="020B0004020202020204" pitchFamily="34" charset="0"/>
                <a:cs typeface="Mangal" panose="02040503050203030202" pitchFamily="18" charset="0"/>
              </a:rPr>
              <a:t>	</a:t>
            </a:r>
            <a:r>
              <a:rPr lang="en-IN" sz="1800" i="1" kern="100" cap="none" dirty="0">
                <a:effectLst/>
                <a:latin typeface="Times New Roman" panose="02020603050405020304" pitchFamily="18" charset="0"/>
                <a:ea typeface="Aptos" panose="020B0004020202020204" pitchFamily="34" charset="0"/>
                <a:cs typeface="Mangal" panose="02040503050203030202" pitchFamily="18" charset="0"/>
              </a:rPr>
              <a:t>(Describes the simplest model relying on random moves.)</a:t>
            </a:r>
            <a:endParaRPr lang="en-IN" sz="1800" kern="100" cap="none" dirty="0">
              <a:effectLst/>
              <a:latin typeface="Aptos" panose="020B0004020202020204" pitchFamily="34" charset="0"/>
              <a:ea typeface="Aptos" panose="020B0004020202020204" pitchFamily="34" charset="0"/>
              <a:cs typeface="Mangal" panose="02040503050203030202" pitchFamily="18" charset="0"/>
            </a:endParaRPr>
          </a:p>
          <a:p>
            <a:pPr marL="1257300" lvl="2" indent="-342900">
              <a:lnSpc>
                <a:spcPct val="107000"/>
              </a:lnSpc>
              <a:buFont typeface="+mj-lt"/>
              <a:buAutoNum type="arabicPeriod"/>
            </a:pPr>
            <a:r>
              <a:rPr lang="en-IN" sz="1800" b="1" kern="100" cap="none" dirty="0">
                <a:effectLst/>
                <a:latin typeface="Times New Roman" panose="02020603050405020304" pitchFamily="18" charset="0"/>
                <a:ea typeface="Aptos" panose="020B0004020202020204" pitchFamily="34" charset="0"/>
                <a:cs typeface="Mangal" panose="02040503050203030202" pitchFamily="18" charset="0"/>
              </a:rPr>
              <a:t>Q-Learning</a:t>
            </a:r>
            <a:r>
              <a:rPr lang="en-IN" sz="1800" b="1" kern="100" dirty="0">
                <a:effectLst/>
                <a:latin typeface="Times New Roman" panose="02020603050405020304" pitchFamily="18" charset="0"/>
                <a:ea typeface="Aptos" panose="020B0004020202020204" pitchFamily="34" charset="0"/>
                <a:cs typeface="Mangal" panose="02040503050203030202" pitchFamily="18" charset="0"/>
              </a:rPr>
              <a:t>:</a:t>
            </a:r>
            <a:r>
              <a:rPr lang="en-IN" sz="1800" kern="100" dirty="0">
                <a:effectLst/>
                <a:latin typeface="Times New Roman" panose="02020603050405020304" pitchFamily="18" charset="0"/>
                <a:ea typeface="Aptos" panose="020B0004020202020204" pitchFamily="34" charset="0"/>
                <a:cs typeface="Mangal" panose="02040503050203030202" pitchFamily="18" charset="0"/>
              </a:rPr>
              <a:t> </a:t>
            </a:r>
            <a:r>
              <a:rPr lang="en-IN" sz="1800" kern="100" cap="none" dirty="0">
                <a:effectLst/>
                <a:latin typeface="Times New Roman" panose="02020603050405020304" pitchFamily="18" charset="0"/>
                <a:ea typeface="Aptos" panose="020B0004020202020204" pitchFamily="34" charset="0"/>
                <a:cs typeface="Times New Roman" panose="02020603050405020304" pitchFamily="18" charset="0"/>
              </a:rPr>
              <a:t>Reinforcement </a:t>
            </a:r>
            <a:r>
              <a:rPr lang="en-IN" sz="1800" kern="100" cap="none" dirty="0">
                <a:latin typeface="Times New Roman" panose="02020603050405020304" pitchFamily="18" charset="0"/>
                <a:ea typeface="Aptos" panose="020B0004020202020204" pitchFamily="34" charset="0"/>
                <a:cs typeface="Times New Roman" panose="02020603050405020304" pitchFamily="18" charset="0"/>
              </a:rPr>
              <a:t>L</a:t>
            </a:r>
            <a:r>
              <a:rPr lang="en-IN" sz="1800" kern="100" cap="none" dirty="0">
                <a:effectLst/>
                <a:latin typeface="Times New Roman" panose="02020603050405020304" pitchFamily="18" charset="0"/>
                <a:ea typeface="Aptos" panose="020B0004020202020204" pitchFamily="34" charset="0"/>
                <a:cs typeface="Times New Roman" panose="02020603050405020304" pitchFamily="18" charset="0"/>
              </a:rPr>
              <a:t>earning </a:t>
            </a:r>
            <a:r>
              <a:rPr lang="en-IN" sz="1800" kern="100" cap="none" dirty="0">
                <a:latin typeface="Times New Roman" panose="02020603050405020304" pitchFamily="18" charset="0"/>
                <a:ea typeface="Aptos" panose="020B0004020202020204" pitchFamily="34" charset="0"/>
                <a:cs typeface="Times New Roman" panose="02020603050405020304" pitchFamily="18" charset="0"/>
              </a:rPr>
              <a:t>O</a:t>
            </a:r>
            <a:r>
              <a:rPr lang="en-IN" sz="1800" kern="100" cap="none" dirty="0">
                <a:effectLst/>
                <a:latin typeface="Times New Roman" panose="02020603050405020304" pitchFamily="18" charset="0"/>
                <a:ea typeface="Aptos" panose="020B0004020202020204" pitchFamily="34" charset="0"/>
                <a:cs typeface="Times New Roman" panose="02020603050405020304" pitchFamily="18" charset="0"/>
              </a:rPr>
              <a:t>ptimization.</a:t>
            </a:r>
            <a:br>
              <a:rPr lang="en-IN" sz="1800" kern="100" cap="none" dirty="0">
                <a:effectLst/>
                <a:latin typeface="Times New Roman" panose="02020603050405020304" pitchFamily="18" charset="0"/>
                <a:ea typeface="Aptos" panose="020B0004020202020204" pitchFamily="34" charset="0"/>
                <a:cs typeface="Times New Roman" panose="02020603050405020304" pitchFamily="18" charset="0"/>
              </a:rPr>
            </a:br>
            <a:r>
              <a:rPr lang="en-IN" sz="1800" kern="100" cap="none" dirty="0">
                <a:effectLst/>
                <a:latin typeface="Times New Roman" panose="02020603050405020304" pitchFamily="18" charset="0"/>
                <a:ea typeface="Aptos" panose="020B0004020202020204" pitchFamily="34" charset="0"/>
                <a:cs typeface="Times New Roman" panose="02020603050405020304" pitchFamily="18" charset="0"/>
              </a:rPr>
              <a:t>	</a:t>
            </a:r>
            <a:r>
              <a:rPr lang="en-IN" sz="1800" i="1" kern="100" cap="none" dirty="0">
                <a:effectLst/>
                <a:latin typeface="Times New Roman" panose="02020603050405020304" pitchFamily="18" charset="0"/>
                <a:ea typeface="Aptos" panose="020B0004020202020204" pitchFamily="34" charset="0"/>
                <a:cs typeface="Times New Roman" panose="02020603050405020304" pitchFamily="18" charset="0"/>
              </a:rPr>
              <a:t>(Highlights the learning-based approach for state-action value improvement.)</a:t>
            </a:r>
            <a:endParaRPr lang="en-IN" sz="1800" kern="100" cap="none" dirty="0">
              <a:effectLst/>
              <a:latin typeface="Times New Roman" panose="02020603050405020304" pitchFamily="18" charset="0"/>
              <a:ea typeface="Aptos" panose="020B0004020202020204" pitchFamily="34" charset="0"/>
              <a:cs typeface="Times New Roman" panose="02020603050405020304" pitchFamily="18" charset="0"/>
            </a:endParaRPr>
          </a:p>
          <a:p>
            <a:pPr marL="1257300" lvl="2" indent="-342900">
              <a:lnSpc>
                <a:spcPct val="107000"/>
              </a:lnSpc>
              <a:buFont typeface="+mj-lt"/>
              <a:buAutoNum type="arabicPeriod"/>
            </a:pPr>
            <a:r>
              <a:rPr lang="en-IN" sz="1800" b="1" kern="100" cap="none" dirty="0">
                <a:effectLst/>
                <a:latin typeface="Times New Roman" panose="02020603050405020304" pitchFamily="18" charset="0"/>
                <a:ea typeface="Aptos" panose="020B0004020202020204" pitchFamily="34" charset="0"/>
                <a:cs typeface="Mangal" panose="02040503050203030202" pitchFamily="18" charset="0"/>
              </a:rPr>
              <a:t>TD-Learning</a:t>
            </a:r>
            <a:r>
              <a:rPr lang="en-IN" sz="1800" b="1" kern="100" dirty="0">
                <a:effectLst/>
                <a:latin typeface="Times New Roman" panose="02020603050405020304" pitchFamily="18" charset="0"/>
                <a:ea typeface="Aptos" panose="020B0004020202020204" pitchFamily="34" charset="0"/>
                <a:cs typeface="Mangal" panose="02040503050203030202" pitchFamily="18" charset="0"/>
              </a:rPr>
              <a:t>:</a:t>
            </a:r>
            <a:r>
              <a:rPr lang="en-IN" sz="1800" kern="100" dirty="0">
                <a:effectLst/>
                <a:latin typeface="Times New Roman" panose="02020603050405020304" pitchFamily="18" charset="0"/>
                <a:ea typeface="Aptos" panose="020B0004020202020204" pitchFamily="34" charset="0"/>
                <a:cs typeface="Mangal" panose="02040503050203030202" pitchFamily="18" charset="0"/>
              </a:rPr>
              <a:t> </a:t>
            </a:r>
            <a:r>
              <a:rPr lang="en-IN" sz="1800" kern="100" cap="none" dirty="0">
                <a:effectLst/>
                <a:latin typeface="Times New Roman" panose="02020603050405020304" pitchFamily="18" charset="0"/>
                <a:ea typeface="Aptos" panose="020B0004020202020204" pitchFamily="34" charset="0"/>
                <a:cs typeface="Mangal" panose="02040503050203030202" pitchFamily="18" charset="0"/>
              </a:rPr>
              <a:t>Temporal Difference </a:t>
            </a:r>
            <a:r>
              <a:rPr lang="en-IN" sz="1800" kern="100" cap="none" dirty="0">
                <a:latin typeface="Times New Roman" panose="02020603050405020304" pitchFamily="18" charset="0"/>
                <a:ea typeface="Aptos" panose="020B0004020202020204" pitchFamily="34" charset="0"/>
                <a:cs typeface="Mangal" panose="02040503050203030202" pitchFamily="18" charset="0"/>
              </a:rPr>
              <a:t>P</a:t>
            </a:r>
            <a:r>
              <a:rPr lang="en-IN" sz="1800" kern="100" cap="none" dirty="0">
                <a:effectLst/>
                <a:latin typeface="Times New Roman" panose="02020603050405020304" pitchFamily="18" charset="0"/>
                <a:ea typeface="Aptos" panose="020B0004020202020204" pitchFamily="34" charset="0"/>
                <a:cs typeface="Mangal" panose="02040503050203030202" pitchFamily="18" charset="0"/>
              </a:rPr>
              <a:t>rediction.</a:t>
            </a:r>
            <a:br>
              <a:rPr lang="en-IN" sz="1800" kern="100" dirty="0">
                <a:effectLst/>
                <a:latin typeface="Times New Roman" panose="02020603050405020304" pitchFamily="18" charset="0"/>
                <a:ea typeface="Aptos" panose="020B0004020202020204" pitchFamily="34" charset="0"/>
                <a:cs typeface="Mangal" panose="02040503050203030202" pitchFamily="18" charset="0"/>
              </a:rPr>
            </a:br>
            <a:r>
              <a:rPr lang="en-IN" sz="1800" kern="100" dirty="0">
                <a:effectLst/>
                <a:latin typeface="Times New Roman" panose="02020603050405020304" pitchFamily="18" charset="0"/>
                <a:ea typeface="Aptos" panose="020B0004020202020204" pitchFamily="34" charset="0"/>
                <a:cs typeface="Mangal" panose="02040503050203030202" pitchFamily="18" charset="0"/>
              </a:rPr>
              <a:t>	</a:t>
            </a:r>
            <a:r>
              <a:rPr lang="en-IN" sz="1800" i="1" kern="100" cap="none" dirty="0">
                <a:effectLst/>
                <a:latin typeface="Times New Roman" panose="02020603050405020304" pitchFamily="18" charset="0"/>
                <a:ea typeface="Aptos" panose="020B0004020202020204" pitchFamily="34" charset="0"/>
                <a:cs typeface="Mangal" panose="02040503050203030202" pitchFamily="18" charset="0"/>
              </a:rPr>
              <a:t>(Focuses on predicting rewards using dynamic updates.)</a:t>
            </a:r>
            <a:endParaRPr lang="en-IN" sz="1800" kern="100" cap="none" dirty="0">
              <a:effectLst/>
              <a:latin typeface="Aptos" panose="020B0004020202020204" pitchFamily="34" charset="0"/>
              <a:ea typeface="Aptos" panose="020B0004020202020204" pitchFamily="34" charset="0"/>
              <a:cs typeface="Mangal" panose="02040503050203030202" pitchFamily="18" charset="0"/>
            </a:endParaRPr>
          </a:p>
          <a:p>
            <a:pPr marL="1257300" lvl="2" indent="-342900">
              <a:lnSpc>
                <a:spcPct val="107000"/>
              </a:lnSpc>
              <a:buFont typeface="+mj-lt"/>
              <a:buAutoNum type="arabicPeriod"/>
            </a:pPr>
            <a:r>
              <a:rPr lang="en-IN" sz="1800" b="1" kern="100" cap="none" dirty="0">
                <a:effectLst/>
                <a:latin typeface="Times New Roman" panose="02020603050405020304" pitchFamily="18" charset="0"/>
                <a:ea typeface="Aptos" panose="020B0004020202020204" pitchFamily="34" charset="0"/>
                <a:cs typeface="Mangal" panose="02040503050203030202" pitchFamily="18" charset="0"/>
              </a:rPr>
              <a:t>Expectimax</a:t>
            </a:r>
            <a:r>
              <a:rPr lang="en-IN" sz="1800" b="1" kern="100" dirty="0">
                <a:effectLst/>
                <a:latin typeface="Times New Roman" panose="02020603050405020304" pitchFamily="18" charset="0"/>
                <a:ea typeface="Aptos" panose="020B0004020202020204" pitchFamily="34" charset="0"/>
                <a:cs typeface="Mangal" panose="02040503050203030202" pitchFamily="18" charset="0"/>
              </a:rPr>
              <a:t>:</a:t>
            </a:r>
            <a:r>
              <a:rPr lang="en-IN" sz="1800" kern="100" dirty="0">
                <a:effectLst/>
                <a:latin typeface="Times New Roman" panose="02020603050405020304" pitchFamily="18" charset="0"/>
                <a:ea typeface="Aptos" panose="020B0004020202020204" pitchFamily="34" charset="0"/>
                <a:cs typeface="Mangal" panose="02040503050203030202" pitchFamily="18" charset="0"/>
              </a:rPr>
              <a:t> </a:t>
            </a:r>
            <a:r>
              <a:rPr lang="en-IN" sz="1800" kern="100" cap="none" dirty="0">
                <a:effectLst/>
                <a:latin typeface="Times New Roman" panose="02020603050405020304" pitchFamily="18" charset="0"/>
                <a:ea typeface="Aptos" panose="020B0004020202020204" pitchFamily="34" charset="0"/>
                <a:cs typeface="Mangal" panose="02040503050203030202" pitchFamily="18" charset="0"/>
              </a:rPr>
              <a:t>Heuristic </a:t>
            </a:r>
            <a:r>
              <a:rPr lang="en-IN" sz="1800" kern="100" cap="none" dirty="0">
                <a:latin typeface="Times New Roman" panose="02020603050405020304" pitchFamily="18" charset="0"/>
                <a:ea typeface="Aptos" panose="020B0004020202020204" pitchFamily="34" charset="0"/>
                <a:cs typeface="Mangal" panose="02040503050203030202" pitchFamily="18" charset="0"/>
              </a:rPr>
              <a:t>S</a:t>
            </a:r>
            <a:r>
              <a:rPr lang="en-IN" sz="1800" kern="100" cap="none" dirty="0">
                <a:effectLst/>
                <a:latin typeface="Times New Roman" panose="02020603050405020304" pitchFamily="18" charset="0"/>
                <a:ea typeface="Aptos" panose="020B0004020202020204" pitchFamily="34" charset="0"/>
                <a:cs typeface="Mangal" panose="02040503050203030202" pitchFamily="18" charset="0"/>
              </a:rPr>
              <a:t>earch </a:t>
            </a:r>
            <a:r>
              <a:rPr lang="en-IN" sz="1800" kern="100" cap="none" dirty="0">
                <a:latin typeface="Times New Roman" panose="02020603050405020304" pitchFamily="18" charset="0"/>
                <a:ea typeface="Aptos" panose="020B0004020202020204" pitchFamily="34" charset="0"/>
                <a:cs typeface="Mangal" panose="02040503050203030202" pitchFamily="18" charset="0"/>
              </a:rPr>
              <a:t>A</a:t>
            </a:r>
            <a:r>
              <a:rPr lang="en-IN" sz="1800" kern="100" cap="none" dirty="0">
                <a:effectLst/>
                <a:latin typeface="Times New Roman" panose="02020603050405020304" pitchFamily="18" charset="0"/>
                <a:ea typeface="Aptos" panose="020B0004020202020204" pitchFamily="34" charset="0"/>
                <a:cs typeface="Mangal" panose="02040503050203030202" pitchFamily="18" charset="0"/>
              </a:rPr>
              <a:t>lgorithm.</a:t>
            </a:r>
            <a:endParaRPr lang="en-IN" sz="1800" kern="100" cap="none" dirty="0">
              <a:effectLst/>
              <a:latin typeface="Aptos" panose="020B0004020202020204" pitchFamily="34" charset="0"/>
              <a:ea typeface="Aptos" panose="020B0004020202020204" pitchFamily="34" charset="0"/>
              <a:cs typeface="Mangal" panose="02040503050203030202" pitchFamily="18" charset="0"/>
            </a:endParaRPr>
          </a:p>
          <a:p>
            <a:pPr lvl="2" indent="0" algn="just">
              <a:lnSpc>
                <a:spcPct val="107000"/>
              </a:lnSpc>
              <a:spcAft>
                <a:spcPts val="800"/>
              </a:spcAft>
              <a:buNone/>
            </a:pPr>
            <a:r>
              <a:rPr lang="en-IN" sz="1800" i="1" kern="100" cap="none" dirty="0">
                <a:latin typeface="Times New Roman" panose="02020603050405020304" pitchFamily="18" charset="0"/>
                <a:ea typeface="Aptos" panose="020B0004020202020204" pitchFamily="34" charset="0"/>
                <a:cs typeface="Mangal" panose="02040503050203030202" pitchFamily="18" charset="0"/>
              </a:rPr>
              <a:t>	</a:t>
            </a:r>
            <a:r>
              <a:rPr lang="en-IN" sz="1800" i="1" kern="100" cap="none" dirty="0">
                <a:effectLst/>
                <a:latin typeface="Times New Roman" panose="02020603050405020304" pitchFamily="18" charset="0"/>
                <a:ea typeface="Aptos" panose="020B0004020202020204" pitchFamily="34" charset="0"/>
                <a:cs typeface="Mangal" panose="02040503050203030202" pitchFamily="18" charset="0"/>
              </a:rPr>
              <a:t>(Emphasizes decision-making through tree-based evaluation.)</a:t>
            </a:r>
            <a:endParaRPr lang="en-IN" sz="1800" kern="100" cap="none" dirty="0">
              <a:effectLst/>
              <a:latin typeface="Aptos" panose="020B0004020202020204" pitchFamily="34" charset="0"/>
              <a:ea typeface="Aptos" panose="020B0004020202020204" pitchFamily="34" charset="0"/>
              <a:cs typeface="Mangal" panose="02040503050203030202" pitchFamily="18" charset="0"/>
            </a:endParaRPr>
          </a:p>
          <a:p>
            <a:pPr lvl="3">
              <a:buFont typeface="Wingdings" panose="05000000000000000000" pitchFamily="2" charset="2"/>
              <a:buChar char="ü"/>
            </a:pPr>
            <a:endParaRPr lang="en-IN" b="1" u="sng" cap="none" dirty="0">
              <a:latin typeface="Times New Roman" panose="02020603050405020304" pitchFamily="18" charset="0"/>
              <a:cs typeface="Times New Roman" panose="02020603050405020304" pitchFamily="18" charset="0"/>
            </a:endParaRPr>
          </a:p>
          <a:p>
            <a:pPr marL="0" indent="0">
              <a:buNone/>
            </a:pPr>
            <a:endParaRPr lang="en-IN" b="1" u="sng" cap="none" dirty="0">
              <a:latin typeface="Times New Roman" panose="02020603050405020304" pitchFamily="18" charset="0"/>
              <a:cs typeface="Times New Roman" panose="02020603050405020304" pitchFamily="18" charset="0"/>
            </a:endParaRPr>
          </a:p>
          <a:p>
            <a:pPr marL="457200" lvl="1" indent="0">
              <a:buNone/>
            </a:pPr>
            <a:endParaRPr lang="en-US"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6124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F00F2-08DD-A483-326F-AD5CD22F6312}"/>
              </a:ext>
            </a:extLst>
          </p:cNvPr>
          <p:cNvSpPr>
            <a:spLocks noGrp="1"/>
          </p:cNvSpPr>
          <p:nvPr>
            <p:ph type="title"/>
          </p:nvPr>
        </p:nvSpPr>
        <p:spPr>
          <a:xfrm>
            <a:off x="489857" y="618518"/>
            <a:ext cx="11212286" cy="938140"/>
          </a:xfrm>
        </p:spPr>
        <p:txBody>
          <a:bodyPr>
            <a:normAutofit/>
          </a:bodyPr>
          <a:lstStyle/>
          <a:p>
            <a:r>
              <a:rPr lang="en-IN" sz="2400" b="1" dirty="0">
                <a:latin typeface="Times New Roman" panose="02020603050405020304" pitchFamily="18" charset="0"/>
                <a:cs typeface="Times New Roman" panose="02020603050405020304" pitchFamily="18" charset="0"/>
              </a:rPr>
              <a:t>Random Agent</a:t>
            </a:r>
          </a:p>
        </p:txBody>
      </p:sp>
      <p:sp>
        <p:nvSpPr>
          <p:cNvPr id="3" name="Content Placeholder 2">
            <a:extLst>
              <a:ext uri="{FF2B5EF4-FFF2-40B4-BE49-F238E27FC236}">
                <a16:creationId xmlns:a16="http://schemas.microsoft.com/office/drawing/2014/main" id="{B63E482D-E6D9-89F8-558D-CB2DF87C8136}"/>
              </a:ext>
            </a:extLst>
          </p:cNvPr>
          <p:cNvSpPr>
            <a:spLocks noGrp="1"/>
          </p:cNvSpPr>
          <p:nvPr>
            <p:ph idx="1"/>
          </p:nvPr>
        </p:nvSpPr>
        <p:spPr>
          <a:xfrm>
            <a:off x="337457" y="1469571"/>
            <a:ext cx="11364686" cy="5040086"/>
          </a:xfrm>
        </p:spPr>
        <p:txBody>
          <a:bodyPr/>
          <a:lstStyle/>
          <a:p>
            <a:pPr marL="0" indent="0">
              <a:buNone/>
            </a:pPr>
            <a:r>
              <a:rPr lang="en-US" cap="none" dirty="0">
                <a:latin typeface="Times New Roman" panose="02020603050405020304" pitchFamily="18" charset="0"/>
                <a:cs typeface="Times New Roman" panose="02020603050405020304" pitchFamily="18" charset="0"/>
              </a:rPr>
              <a:t>We implemented a baseline model that selects moves randomly, without any strategic decision-making, serving as a comparison for evaluating more advanced AI strategies. This approach results in low scores and limited progression in the game.</a:t>
            </a:r>
          </a:p>
          <a:p>
            <a:pPr marL="0" indent="0" algn="ctr">
              <a:buNone/>
            </a:pPr>
            <a:r>
              <a:rPr lang="en-US" b="1" u="sng" cap="none" dirty="0">
                <a:latin typeface="Times New Roman" panose="02020603050405020304" pitchFamily="18" charset="0"/>
                <a:cs typeface="Times New Roman" panose="02020603050405020304" pitchFamily="18" charset="0"/>
              </a:rPr>
              <a:t>Results:</a:t>
            </a:r>
          </a:p>
          <a:p>
            <a:pPr marL="0" indent="0" algn="just">
              <a:buNone/>
            </a:pPr>
            <a:endParaRPr lang="en-IN" b="1" u="sng" cap="none"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AC455F58-C9EE-4A45-B1F1-5FF7C3317397}"/>
              </a:ext>
            </a:extLst>
          </p:cNvPr>
          <p:cNvGraphicFramePr>
            <a:graphicFrameLocks noGrp="1"/>
          </p:cNvGraphicFramePr>
          <p:nvPr>
            <p:extLst>
              <p:ext uri="{D42A27DB-BD31-4B8C-83A1-F6EECF244321}">
                <p14:modId xmlns:p14="http://schemas.microsoft.com/office/powerpoint/2010/main" val="2652514491"/>
              </p:ext>
            </p:extLst>
          </p:nvPr>
        </p:nvGraphicFramePr>
        <p:xfrm>
          <a:off x="1607457" y="3234266"/>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767280009"/>
                    </a:ext>
                  </a:extLst>
                </a:gridCol>
                <a:gridCol w="4064000">
                  <a:extLst>
                    <a:ext uri="{9D8B030D-6E8A-4147-A177-3AD203B41FA5}">
                      <a16:colId xmlns:a16="http://schemas.microsoft.com/office/drawing/2014/main" val="3663137861"/>
                    </a:ext>
                  </a:extLst>
                </a:gridCol>
              </a:tblGrid>
              <a:tr h="370840">
                <a:tc>
                  <a:txBody>
                    <a:bodyPr/>
                    <a:lstStyle/>
                    <a:p>
                      <a:r>
                        <a:rPr lang="en-IN" dirty="0"/>
                        <a:t>Metric</a:t>
                      </a:r>
                    </a:p>
                  </a:txBody>
                  <a:tcPr/>
                </a:tc>
                <a:tc>
                  <a:txBody>
                    <a:bodyPr/>
                    <a:lstStyle/>
                    <a:p>
                      <a:r>
                        <a:rPr lang="en-IN" dirty="0"/>
                        <a:t>Value</a:t>
                      </a:r>
                    </a:p>
                  </a:txBody>
                  <a:tcPr/>
                </a:tc>
                <a:extLst>
                  <a:ext uri="{0D108BD9-81ED-4DB2-BD59-A6C34878D82A}">
                    <a16:rowId xmlns:a16="http://schemas.microsoft.com/office/drawing/2014/main" val="2166871047"/>
                  </a:ext>
                </a:extLst>
              </a:tr>
              <a:tr h="370840">
                <a:tc>
                  <a:txBody>
                    <a:bodyPr/>
                    <a:lstStyle/>
                    <a:p>
                      <a:pPr algn="ctr"/>
                      <a:r>
                        <a:rPr lang="en-IN" dirty="0">
                          <a:latin typeface="Times New Roman" panose="02020603050405020304" pitchFamily="18" charset="0"/>
                          <a:cs typeface="Times New Roman" panose="02020603050405020304" pitchFamily="18" charset="0"/>
                        </a:rPr>
                        <a:t>Average Score</a:t>
                      </a:r>
                    </a:p>
                  </a:txBody>
                  <a:tcPr/>
                </a:tc>
                <a:tc>
                  <a:txBody>
                    <a:bodyPr/>
                    <a:lstStyle/>
                    <a:p>
                      <a:pPr algn="ctr"/>
                      <a:r>
                        <a:rPr lang="en-IN" dirty="0">
                          <a:latin typeface="Times New Roman" panose="02020603050405020304" pitchFamily="18" charset="0"/>
                          <a:cs typeface="Times New Roman" panose="02020603050405020304" pitchFamily="18" charset="0"/>
                        </a:rPr>
                        <a:t>958.71</a:t>
                      </a:r>
                    </a:p>
                  </a:txBody>
                  <a:tcPr/>
                </a:tc>
                <a:extLst>
                  <a:ext uri="{0D108BD9-81ED-4DB2-BD59-A6C34878D82A}">
                    <a16:rowId xmlns:a16="http://schemas.microsoft.com/office/drawing/2014/main" val="558675872"/>
                  </a:ext>
                </a:extLst>
              </a:tr>
              <a:tr h="370840">
                <a:tc>
                  <a:txBody>
                    <a:bodyPr/>
                    <a:lstStyle/>
                    <a:p>
                      <a:pPr algn="ctr"/>
                      <a:r>
                        <a:rPr lang="en-IN" dirty="0">
                          <a:latin typeface="Times New Roman" panose="02020603050405020304" pitchFamily="18" charset="0"/>
                          <a:cs typeface="Times New Roman" panose="02020603050405020304" pitchFamily="18" charset="0"/>
                        </a:rPr>
                        <a:t>Standard Deviation of Scores</a:t>
                      </a:r>
                    </a:p>
                  </a:txBody>
                  <a:tcPr/>
                </a:tc>
                <a:tc>
                  <a:txBody>
                    <a:bodyPr/>
                    <a:lstStyle/>
                    <a:p>
                      <a:pPr algn="ctr"/>
                      <a:r>
                        <a:rPr lang="en-IN" dirty="0">
                          <a:latin typeface="Times New Roman" panose="02020603050405020304" pitchFamily="18" charset="0"/>
                          <a:cs typeface="Times New Roman" panose="02020603050405020304" pitchFamily="18" charset="0"/>
                        </a:rPr>
                        <a:t>470.32</a:t>
                      </a:r>
                    </a:p>
                  </a:txBody>
                  <a:tcPr/>
                </a:tc>
                <a:extLst>
                  <a:ext uri="{0D108BD9-81ED-4DB2-BD59-A6C34878D82A}">
                    <a16:rowId xmlns:a16="http://schemas.microsoft.com/office/drawing/2014/main" val="2426504628"/>
                  </a:ext>
                </a:extLst>
              </a:tr>
            </a:tbl>
          </a:graphicData>
        </a:graphic>
      </p:graphicFrame>
      <p:graphicFrame>
        <p:nvGraphicFramePr>
          <p:cNvPr id="5" name="Table 4">
            <a:extLst>
              <a:ext uri="{FF2B5EF4-FFF2-40B4-BE49-F238E27FC236}">
                <a16:creationId xmlns:a16="http://schemas.microsoft.com/office/drawing/2014/main" id="{064733E8-E312-F265-CB9C-1BB88A4891DC}"/>
              </a:ext>
            </a:extLst>
          </p:cNvPr>
          <p:cNvGraphicFramePr>
            <a:graphicFrameLocks noGrp="1"/>
          </p:cNvGraphicFramePr>
          <p:nvPr>
            <p:extLst>
              <p:ext uri="{D42A27DB-BD31-4B8C-83A1-F6EECF244321}">
                <p14:modId xmlns:p14="http://schemas.microsoft.com/office/powerpoint/2010/main" val="4236725775"/>
              </p:ext>
            </p:extLst>
          </p:nvPr>
        </p:nvGraphicFramePr>
        <p:xfrm>
          <a:off x="239486" y="4686540"/>
          <a:ext cx="11615057" cy="1436130"/>
        </p:xfrm>
        <a:graphic>
          <a:graphicData uri="http://schemas.openxmlformats.org/drawingml/2006/table">
            <a:tbl>
              <a:tblPr firstRow="1" bandRow="1">
                <a:tableStyleId>{5C22544A-7EE6-4342-B048-85BDC9FD1C3A}</a:tableStyleId>
              </a:tblPr>
              <a:tblGrid>
                <a:gridCol w="1790575">
                  <a:extLst>
                    <a:ext uri="{9D8B030D-6E8A-4147-A177-3AD203B41FA5}">
                      <a16:colId xmlns:a16="http://schemas.microsoft.com/office/drawing/2014/main" val="3063628872"/>
                    </a:ext>
                  </a:extLst>
                </a:gridCol>
                <a:gridCol w="1335827">
                  <a:extLst>
                    <a:ext uri="{9D8B030D-6E8A-4147-A177-3AD203B41FA5}">
                      <a16:colId xmlns:a16="http://schemas.microsoft.com/office/drawing/2014/main" val="4262033524"/>
                    </a:ext>
                  </a:extLst>
                </a:gridCol>
                <a:gridCol w="1151084">
                  <a:extLst>
                    <a:ext uri="{9D8B030D-6E8A-4147-A177-3AD203B41FA5}">
                      <a16:colId xmlns:a16="http://schemas.microsoft.com/office/drawing/2014/main" val="385199964"/>
                    </a:ext>
                  </a:extLst>
                </a:gridCol>
                <a:gridCol w="1160522">
                  <a:extLst>
                    <a:ext uri="{9D8B030D-6E8A-4147-A177-3AD203B41FA5}">
                      <a16:colId xmlns:a16="http://schemas.microsoft.com/office/drawing/2014/main" val="1937468019"/>
                    </a:ext>
                  </a:extLst>
                </a:gridCol>
                <a:gridCol w="1014801">
                  <a:extLst>
                    <a:ext uri="{9D8B030D-6E8A-4147-A177-3AD203B41FA5}">
                      <a16:colId xmlns:a16="http://schemas.microsoft.com/office/drawing/2014/main" val="4177516937"/>
                    </a:ext>
                  </a:extLst>
                </a:gridCol>
                <a:gridCol w="1290562">
                  <a:extLst>
                    <a:ext uri="{9D8B030D-6E8A-4147-A177-3AD203B41FA5}">
                      <a16:colId xmlns:a16="http://schemas.microsoft.com/office/drawing/2014/main" val="4148836842"/>
                    </a:ext>
                  </a:extLst>
                </a:gridCol>
                <a:gridCol w="1290562">
                  <a:extLst>
                    <a:ext uri="{9D8B030D-6E8A-4147-A177-3AD203B41FA5}">
                      <a16:colId xmlns:a16="http://schemas.microsoft.com/office/drawing/2014/main" val="169738419"/>
                    </a:ext>
                  </a:extLst>
                </a:gridCol>
                <a:gridCol w="1290562">
                  <a:extLst>
                    <a:ext uri="{9D8B030D-6E8A-4147-A177-3AD203B41FA5}">
                      <a16:colId xmlns:a16="http://schemas.microsoft.com/office/drawing/2014/main" val="1220738698"/>
                    </a:ext>
                  </a:extLst>
                </a:gridCol>
                <a:gridCol w="1290562">
                  <a:extLst>
                    <a:ext uri="{9D8B030D-6E8A-4147-A177-3AD203B41FA5}">
                      <a16:colId xmlns:a16="http://schemas.microsoft.com/office/drawing/2014/main" val="2600457777"/>
                    </a:ext>
                  </a:extLst>
                </a:gridCol>
              </a:tblGrid>
              <a:tr h="767203">
                <a:tc>
                  <a:txBody>
                    <a:bodyPr/>
                    <a:lstStyle/>
                    <a:p>
                      <a:pPr algn="ctr"/>
                      <a:r>
                        <a:rPr lang="en-IN" dirty="0">
                          <a:latin typeface="Times New Roman" panose="02020603050405020304" pitchFamily="18" charset="0"/>
                          <a:cs typeface="Times New Roman" panose="02020603050405020304" pitchFamily="18" charset="0"/>
                        </a:rPr>
                        <a:t>Tile Value</a:t>
                      </a:r>
                    </a:p>
                  </a:txBody>
                  <a:tcPr/>
                </a:tc>
                <a:tc>
                  <a:txBody>
                    <a:bodyPr/>
                    <a:lstStyle/>
                    <a:p>
                      <a:pPr algn="ctr"/>
                      <a:r>
                        <a:rPr lang="en-IN" dirty="0">
                          <a:latin typeface="Times New Roman" panose="02020603050405020304" pitchFamily="18" charset="0"/>
                          <a:cs typeface="Times New Roman" panose="02020603050405020304" pitchFamily="18" charset="0"/>
                        </a:rPr>
                        <a:t>2</a:t>
                      </a:r>
                    </a:p>
                  </a:txBody>
                  <a:tcPr/>
                </a:tc>
                <a:tc>
                  <a:txBody>
                    <a:bodyPr/>
                    <a:lstStyle/>
                    <a:p>
                      <a:pPr algn="ctr"/>
                      <a:r>
                        <a:rPr lang="en-IN" dirty="0">
                          <a:latin typeface="Times New Roman" panose="02020603050405020304" pitchFamily="18" charset="0"/>
                          <a:cs typeface="Times New Roman" panose="02020603050405020304" pitchFamily="18" charset="0"/>
                        </a:rPr>
                        <a:t>4</a:t>
                      </a:r>
                    </a:p>
                  </a:txBody>
                  <a:tcPr/>
                </a:tc>
                <a:tc>
                  <a:txBody>
                    <a:bodyPr/>
                    <a:lstStyle/>
                    <a:p>
                      <a:pPr algn="ctr"/>
                      <a:r>
                        <a:rPr lang="en-IN" dirty="0">
                          <a:latin typeface="Times New Roman" panose="02020603050405020304" pitchFamily="18" charset="0"/>
                          <a:cs typeface="Times New Roman" panose="02020603050405020304" pitchFamily="18" charset="0"/>
                        </a:rPr>
                        <a:t>8</a:t>
                      </a:r>
                    </a:p>
                  </a:txBody>
                  <a:tcPr/>
                </a:tc>
                <a:tc>
                  <a:txBody>
                    <a:bodyPr/>
                    <a:lstStyle/>
                    <a:p>
                      <a:pPr algn="ctr"/>
                      <a:r>
                        <a:rPr lang="en-IN" dirty="0">
                          <a:latin typeface="Times New Roman" panose="02020603050405020304" pitchFamily="18" charset="0"/>
                          <a:cs typeface="Times New Roman" panose="02020603050405020304" pitchFamily="18" charset="0"/>
                        </a:rPr>
                        <a:t>16</a:t>
                      </a:r>
                    </a:p>
                  </a:txBody>
                  <a:tcPr/>
                </a:tc>
                <a:tc>
                  <a:txBody>
                    <a:bodyPr/>
                    <a:lstStyle/>
                    <a:p>
                      <a:pPr algn="ctr"/>
                      <a:r>
                        <a:rPr lang="en-IN" dirty="0">
                          <a:latin typeface="Times New Roman" panose="02020603050405020304" pitchFamily="18" charset="0"/>
                          <a:cs typeface="Times New Roman" panose="02020603050405020304" pitchFamily="18" charset="0"/>
                        </a:rPr>
                        <a:t>32</a:t>
                      </a:r>
                    </a:p>
                  </a:txBody>
                  <a:tcPr/>
                </a:tc>
                <a:tc>
                  <a:txBody>
                    <a:bodyPr/>
                    <a:lstStyle/>
                    <a:p>
                      <a:pPr algn="ctr"/>
                      <a:r>
                        <a:rPr lang="en-IN" dirty="0">
                          <a:latin typeface="Times New Roman" panose="02020603050405020304" pitchFamily="18" charset="0"/>
                          <a:cs typeface="Times New Roman" panose="02020603050405020304" pitchFamily="18" charset="0"/>
                        </a:rPr>
                        <a:t>64</a:t>
                      </a:r>
                    </a:p>
                  </a:txBody>
                  <a:tcPr/>
                </a:tc>
                <a:tc>
                  <a:txBody>
                    <a:bodyPr/>
                    <a:lstStyle/>
                    <a:p>
                      <a:pPr algn="ctr"/>
                      <a:r>
                        <a:rPr lang="en-IN" dirty="0">
                          <a:latin typeface="Times New Roman" panose="02020603050405020304" pitchFamily="18" charset="0"/>
                          <a:cs typeface="Times New Roman" panose="02020603050405020304" pitchFamily="18" charset="0"/>
                        </a:rPr>
                        <a:t>128</a:t>
                      </a:r>
                    </a:p>
                  </a:txBody>
                  <a:tcPr/>
                </a:tc>
                <a:tc>
                  <a:txBody>
                    <a:bodyPr/>
                    <a:lstStyle/>
                    <a:p>
                      <a:pPr algn="ctr"/>
                      <a:r>
                        <a:rPr lang="en-IN" dirty="0">
                          <a:latin typeface="Times New Roman" panose="02020603050405020304" pitchFamily="18" charset="0"/>
                          <a:cs typeface="Times New Roman" panose="02020603050405020304" pitchFamily="18" charset="0"/>
                        </a:rPr>
                        <a:t>256</a:t>
                      </a:r>
                    </a:p>
                  </a:txBody>
                  <a:tcPr/>
                </a:tc>
                <a:extLst>
                  <a:ext uri="{0D108BD9-81ED-4DB2-BD59-A6C34878D82A}">
                    <a16:rowId xmlns:a16="http://schemas.microsoft.com/office/drawing/2014/main" val="2065013546"/>
                  </a:ext>
                </a:extLst>
              </a:tr>
              <a:tr h="668927">
                <a:tc>
                  <a:txBody>
                    <a:bodyPr/>
                    <a:lstStyle/>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Success Rate (%)</a:t>
                      </a:r>
                    </a:p>
                  </a:txBody>
                  <a:tcPr/>
                </a:tc>
                <a:tc>
                  <a:txBody>
                    <a:bodyPr/>
                    <a:lstStyle/>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100.00%</a:t>
                      </a:r>
                    </a:p>
                  </a:txBody>
                  <a:tcPr/>
                </a:tc>
                <a:tc>
                  <a:txBody>
                    <a:bodyPr/>
                    <a:lstStyle/>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100.00%</a:t>
                      </a:r>
                    </a:p>
                  </a:txBody>
                  <a:tcPr/>
                </a:tc>
                <a:tc>
                  <a:txBody>
                    <a:bodyPr/>
                    <a:lstStyle/>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100.00%</a:t>
                      </a:r>
                    </a:p>
                  </a:txBody>
                  <a:tcPr/>
                </a:tc>
                <a:tc>
                  <a:txBody>
                    <a:bodyPr/>
                    <a:lstStyle/>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99.98%</a:t>
                      </a:r>
                    </a:p>
                  </a:txBody>
                  <a:tcPr/>
                </a:tc>
                <a:tc>
                  <a:txBody>
                    <a:bodyPr/>
                    <a:lstStyle/>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99.39%</a:t>
                      </a:r>
                    </a:p>
                  </a:txBody>
                  <a:tcPr/>
                </a:tc>
                <a:tc>
                  <a:txBody>
                    <a:bodyPr/>
                    <a:lstStyle/>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88.64%</a:t>
                      </a:r>
                    </a:p>
                  </a:txBody>
                  <a:tcPr anchor="ctr"/>
                </a:tc>
                <a:tc>
                  <a:txBody>
                    <a:bodyPr/>
                    <a:lstStyle/>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45.67%</a:t>
                      </a:r>
                    </a:p>
                  </a:txBody>
                  <a:tcPr/>
                </a:tc>
                <a:tc>
                  <a:txBody>
                    <a:bodyPr/>
                    <a:lstStyle/>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4.15%</a:t>
                      </a:r>
                    </a:p>
                  </a:txBody>
                  <a:tcPr anchor="ctr"/>
                </a:tc>
                <a:extLst>
                  <a:ext uri="{0D108BD9-81ED-4DB2-BD59-A6C34878D82A}">
                    <a16:rowId xmlns:a16="http://schemas.microsoft.com/office/drawing/2014/main" val="3928684433"/>
                  </a:ext>
                </a:extLst>
              </a:tr>
            </a:tbl>
          </a:graphicData>
        </a:graphic>
      </p:graphicFrame>
    </p:spTree>
    <p:extLst>
      <p:ext uri="{BB962C8B-B14F-4D97-AF65-F5344CB8AC3E}">
        <p14:creationId xmlns:p14="http://schemas.microsoft.com/office/powerpoint/2010/main" val="3998640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05C27-8696-93B6-F8BE-3B3062FC30A9}"/>
              </a:ext>
            </a:extLst>
          </p:cNvPr>
          <p:cNvSpPr>
            <a:spLocks noGrp="1"/>
          </p:cNvSpPr>
          <p:nvPr>
            <p:ph type="title"/>
          </p:nvPr>
        </p:nvSpPr>
        <p:spPr>
          <a:xfrm>
            <a:off x="250371" y="618518"/>
            <a:ext cx="11636828" cy="872826"/>
          </a:xfrm>
        </p:spPr>
        <p:txBody>
          <a:bodyPr>
            <a:normAutofit/>
          </a:bodyPr>
          <a:lstStyle/>
          <a:p>
            <a:r>
              <a:rPr lang="en-IN" sz="2400" b="1" dirty="0">
                <a:latin typeface="Times New Roman" panose="02020603050405020304" pitchFamily="18" charset="0"/>
                <a:cs typeface="Times New Roman" panose="02020603050405020304" pitchFamily="18" charset="0"/>
              </a:rPr>
              <a:t>Q-LEARNING</a:t>
            </a:r>
          </a:p>
        </p:txBody>
      </p:sp>
      <p:sp>
        <p:nvSpPr>
          <p:cNvPr id="3" name="Content Placeholder 2">
            <a:extLst>
              <a:ext uri="{FF2B5EF4-FFF2-40B4-BE49-F238E27FC236}">
                <a16:creationId xmlns:a16="http://schemas.microsoft.com/office/drawing/2014/main" id="{739ED16D-C465-B0F2-678F-F08B539E832F}"/>
              </a:ext>
            </a:extLst>
          </p:cNvPr>
          <p:cNvSpPr>
            <a:spLocks noGrp="1"/>
          </p:cNvSpPr>
          <p:nvPr>
            <p:ph idx="1"/>
          </p:nvPr>
        </p:nvSpPr>
        <p:spPr>
          <a:xfrm>
            <a:off x="250370" y="1730829"/>
            <a:ext cx="11636829" cy="4920342"/>
          </a:xfrm>
        </p:spPr>
        <p:txBody>
          <a:bodyPr/>
          <a:lstStyle/>
          <a:p>
            <a:pPr marL="0" indent="0">
              <a:buNone/>
            </a:pPr>
            <a:r>
              <a:rPr lang="en-US" cap="none" dirty="0">
                <a:latin typeface="Times New Roman" panose="02020603050405020304" pitchFamily="18" charset="0"/>
                <a:cs typeface="Times New Roman" panose="02020603050405020304" pitchFamily="18" charset="0"/>
              </a:rPr>
              <a:t>We implemented Q-Learning for the 2048 game where the agent updates its policy using temporal difference (TD) learning, evaluating actions based on after state scores, and selecting moves to maximize the expected reward by balancing exploration and exploitation.</a:t>
            </a:r>
          </a:p>
          <a:p>
            <a:pPr marL="0" indent="0" algn="ctr">
              <a:buNone/>
            </a:pPr>
            <a:r>
              <a:rPr lang="en-US" b="1" u="sng" cap="none" dirty="0">
                <a:latin typeface="Times New Roman" panose="02020603050405020304" pitchFamily="18" charset="0"/>
                <a:cs typeface="Times New Roman" panose="02020603050405020304" pitchFamily="18" charset="0"/>
              </a:rPr>
              <a:t>Results</a:t>
            </a:r>
          </a:p>
          <a:p>
            <a:pPr marL="0" indent="0" algn="ctr">
              <a:buNone/>
            </a:pPr>
            <a:endParaRPr lang="en-IN" b="1" u="sng" cap="none"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9A804A65-94AE-A26D-572B-3789C16A58EE}"/>
              </a:ext>
            </a:extLst>
          </p:cNvPr>
          <p:cNvGraphicFramePr>
            <a:graphicFrameLocks noGrp="1"/>
          </p:cNvGraphicFramePr>
          <p:nvPr>
            <p:extLst>
              <p:ext uri="{D42A27DB-BD31-4B8C-83A1-F6EECF244321}">
                <p14:modId xmlns:p14="http://schemas.microsoft.com/office/powerpoint/2010/main" val="4221242337"/>
              </p:ext>
            </p:extLst>
          </p:nvPr>
        </p:nvGraphicFramePr>
        <p:xfrm>
          <a:off x="2271486" y="3429000"/>
          <a:ext cx="8128000" cy="2342394"/>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934926637"/>
                    </a:ext>
                  </a:extLst>
                </a:gridCol>
                <a:gridCol w="2032000">
                  <a:extLst>
                    <a:ext uri="{9D8B030D-6E8A-4147-A177-3AD203B41FA5}">
                      <a16:colId xmlns:a16="http://schemas.microsoft.com/office/drawing/2014/main" val="2210813336"/>
                    </a:ext>
                  </a:extLst>
                </a:gridCol>
                <a:gridCol w="2032000">
                  <a:extLst>
                    <a:ext uri="{9D8B030D-6E8A-4147-A177-3AD203B41FA5}">
                      <a16:colId xmlns:a16="http://schemas.microsoft.com/office/drawing/2014/main" val="2337324989"/>
                    </a:ext>
                  </a:extLst>
                </a:gridCol>
                <a:gridCol w="2032000">
                  <a:extLst>
                    <a:ext uri="{9D8B030D-6E8A-4147-A177-3AD203B41FA5}">
                      <a16:colId xmlns:a16="http://schemas.microsoft.com/office/drawing/2014/main" val="811758011"/>
                    </a:ext>
                  </a:extLst>
                </a:gridCol>
              </a:tblGrid>
              <a:tr h="914400">
                <a:tc>
                  <a:txBody>
                    <a:bodyPr/>
                    <a:lstStyle/>
                    <a:p>
                      <a:pPr algn="ctr"/>
                      <a:r>
                        <a:rPr lang="en-IN" dirty="0">
                          <a:latin typeface="Times New Roman" panose="02020603050405020304" pitchFamily="18" charset="0"/>
                          <a:cs typeface="Times New Roman" panose="02020603050405020304" pitchFamily="18" charset="0"/>
                        </a:rPr>
                        <a:t>Number of Playing Games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Average Score</a:t>
                      </a:r>
                    </a:p>
                    <a:p>
                      <a:pPr algn="ct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Standard Deviation of Scores</a:t>
                      </a:r>
                    </a:p>
                  </a:txBody>
                  <a:tcPr/>
                </a:tc>
                <a:tc>
                  <a:txBody>
                    <a:bodyPr/>
                    <a:lstStyle/>
                    <a:p>
                      <a:pPr algn="ctr"/>
                      <a:r>
                        <a:rPr lang="en-IN" dirty="0">
                          <a:latin typeface="Times New Roman" panose="02020603050405020304" pitchFamily="18" charset="0"/>
                          <a:cs typeface="Times New Roman" panose="02020603050405020304" pitchFamily="18" charset="0"/>
                        </a:rPr>
                        <a:t>Success Rate of reaching tile 512</a:t>
                      </a:r>
                    </a:p>
                  </a:txBody>
                  <a:tcPr/>
                </a:tc>
                <a:extLst>
                  <a:ext uri="{0D108BD9-81ED-4DB2-BD59-A6C34878D82A}">
                    <a16:rowId xmlns:a16="http://schemas.microsoft.com/office/drawing/2014/main" val="3513834052"/>
                  </a:ext>
                </a:extLst>
              </a:tr>
              <a:tr h="475998">
                <a:tc>
                  <a:txBody>
                    <a:bodyPr/>
                    <a:lstStyle/>
                    <a:p>
                      <a:pPr algn="ctr"/>
                      <a:r>
                        <a:rPr lang="en-IN" dirty="0">
                          <a:latin typeface="Times New Roman" panose="02020603050405020304" pitchFamily="18" charset="0"/>
                          <a:cs typeface="Times New Roman" panose="02020603050405020304" pitchFamily="18" charset="0"/>
                        </a:rPr>
                        <a:t>1000</a:t>
                      </a:r>
                    </a:p>
                  </a:txBody>
                  <a:tcPr/>
                </a:tc>
                <a:tc>
                  <a:txBody>
                    <a:bodyPr/>
                    <a:lstStyle/>
                    <a:p>
                      <a:pPr algn="ctr"/>
                      <a:r>
                        <a:rPr lang="en-IN" dirty="0">
                          <a:latin typeface="Times New Roman" panose="02020603050405020304" pitchFamily="18" charset="0"/>
                          <a:cs typeface="Times New Roman" panose="02020603050405020304" pitchFamily="18" charset="0"/>
                        </a:rPr>
                        <a:t>2499.968</a:t>
                      </a:r>
                    </a:p>
                  </a:txBody>
                  <a:tcPr/>
                </a:tc>
                <a:tc>
                  <a:txBody>
                    <a:bodyPr/>
                    <a:lstStyle/>
                    <a:p>
                      <a:pPr algn="ctr"/>
                      <a:r>
                        <a:rPr lang="en-IN" dirty="0">
                          <a:latin typeface="Times New Roman" panose="02020603050405020304" pitchFamily="18" charset="0"/>
                          <a:cs typeface="Times New Roman" panose="02020603050405020304" pitchFamily="18" charset="0"/>
                        </a:rPr>
                        <a:t> 1251.08</a:t>
                      </a:r>
                    </a:p>
                  </a:txBody>
                  <a:tcPr/>
                </a:tc>
                <a:tc>
                  <a:txBody>
                    <a:bodyPr/>
                    <a:lstStyle/>
                    <a:p>
                      <a:pPr algn="ctr"/>
                      <a:r>
                        <a:rPr lang="en-IN" dirty="0">
                          <a:latin typeface="Times New Roman" panose="02020603050405020304" pitchFamily="18" charset="0"/>
                          <a:cs typeface="Times New Roman" panose="02020603050405020304" pitchFamily="18" charset="0"/>
                        </a:rPr>
                        <a:t>4.76%</a:t>
                      </a:r>
                    </a:p>
                  </a:txBody>
                  <a:tcPr/>
                </a:tc>
                <a:extLst>
                  <a:ext uri="{0D108BD9-81ED-4DB2-BD59-A6C34878D82A}">
                    <a16:rowId xmlns:a16="http://schemas.microsoft.com/office/drawing/2014/main" val="4144956116"/>
                  </a:ext>
                </a:extLst>
              </a:tr>
              <a:tr h="475998">
                <a:tc>
                  <a:txBody>
                    <a:bodyPr/>
                    <a:lstStyle/>
                    <a:p>
                      <a:pPr algn="ctr"/>
                      <a:r>
                        <a:rPr lang="en-IN" dirty="0">
                          <a:latin typeface="Times New Roman" panose="02020603050405020304" pitchFamily="18" charset="0"/>
                          <a:cs typeface="Times New Roman" panose="02020603050405020304" pitchFamily="18" charset="0"/>
                        </a:rPr>
                        <a:t>10000</a:t>
                      </a:r>
                    </a:p>
                  </a:txBody>
                  <a:tcPr/>
                </a:tc>
                <a:tc>
                  <a:txBody>
                    <a:bodyPr/>
                    <a:lstStyle/>
                    <a:p>
                      <a:pPr algn="ctr"/>
                      <a:r>
                        <a:rPr lang="en-IN" dirty="0">
                          <a:latin typeface="Times New Roman" panose="02020603050405020304" pitchFamily="18" charset="0"/>
                          <a:cs typeface="Times New Roman" panose="02020603050405020304" pitchFamily="18" charset="0"/>
                        </a:rPr>
                        <a:t>2549.54</a:t>
                      </a:r>
                    </a:p>
                  </a:txBody>
                  <a:tcPr/>
                </a:tc>
                <a:tc>
                  <a:txBody>
                    <a:bodyPr/>
                    <a:lstStyle/>
                    <a:p>
                      <a:pPr algn="ctr"/>
                      <a:r>
                        <a:rPr lang="en-IN" dirty="0">
                          <a:latin typeface="Times New Roman" panose="02020603050405020304" pitchFamily="18" charset="0"/>
                          <a:cs typeface="Times New Roman" panose="02020603050405020304" pitchFamily="18" charset="0"/>
                        </a:rPr>
                        <a:t>1224.46</a:t>
                      </a:r>
                    </a:p>
                  </a:txBody>
                  <a:tcPr/>
                </a:tc>
                <a:tc>
                  <a:txBody>
                    <a:bodyPr/>
                    <a:lstStyle/>
                    <a:p>
                      <a:pPr algn="ctr"/>
                      <a:r>
                        <a:rPr lang="en-IN" dirty="0">
                          <a:latin typeface="Times New Roman" panose="02020603050405020304" pitchFamily="18" charset="0"/>
                          <a:cs typeface="Times New Roman" panose="02020603050405020304" pitchFamily="18" charset="0"/>
                        </a:rPr>
                        <a:t>4.89%</a:t>
                      </a:r>
                    </a:p>
                  </a:txBody>
                  <a:tcPr/>
                </a:tc>
                <a:extLst>
                  <a:ext uri="{0D108BD9-81ED-4DB2-BD59-A6C34878D82A}">
                    <a16:rowId xmlns:a16="http://schemas.microsoft.com/office/drawing/2014/main" val="309431259"/>
                  </a:ext>
                </a:extLst>
              </a:tr>
              <a:tr h="475998">
                <a:tc>
                  <a:txBody>
                    <a:bodyPr/>
                    <a:lstStyle/>
                    <a:p>
                      <a:pPr algn="ctr"/>
                      <a:r>
                        <a:rPr lang="en-IN" dirty="0">
                          <a:latin typeface="Times New Roman" panose="02020603050405020304" pitchFamily="18" charset="0"/>
                          <a:cs typeface="Times New Roman" panose="02020603050405020304" pitchFamily="18" charset="0"/>
                        </a:rPr>
                        <a:t>100000</a:t>
                      </a:r>
                    </a:p>
                  </a:txBody>
                  <a:tcPr/>
                </a:tc>
                <a:tc>
                  <a:txBody>
                    <a:bodyPr/>
                    <a:lstStyle/>
                    <a:p>
                      <a:pPr algn="ctr"/>
                      <a:r>
                        <a:rPr lang="en-IN" dirty="0">
                          <a:latin typeface="Times New Roman" panose="02020603050405020304" pitchFamily="18" charset="0"/>
                          <a:cs typeface="Times New Roman" panose="02020603050405020304" pitchFamily="18" charset="0"/>
                        </a:rPr>
                        <a:t>2568.94</a:t>
                      </a:r>
                    </a:p>
                  </a:txBody>
                  <a:tcPr/>
                </a:tc>
                <a:tc>
                  <a:txBody>
                    <a:bodyPr/>
                    <a:lstStyle/>
                    <a:p>
                      <a:pPr algn="ctr"/>
                      <a:r>
                        <a:rPr lang="en-IN" dirty="0">
                          <a:latin typeface="Times New Roman" panose="02020603050405020304" pitchFamily="18" charset="0"/>
                          <a:cs typeface="Times New Roman" panose="02020603050405020304" pitchFamily="18" charset="0"/>
                        </a:rPr>
                        <a:t>1214.6</a:t>
                      </a:r>
                    </a:p>
                  </a:txBody>
                  <a:tcPr/>
                </a:tc>
                <a:tc>
                  <a:txBody>
                    <a:bodyPr/>
                    <a:lstStyle/>
                    <a:p>
                      <a:pPr algn="ctr"/>
                      <a:r>
                        <a:rPr lang="en-IN" dirty="0">
                          <a:latin typeface="Times New Roman" panose="02020603050405020304" pitchFamily="18" charset="0"/>
                          <a:cs typeface="Times New Roman" panose="02020603050405020304" pitchFamily="18" charset="0"/>
                        </a:rPr>
                        <a:t>4.48%</a:t>
                      </a:r>
                    </a:p>
                  </a:txBody>
                  <a:tcPr/>
                </a:tc>
                <a:extLst>
                  <a:ext uri="{0D108BD9-81ED-4DB2-BD59-A6C34878D82A}">
                    <a16:rowId xmlns:a16="http://schemas.microsoft.com/office/drawing/2014/main" val="221541713"/>
                  </a:ext>
                </a:extLst>
              </a:tr>
            </a:tbl>
          </a:graphicData>
        </a:graphic>
      </p:graphicFrame>
    </p:spTree>
    <p:extLst>
      <p:ext uri="{BB962C8B-B14F-4D97-AF65-F5344CB8AC3E}">
        <p14:creationId xmlns:p14="http://schemas.microsoft.com/office/powerpoint/2010/main" val="72230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55F46-658A-404E-4864-D17AB493BB18}"/>
              </a:ext>
            </a:extLst>
          </p:cNvPr>
          <p:cNvSpPr>
            <a:spLocks noGrp="1"/>
          </p:cNvSpPr>
          <p:nvPr>
            <p:ph type="title"/>
          </p:nvPr>
        </p:nvSpPr>
        <p:spPr>
          <a:xfrm>
            <a:off x="283029" y="618517"/>
            <a:ext cx="11625942" cy="829283"/>
          </a:xfrm>
        </p:spPr>
        <p:txBody>
          <a:bodyPr/>
          <a:lstStyle/>
          <a:p>
            <a:r>
              <a:rPr lang="en-IN" dirty="0"/>
              <a:t>TD-LEARNING</a:t>
            </a:r>
          </a:p>
        </p:txBody>
      </p:sp>
      <p:sp>
        <p:nvSpPr>
          <p:cNvPr id="3" name="Content Placeholder 2">
            <a:extLst>
              <a:ext uri="{FF2B5EF4-FFF2-40B4-BE49-F238E27FC236}">
                <a16:creationId xmlns:a16="http://schemas.microsoft.com/office/drawing/2014/main" id="{4696ED2A-42A0-8476-FB62-021EAE224A37}"/>
              </a:ext>
            </a:extLst>
          </p:cNvPr>
          <p:cNvSpPr>
            <a:spLocks noGrp="1"/>
          </p:cNvSpPr>
          <p:nvPr>
            <p:ph idx="1"/>
          </p:nvPr>
        </p:nvSpPr>
        <p:spPr>
          <a:xfrm>
            <a:off x="283029" y="1698171"/>
            <a:ext cx="11625942" cy="4637315"/>
          </a:xfrm>
        </p:spPr>
        <p:txBody>
          <a:bodyPr/>
          <a:lstStyle/>
          <a:p>
            <a:pPr marL="0" indent="0">
              <a:buNone/>
            </a:pPr>
            <a:r>
              <a:rPr lang="en-US" cap="none" dirty="0">
                <a:latin typeface="Times New Roman" panose="02020603050405020304" pitchFamily="18" charset="0"/>
                <a:cs typeface="Times New Roman" panose="02020603050405020304" pitchFamily="18" charset="0"/>
              </a:rPr>
              <a:t>We implemented Temporal Difference (TD) Learning with afterstates, where the agent updates its policy by evaluating board states post-move, adjusting scores using a learning rate, and selecting optimal actions based on predicted future rewards.</a:t>
            </a:r>
          </a:p>
          <a:p>
            <a:pPr marL="0" indent="0" algn="ctr">
              <a:buNone/>
            </a:pPr>
            <a:r>
              <a:rPr lang="en-US" b="1" u="sng" cap="none" dirty="0">
                <a:latin typeface="Times New Roman" panose="02020603050405020304" pitchFamily="18" charset="0"/>
                <a:cs typeface="Times New Roman" panose="02020603050405020304" pitchFamily="18" charset="0"/>
              </a:rPr>
              <a:t>Results</a:t>
            </a:r>
          </a:p>
          <a:p>
            <a:pPr marL="0" indent="0" algn="ctr">
              <a:buNone/>
            </a:pPr>
            <a:endParaRPr lang="en-IN" b="1" u="sng" cap="none"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46F51F33-A1F9-2711-6A1C-7B9E856556C6}"/>
              </a:ext>
            </a:extLst>
          </p:cNvPr>
          <p:cNvGraphicFramePr>
            <a:graphicFrameLocks noGrp="1"/>
          </p:cNvGraphicFramePr>
          <p:nvPr>
            <p:extLst>
              <p:ext uri="{D42A27DB-BD31-4B8C-83A1-F6EECF244321}">
                <p14:modId xmlns:p14="http://schemas.microsoft.com/office/powerpoint/2010/main" val="1063458364"/>
              </p:ext>
            </p:extLst>
          </p:nvPr>
        </p:nvGraphicFramePr>
        <p:xfrm>
          <a:off x="2035629" y="3556442"/>
          <a:ext cx="8382000" cy="3006105"/>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216345471"/>
                    </a:ext>
                  </a:extLst>
                </a:gridCol>
                <a:gridCol w="1676400">
                  <a:extLst>
                    <a:ext uri="{9D8B030D-6E8A-4147-A177-3AD203B41FA5}">
                      <a16:colId xmlns:a16="http://schemas.microsoft.com/office/drawing/2014/main" val="3921185640"/>
                    </a:ext>
                  </a:extLst>
                </a:gridCol>
                <a:gridCol w="1676400">
                  <a:extLst>
                    <a:ext uri="{9D8B030D-6E8A-4147-A177-3AD203B41FA5}">
                      <a16:colId xmlns:a16="http://schemas.microsoft.com/office/drawing/2014/main" val="2650833919"/>
                    </a:ext>
                  </a:extLst>
                </a:gridCol>
                <a:gridCol w="1676400">
                  <a:extLst>
                    <a:ext uri="{9D8B030D-6E8A-4147-A177-3AD203B41FA5}">
                      <a16:colId xmlns:a16="http://schemas.microsoft.com/office/drawing/2014/main" val="3843366046"/>
                    </a:ext>
                  </a:extLst>
                </a:gridCol>
                <a:gridCol w="1676400">
                  <a:extLst>
                    <a:ext uri="{9D8B030D-6E8A-4147-A177-3AD203B41FA5}">
                      <a16:colId xmlns:a16="http://schemas.microsoft.com/office/drawing/2014/main" val="1931234909"/>
                    </a:ext>
                  </a:extLst>
                </a:gridCol>
              </a:tblGrid>
              <a:tr h="10705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Number of Playing Games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Average Score</a:t>
                      </a:r>
                    </a:p>
                    <a:p>
                      <a:pPr algn="ct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Standard Deviation of Scores</a:t>
                      </a:r>
                    </a:p>
                    <a:p>
                      <a:pPr algn="ct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Success Rate of reaching tile 512</a:t>
                      </a:r>
                    </a:p>
                    <a:p>
                      <a:pPr algn="ct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Success Rate of reaching tile 1024</a:t>
                      </a:r>
                    </a:p>
                    <a:p>
                      <a:pPr algn="ct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24938782"/>
                  </a:ext>
                </a:extLst>
              </a:tr>
              <a:tr h="605795">
                <a:tc>
                  <a:txBody>
                    <a:bodyPr/>
                    <a:lstStyle/>
                    <a:p>
                      <a:pPr algn="ctr"/>
                      <a:r>
                        <a:rPr lang="en-IN" dirty="0">
                          <a:latin typeface="Times New Roman" panose="02020603050405020304" pitchFamily="18" charset="0"/>
                          <a:cs typeface="Times New Roman" panose="02020603050405020304" pitchFamily="18" charset="0"/>
                        </a:rPr>
                        <a:t>100</a:t>
                      </a:r>
                    </a:p>
                  </a:txBody>
                  <a:tcPr/>
                </a:tc>
                <a:tc>
                  <a:txBody>
                    <a:bodyPr/>
                    <a:lstStyle/>
                    <a:p>
                      <a:pPr algn="ctr"/>
                      <a:r>
                        <a:rPr lang="en-IN" dirty="0">
                          <a:latin typeface="Times New Roman" panose="02020603050405020304" pitchFamily="18" charset="0"/>
                          <a:cs typeface="Times New Roman" panose="02020603050405020304" pitchFamily="18" charset="0"/>
                        </a:rPr>
                        <a:t>3208.08</a:t>
                      </a:r>
                    </a:p>
                  </a:txBody>
                  <a:tcPr/>
                </a:tc>
                <a:tc>
                  <a:txBody>
                    <a:bodyPr/>
                    <a:lstStyle/>
                    <a:p>
                      <a:pPr algn="ctr"/>
                      <a:r>
                        <a:rPr lang="en-IN" dirty="0">
                          <a:latin typeface="Times New Roman" panose="02020603050405020304" pitchFamily="18" charset="0"/>
                          <a:cs typeface="Times New Roman" panose="02020603050405020304" pitchFamily="18" charset="0"/>
                        </a:rPr>
                        <a:t>1683.02</a:t>
                      </a:r>
                    </a:p>
                  </a:txBody>
                  <a:tcPr/>
                </a:tc>
                <a:tc>
                  <a:txBody>
                    <a:bodyPr/>
                    <a:lstStyle/>
                    <a:p>
                      <a:pPr algn="ctr"/>
                      <a:r>
                        <a:rPr lang="en-IN" dirty="0">
                          <a:latin typeface="Times New Roman" panose="02020603050405020304" pitchFamily="18" charset="0"/>
                          <a:cs typeface="Times New Roman" panose="02020603050405020304" pitchFamily="18" charset="0"/>
                        </a:rPr>
                        <a:t>14.00%</a:t>
                      </a:r>
                    </a:p>
                  </a:txBody>
                  <a:tcPr/>
                </a:tc>
                <a:tc>
                  <a:txBody>
                    <a:bodyPr/>
                    <a:lstStyle/>
                    <a:p>
                      <a:pPr algn="ctr"/>
                      <a:r>
                        <a:rPr lang="en-IN" dirty="0">
                          <a:latin typeface="Times New Roman" panose="02020603050405020304" pitchFamily="18" charset="0"/>
                          <a:cs typeface="Times New Roman" panose="02020603050405020304" pitchFamily="18" charset="0"/>
                        </a:rPr>
                        <a:t>0.12%</a:t>
                      </a:r>
                    </a:p>
                  </a:txBody>
                  <a:tcPr/>
                </a:tc>
                <a:extLst>
                  <a:ext uri="{0D108BD9-81ED-4DB2-BD59-A6C34878D82A}">
                    <a16:rowId xmlns:a16="http://schemas.microsoft.com/office/drawing/2014/main" val="887167948"/>
                  </a:ext>
                </a:extLst>
              </a:tr>
              <a:tr h="605795">
                <a:tc>
                  <a:txBody>
                    <a:bodyPr/>
                    <a:lstStyle/>
                    <a:p>
                      <a:pPr algn="ctr"/>
                      <a:r>
                        <a:rPr lang="en-IN" dirty="0">
                          <a:latin typeface="Times New Roman" panose="02020603050405020304" pitchFamily="18" charset="0"/>
                          <a:cs typeface="Times New Roman" panose="02020603050405020304" pitchFamily="18" charset="0"/>
                        </a:rPr>
                        <a:t>1000</a:t>
                      </a:r>
                    </a:p>
                  </a:txBody>
                  <a:tcPr/>
                </a:tc>
                <a:tc>
                  <a:txBody>
                    <a:bodyPr/>
                    <a:lstStyle/>
                    <a:p>
                      <a:pPr algn="ctr"/>
                      <a:r>
                        <a:rPr lang="en-IN" dirty="0">
                          <a:latin typeface="Times New Roman" panose="02020603050405020304" pitchFamily="18" charset="0"/>
                          <a:cs typeface="Times New Roman" panose="02020603050405020304" pitchFamily="18" charset="0"/>
                        </a:rPr>
                        <a:t>3026.04</a:t>
                      </a:r>
                    </a:p>
                  </a:txBody>
                  <a:tcPr/>
                </a:tc>
                <a:tc>
                  <a:txBody>
                    <a:bodyPr/>
                    <a:lstStyle/>
                    <a:p>
                      <a:pPr algn="ctr"/>
                      <a:r>
                        <a:rPr lang="en-IN" dirty="0">
                          <a:latin typeface="Times New Roman" panose="02020603050405020304" pitchFamily="18" charset="0"/>
                          <a:cs typeface="Times New Roman" panose="02020603050405020304" pitchFamily="18" charset="0"/>
                        </a:rPr>
                        <a:t>1523.61</a:t>
                      </a:r>
                    </a:p>
                  </a:txBody>
                  <a:tcPr/>
                </a:tc>
                <a:tc>
                  <a:txBody>
                    <a:bodyPr/>
                    <a:lstStyle/>
                    <a:p>
                      <a:pPr algn="ctr"/>
                      <a:r>
                        <a:rPr lang="en-IN" dirty="0">
                          <a:latin typeface="Times New Roman" panose="02020603050405020304" pitchFamily="18" charset="0"/>
                          <a:cs typeface="Times New Roman" panose="02020603050405020304" pitchFamily="18" charset="0"/>
                        </a:rPr>
                        <a:t>13.60%</a:t>
                      </a:r>
                    </a:p>
                  </a:txBody>
                  <a:tcPr/>
                </a:tc>
                <a:tc>
                  <a:txBody>
                    <a:bodyPr/>
                    <a:lstStyle/>
                    <a:p>
                      <a:pPr algn="ctr"/>
                      <a:r>
                        <a:rPr lang="en-IN" dirty="0">
                          <a:latin typeface="Times New Roman" panose="02020603050405020304" pitchFamily="18" charset="0"/>
                          <a:cs typeface="Times New Roman" panose="02020603050405020304" pitchFamily="18" charset="0"/>
                        </a:rPr>
                        <a:t>0.19%</a:t>
                      </a:r>
                    </a:p>
                  </a:txBody>
                  <a:tcPr/>
                </a:tc>
                <a:extLst>
                  <a:ext uri="{0D108BD9-81ED-4DB2-BD59-A6C34878D82A}">
                    <a16:rowId xmlns:a16="http://schemas.microsoft.com/office/drawing/2014/main" val="45925994"/>
                  </a:ext>
                </a:extLst>
              </a:tr>
              <a:tr h="605795">
                <a:tc>
                  <a:txBody>
                    <a:bodyPr/>
                    <a:lstStyle/>
                    <a:p>
                      <a:pPr algn="ctr"/>
                      <a:r>
                        <a:rPr lang="en-IN" dirty="0">
                          <a:latin typeface="Times New Roman" panose="02020603050405020304" pitchFamily="18" charset="0"/>
                          <a:cs typeface="Times New Roman" panose="02020603050405020304" pitchFamily="18" charset="0"/>
                        </a:rPr>
                        <a:t>10000</a:t>
                      </a:r>
                    </a:p>
                  </a:txBody>
                  <a:tcPr/>
                </a:tc>
                <a:tc>
                  <a:txBody>
                    <a:bodyPr/>
                    <a:lstStyle/>
                    <a:p>
                      <a:pPr algn="ctr"/>
                      <a:r>
                        <a:rPr lang="en-IN" dirty="0">
                          <a:latin typeface="Times New Roman" panose="02020603050405020304" pitchFamily="18" charset="0"/>
                          <a:cs typeface="Times New Roman" panose="02020603050405020304" pitchFamily="18" charset="0"/>
                        </a:rPr>
                        <a:t>3394.14</a:t>
                      </a:r>
                    </a:p>
                  </a:txBody>
                  <a:tcPr/>
                </a:tc>
                <a:tc>
                  <a:txBody>
                    <a:bodyPr/>
                    <a:lstStyle/>
                    <a:p>
                      <a:pPr algn="ctr"/>
                      <a:r>
                        <a:rPr lang="en-IN" dirty="0">
                          <a:latin typeface="Times New Roman" panose="02020603050405020304" pitchFamily="18" charset="0"/>
                          <a:cs typeface="Times New Roman" panose="02020603050405020304" pitchFamily="18" charset="0"/>
                        </a:rPr>
                        <a:t>1658.34</a:t>
                      </a:r>
                    </a:p>
                  </a:txBody>
                  <a:tcPr/>
                </a:tc>
                <a:tc>
                  <a:txBody>
                    <a:bodyPr/>
                    <a:lstStyle/>
                    <a:p>
                      <a:pPr algn="ctr"/>
                      <a:r>
                        <a:rPr lang="en-IN" dirty="0">
                          <a:latin typeface="Times New Roman" panose="02020603050405020304" pitchFamily="18" charset="0"/>
                          <a:cs typeface="Times New Roman" panose="02020603050405020304" pitchFamily="18" charset="0"/>
                        </a:rPr>
                        <a:t>18.91%</a:t>
                      </a:r>
                    </a:p>
                  </a:txBody>
                  <a:tcPr/>
                </a:tc>
                <a:tc>
                  <a:txBody>
                    <a:bodyPr/>
                    <a:lstStyle/>
                    <a:p>
                      <a:pPr algn="ctr"/>
                      <a:r>
                        <a:rPr lang="en-IN" dirty="0">
                          <a:latin typeface="Times New Roman" panose="02020603050405020304" pitchFamily="18" charset="0"/>
                          <a:cs typeface="Times New Roman" panose="02020603050405020304" pitchFamily="18" charset="0"/>
                        </a:rPr>
                        <a:t>0.04%</a:t>
                      </a:r>
                    </a:p>
                  </a:txBody>
                  <a:tcPr/>
                </a:tc>
                <a:extLst>
                  <a:ext uri="{0D108BD9-81ED-4DB2-BD59-A6C34878D82A}">
                    <a16:rowId xmlns:a16="http://schemas.microsoft.com/office/drawing/2014/main" val="4191678317"/>
                  </a:ext>
                </a:extLst>
              </a:tr>
            </a:tbl>
          </a:graphicData>
        </a:graphic>
      </p:graphicFrame>
    </p:spTree>
    <p:extLst>
      <p:ext uri="{BB962C8B-B14F-4D97-AF65-F5344CB8AC3E}">
        <p14:creationId xmlns:p14="http://schemas.microsoft.com/office/powerpoint/2010/main" val="1065965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574F7-0CA7-E569-1055-5FDD47F48454}"/>
              </a:ext>
            </a:extLst>
          </p:cNvPr>
          <p:cNvSpPr>
            <a:spLocks noGrp="1"/>
          </p:cNvSpPr>
          <p:nvPr>
            <p:ph type="title"/>
          </p:nvPr>
        </p:nvSpPr>
        <p:spPr>
          <a:xfrm>
            <a:off x="337458" y="607632"/>
            <a:ext cx="11517084" cy="742197"/>
          </a:xfrm>
        </p:spPr>
        <p:txBody>
          <a:bodyPr>
            <a:normAutofit/>
          </a:bodyPr>
          <a:lstStyle/>
          <a:p>
            <a:r>
              <a:rPr lang="en-IN" sz="2400" b="1" dirty="0">
                <a:latin typeface="Times New Roman" panose="02020603050405020304" pitchFamily="18" charset="0"/>
                <a:cs typeface="Times New Roman" panose="02020603050405020304" pitchFamily="18" charset="0"/>
              </a:rPr>
              <a:t>Expectimax</a:t>
            </a:r>
          </a:p>
        </p:txBody>
      </p:sp>
      <p:sp>
        <p:nvSpPr>
          <p:cNvPr id="3" name="Content Placeholder 2">
            <a:extLst>
              <a:ext uri="{FF2B5EF4-FFF2-40B4-BE49-F238E27FC236}">
                <a16:creationId xmlns:a16="http://schemas.microsoft.com/office/drawing/2014/main" id="{467AC023-469E-D9D4-A5ED-88822B1FC477}"/>
              </a:ext>
            </a:extLst>
          </p:cNvPr>
          <p:cNvSpPr>
            <a:spLocks noGrp="1"/>
          </p:cNvSpPr>
          <p:nvPr>
            <p:ph idx="1"/>
          </p:nvPr>
        </p:nvSpPr>
        <p:spPr>
          <a:xfrm>
            <a:off x="391887" y="1665515"/>
            <a:ext cx="11517084" cy="4920342"/>
          </a:xfrm>
        </p:spPr>
        <p:txBody>
          <a:bodyPr/>
          <a:lstStyle/>
          <a:p>
            <a:pPr marL="0" indent="0" algn="just">
              <a:buNone/>
            </a:pPr>
            <a:r>
              <a:rPr lang="en-US" cap="none">
                <a:latin typeface="Times New Roman" panose="02020603050405020304" pitchFamily="18" charset="0"/>
                <a:cs typeface="Times New Roman" panose="02020603050405020304" pitchFamily="18" charset="0"/>
              </a:rPr>
              <a:t>We implemented an Expectimax agent for the 2048 game that recursively evaluates moves using a depth-limited search, where the agent maximizes the player's move and expects random tile placements (2 or 4), selecting the move with the highest expected value. For each depth level, we used the same number of iterations (5 games by default) to evaluate the agent's performance across multiple game runs.</a:t>
            </a:r>
          </a:p>
          <a:p>
            <a:pPr marL="0" indent="0" algn="ctr">
              <a:buNone/>
            </a:pPr>
            <a:r>
              <a:rPr lang="en-US" b="1" u="sng" cap="none">
                <a:latin typeface="Times New Roman" panose="02020603050405020304" pitchFamily="18" charset="0"/>
                <a:cs typeface="Times New Roman" panose="02020603050405020304" pitchFamily="18" charset="0"/>
              </a:rPr>
              <a:t>Results</a:t>
            </a:r>
          </a:p>
          <a:p>
            <a:pPr marL="0" indent="0" algn="ctr">
              <a:buNone/>
            </a:pPr>
            <a:endParaRPr lang="en-IN" b="1" u="sng" cap="none"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CE0DD100-921C-C184-A2C0-0702DBCE777D}"/>
              </a:ext>
            </a:extLst>
          </p:cNvPr>
          <p:cNvGraphicFramePr>
            <a:graphicFrameLocks noGrp="1"/>
          </p:cNvGraphicFramePr>
          <p:nvPr>
            <p:extLst>
              <p:ext uri="{D42A27DB-BD31-4B8C-83A1-F6EECF244321}">
                <p14:modId xmlns:p14="http://schemas.microsoft.com/office/powerpoint/2010/main" val="2880468889"/>
              </p:ext>
            </p:extLst>
          </p:nvPr>
        </p:nvGraphicFramePr>
        <p:xfrm>
          <a:off x="2086429" y="3709125"/>
          <a:ext cx="8128000" cy="20269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001811354"/>
                    </a:ext>
                  </a:extLst>
                </a:gridCol>
                <a:gridCol w="2032000">
                  <a:extLst>
                    <a:ext uri="{9D8B030D-6E8A-4147-A177-3AD203B41FA5}">
                      <a16:colId xmlns:a16="http://schemas.microsoft.com/office/drawing/2014/main" val="2951372446"/>
                    </a:ext>
                  </a:extLst>
                </a:gridCol>
                <a:gridCol w="2032000">
                  <a:extLst>
                    <a:ext uri="{9D8B030D-6E8A-4147-A177-3AD203B41FA5}">
                      <a16:colId xmlns:a16="http://schemas.microsoft.com/office/drawing/2014/main" val="1281231654"/>
                    </a:ext>
                  </a:extLst>
                </a:gridCol>
                <a:gridCol w="2032000">
                  <a:extLst>
                    <a:ext uri="{9D8B030D-6E8A-4147-A177-3AD203B41FA5}">
                      <a16:colId xmlns:a16="http://schemas.microsoft.com/office/drawing/2014/main" val="3404916310"/>
                    </a:ext>
                  </a:extLst>
                </a:gridCol>
              </a:tblGrid>
              <a:tr h="370840">
                <a:tc>
                  <a:txBody>
                    <a:bodyPr/>
                    <a:lstStyle/>
                    <a:p>
                      <a:pPr algn="ctr"/>
                      <a:r>
                        <a:rPr lang="en-IN">
                          <a:latin typeface="Times New Roman" panose="02020603050405020304" pitchFamily="18" charset="0"/>
                          <a:cs typeface="Times New Roman" panose="02020603050405020304" pitchFamily="18" charset="0"/>
                        </a:rPr>
                        <a:t>Depth Value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a:latin typeface="Times New Roman" panose="02020603050405020304" pitchFamily="18" charset="0"/>
                          <a:cs typeface="Times New Roman" panose="02020603050405020304" pitchFamily="18" charset="0"/>
                        </a:rPr>
                        <a:t>Average Score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a:latin typeface="Times New Roman" panose="02020603050405020304" pitchFamily="18" charset="0"/>
                          <a:cs typeface="Times New Roman" panose="02020603050405020304" pitchFamily="18" charset="0"/>
                        </a:rPr>
                        <a:t>Standard Deviations of Scores</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a:latin typeface="Times New Roman" panose="02020603050405020304" pitchFamily="18" charset="0"/>
                          <a:cs typeface="Times New Roman" panose="02020603050405020304" pitchFamily="18" charset="0"/>
                        </a:rPr>
                        <a:t>Highest tile reached with percentage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8694396"/>
                  </a:ext>
                </a:extLst>
              </a:tr>
              <a:tr h="370840">
                <a:tc>
                  <a:txBody>
                    <a:bodyPr/>
                    <a:lstStyle/>
                    <a:p>
                      <a:pPr algn="ctr"/>
                      <a:r>
                        <a:rPr lang="en-IN">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a:latin typeface="Times New Roman" panose="02020603050405020304" pitchFamily="18" charset="0"/>
                          <a:cs typeface="Times New Roman" panose="02020603050405020304" pitchFamily="18" charset="0"/>
                        </a:rPr>
                        <a:t>15883.56</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a:latin typeface="Times New Roman" panose="02020603050405020304" pitchFamily="18" charset="0"/>
                          <a:cs typeface="Times New Roman" panose="02020603050405020304" pitchFamily="18" charset="0"/>
                        </a:rPr>
                        <a:t>6841.47</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a:latin typeface="Times New Roman" panose="02020603050405020304" pitchFamily="18" charset="0"/>
                          <a:cs typeface="Times New Roman" panose="02020603050405020304" pitchFamily="18" charset="0"/>
                        </a:rPr>
                        <a:t>2048 (0.1%)</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24124859"/>
                  </a:ext>
                </a:extLst>
              </a:tr>
              <a:tr h="370840">
                <a:tc>
                  <a:txBody>
                    <a:bodyPr/>
                    <a:lstStyle/>
                    <a:p>
                      <a:pPr algn="ctr"/>
                      <a:r>
                        <a:rPr lang="en-IN">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a:latin typeface="Times New Roman" panose="02020603050405020304" pitchFamily="18" charset="0"/>
                          <a:cs typeface="Times New Roman" panose="02020603050405020304" pitchFamily="18" charset="0"/>
                        </a:rPr>
                        <a:t>31958.34</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a:latin typeface="Times New Roman" panose="02020603050405020304" pitchFamily="18" charset="0"/>
                          <a:cs typeface="Times New Roman" panose="02020603050405020304" pitchFamily="18" charset="0"/>
                        </a:rPr>
                        <a:t>7502.50</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a:latin typeface="Times New Roman" panose="02020603050405020304" pitchFamily="18" charset="0"/>
                          <a:cs typeface="Times New Roman" panose="02020603050405020304" pitchFamily="18" charset="0"/>
                        </a:rPr>
                        <a:t>2048(0.8%)</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54039146"/>
                  </a:ext>
                </a:extLst>
              </a:tr>
              <a:tr h="370840">
                <a:tc>
                  <a:txBody>
                    <a:bodyPr/>
                    <a:lstStyle/>
                    <a:p>
                      <a:pPr algn="ctr"/>
                      <a:r>
                        <a:rPr lang="en-IN">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a:latin typeface="Times New Roman" panose="02020603050405020304" pitchFamily="18" charset="0"/>
                          <a:cs typeface="Times New Roman" panose="02020603050405020304" pitchFamily="18" charset="0"/>
                        </a:rPr>
                        <a:t>40389.76</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a:latin typeface="Times New Roman" panose="02020603050405020304" pitchFamily="18" charset="0"/>
                          <a:cs typeface="Times New Roman" panose="02020603050405020304" pitchFamily="18" charset="0"/>
                        </a:rPr>
                        <a:t>9328.45</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a:latin typeface="Times New Roman" panose="02020603050405020304" pitchFamily="18" charset="0"/>
                          <a:cs typeface="Times New Roman" panose="02020603050405020304" pitchFamily="18" charset="0"/>
                        </a:rPr>
                        <a:t>2048 (1.56%)</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03953549"/>
                  </a:ext>
                </a:extLst>
              </a:tr>
            </a:tbl>
          </a:graphicData>
        </a:graphic>
      </p:graphicFrame>
    </p:spTree>
    <p:extLst>
      <p:ext uri="{BB962C8B-B14F-4D97-AF65-F5344CB8AC3E}">
        <p14:creationId xmlns:p14="http://schemas.microsoft.com/office/powerpoint/2010/main" val="292185815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Droplet</Template>
  <TotalTime>344</TotalTime>
  <Words>1301</Words>
  <Application>Microsoft Office PowerPoint</Application>
  <PresentationFormat>Widescreen</PresentationFormat>
  <Paragraphs>162</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Arial</vt:lpstr>
      <vt:lpstr>Times New Roman</vt:lpstr>
      <vt:lpstr>Tw Cen MT</vt:lpstr>
      <vt:lpstr>Wingdings</vt:lpstr>
      <vt:lpstr>Droplet</vt:lpstr>
      <vt:lpstr>Reinforcement Learning for Game 2048</vt:lpstr>
      <vt:lpstr>Introduction</vt:lpstr>
      <vt:lpstr>Research Question</vt:lpstr>
      <vt:lpstr>Related work</vt:lpstr>
      <vt:lpstr>Ai Strategies </vt:lpstr>
      <vt:lpstr>Random Agent</vt:lpstr>
      <vt:lpstr>Q-LEARNING</vt:lpstr>
      <vt:lpstr>TD-LEARNING</vt:lpstr>
      <vt:lpstr>Expectimax</vt:lpstr>
      <vt:lpstr>Comparison of Agent Performance</vt:lpstr>
      <vt:lpstr>LIMITATIONS</vt:lpstr>
      <vt:lpstr>Future scope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Padire, Narasimha Reddy</dc:creator>
  <cp:lastModifiedBy>Sumanth Kumar Pakam</cp:lastModifiedBy>
  <cp:revision>17</cp:revision>
  <dcterms:created xsi:type="dcterms:W3CDTF">2024-12-06T22:11:49Z</dcterms:created>
  <dcterms:modified xsi:type="dcterms:W3CDTF">2024-12-08T04:15:38Z</dcterms:modified>
</cp:coreProperties>
</file>