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7" r:id="rId3"/>
    <p:sldId id="258" r:id="rId4"/>
    <p:sldId id="259" r:id="rId5"/>
    <p:sldId id="260" r:id="rId6"/>
    <p:sldId id="268" r:id="rId7"/>
    <p:sldId id="262" r:id="rId8"/>
    <p:sldId id="271" r:id="rId9"/>
    <p:sldId id="263" r:id="rId10"/>
    <p:sldId id="269" r:id="rId11"/>
    <p:sldId id="264" r:id="rId12"/>
    <p:sldId id="272" r:id="rId13"/>
    <p:sldId id="265" r:id="rId14"/>
    <p:sldId id="266" r:id="rId15"/>
    <p:sldId id="270"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57" autoAdjust="0"/>
  </p:normalViewPr>
  <p:slideViewPr>
    <p:cSldViewPr snapToGrid="0" snapToObjects="1">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4DBB0F-D7D8-4F8C-AF04-CF6F1084DFE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917D53D-541D-4F0C-B5B9-85357A59A8F3}">
      <dgm:prSet/>
      <dgm:spPr/>
      <dgm:t>
        <a:bodyPr/>
        <a:lstStyle/>
        <a:p>
          <a:pPr algn="ctr"/>
          <a:r>
            <a:rPr lang="en-US" dirty="0">
              <a:latin typeface="Times New Roman" panose="02020603050405020304" pitchFamily="18" charset="0"/>
              <a:cs typeface="Times New Roman" panose="02020603050405020304" pitchFamily="18" charset="0"/>
            </a:rPr>
            <a:t>Life expectancy is a vital measure of a population’s overall health and well-being. Understanding the factors influencing life expectancy, including healthcare access, economic growth, and social conditions, can help identify key areas for improvement and intervention</a:t>
          </a:r>
          <a:r>
            <a:rPr lang="en-US" dirty="0"/>
            <a:t>.</a:t>
          </a:r>
        </a:p>
      </dgm:t>
    </dgm:pt>
    <dgm:pt modelId="{0BE781D3-CEB9-4414-9FCD-5198139A5A48}" type="parTrans" cxnId="{66B1BD20-1DB4-4425-9201-6B008B500F5D}">
      <dgm:prSet/>
      <dgm:spPr/>
      <dgm:t>
        <a:bodyPr/>
        <a:lstStyle/>
        <a:p>
          <a:endParaRPr lang="en-US"/>
        </a:p>
      </dgm:t>
    </dgm:pt>
    <dgm:pt modelId="{C5929B05-6587-4186-A96C-1D173024D724}" type="sibTrans" cxnId="{66B1BD20-1DB4-4425-9201-6B008B500F5D}">
      <dgm:prSet/>
      <dgm:spPr/>
      <dgm:t>
        <a:bodyPr/>
        <a:lstStyle/>
        <a:p>
          <a:endParaRPr lang="en-US"/>
        </a:p>
      </dgm:t>
    </dgm:pt>
    <dgm:pt modelId="{4445D28B-CE07-43EA-8AB4-AFC351A2087A}">
      <dgm:prSet/>
      <dgm:spPr/>
      <dgm:t>
        <a:bodyPr/>
        <a:lstStyle/>
        <a:p>
          <a:pPr algn="ctr"/>
          <a:r>
            <a:rPr lang="en-US" b="1" u="sng" dirty="0">
              <a:solidFill>
                <a:schemeClr val="tx1"/>
              </a:solidFill>
              <a:latin typeface="Times New Roman" panose="02020603050405020304" pitchFamily="18" charset="0"/>
              <a:cs typeface="Times New Roman" panose="02020603050405020304" pitchFamily="18" charset="0"/>
            </a:rPr>
            <a:t>Why this topic?</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Life expectancy is a critical global health challenge, especially in developing nations, where disparities are significant. Exploring its predictors provides actionable insights.</a:t>
          </a:r>
        </a:p>
      </dgm:t>
    </dgm:pt>
    <dgm:pt modelId="{7BCCE330-B1EF-4B5B-90F5-0892CC66EF52}" type="parTrans" cxnId="{45FF0FFA-E367-4878-A08A-1C38849ED0F2}">
      <dgm:prSet/>
      <dgm:spPr/>
      <dgm:t>
        <a:bodyPr/>
        <a:lstStyle/>
        <a:p>
          <a:endParaRPr lang="en-US"/>
        </a:p>
      </dgm:t>
    </dgm:pt>
    <dgm:pt modelId="{46D1E1BE-EE66-4403-88D4-798172BCB3BD}" type="sibTrans" cxnId="{45FF0FFA-E367-4878-A08A-1C38849ED0F2}">
      <dgm:prSet/>
      <dgm:spPr/>
      <dgm:t>
        <a:bodyPr/>
        <a:lstStyle/>
        <a:p>
          <a:endParaRPr lang="en-US"/>
        </a:p>
      </dgm:t>
    </dgm:pt>
    <dgm:pt modelId="{665F873C-8CAB-4EF9-A6B6-304994FDA493}">
      <dgm:prSet/>
      <dgm:spPr/>
      <dgm:t>
        <a:bodyPr/>
        <a:lstStyle/>
        <a:p>
          <a:pPr algn="ctr"/>
          <a:r>
            <a:rPr lang="en-US" b="1" u="sng" dirty="0">
              <a:solidFill>
                <a:schemeClr val="tx1"/>
              </a:solidFill>
              <a:latin typeface="Times New Roman" panose="02020603050405020304" pitchFamily="18" charset="0"/>
              <a:cs typeface="Times New Roman" panose="02020603050405020304" pitchFamily="18" charset="0"/>
            </a:rPr>
            <a:t>Useful for which domain?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study is valuable for </a:t>
          </a:r>
          <a:r>
            <a:rPr lang="en-US" b="1" dirty="0">
              <a:latin typeface="Times New Roman" panose="02020603050405020304" pitchFamily="18" charset="0"/>
              <a:cs typeface="Times New Roman" panose="02020603050405020304" pitchFamily="18" charset="0"/>
            </a:rPr>
            <a:t>public health, healthcare policy, and social planning</a:t>
          </a:r>
          <a:r>
            <a:rPr lang="en-US" dirty="0">
              <a:latin typeface="Times New Roman" panose="02020603050405020304" pitchFamily="18" charset="0"/>
              <a:cs typeface="Times New Roman" panose="02020603050405020304" pitchFamily="18" charset="0"/>
            </a:rPr>
            <a:t> domains, offering data-driven insights to shape interventions.</a:t>
          </a:r>
        </a:p>
      </dgm:t>
    </dgm:pt>
    <dgm:pt modelId="{F8BAD0DF-D6EB-4456-8CA6-DE891F979897}" type="parTrans" cxnId="{F16AF95F-765F-4A1B-AD8E-26835288014E}">
      <dgm:prSet/>
      <dgm:spPr/>
      <dgm:t>
        <a:bodyPr/>
        <a:lstStyle/>
        <a:p>
          <a:endParaRPr lang="en-US"/>
        </a:p>
      </dgm:t>
    </dgm:pt>
    <dgm:pt modelId="{3E95C260-A0FD-482A-B164-084D9DF03703}" type="sibTrans" cxnId="{F16AF95F-765F-4A1B-AD8E-26835288014E}">
      <dgm:prSet/>
      <dgm:spPr/>
      <dgm:t>
        <a:bodyPr/>
        <a:lstStyle/>
        <a:p>
          <a:endParaRPr lang="en-US"/>
        </a:p>
      </dgm:t>
    </dgm:pt>
    <dgm:pt modelId="{D2811998-2BA4-4E21-962D-7964509F9B4B}">
      <dgm:prSet/>
      <dgm:spPr/>
      <dgm:t>
        <a:bodyPr/>
        <a:lstStyle/>
        <a:p>
          <a:pPr algn="ctr"/>
          <a:r>
            <a:rPr lang="en-US" b="1" u="sng" dirty="0">
              <a:solidFill>
                <a:schemeClr val="tx1"/>
              </a:solidFill>
              <a:latin typeface="Times New Roman" panose="02020603050405020304" pitchFamily="18" charset="0"/>
              <a:cs typeface="Times New Roman" panose="02020603050405020304" pitchFamily="18" charset="0"/>
            </a:rPr>
            <a:t>Societal Benefits: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Identifying key factors influencing life expectancy helps </a:t>
          </a:r>
          <a:r>
            <a:rPr lang="en-US" b="1" dirty="0">
              <a:latin typeface="Times New Roman" panose="02020603050405020304" pitchFamily="18" charset="0"/>
              <a:cs typeface="Times New Roman" panose="02020603050405020304" pitchFamily="18" charset="0"/>
            </a:rPr>
            <a:t>improve healthcare systems, reduce health disparities, and guide policies</a:t>
          </a:r>
          <a:r>
            <a:rPr lang="en-US" dirty="0">
              <a:latin typeface="Times New Roman" panose="02020603050405020304" pitchFamily="18" charset="0"/>
              <a:cs typeface="Times New Roman" panose="02020603050405020304" pitchFamily="18" charset="0"/>
            </a:rPr>
            <a:t> that promote well-being globally.</a:t>
          </a:r>
        </a:p>
      </dgm:t>
    </dgm:pt>
    <dgm:pt modelId="{8C7BBC55-B21E-4615-8C0C-8B5BBD6FCD6E}" type="parTrans" cxnId="{BB3FE683-5F5E-40C0-A83E-704397D19980}">
      <dgm:prSet/>
      <dgm:spPr/>
      <dgm:t>
        <a:bodyPr/>
        <a:lstStyle/>
        <a:p>
          <a:endParaRPr lang="en-US"/>
        </a:p>
      </dgm:t>
    </dgm:pt>
    <dgm:pt modelId="{D8B6DBD5-5D4D-4A70-BEBA-F05E664FAFF4}" type="sibTrans" cxnId="{BB3FE683-5F5E-40C0-A83E-704397D19980}">
      <dgm:prSet/>
      <dgm:spPr/>
      <dgm:t>
        <a:bodyPr/>
        <a:lstStyle/>
        <a:p>
          <a:endParaRPr lang="en-US"/>
        </a:p>
      </dgm:t>
    </dgm:pt>
    <dgm:pt modelId="{B3B20010-43F0-4E20-8049-BE58C758775F}" type="pres">
      <dgm:prSet presAssocID="{5A4DBB0F-D7D8-4F8C-AF04-CF6F1084DFE2}" presName="linear" presStyleCnt="0">
        <dgm:presLayoutVars>
          <dgm:animLvl val="lvl"/>
          <dgm:resizeHandles val="exact"/>
        </dgm:presLayoutVars>
      </dgm:prSet>
      <dgm:spPr/>
    </dgm:pt>
    <dgm:pt modelId="{E7D3AE8D-E73C-4B76-BB32-282CF1B29F1B}" type="pres">
      <dgm:prSet presAssocID="{2917D53D-541D-4F0C-B5B9-85357A59A8F3}" presName="parentText" presStyleLbl="node1" presStyleIdx="0" presStyleCnt="4">
        <dgm:presLayoutVars>
          <dgm:chMax val="0"/>
          <dgm:bulletEnabled val="1"/>
        </dgm:presLayoutVars>
      </dgm:prSet>
      <dgm:spPr/>
    </dgm:pt>
    <dgm:pt modelId="{A63BFA82-4821-43B6-AD0B-DB22CC91E993}" type="pres">
      <dgm:prSet presAssocID="{C5929B05-6587-4186-A96C-1D173024D724}" presName="spacer" presStyleCnt="0"/>
      <dgm:spPr/>
    </dgm:pt>
    <dgm:pt modelId="{2F91AE3C-48A5-4516-9D13-6D1EB8122333}" type="pres">
      <dgm:prSet presAssocID="{4445D28B-CE07-43EA-8AB4-AFC351A2087A}" presName="parentText" presStyleLbl="node1" presStyleIdx="1" presStyleCnt="4">
        <dgm:presLayoutVars>
          <dgm:chMax val="0"/>
          <dgm:bulletEnabled val="1"/>
        </dgm:presLayoutVars>
      </dgm:prSet>
      <dgm:spPr/>
    </dgm:pt>
    <dgm:pt modelId="{1FFA5CEE-EF67-4DDC-93DD-134A8466808C}" type="pres">
      <dgm:prSet presAssocID="{46D1E1BE-EE66-4403-88D4-798172BCB3BD}" presName="spacer" presStyleCnt="0"/>
      <dgm:spPr/>
    </dgm:pt>
    <dgm:pt modelId="{54AC3725-7369-4293-BDA0-46AF1170312A}" type="pres">
      <dgm:prSet presAssocID="{665F873C-8CAB-4EF9-A6B6-304994FDA493}" presName="parentText" presStyleLbl="node1" presStyleIdx="2" presStyleCnt="4">
        <dgm:presLayoutVars>
          <dgm:chMax val="0"/>
          <dgm:bulletEnabled val="1"/>
        </dgm:presLayoutVars>
      </dgm:prSet>
      <dgm:spPr/>
    </dgm:pt>
    <dgm:pt modelId="{FD2C4462-2C91-4807-92C5-B13F1583BAB7}" type="pres">
      <dgm:prSet presAssocID="{3E95C260-A0FD-482A-B164-084D9DF03703}" presName="spacer" presStyleCnt="0"/>
      <dgm:spPr/>
    </dgm:pt>
    <dgm:pt modelId="{A62CB337-BA87-4F91-AC24-F39B5F46F6DD}" type="pres">
      <dgm:prSet presAssocID="{D2811998-2BA4-4E21-962D-7964509F9B4B}" presName="parentText" presStyleLbl="node1" presStyleIdx="3" presStyleCnt="4">
        <dgm:presLayoutVars>
          <dgm:chMax val="0"/>
          <dgm:bulletEnabled val="1"/>
        </dgm:presLayoutVars>
      </dgm:prSet>
      <dgm:spPr/>
    </dgm:pt>
  </dgm:ptLst>
  <dgm:cxnLst>
    <dgm:cxn modelId="{DC078104-9516-4E98-8E49-120E002E180E}" type="presOf" srcId="{D2811998-2BA4-4E21-962D-7964509F9B4B}" destId="{A62CB337-BA87-4F91-AC24-F39B5F46F6DD}" srcOrd="0" destOrd="0" presId="urn:microsoft.com/office/officeart/2005/8/layout/vList2"/>
    <dgm:cxn modelId="{ABD0290D-9B3F-402D-A658-FBFAA2799F80}" type="presOf" srcId="{665F873C-8CAB-4EF9-A6B6-304994FDA493}" destId="{54AC3725-7369-4293-BDA0-46AF1170312A}" srcOrd="0" destOrd="0" presId="urn:microsoft.com/office/officeart/2005/8/layout/vList2"/>
    <dgm:cxn modelId="{66B1BD20-1DB4-4425-9201-6B008B500F5D}" srcId="{5A4DBB0F-D7D8-4F8C-AF04-CF6F1084DFE2}" destId="{2917D53D-541D-4F0C-B5B9-85357A59A8F3}" srcOrd="0" destOrd="0" parTransId="{0BE781D3-CEB9-4414-9FCD-5198139A5A48}" sibTransId="{C5929B05-6587-4186-A96C-1D173024D724}"/>
    <dgm:cxn modelId="{F16AF95F-765F-4A1B-AD8E-26835288014E}" srcId="{5A4DBB0F-D7D8-4F8C-AF04-CF6F1084DFE2}" destId="{665F873C-8CAB-4EF9-A6B6-304994FDA493}" srcOrd="2" destOrd="0" parTransId="{F8BAD0DF-D6EB-4456-8CA6-DE891F979897}" sibTransId="{3E95C260-A0FD-482A-B164-084D9DF03703}"/>
    <dgm:cxn modelId="{4FDC2D6B-F60D-45EA-9754-FBFE91DC531A}" type="presOf" srcId="{5A4DBB0F-D7D8-4F8C-AF04-CF6F1084DFE2}" destId="{B3B20010-43F0-4E20-8049-BE58C758775F}" srcOrd="0" destOrd="0" presId="urn:microsoft.com/office/officeart/2005/8/layout/vList2"/>
    <dgm:cxn modelId="{BB3FE683-5F5E-40C0-A83E-704397D19980}" srcId="{5A4DBB0F-D7D8-4F8C-AF04-CF6F1084DFE2}" destId="{D2811998-2BA4-4E21-962D-7964509F9B4B}" srcOrd="3" destOrd="0" parTransId="{8C7BBC55-B21E-4615-8C0C-8B5BBD6FCD6E}" sibTransId="{D8B6DBD5-5D4D-4A70-BEBA-F05E664FAFF4}"/>
    <dgm:cxn modelId="{0BA5F68F-658D-4F00-8FEF-CD375B37DCA3}" type="presOf" srcId="{2917D53D-541D-4F0C-B5B9-85357A59A8F3}" destId="{E7D3AE8D-E73C-4B76-BB32-282CF1B29F1B}" srcOrd="0" destOrd="0" presId="urn:microsoft.com/office/officeart/2005/8/layout/vList2"/>
    <dgm:cxn modelId="{8B3505E2-49CB-4B04-B164-F9CB1931A679}" type="presOf" srcId="{4445D28B-CE07-43EA-8AB4-AFC351A2087A}" destId="{2F91AE3C-48A5-4516-9D13-6D1EB8122333}" srcOrd="0" destOrd="0" presId="urn:microsoft.com/office/officeart/2005/8/layout/vList2"/>
    <dgm:cxn modelId="{45FF0FFA-E367-4878-A08A-1C38849ED0F2}" srcId="{5A4DBB0F-D7D8-4F8C-AF04-CF6F1084DFE2}" destId="{4445D28B-CE07-43EA-8AB4-AFC351A2087A}" srcOrd="1" destOrd="0" parTransId="{7BCCE330-B1EF-4B5B-90F5-0892CC66EF52}" sibTransId="{46D1E1BE-EE66-4403-88D4-798172BCB3BD}"/>
    <dgm:cxn modelId="{027F36FD-FF4F-4557-9C73-9D9476AA9F43}" type="presParOf" srcId="{B3B20010-43F0-4E20-8049-BE58C758775F}" destId="{E7D3AE8D-E73C-4B76-BB32-282CF1B29F1B}" srcOrd="0" destOrd="0" presId="urn:microsoft.com/office/officeart/2005/8/layout/vList2"/>
    <dgm:cxn modelId="{AA267C34-83EA-49AF-B1DF-11D510ED31E0}" type="presParOf" srcId="{B3B20010-43F0-4E20-8049-BE58C758775F}" destId="{A63BFA82-4821-43B6-AD0B-DB22CC91E993}" srcOrd="1" destOrd="0" presId="urn:microsoft.com/office/officeart/2005/8/layout/vList2"/>
    <dgm:cxn modelId="{A2322BD1-D19A-4B6E-AEF0-A27EBD4FD7E7}" type="presParOf" srcId="{B3B20010-43F0-4E20-8049-BE58C758775F}" destId="{2F91AE3C-48A5-4516-9D13-6D1EB8122333}" srcOrd="2" destOrd="0" presId="urn:microsoft.com/office/officeart/2005/8/layout/vList2"/>
    <dgm:cxn modelId="{3DE9DD75-C742-45E2-876B-46A101C7CD21}" type="presParOf" srcId="{B3B20010-43F0-4E20-8049-BE58C758775F}" destId="{1FFA5CEE-EF67-4DDC-93DD-134A8466808C}" srcOrd="3" destOrd="0" presId="urn:microsoft.com/office/officeart/2005/8/layout/vList2"/>
    <dgm:cxn modelId="{39FECCDF-84AA-459B-BD32-91568C89699B}" type="presParOf" srcId="{B3B20010-43F0-4E20-8049-BE58C758775F}" destId="{54AC3725-7369-4293-BDA0-46AF1170312A}" srcOrd="4" destOrd="0" presId="urn:microsoft.com/office/officeart/2005/8/layout/vList2"/>
    <dgm:cxn modelId="{7C4E8332-BF73-41F6-B394-0D1AC1488576}" type="presParOf" srcId="{B3B20010-43F0-4E20-8049-BE58C758775F}" destId="{FD2C4462-2C91-4807-92C5-B13F1583BAB7}" srcOrd="5" destOrd="0" presId="urn:microsoft.com/office/officeart/2005/8/layout/vList2"/>
    <dgm:cxn modelId="{2B1B543B-4DBF-4991-B255-7D561451093B}" type="presParOf" srcId="{B3B20010-43F0-4E20-8049-BE58C758775F}" destId="{A62CB337-BA87-4F91-AC24-F39B5F46F6D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74E1CF-6F01-4253-BAB4-6181CC549124}"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IN"/>
        </a:p>
      </dgm:t>
    </dgm:pt>
    <dgm:pt modelId="{61AE82F4-8F6B-4D5C-83E4-419BE5EB75CB}">
      <dgm:prSet phldrT="[Text]"/>
      <dgm:spPr/>
      <dgm:t>
        <a:bodyPr/>
        <a:lstStyle/>
        <a:p>
          <a:r>
            <a:rPr lang="en-US" dirty="0"/>
            <a:t>Data Collection</a:t>
          </a:r>
          <a:endParaRPr lang="en-IN" dirty="0"/>
        </a:p>
      </dgm:t>
    </dgm:pt>
    <dgm:pt modelId="{02C37421-1D70-416A-BBF6-AD1FD01ADC7F}" type="parTrans" cxnId="{DB3925C8-2C76-4B28-86DC-BF6EDF90A56B}">
      <dgm:prSet/>
      <dgm:spPr/>
      <dgm:t>
        <a:bodyPr/>
        <a:lstStyle/>
        <a:p>
          <a:endParaRPr lang="en-IN"/>
        </a:p>
      </dgm:t>
    </dgm:pt>
    <dgm:pt modelId="{5EAA7D3C-511D-4E1A-A6BD-35C3D01A3561}" type="sibTrans" cxnId="{DB3925C8-2C76-4B28-86DC-BF6EDF90A56B}">
      <dgm:prSet/>
      <dgm:spPr/>
      <dgm:t>
        <a:bodyPr/>
        <a:lstStyle/>
        <a:p>
          <a:endParaRPr lang="en-IN" dirty="0"/>
        </a:p>
      </dgm:t>
    </dgm:pt>
    <dgm:pt modelId="{75A0CFC4-2D7C-4AFC-86A6-DEAF226603EF}">
      <dgm:prSet phldrT="[Text]"/>
      <dgm:spPr/>
      <dgm:t>
        <a:bodyPr/>
        <a:lstStyle/>
        <a:p>
          <a:r>
            <a:rPr lang="en-US" dirty="0"/>
            <a:t>Feature Selection</a:t>
          </a:r>
        </a:p>
      </dgm:t>
    </dgm:pt>
    <dgm:pt modelId="{0FF23783-F7DC-4B25-B80B-BF16EA50BD93}" type="parTrans" cxnId="{17B5192B-ED08-400E-AC85-199D319FEB46}">
      <dgm:prSet/>
      <dgm:spPr/>
      <dgm:t>
        <a:bodyPr/>
        <a:lstStyle/>
        <a:p>
          <a:endParaRPr lang="en-IN"/>
        </a:p>
      </dgm:t>
    </dgm:pt>
    <dgm:pt modelId="{1052B23F-2A0E-480E-8273-D0698FDA80B9}" type="sibTrans" cxnId="{17B5192B-ED08-400E-AC85-199D319FEB46}">
      <dgm:prSet/>
      <dgm:spPr/>
      <dgm:t>
        <a:bodyPr/>
        <a:lstStyle/>
        <a:p>
          <a:endParaRPr lang="en-IN" dirty="0"/>
        </a:p>
      </dgm:t>
    </dgm:pt>
    <dgm:pt modelId="{D731DE94-2367-4075-AFB8-5423382F4E09}">
      <dgm:prSet phldrT="[Text]"/>
      <dgm:spPr/>
      <dgm:t>
        <a:bodyPr/>
        <a:lstStyle/>
        <a:p>
          <a:r>
            <a:rPr lang="en-US" dirty="0"/>
            <a:t>Preprocessing ( Handled Missing values &amp; Outliers (Used Winsorization))</a:t>
          </a:r>
          <a:endParaRPr lang="en-IN" dirty="0"/>
        </a:p>
      </dgm:t>
    </dgm:pt>
    <dgm:pt modelId="{F9266974-AC13-4552-8A65-48837CAFD840}" type="sibTrans" cxnId="{B11AA807-926A-4F3F-90D3-D71B669B5738}">
      <dgm:prSet/>
      <dgm:spPr/>
      <dgm:t>
        <a:bodyPr/>
        <a:lstStyle/>
        <a:p>
          <a:endParaRPr lang="en-IN" dirty="0"/>
        </a:p>
      </dgm:t>
    </dgm:pt>
    <dgm:pt modelId="{18E67DD3-D7D9-413A-9646-1E216835C22D}" type="parTrans" cxnId="{B11AA807-926A-4F3F-90D3-D71B669B5738}">
      <dgm:prSet/>
      <dgm:spPr/>
      <dgm:t>
        <a:bodyPr/>
        <a:lstStyle/>
        <a:p>
          <a:endParaRPr lang="en-IN"/>
        </a:p>
      </dgm:t>
    </dgm:pt>
    <dgm:pt modelId="{B2517D51-96E7-46A3-8F78-8CF8232C9F5F}">
      <dgm:prSet phldrT="[Text]"/>
      <dgm:spPr/>
      <dgm:t>
        <a:bodyPr/>
        <a:lstStyle/>
        <a:p>
          <a:r>
            <a:rPr lang="en-US" dirty="0"/>
            <a:t>Model Implementation</a:t>
          </a:r>
        </a:p>
      </dgm:t>
    </dgm:pt>
    <dgm:pt modelId="{D0768159-E204-4C42-94AB-6960B996928D}" type="parTrans" cxnId="{456C04F0-BA54-4467-9866-569D643C72A3}">
      <dgm:prSet/>
      <dgm:spPr/>
      <dgm:t>
        <a:bodyPr/>
        <a:lstStyle/>
        <a:p>
          <a:endParaRPr lang="en-IN"/>
        </a:p>
      </dgm:t>
    </dgm:pt>
    <dgm:pt modelId="{33412BD6-3245-4864-BBD3-221DE58618F1}" type="sibTrans" cxnId="{456C04F0-BA54-4467-9866-569D643C72A3}">
      <dgm:prSet/>
      <dgm:spPr/>
      <dgm:t>
        <a:bodyPr/>
        <a:lstStyle/>
        <a:p>
          <a:endParaRPr lang="en-IN" dirty="0"/>
        </a:p>
      </dgm:t>
    </dgm:pt>
    <dgm:pt modelId="{7D4EFB01-DDC2-47A5-99B1-92740E752D0D}">
      <dgm:prSet phldrT="[Text]"/>
      <dgm:spPr/>
      <dgm:t>
        <a:bodyPr/>
        <a:lstStyle/>
        <a:p>
          <a:r>
            <a:rPr lang="en-US" dirty="0"/>
            <a:t>Model Training and Testing</a:t>
          </a:r>
        </a:p>
      </dgm:t>
    </dgm:pt>
    <dgm:pt modelId="{77668258-A04A-4333-BCB8-852F9AE0F050}" type="parTrans" cxnId="{7912F0BA-7806-4DF6-9464-CF0F9BED1936}">
      <dgm:prSet/>
      <dgm:spPr/>
      <dgm:t>
        <a:bodyPr/>
        <a:lstStyle/>
        <a:p>
          <a:endParaRPr lang="en-IN"/>
        </a:p>
      </dgm:t>
    </dgm:pt>
    <dgm:pt modelId="{31D546FA-1C59-4406-9CBB-92828993ADA6}" type="sibTrans" cxnId="{7912F0BA-7806-4DF6-9464-CF0F9BED1936}">
      <dgm:prSet/>
      <dgm:spPr/>
      <dgm:t>
        <a:bodyPr/>
        <a:lstStyle/>
        <a:p>
          <a:endParaRPr lang="en-IN" dirty="0"/>
        </a:p>
      </dgm:t>
    </dgm:pt>
    <dgm:pt modelId="{E5233D13-E67A-491D-A349-DF28776C023A}">
      <dgm:prSet phldrT="[Text]"/>
      <dgm:spPr/>
      <dgm:t>
        <a:bodyPr/>
        <a:lstStyle/>
        <a:p>
          <a:r>
            <a:rPr lang="en-US" dirty="0"/>
            <a:t>Tuning</a:t>
          </a:r>
        </a:p>
      </dgm:t>
    </dgm:pt>
    <dgm:pt modelId="{D4D247A5-ACEA-4EBE-AACE-3FF4A5CFFE90}" type="parTrans" cxnId="{E660BAA5-2E5F-448A-A763-5E4335270042}">
      <dgm:prSet/>
      <dgm:spPr/>
      <dgm:t>
        <a:bodyPr/>
        <a:lstStyle/>
        <a:p>
          <a:endParaRPr lang="en-IN"/>
        </a:p>
      </dgm:t>
    </dgm:pt>
    <dgm:pt modelId="{A6F2C339-A8C8-4059-9374-BBB192E3F5B6}" type="sibTrans" cxnId="{E660BAA5-2E5F-448A-A763-5E4335270042}">
      <dgm:prSet/>
      <dgm:spPr/>
      <dgm:t>
        <a:bodyPr/>
        <a:lstStyle/>
        <a:p>
          <a:endParaRPr lang="en-IN" dirty="0"/>
        </a:p>
      </dgm:t>
    </dgm:pt>
    <dgm:pt modelId="{828B6BB2-DC8F-4D88-9C71-C81BC09FD8BB}">
      <dgm:prSet phldrT="[Text]"/>
      <dgm:spPr/>
      <dgm:t>
        <a:bodyPr/>
        <a:lstStyle/>
        <a:p>
          <a:r>
            <a:rPr lang="en-US" dirty="0"/>
            <a:t>Evaluation</a:t>
          </a:r>
        </a:p>
      </dgm:t>
    </dgm:pt>
    <dgm:pt modelId="{E15CCBD2-87C5-43F4-BE73-FD776161AD32}" type="parTrans" cxnId="{FA99576A-77CC-4B1F-B982-7BE0BD1855B4}">
      <dgm:prSet/>
      <dgm:spPr/>
      <dgm:t>
        <a:bodyPr/>
        <a:lstStyle/>
        <a:p>
          <a:endParaRPr lang="en-IN"/>
        </a:p>
      </dgm:t>
    </dgm:pt>
    <dgm:pt modelId="{99BEB69D-B6BE-4B98-A157-553516403ADA}" type="sibTrans" cxnId="{FA99576A-77CC-4B1F-B982-7BE0BD1855B4}">
      <dgm:prSet/>
      <dgm:spPr/>
      <dgm:t>
        <a:bodyPr/>
        <a:lstStyle/>
        <a:p>
          <a:endParaRPr lang="en-IN"/>
        </a:p>
      </dgm:t>
    </dgm:pt>
    <dgm:pt modelId="{E9F65E6F-6B00-4AF8-BCA2-A527744AC899}" type="pres">
      <dgm:prSet presAssocID="{5474E1CF-6F01-4253-BAB4-6181CC549124}" presName="Name0" presStyleCnt="0">
        <dgm:presLayoutVars>
          <dgm:dir/>
          <dgm:resizeHandles val="exact"/>
        </dgm:presLayoutVars>
      </dgm:prSet>
      <dgm:spPr/>
    </dgm:pt>
    <dgm:pt modelId="{F70EEB2C-18BA-44DB-BCC8-FD7B1695597F}" type="pres">
      <dgm:prSet presAssocID="{61AE82F4-8F6B-4D5C-83E4-419BE5EB75CB}" presName="node" presStyleLbl="node1" presStyleIdx="0" presStyleCnt="7">
        <dgm:presLayoutVars>
          <dgm:bulletEnabled val="1"/>
        </dgm:presLayoutVars>
      </dgm:prSet>
      <dgm:spPr/>
    </dgm:pt>
    <dgm:pt modelId="{CB8E6BEB-032E-42E9-9A1A-2E4F45801166}" type="pres">
      <dgm:prSet presAssocID="{5EAA7D3C-511D-4E1A-A6BD-35C3D01A3561}" presName="sibTrans" presStyleLbl="sibTrans1D1" presStyleIdx="0" presStyleCnt="6"/>
      <dgm:spPr/>
    </dgm:pt>
    <dgm:pt modelId="{944C78DD-3A5E-45C2-AD28-0DCACBEE8184}" type="pres">
      <dgm:prSet presAssocID="{5EAA7D3C-511D-4E1A-A6BD-35C3D01A3561}" presName="connectorText" presStyleLbl="sibTrans1D1" presStyleIdx="0" presStyleCnt="6"/>
      <dgm:spPr/>
    </dgm:pt>
    <dgm:pt modelId="{DC0387C8-6F70-4014-9972-FF935FCA3FC4}" type="pres">
      <dgm:prSet presAssocID="{D731DE94-2367-4075-AFB8-5423382F4E09}" presName="node" presStyleLbl="node1" presStyleIdx="1" presStyleCnt="7" custScaleX="154776">
        <dgm:presLayoutVars>
          <dgm:bulletEnabled val="1"/>
        </dgm:presLayoutVars>
      </dgm:prSet>
      <dgm:spPr/>
    </dgm:pt>
    <dgm:pt modelId="{83FBFC16-D3B3-4ED0-A7BC-2CF90D6F598F}" type="pres">
      <dgm:prSet presAssocID="{F9266974-AC13-4552-8A65-48837CAFD840}" presName="sibTrans" presStyleLbl="sibTrans1D1" presStyleIdx="1" presStyleCnt="6"/>
      <dgm:spPr/>
    </dgm:pt>
    <dgm:pt modelId="{DC794B9F-ADD8-4D18-85F2-59AA8D9443F9}" type="pres">
      <dgm:prSet presAssocID="{F9266974-AC13-4552-8A65-48837CAFD840}" presName="connectorText" presStyleLbl="sibTrans1D1" presStyleIdx="1" presStyleCnt="6"/>
      <dgm:spPr/>
    </dgm:pt>
    <dgm:pt modelId="{7585E254-D2AA-4E2D-B7C7-23DE7F380748}" type="pres">
      <dgm:prSet presAssocID="{75A0CFC4-2D7C-4AFC-86A6-DEAF226603EF}" presName="node" presStyleLbl="node1" presStyleIdx="2" presStyleCnt="7">
        <dgm:presLayoutVars>
          <dgm:bulletEnabled val="1"/>
        </dgm:presLayoutVars>
      </dgm:prSet>
      <dgm:spPr/>
    </dgm:pt>
    <dgm:pt modelId="{5A1B2FE9-9668-4A5D-8B66-BE88915A090A}" type="pres">
      <dgm:prSet presAssocID="{1052B23F-2A0E-480E-8273-D0698FDA80B9}" presName="sibTrans" presStyleLbl="sibTrans1D1" presStyleIdx="2" presStyleCnt="6"/>
      <dgm:spPr/>
    </dgm:pt>
    <dgm:pt modelId="{E5B40192-F9CB-45F0-9423-FCCA2E103415}" type="pres">
      <dgm:prSet presAssocID="{1052B23F-2A0E-480E-8273-D0698FDA80B9}" presName="connectorText" presStyleLbl="sibTrans1D1" presStyleIdx="2" presStyleCnt="6"/>
      <dgm:spPr/>
    </dgm:pt>
    <dgm:pt modelId="{22F1341A-03F5-4163-A5EE-C4BCB3607569}" type="pres">
      <dgm:prSet presAssocID="{B2517D51-96E7-46A3-8F78-8CF8232C9F5F}" presName="node" presStyleLbl="node1" presStyleIdx="3" presStyleCnt="7">
        <dgm:presLayoutVars>
          <dgm:bulletEnabled val="1"/>
        </dgm:presLayoutVars>
      </dgm:prSet>
      <dgm:spPr/>
    </dgm:pt>
    <dgm:pt modelId="{B0AAB975-07A7-461D-AD05-494E4D67E5E8}" type="pres">
      <dgm:prSet presAssocID="{33412BD6-3245-4864-BBD3-221DE58618F1}" presName="sibTrans" presStyleLbl="sibTrans1D1" presStyleIdx="3" presStyleCnt="6"/>
      <dgm:spPr/>
    </dgm:pt>
    <dgm:pt modelId="{C16FE56C-2D48-446F-A45F-CA27CD877457}" type="pres">
      <dgm:prSet presAssocID="{33412BD6-3245-4864-BBD3-221DE58618F1}" presName="connectorText" presStyleLbl="sibTrans1D1" presStyleIdx="3" presStyleCnt="6"/>
      <dgm:spPr/>
    </dgm:pt>
    <dgm:pt modelId="{50DC4530-C23B-408F-A512-356DE92A4C72}" type="pres">
      <dgm:prSet presAssocID="{7D4EFB01-DDC2-47A5-99B1-92740E752D0D}" presName="node" presStyleLbl="node1" presStyleIdx="4" presStyleCnt="7">
        <dgm:presLayoutVars>
          <dgm:bulletEnabled val="1"/>
        </dgm:presLayoutVars>
      </dgm:prSet>
      <dgm:spPr/>
    </dgm:pt>
    <dgm:pt modelId="{ED8838F8-CAC4-44A1-9277-95755D2BCED9}" type="pres">
      <dgm:prSet presAssocID="{31D546FA-1C59-4406-9CBB-92828993ADA6}" presName="sibTrans" presStyleLbl="sibTrans1D1" presStyleIdx="4" presStyleCnt="6"/>
      <dgm:spPr/>
    </dgm:pt>
    <dgm:pt modelId="{BD32953A-2B07-4F9A-BED9-32B97663FE18}" type="pres">
      <dgm:prSet presAssocID="{31D546FA-1C59-4406-9CBB-92828993ADA6}" presName="connectorText" presStyleLbl="sibTrans1D1" presStyleIdx="4" presStyleCnt="6"/>
      <dgm:spPr/>
    </dgm:pt>
    <dgm:pt modelId="{FAEA82D1-0102-43C5-9555-7BB2F9BB3AE7}" type="pres">
      <dgm:prSet presAssocID="{E5233D13-E67A-491D-A349-DF28776C023A}" presName="node" presStyleLbl="node1" presStyleIdx="5" presStyleCnt="7">
        <dgm:presLayoutVars>
          <dgm:bulletEnabled val="1"/>
        </dgm:presLayoutVars>
      </dgm:prSet>
      <dgm:spPr/>
    </dgm:pt>
    <dgm:pt modelId="{DF7711DA-B697-4E2F-BE01-04E9EAB80186}" type="pres">
      <dgm:prSet presAssocID="{A6F2C339-A8C8-4059-9374-BBB192E3F5B6}" presName="sibTrans" presStyleLbl="sibTrans1D1" presStyleIdx="5" presStyleCnt="6"/>
      <dgm:spPr/>
    </dgm:pt>
    <dgm:pt modelId="{AF60CDCC-1240-4272-9B19-16BCD63360AC}" type="pres">
      <dgm:prSet presAssocID="{A6F2C339-A8C8-4059-9374-BBB192E3F5B6}" presName="connectorText" presStyleLbl="sibTrans1D1" presStyleIdx="5" presStyleCnt="6"/>
      <dgm:spPr/>
    </dgm:pt>
    <dgm:pt modelId="{D313B043-0D30-46C1-881F-DA86879649E5}" type="pres">
      <dgm:prSet presAssocID="{828B6BB2-DC8F-4D88-9C71-C81BC09FD8BB}" presName="node" presStyleLbl="node1" presStyleIdx="6" presStyleCnt="7">
        <dgm:presLayoutVars>
          <dgm:bulletEnabled val="1"/>
        </dgm:presLayoutVars>
      </dgm:prSet>
      <dgm:spPr/>
    </dgm:pt>
  </dgm:ptLst>
  <dgm:cxnLst>
    <dgm:cxn modelId="{611CC701-D7E1-4637-85B4-8B74A35ACB1C}" type="presOf" srcId="{F9266974-AC13-4552-8A65-48837CAFD840}" destId="{DC794B9F-ADD8-4D18-85F2-59AA8D9443F9}" srcOrd="1" destOrd="0" presId="urn:microsoft.com/office/officeart/2016/7/layout/RepeatingBendingProcessNew"/>
    <dgm:cxn modelId="{BF3D2304-B1CB-4830-9A6C-E41F7CF3844B}" type="presOf" srcId="{31D546FA-1C59-4406-9CBB-92828993ADA6}" destId="{BD32953A-2B07-4F9A-BED9-32B97663FE18}" srcOrd="1" destOrd="0" presId="urn:microsoft.com/office/officeart/2016/7/layout/RepeatingBendingProcessNew"/>
    <dgm:cxn modelId="{B11AA807-926A-4F3F-90D3-D71B669B5738}" srcId="{5474E1CF-6F01-4253-BAB4-6181CC549124}" destId="{D731DE94-2367-4075-AFB8-5423382F4E09}" srcOrd="1" destOrd="0" parTransId="{18E67DD3-D7D9-413A-9646-1E216835C22D}" sibTransId="{F9266974-AC13-4552-8A65-48837CAFD840}"/>
    <dgm:cxn modelId="{9CDE2F16-A3BF-4A70-89DA-D0E81DEDDA87}" type="presOf" srcId="{31D546FA-1C59-4406-9CBB-92828993ADA6}" destId="{ED8838F8-CAC4-44A1-9277-95755D2BCED9}" srcOrd="0" destOrd="0" presId="urn:microsoft.com/office/officeart/2016/7/layout/RepeatingBendingProcessNew"/>
    <dgm:cxn modelId="{2A541B23-53AA-465C-B003-D6E6B3D61317}" type="presOf" srcId="{7D4EFB01-DDC2-47A5-99B1-92740E752D0D}" destId="{50DC4530-C23B-408F-A512-356DE92A4C72}" srcOrd="0" destOrd="0" presId="urn:microsoft.com/office/officeart/2016/7/layout/RepeatingBendingProcessNew"/>
    <dgm:cxn modelId="{17B5192B-ED08-400E-AC85-199D319FEB46}" srcId="{5474E1CF-6F01-4253-BAB4-6181CC549124}" destId="{75A0CFC4-2D7C-4AFC-86A6-DEAF226603EF}" srcOrd="2" destOrd="0" parTransId="{0FF23783-F7DC-4B25-B80B-BF16EA50BD93}" sibTransId="{1052B23F-2A0E-480E-8273-D0698FDA80B9}"/>
    <dgm:cxn modelId="{6117D53D-1539-49A8-A71F-E1F9B0161D9B}" type="presOf" srcId="{33412BD6-3245-4864-BBD3-221DE58618F1}" destId="{B0AAB975-07A7-461D-AD05-494E4D67E5E8}" srcOrd="0" destOrd="0" presId="urn:microsoft.com/office/officeart/2016/7/layout/RepeatingBendingProcessNew"/>
    <dgm:cxn modelId="{F93FF35E-DB89-4557-A4BD-628E9A54623E}" type="presOf" srcId="{1052B23F-2A0E-480E-8273-D0698FDA80B9}" destId="{E5B40192-F9CB-45F0-9423-FCCA2E103415}" srcOrd="1" destOrd="0" presId="urn:microsoft.com/office/officeart/2016/7/layout/RepeatingBendingProcessNew"/>
    <dgm:cxn modelId="{6EA72241-2253-4799-A8AB-EF549F75B047}" type="presOf" srcId="{33412BD6-3245-4864-BBD3-221DE58618F1}" destId="{C16FE56C-2D48-446F-A45F-CA27CD877457}" srcOrd="1" destOrd="0" presId="urn:microsoft.com/office/officeart/2016/7/layout/RepeatingBendingProcessNew"/>
    <dgm:cxn modelId="{A5B88367-1B28-4990-8028-1DA8EDCD6BFB}" type="presOf" srcId="{61AE82F4-8F6B-4D5C-83E4-419BE5EB75CB}" destId="{F70EEB2C-18BA-44DB-BCC8-FD7B1695597F}" srcOrd="0" destOrd="0" presId="urn:microsoft.com/office/officeart/2016/7/layout/RepeatingBendingProcessNew"/>
    <dgm:cxn modelId="{FA99576A-77CC-4B1F-B982-7BE0BD1855B4}" srcId="{5474E1CF-6F01-4253-BAB4-6181CC549124}" destId="{828B6BB2-DC8F-4D88-9C71-C81BC09FD8BB}" srcOrd="6" destOrd="0" parTransId="{E15CCBD2-87C5-43F4-BE73-FD776161AD32}" sibTransId="{99BEB69D-B6BE-4B98-A157-553516403ADA}"/>
    <dgm:cxn modelId="{9E66A253-BFBD-4BC0-B3E1-74CDED4F3BB2}" type="presOf" srcId="{828B6BB2-DC8F-4D88-9C71-C81BC09FD8BB}" destId="{D313B043-0D30-46C1-881F-DA86879649E5}" srcOrd="0" destOrd="0" presId="urn:microsoft.com/office/officeart/2016/7/layout/RepeatingBendingProcessNew"/>
    <dgm:cxn modelId="{BA9DD657-2F98-4051-9628-485F499FD727}" type="presOf" srcId="{5EAA7D3C-511D-4E1A-A6BD-35C3D01A3561}" destId="{CB8E6BEB-032E-42E9-9A1A-2E4F45801166}" srcOrd="0" destOrd="0" presId="urn:microsoft.com/office/officeart/2016/7/layout/RepeatingBendingProcessNew"/>
    <dgm:cxn modelId="{79993B95-72FD-4C82-81F2-3E079A311DEC}" type="presOf" srcId="{E5233D13-E67A-491D-A349-DF28776C023A}" destId="{FAEA82D1-0102-43C5-9555-7BB2F9BB3AE7}" srcOrd="0" destOrd="0" presId="urn:microsoft.com/office/officeart/2016/7/layout/RepeatingBendingProcessNew"/>
    <dgm:cxn modelId="{E660BAA5-2E5F-448A-A763-5E4335270042}" srcId="{5474E1CF-6F01-4253-BAB4-6181CC549124}" destId="{E5233D13-E67A-491D-A349-DF28776C023A}" srcOrd="5" destOrd="0" parTransId="{D4D247A5-ACEA-4EBE-AACE-3FF4A5CFFE90}" sibTransId="{A6F2C339-A8C8-4059-9374-BBB192E3F5B6}"/>
    <dgm:cxn modelId="{6E43A5A8-8B63-4E36-B5FA-243957822EA1}" type="presOf" srcId="{B2517D51-96E7-46A3-8F78-8CF8232C9F5F}" destId="{22F1341A-03F5-4163-A5EE-C4BCB3607569}" srcOrd="0" destOrd="0" presId="urn:microsoft.com/office/officeart/2016/7/layout/RepeatingBendingProcessNew"/>
    <dgm:cxn modelId="{7912F0BA-7806-4DF6-9464-CF0F9BED1936}" srcId="{5474E1CF-6F01-4253-BAB4-6181CC549124}" destId="{7D4EFB01-DDC2-47A5-99B1-92740E752D0D}" srcOrd="4" destOrd="0" parTransId="{77668258-A04A-4333-BCB8-852F9AE0F050}" sibTransId="{31D546FA-1C59-4406-9CBB-92828993ADA6}"/>
    <dgm:cxn modelId="{DE6B77C5-F1E1-41FE-B4C5-0573F1E8C8B7}" type="presOf" srcId="{F9266974-AC13-4552-8A65-48837CAFD840}" destId="{83FBFC16-D3B3-4ED0-A7BC-2CF90D6F598F}" srcOrd="0" destOrd="0" presId="urn:microsoft.com/office/officeart/2016/7/layout/RepeatingBendingProcessNew"/>
    <dgm:cxn modelId="{DB3925C8-2C76-4B28-86DC-BF6EDF90A56B}" srcId="{5474E1CF-6F01-4253-BAB4-6181CC549124}" destId="{61AE82F4-8F6B-4D5C-83E4-419BE5EB75CB}" srcOrd="0" destOrd="0" parTransId="{02C37421-1D70-416A-BBF6-AD1FD01ADC7F}" sibTransId="{5EAA7D3C-511D-4E1A-A6BD-35C3D01A3561}"/>
    <dgm:cxn modelId="{8A575CCC-2291-4B95-B52F-A82B5833AF3E}" type="presOf" srcId="{75A0CFC4-2D7C-4AFC-86A6-DEAF226603EF}" destId="{7585E254-D2AA-4E2D-B7C7-23DE7F380748}" srcOrd="0" destOrd="0" presId="urn:microsoft.com/office/officeart/2016/7/layout/RepeatingBendingProcessNew"/>
    <dgm:cxn modelId="{E9A237D0-2A0C-4999-AEA3-2675170EB3CE}" type="presOf" srcId="{5EAA7D3C-511D-4E1A-A6BD-35C3D01A3561}" destId="{944C78DD-3A5E-45C2-AD28-0DCACBEE8184}" srcOrd="1" destOrd="0" presId="urn:microsoft.com/office/officeart/2016/7/layout/RepeatingBendingProcessNew"/>
    <dgm:cxn modelId="{481F26D5-03CC-403A-9AD7-A6C4E6DBE461}" type="presOf" srcId="{A6F2C339-A8C8-4059-9374-BBB192E3F5B6}" destId="{DF7711DA-B697-4E2F-BE01-04E9EAB80186}" srcOrd="0" destOrd="0" presId="urn:microsoft.com/office/officeart/2016/7/layout/RepeatingBendingProcessNew"/>
    <dgm:cxn modelId="{BA2EFAD6-EAC5-45E3-ABE4-443E12AD8AF5}" type="presOf" srcId="{1052B23F-2A0E-480E-8273-D0698FDA80B9}" destId="{5A1B2FE9-9668-4A5D-8B66-BE88915A090A}" srcOrd="0" destOrd="0" presId="urn:microsoft.com/office/officeart/2016/7/layout/RepeatingBendingProcessNew"/>
    <dgm:cxn modelId="{22C726DD-D7CA-4E60-BB3D-9BED096E4042}" type="presOf" srcId="{D731DE94-2367-4075-AFB8-5423382F4E09}" destId="{DC0387C8-6F70-4014-9972-FF935FCA3FC4}" srcOrd="0" destOrd="0" presId="urn:microsoft.com/office/officeart/2016/7/layout/RepeatingBendingProcessNew"/>
    <dgm:cxn modelId="{5FB1E6E1-DF58-40F7-A58D-DAE929F206E7}" type="presOf" srcId="{A6F2C339-A8C8-4059-9374-BBB192E3F5B6}" destId="{AF60CDCC-1240-4272-9B19-16BCD63360AC}" srcOrd="1" destOrd="0" presId="urn:microsoft.com/office/officeart/2016/7/layout/RepeatingBendingProcessNew"/>
    <dgm:cxn modelId="{6DBD81EF-26D6-48FF-B198-3FCCF6817E16}" type="presOf" srcId="{5474E1CF-6F01-4253-BAB4-6181CC549124}" destId="{E9F65E6F-6B00-4AF8-BCA2-A527744AC899}" srcOrd="0" destOrd="0" presId="urn:microsoft.com/office/officeart/2016/7/layout/RepeatingBendingProcessNew"/>
    <dgm:cxn modelId="{456C04F0-BA54-4467-9866-569D643C72A3}" srcId="{5474E1CF-6F01-4253-BAB4-6181CC549124}" destId="{B2517D51-96E7-46A3-8F78-8CF8232C9F5F}" srcOrd="3" destOrd="0" parTransId="{D0768159-E204-4C42-94AB-6960B996928D}" sibTransId="{33412BD6-3245-4864-BBD3-221DE58618F1}"/>
    <dgm:cxn modelId="{834B21F9-9507-4D4D-A989-1DBDFDE78031}" type="presParOf" srcId="{E9F65E6F-6B00-4AF8-BCA2-A527744AC899}" destId="{F70EEB2C-18BA-44DB-BCC8-FD7B1695597F}" srcOrd="0" destOrd="0" presId="urn:microsoft.com/office/officeart/2016/7/layout/RepeatingBendingProcessNew"/>
    <dgm:cxn modelId="{B80C1112-DE65-4A14-86E3-BD41253848BB}" type="presParOf" srcId="{E9F65E6F-6B00-4AF8-BCA2-A527744AC899}" destId="{CB8E6BEB-032E-42E9-9A1A-2E4F45801166}" srcOrd="1" destOrd="0" presId="urn:microsoft.com/office/officeart/2016/7/layout/RepeatingBendingProcessNew"/>
    <dgm:cxn modelId="{AB8878E8-C61C-4D21-A552-542F51332743}" type="presParOf" srcId="{CB8E6BEB-032E-42E9-9A1A-2E4F45801166}" destId="{944C78DD-3A5E-45C2-AD28-0DCACBEE8184}" srcOrd="0" destOrd="0" presId="urn:microsoft.com/office/officeart/2016/7/layout/RepeatingBendingProcessNew"/>
    <dgm:cxn modelId="{96107817-3EB4-4E1F-9843-04507B180A1C}" type="presParOf" srcId="{E9F65E6F-6B00-4AF8-BCA2-A527744AC899}" destId="{DC0387C8-6F70-4014-9972-FF935FCA3FC4}" srcOrd="2" destOrd="0" presId="urn:microsoft.com/office/officeart/2016/7/layout/RepeatingBendingProcessNew"/>
    <dgm:cxn modelId="{4485D534-72BF-4305-A127-01368168AC1D}" type="presParOf" srcId="{E9F65E6F-6B00-4AF8-BCA2-A527744AC899}" destId="{83FBFC16-D3B3-4ED0-A7BC-2CF90D6F598F}" srcOrd="3" destOrd="0" presId="urn:microsoft.com/office/officeart/2016/7/layout/RepeatingBendingProcessNew"/>
    <dgm:cxn modelId="{FF686398-7991-4A2D-929C-6006603FD6AB}" type="presParOf" srcId="{83FBFC16-D3B3-4ED0-A7BC-2CF90D6F598F}" destId="{DC794B9F-ADD8-4D18-85F2-59AA8D9443F9}" srcOrd="0" destOrd="0" presId="urn:microsoft.com/office/officeart/2016/7/layout/RepeatingBendingProcessNew"/>
    <dgm:cxn modelId="{87C3D881-7945-4687-9A82-7CC0CD8822E2}" type="presParOf" srcId="{E9F65E6F-6B00-4AF8-BCA2-A527744AC899}" destId="{7585E254-D2AA-4E2D-B7C7-23DE7F380748}" srcOrd="4" destOrd="0" presId="urn:microsoft.com/office/officeart/2016/7/layout/RepeatingBendingProcessNew"/>
    <dgm:cxn modelId="{5C6B8CDA-52A3-4738-B240-4F27A8DCDE6E}" type="presParOf" srcId="{E9F65E6F-6B00-4AF8-BCA2-A527744AC899}" destId="{5A1B2FE9-9668-4A5D-8B66-BE88915A090A}" srcOrd="5" destOrd="0" presId="urn:microsoft.com/office/officeart/2016/7/layout/RepeatingBendingProcessNew"/>
    <dgm:cxn modelId="{58041220-4F16-484E-BC9A-C2090786801B}" type="presParOf" srcId="{5A1B2FE9-9668-4A5D-8B66-BE88915A090A}" destId="{E5B40192-F9CB-45F0-9423-FCCA2E103415}" srcOrd="0" destOrd="0" presId="urn:microsoft.com/office/officeart/2016/7/layout/RepeatingBendingProcessNew"/>
    <dgm:cxn modelId="{47B76831-245A-408F-A855-F4517223E7D7}" type="presParOf" srcId="{E9F65E6F-6B00-4AF8-BCA2-A527744AC899}" destId="{22F1341A-03F5-4163-A5EE-C4BCB3607569}" srcOrd="6" destOrd="0" presId="urn:microsoft.com/office/officeart/2016/7/layout/RepeatingBendingProcessNew"/>
    <dgm:cxn modelId="{2BF78165-D7AE-4652-B1A1-BB12AEDC193E}" type="presParOf" srcId="{E9F65E6F-6B00-4AF8-BCA2-A527744AC899}" destId="{B0AAB975-07A7-461D-AD05-494E4D67E5E8}" srcOrd="7" destOrd="0" presId="urn:microsoft.com/office/officeart/2016/7/layout/RepeatingBendingProcessNew"/>
    <dgm:cxn modelId="{5516C9DB-5F46-4A04-A34D-882F720D5022}" type="presParOf" srcId="{B0AAB975-07A7-461D-AD05-494E4D67E5E8}" destId="{C16FE56C-2D48-446F-A45F-CA27CD877457}" srcOrd="0" destOrd="0" presId="urn:microsoft.com/office/officeart/2016/7/layout/RepeatingBendingProcessNew"/>
    <dgm:cxn modelId="{04F50097-D8AC-4D6B-94E2-8B647AC602D5}" type="presParOf" srcId="{E9F65E6F-6B00-4AF8-BCA2-A527744AC899}" destId="{50DC4530-C23B-408F-A512-356DE92A4C72}" srcOrd="8" destOrd="0" presId="urn:microsoft.com/office/officeart/2016/7/layout/RepeatingBendingProcessNew"/>
    <dgm:cxn modelId="{9CC7E9A0-2C83-465E-BCBE-5BE38F3B1932}" type="presParOf" srcId="{E9F65E6F-6B00-4AF8-BCA2-A527744AC899}" destId="{ED8838F8-CAC4-44A1-9277-95755D2BCED9}" srcOrd="9" destOrd="0" presId="urn:microsoft.com/office/officeart/2016/7/layout/RepeatingBendingProcessNew"/>
    <dgm:cxn modelId="{4EB80902-222C-46EF-A907-6E6BB32B77B6}" type="presParOf" srcId="{ED8838F8-CAC4-44A1-9277-95755D2BCED9}" destId="{BD32953A-2B07-4F9A-BED9-32B97663FE18}" srcOrd="0" destOrd="0" presId="urn:microsoft.com/office/officeart/2016/7/layout/RepeatingBendingProcessNew"/>
    <dgm:cxn modelId="{80420813-BC6B-46BA-9DF4-8F778905A33C}" type="presParOf" srcId="{E9F65E6F-6B00-4AF8-BCA2-A527744AC899}" destId="{FAEA82D1-0102-43C5-9555-7BB2F9BB3AE7}" srcOrd="10" destOrd="0" presId="urn:microsoft.com/office/officeart/2016/7/layout/RepeatingBendingProcessNew"/>
    <dgm:cxn modelId="{18DED489-9E9B-4BDD-90F4-3F050213F345}" type="presParOf" srcId="{E9F65E6F-6B00-4AF8-BCA2-A527744AC899}" destId="{DF7711DA-B697-4E2F-BE01-04E9EAB80186}" srcOrd="11" destOrd="0" presId="urn:microsoft.com/office/officeart/2016/7/layout/RepeatingBendingProcessNew"/>
    <dgm:cxn modelId="{28F01D69-011A-4646-9F62-E233B53DF4CB}" type="presParOf" srcId="{DF7711DA-B697-4E2F-BE01-04E9EAB80186}" destId="{AF60CDCC-1240-4272-9B19-16BCD63360AC}" srcOrd="0" destOrd="0" presId="urn:microsoft.com/office/officeart/2016/7/layout/RepeatingBendingProcessNew"/>
    <dgm:cxn modelId="{DE0D8692-8F64-4448-ABD4-1C0A36E4409E}" type="presParOf" srcId="{E9F65E6F-6B00-4AF8-BCA2-A527744AC899}" destId="{D313B043-0D30-46C1-881F-DA86879649E5}"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5840C3-478F-4F1F-8E1E-FEFB14FEE63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0B0F071-CEE2-4A23-AFE9-F04E685A79D2}">
      <dgm:prSet/>
      <dgm:spPr/>
      <dgm:t>
        <a:bodyPr/>
        <a:lstStyle/>
        <a:p>
          <a:r>
            <a:rPr lang="en-US" dirty="0">
              <a:latin typeface="Times New Roman" panose="02020603050405020304" pitchFamily="18" charset="0"/>
              <a:cs typeface="Times New Roman" panose="02020603050405020304" pitchFamily="18" charset="0"/>
            </a:rPr>
            <a:t>This model helped us to group the countries into clusters based on health, economic, and social factors.</a:t>
          </a:r>
        </a:p>
      </dgm:t>
    </dgm:pt>
    <dgm:pt modelId="{2E004C86-2FC8-4C3B-8546-AFF8A9AFDBC9}" type="parTrans" cxnId="{50914980-A020-4C7C-9103-66AD5B942B41}">
      <dgm:prSet/>
      <dgm:spPr/>
      <dgm:t>
        <a:bodyPr/>
        <a:lstStyle/>
        <a:p>
          <a:endParaRPr lang="en-US"/>
        </a:p>
      </dgm:t>
    </dgm:pt>
    <dgm:pt modelId="{E82F14BE-AE4D-4BC3-B727-DBEC4F520E62}" type="sibTrans" cxnId="{50914980-A020-4C7C-9103-66AD5B942B41}">
      <dgm:prSet/>
      <dgm:spPr/>
      <dgm:t>
        <a:bodyPr/>
        <a:lstStyle/>
        <a:p>
          <a:endParaRPr lang="en-US"/>
        </a:p>
      </dgm:t>
    </dgm:pt>
    <dgm:pt modelId="{0A82E325-7CB0-459E-8177-A7C8EE076065}">
      <dgm:prSet/>
      <dgm:spPr/>
      <dgm:t>
        <a:bodyPr/>
        <a:lstStyle/>
        <a:p>
          <a:r>
            <a:rPr lang="en-US" b="1" u="none" dirty="0">
              <a:latin typeface="Times New Roman" panose="02020603050405020304" pitchFamily="18" charset="0"/>
              <a:cs typeface="Times New Roman" panose="02020603050405020304" pitchFamily="18" charset="0"/>
            </a:rPr>
            <a:t>Optimization techniques used:</a:t>
          </a:r>
          <a:endParaRPr lang="en-US" u="none" dirty="0">
            <a:latin typeface="Times New Roman" panose="02020603050405020304" pitchFamily="18" charset="0"/>
            <a:cs typeface="Times New Roman" panose="02020603050405020304" pitchFamily="18" charset="0"/>
          </a:endParaRPr>
        </a:p>
      </dgm:t>
    </dgm:pt>
    <dgm:pt modelId="{8421C0F3-95B0-4D79-80FD-F8D7D18605A5}" type="parTrans" cxnId="{AC3E0024-D42D-405B-856F-BDA35875D314}">
      <dgm:prSet/>
      <dgm:spPr/>
      <dgm:t>
        <a:bodyPr/>
        <a:lstStyle/>
        <a:p>
          <a:endParaRPr lang="en-US"/>
        </a:p>
      </dgm:t>
    </dgm:pt>
    <dgm:pt modelId="{5AF0CEAB-A14A-4CA6-B072-C8B0718F8ACA}" type="sibTrans" cxnId="{AC3E0024-D42D-405B-856F-BDA35875D314}">
      <dgm:prSet/>
      <dgm:spPr/>
      <dgm:t>
        <a:bodyPr/>
        <a:lstStyle/>
        <a:p>
          <a:endParaRPr lang="en-US"/>
        </a:p>
      </dgm:t>
    </dgm:pt>
    <dgm:pt modelId="{1CDFAFC3-0F6E-451B-8F8E-4421F270DBD1}">
      <dgm:prSet/>
      <dgm:spPr/>
      <dgm:t>
        <a:bodyPr/>
        <a:lstStyle/>
        <a:p>
          <a:r>
            <a:rPr lang="en-US" b="1" dirty="0">
              <a:latin typeface="Times New Roman" panose="02020603050405020304" pitchFamily="18" charset="0"/>
              <a:cs typeface="Times New Roman" panose="02020603050405020304" pitchFamily="18" charset="0"/>
            </a:rPr>
            <a:t>GridSearchCV</a:t>
          </a:r>
        </a:p>
      </dgm:t>
    </dgm:pt>
    <dgm:pt modelId="{FC921C12-D6DB-4B28-88ED-6C512C2FBA0F}" type="parTrans" cxnId="{7B629A0F-465B-4526-B0EB-E78B055EBEAC}">
      <dgm:prSet/>
      <dgm:spPr/>
      <dgm:t>
        <a:bodyPr/>
        <a:lstStyle/>
        <a:p>
          <a:endParaRPr lang="en-US"/>
        </a:p>
      </dgm:t>
    </dgm:pt>
    <dgm:pt modelId="{A3F73639-F82C-44D8-ACEC-E2209914DD44}" type="sibTrans" cxnId="{7B629A0F-465B-4526-B0EB-E78B055EBEAC}">
      <dgm:prSet/>
      <dgm:spPr/>
      <dgm:t>
        <a:bodyPr/>
        <a:lstStyle/>
        <a:p>
          <a:endParaRPr lang="en-US"/>
        </a:p>
      </dgm:t>
    </dgm:pt>
    <dgm:pt modelId="{073A5C13-FD9A-428B-B964-9978E6FBC33F}">
      <dgm:prSet/>
      <dgm:spPr/>
      <dgm:t>
        <a:bodyPr/>
        <a:lstStyle/>
        <a:p>
          <a:r>
            <a:rPr lang="en-US" b="1" dirty="0">
              <a:latin typeface="Times New Roman" panose="02020603050405020304" pitchFamily="18" charset="0"/>
              <a:cs typeface="Times New Roman" panose="02020603050405020304" pitchFamily="18" charset="0"/>
            </a:rPr>
            <a:t>RandomSearchCV</a:t>
          </a:r>
        </a:p>
      </dgm:t>
    </dgm:pt>
    <dgm:pt modelId="{D9B4ADFC-D954-460B-A435-BFB50FFCBF3E}" type="parTrans" cxnId="{7B601A94-91D0-4BC7-9C92-4AFD12ABF472}">
      <dgm:prSet/>
      <dgm:spPr/>
      <dgm:t>
        <a:bodyPr/>
        <a:lstStyle/>
        <a:p>
          <a:endParaRPr lang="en-US"/>
        </a:p>
      </dgm:t>
    </dgm:pt>
    <dgm:pt modelId="{4EBACF3A-B51B-4265-ADB4-1BE6C8D28DE1}" type="sibTrans" cxnId="{7B601A94-91D0-4BC7-9C92-4AFD12ABF472}">
      <dgm:prSet/>
      <dgm:spPr/>
      <dgm:t>
        <a:bodyPr/>
        <a:lstStyle/>
        <a:p>
          <a:endParaRPr lang="en-US"/>
        </a:p>
      </dgm:t>
    </dgm:pt>
    <dgm:pt modelId="{0AE853DD-2316-4E0C-B758-C4D5F407D9D4}">
      <dgm:prSet/>
      <dgm:spPr/>
      <dgm:t>
        <a:bodyPr/>
        <a:lstStyle/>
        <a:p>
          <a:r>
            <a:rPr lang="en-US" b="1" u="none" dirty="0">
              <a:latin typeface="Times New Roman" panose="02020603050405020304" pitchFamily="18" charset="0"/>
              <a:cs typeface="Times New Roman" panose="02020603050405020304" pitchFamily="18" charset="0"/>
            </a:rPr>
            <a:t>Hyperparameters:</a:t>
          </a:r>
          <a:endParaRPr lang="en-US" u="none" dirty="0">
            <a:latin typeface="Times New Roman" panose="02020603050405020304" pitchFamily="18" charset="0"/>
            <a:cs typeface="Times New Roman" panose="02020603050405020304" pitchFamily="18" charset="0"/>
          </a:endParaRPr>
        </a:p>
      </dgm:t>
    </dgm:pt>
    <dgm:pt modelId="{E4674923-BC1C-45BC-A212-A07B4B979F04}" type="parTrans" cxnId="{B5AFEEA2-74AE-42EE-AD08-F9579F56BA3F}">
      <dgm:prSet/>
      <dgm:spPr/>
      <dgm:t>
        <a:bodyPr/>
        <a:lstStyle/>
        <a:p>
          <a:endParaRPr lang="en-US"/>
        </a:p>
      </dgm:t>
    </dgm:pt>
    <dgm:pt modelId="{CDDC94A3-F161-42EF-ADE9-2DAAF8C68374}" type="sibTrans" cxnId="{B5AFEEA2-74AE-42EE-AD08-F9579F56BA3F}">
      <dgm:prSet/>
      <dgm:spPr/>
      <dgm:t>
        <a:bodyPr/>
        <a:lstStyle/>
        <a:p>
          <a:endParaRPr lang="en-US"/>
        </a:p>
      </dgm:t>
    </dgm:pt>
    <dgm:pt modelId="{73D00B2E-4216-4426-B274-F361B193D110}">
      <dgm:prSet/>
      <dgm:spPr/>
      <dgm:t>
        <a:bodyPr/>
        <a:lstStyle/>
        <a:p>
          <a:r>
            <a:rPr lang="en-US" dirty="0">
              <a:latin typeface="Times New Roman" panose="02020603050405020304" pitchFamily="18" charset="0"/>
              <a:cs typeface="Times New Roman" panose="02020603050405020304" pitchFamily="18" charset="0"/>
            </a:rPr>
            <a:t>init: Method for initializing centroids</a:t>
          </a:r>
        </a:p>
      </dgm:t>
    </dgm:pt>
    <dgm:pt modelId="{62EA5C54-84F0-4C2A-BE28-C944C2F4FE6A}" type="parTrans" cxnId="{52CB6E55-4222-4C53-B432-62E66265ADB8}">
      <dgm:prSet/>
      <dgm:spPr/>
      <dgm:t>
        <a:bodyPr/>
        <a:lstStyle/>
        <a:p>
          <a:endParaRPr lang="en-US"/>
        </a:p>
      </dgm:t>
    </dgm:pt>
    <dgm:pt modelId="{74D3876A-2621-4C9A-A72C-8A74BD6EFEC2}" type="sibTrans" cxnId="{52CB6E55-4222-4C53-B432-62E66265ADB8}">
      <dgm:prSet/>
      <dgm:spPr/>
      <dgm:t>
        <a:bodyPr/>
        <a:lstStyle/>
        <a:p>
          <a:endParaRPr lang="en-US"/>
        </a:p>
      </dgm:t>
    </dgm:pt>
    <dgm:pt modelId="{0AC8B493-7F51-4235-8DB9-5A18C9C994A2}">
      <dgm:prSet/>
      <dgm:spPr/>
      <dgm:t>
        <a:bodyPr/>
        <a:lstStyle/>
        <a:p>
          <a:r>
            <a:rPr lang="en-US" dirty="0">
              <a:latin typeface="Times New Roman" panose="02020603050405020304" pitchFamily="18" charset="0"/>
              <a:cs typeface="Times New Roman" panose="02020603050405020304" pitchFamily="18" charset="0"/>
            </a:rPr>
            <a:t>max_iter: Maximum number of iterations for the KMeans algorithm. 	</a:t>
          </a:r>
        </a:p>
      </dgm:t>
    </dgm:pt>
    <dgm:pt modelId="{BCCE19E6-BF0A-4E1E-B289-EA5EABF004DD}" type="parTrans" cxnId="{A46A9C01-4B0F-40FE-9B84-82E605576DBA}">
      <dgm:prSet/>
      <dgm:spPr/>
      <dgm:t>
        <a:bodyPr/>
        <a:lstStyle/>
        <a:p>
          <a:endParaRPr lang="en-US"/>
        </a:p>
      </dgm:t>
    </dgm:pt>
    <dgm:pt modelId="{94340223-B1D4-4DCE-BBC4-9C8D6EC55851}" type="sibTrans" cxnId="{A46A9C01-4B0F-40FE-9B84-82E605576DBA}">
      <dgm:prSet/>
      <dgm:spPr/>
      <dgm:t>
        <a:bodyPr/>
        <a:lstStyle/>
        <a:p>
          <a:endParaRPr lang="en-US"/>
        </a:p>
      </dgm:t>
    </dgm:pt>
    <dgm:pt modelId="{F91B7973-8BEC-4049-96C6-EAC3BA12CF26}">
      <dgm:prSet/>
      <dgm:spPr/>
      <dgm:t>
        <a:bodyPr/>
        <a:lstStyle/>
        <a:p>
          <a:r>
            <a:rPr lang="en-US" dirty="0">
              <a:latin typeface="Times New Roman" panose="02020603050405020304" pitchFamily="18" charset="0"/>
              <a:cs typeface="Times New Roman" panose="02020603050405020304" pitchFamily="18" charset="0"/>
            </a:rPr>
            <a:t>n_clusters(param_grid): Number of clusters to form in KMeans.</a:t>
          </a:r>
        </a:p>
      </dgm:t>
    </dgm:pt>
    <dgm:pt modelId="{20C0F074-DF35-4952-AABE-C0ED2C12EB8A}" type="parTrans" cxnId="{9E445A89-292E-496A-BD86-6FFE28E540D1}">
      <dgm:prSet/>
      <dgm:spPr/>
      <dgm:t>
        <a:bodyPr/>
        <a:lstStyle/>
        <a:p>
          <a:endParaRPr lang="en-US"/>
        </a:p>
      </dgm:t>
    </dgm:pt>
    <dgm:pt modelId="{56DACEDE-A27C-4A24-9063-9B36A074D59A}" type="sibTrans" cxnId="{9E445A89-292E-496A-BD86-6FFE28E540D1}">
      <dgm:prSet/>
      <dgm:spPr/>
      <dgm:t>
        <a:bodyPr/>
        <a:lstStyle/>
        <a:p>
          <a:endParaRPr lang="en-US"/>
        </a:p>
      </dgm:t>
    </dgm:pt>
    <dgm:pt modelId="{D1ED26D8-D107-43A7-AFAC-8DA20215B73E}">
      <dgm:prSet/>
      <dgm:spPr/>
      <dgm:t>
        <a:bodyPr/>
        <a:lstStyle/>
        <a:p>
          <a:r>
            <a:rPr lang="en-US" dirty="0">
              <a:latin typeface="Times New Roman" panose="02020603050405020304" pitchFamily="18" charset="0"/>
              <a:cs typeface="Times New Roman" panose="02020603050405020304" pitchFamily="18" charset="0"/>
            </a:rPr>
            <a:t>n_init: Number of times the algorithm runs with different initializations. </a:t>
          </a:r>
        </a:p>
      </dgm:t>
    </dgm:pt>
    <dgm:pt modelId="{CF4E49EC-FAF5-4CEB-A79E-440AD9A484AD}" type="parTrans" cxnId="{88774316-6F87-4EB0-B501-27FAE29045C6}">
      <dgm:prSet/>
      <dgm:spPr/>
      <dgm:t>
        <a:bodyPr/>
        <a:lstStyle/>
        <a:p>
          <a:endParaRPr lang="en-US"/>
        </a:p>
      </dgm:t>
    </dgm:pt>
    <dgm:pt modelId="{81D6B4B0-C0BC-4F80-9264-F5773D212B11}" type="sibTrans" cxnId="{88774316-6F87-4EB0-B501-27FAE29045C6}">
      <dgm:prSet/>
      <dgm:spPr/>
      <dgm:t>
        <a:bodyPr/>
        <a:lstStyle/>
        <a:p>
          <a:endParaRPr lang="en-US"/>
        </a:p>
      </dgm:t>
    </dgm:pt>
    <dgm:pt modelId="{845E2FCC-9944-416B-B9A5-856648143874}">
      <dgm:prSet/>
      <dgm:spPr/>
      <dgm:t>
        <a:bodyPr/>
        <a:lstStyle/>
        <a:p>
          <a:r>
            <a:rPr lang="en-US" dirty="0">
              <a:latin typeface="Times New Roman" panose="02020603050405020304" pitchFamily="18" charset="0"/>
              <a:cs typeface="Times New Roman" panose="02020603050405020304" pitchFamily="18" charset="0"/>
            </a:rPr>
            <a:t>random_state: Sets a fixed seed for random number generation, ensuring reproducibility of results across different runs.</a:t>
          </a:r>
        </a:p>
      </dgm:t>
    </dgm:pt>
    <dgm:pt modelId="{109BC3AE-8192-4B18-80E7-87CCA502E56F}" type="parTrans" cxnId="{2504421A-6DD7-419F-9EA8-9E200A40C32D}">
      <dgm:prSet/>
      <dgm:spPr/>
      <dgm:t>
        <a:bodyPr/>
        <a:lstStyle/>
        <a:p>
          <a:endParaRPr lang="en-US"/>
        </a:p>
      </dgm:t>
    </dgm:pt>
    <dgm:pt modelId="{D6CB8518-29C8-48C2-A481-D7F4B69E5910}" type="sibTrans" cxnId="{2504421A-6DD7-419F-9EA8-9E200A40C32D}">
      <dgm:prSet/>
      <dgm:spPr/>
      <dgm:t>
        <a:bodyPr/>
        <a:lstStyle/>
        <a:p>
          <a:endParaRPr lang="en-US"/>
        </a:p>
      </dgm:t>
    </dgm:pt>
    <dgm:pt modelId="{A5C1E0B1-A215-41FA-9FEC-2CF352AA2126}">
      <dgm:prSet/>
      <dgm:spPr/>
      <dgm:t>
        <a:bodyPr/>
        <a:lstStyle/>
        <a:p>
          <a:r>
            <a:rPr lang="en-IN" dirty="0">
              <a:latin typeface="Times New Roman" panose="02020603050405020304" pitchFamily="18" charset="0"/>
              <a:cs typeface="Times New Roman" panose="02020603050405020304" pitchFamily="18" charset="0"/>
            </a:rPr>
            <a:t>tol: The tolerance for convergence</a:t>
          </a:r>
          <a:endParaRPr lang="en-US" dirty="0">
            <a:latin typeface="Times New Roman" panose="02020603050405020304" pitchFamily="18" charset="0"/>
            <a:cs typeface="Times New Roman" panose="02020603050405020304" pitchFamily="18" charset="0"/>
          </a:endParaRPr>
        </a:p>
      </dgm:t>
    </dgm:pt>
    <dgm:pt modelId="{0C0DC46D-6428-46FE-BBBF-7C6EE6CE4EAA}" type="parTrans" cxnId="{787C16F0-F79E-4724-BB43-EE41E1A4E740}">
      <dgm:prSet/>
      <dgm:spPr/>
      <dgm:t>
        <a:bodyPr/>
        <a:lstStyle/>
        <a:p>
          <a:endParaRPr lang="en-US"/>
        </a:p>
      </dgm:t>
    </dgm:pt>
    <dgm:pt modelId="{4C4B00ED-AA29-4192-8656-0F70FAF0EF85}" type="sibTrans" cxnId="{787C16F0-F79E-4724-BB43-EE41E1A4E740}">
      <dgm:prSet/>
      <dgm:spPr/>
      <dgm:t>
        <a:bodyPr/>
        <a:lstStyle/>
        <a:p>
          <a:endParaRPr lang="en-US"/>
        </a:p>
      </dgm:t>
    </dgm:pt>
    <dgm:pt modelId="{04E2B79B-4573-45FB-809A-5C073644AB08}">
      <dgm:prSet/>
      <dgm:spPr/>
      <dgm:t>
        <a:bodyPr/>
        <a:lstStyle/>
        <a:p>
          <a:endParaRPr lang="en-US" dirty="0">
            <a:latin typeface="Times New Roman" panose="02020603050405020304" pitchFamily="18" charset="0"/>
            <a:cs typeface="Times New Roman" panose="02020603050405020304" pitchFamily="18" charset="0"/>
          </a:endParaRPr>
        </a:p>
      </dgm:t>
    </dgm:pt>
    <dgm:pt modelId="{249FE3BD-F84C-400E-BCAC-D01105AB2ECA}" type="parTrans" cxnId="{2470BD9E-5ED4-4E9F-8F8E-7A8E54980AC8}">
      <dgm:prSet/>
      <dgm:spPr/>
      <dgm:t>
        <a:bodyPr/>
        <a:lstStyle/>
        <a:p>
          <a:endParaRPr lang="en-IN"/>
        </a:p>
      </dgm:t>
    </dgm:pt>
    <dgm:pt modelId="{8E76BAAC-1C8E-4A7D-8423-CE6C15F5ED3F}" type="sibTrans" cxnId="{2470BD9E-5ED4-4E9F-8F8E-7A8E54980AC8}">
      <dgm:prSet/>
      <dgm:spPr/>
      <dgm:t>
        <a:bodyPr/>
        <a:lstStyle/>
        <a:p>
          <a:endParaRPr lang="en-IN"/>
        </a:p>
      </dgm:t>
    </dgm:pt>
    <dgm:pt modelId="{DA19E3D4-38AC-44A3-8CEC-62E48A5D67C9}">
      <dgm:prSet/>
      <dgm:spPr/>
      <dgm:t>
        <a:bodyPr/>
        <a:lstStyle/>
        <a:p>
          <a:r>
            <a:rPr lang="en-US" b="1" dirty="0">
              <a:latin typeface="Times New Roman" panose="02020603050405020304" pitchFamily="18" charset="0"/>
              <a:cs typeface="Times New Roman" panose="02020603050405020304" pitchFamily="18" charset="0"/>
            </a:rPr>
            <a:t>Reason for choosing these Hyperparameters: </a:t>
          </a:r>
          <a:r>
            <a:rPr lang="en-US" dirty="0">
              <a:latin typeface="Times New Roman" panose="02020603050405020304" pitchFamily="18" charset="0"/>
              <a:cs typeface="Times New Roman" panose="02020603050405020304" pitchFamily="18" charset="0"/>
            </a:rPr>
            <a:t>These parameters were tuned to deliver the best clustering performance, maximizing intra-cluster similarity and inter-cluster differences for optimal results.</a:t>
          </a:r>
        </a:p>
      </dgm:t>
    </dgm:pt>
    <dgm:pt modelId="{40D3B5DA-9BD8-49CF-B033-C6A8E51034CD}" type="parTrans" cxnId="{A404DBBE-CE3B-4B29-8869-5B92452555D2}">
      <dgm:prSet/>
      <dgm:spPr/>
      <dgm:t>
        <a:bodyPr/>
        <a:lstStyle/>
        <a:p>
          <a:endParaRPr lang="en-IN"/>
        </a:p>
      </dgm:t>
    </dgm:pt>
    <dgm:pt modelId="{2C0980C7-26FD-489B-93C5-2050A2BB015B}" type="sibTrans" cxnId="{A404DBBE-CE3B-4B29-8869-5B92452555D2}">
      <dgm:prSet/>
      <dgm:spPr/>
      <dgm:t>
        <a:bodyPr/>
        <a:lstStyle/>
        <a:p>
          <a:endParaRPr lang="en-IN"/>
        </a:p>
      </dgm:t>
    </dgm:pt>
    <dgm:pt modelId="{8D46B44F-67F9-492F-A6E1-1CDBA8D1601B}" type="pres">
      <dgm:prSet presAssocID="{B15840C3-478F-4F1F-8E1E-FEFB14FEE631}" presName="linear" presStyleCnt="0">
        <dgm:presLayoutVars>
          <dgm:animLvl val="lvl"/>
          <dgm:resizeHandles val="exact"/>
        </dgm:presLayoutVars>
      </dgm:prSet>
      <dgm:spPr/>
    </dgm:pt>
    <dgm:pt modelId="{861C8B49-5E33-46B5-A895-E3A5446DDB84}" type="pres">
      <dgm:prSet presAssocID="{00B0F071-CEE2-4A23-AFE9-F04E685A79D2}" presName="parentText" presStyleLbl="node1" presStyleIdx="0" presStyleCnt="3" custLinFactY="-199807" custLinFactNeighborX="0" custLinFactNeighborY="-200000">
        <dgm:presLayoutVars>
          <dgm:chMax val="0"/>
          <dgm:bulletEnabled val="1"/>
        </dgm:presLayoutVars>
      </dgm:prSet>
      <dgm:spPr/>
    </dgm:pt>
    <dgm:pt modelId="{EB30BE6A-86C0-4003-8A0E-6337681A61CA}" type="pres">
      <dgm:prSet presAssocID="{E82F14BE-AE4D-4BC3-B727-DBEC4F520E62}" presName="spacer" presStyleCnt="0"/>
      <dgm:spPr/>
    </dgm:pt>
    <dgm:pt modelId="{8BBBEA7B-6529-4CBB-8F91-260BD95470F0}" type="pres">
      <dgm:prSet presAssocID="{0A82E325-7CB0-459E-8177-A7C8EE076065}" presName="parentText" presStyleLbl="node1" presStyleIdx="1" presStyleCnt="3">
        <dgm:presLayoutVars>
          <dgm:chMax val="0"/>
          <dgm:bulletEnabled val="1"/>
        </dgm:presLayoutVars>
      </dgm:prSet>
      <dgm:spPr/>
    </dgm:pt>
    <dgm:pt modelId="{A3213EC5-DC46-48B9-B956-32D557B0C6DC}" type="pres">
      <dgm:prSet presAssocID="{0A82E325-7CB0-459E-8177-A7C8EE076065}" presName="childText" presStyleLbl="revTx" presStyleIdx="0" presStyleCnt="2">
        <dgm:presLayoutVars>
          <dgm:bulletEnabled val="1"/>
        </dgm:presLayoutVars>
      </dgm:prSet>
      <dgm:spPr/>
    </dgm:pt>
    <dgm:pt modelId="{E0348D6B-719D-4A31-809A-8C48D5017F22}" type="pres">
      <dgm:prSet presAssocID="{0AE853DD-2316-4E0C-B758-C4D5F407D9D4}" presName="parentText" presStyleLbl="node1" presStyleIdx="2" presStyleCnt="3">
        <dgm:presLayoutVars>
          <dgm:chMax val="0"/>
          <dgm:bulletEnabled val="1"/>
        </dgm:presLayoutVars>
      </dgm:prSet>
      <dgm:spPr/>
    </dgm:pt>
    <dgm:pt modelId="{18CF53E2-B9BC-4443-854B-04DB1D454E1B}" type="pres">
      <dgm:prSet presAssocID="{0AE853DD-2316-4E0C-B758-C4D5F407D9D4}" presName="childText" presStyleLbl="revTx" presStyleIdx="1" presStyleCnt="2">
        <dgm:presLayoutVars>
          <dgm:bulletEnabled val="1"/>
        </dgm:presLayoutVars>
      </dgm:prSet>
      <dgm:spPr/>
    </dgm:pt>
  </dgm:ptLst>
  <dgm:cxnLst>
    <dgm:cxn modelId="{A46A9C01-4B0F-40FE-9B84-82E605576DBA}" srcId="{0AE853DD-2316-4E0C-B758-C4D5F407D9D4}" destId="{0AC8B493-7F51-4235-8DB9-5A18C9C994A2}" srcOrd="1" destOrd="0" parTransId="{BCCE19E6-BF0A-4E1E-B289-EA5EABF004DD}" sibTransId="{94340223-B1D4-4DCE-BBC4-9C8D6EC55851}"/>
    <dgm:cxn modelId="{6DD22304-8C15-40F5-924B-A7170CB3A4EC}" type="presOf" srcId="{F91B7973-8BEC-4049-96C6-EAC3BA12CF26}" destId="{18CF53E2-B9BC-4443-854B-04DB1D454E1B}" srcOrd="0" destOrd="2" presId="urn:microsoft.com/office/officeart/2005/8/layout/vList2"/>
    <dgm:cxn modelId="{7B629A0F-465B-4526-B0EB-E78B055EBEAC}" srcId="{0A82E325-7CB0-459E-8177-A7C8EE076065}" destId="{1CDFAFC3-0F6E-451B-8F8E-4421F270DBD1}" srcOrd="0" destOrd="0" parTransId="{FC921C12-D6DB-4B28-88ED-6C512C2FBA0F}" sibTransId="{A3F73639-F82C-44D8-ACEC-E2209914DD44}"/>
    <dgm:cxn modelId="{88774316-6F87-4EB0-B501-27FAE29045C6}" srcId="{0AE853DD-2316-4E0C-B758-C4D5F407D9D4}" destId="{D1ED26D8-D107-43A7-AFAC-8DA20215B73E}" srcOrd="3" destOrd="0" parTransId="{CF4E49EC-FAF5-4CEB-A79E-440AD9A484AD}" sibTransId="{81D6B4B0-C0BC-4F80-9264-F5773D212B11}"/>
    <dgm:cxn modelId="{2504421A-6DD7-419F-9EA8-9E200A40C32D}" srcId="{0AE853DD-2316-4E0C-B758-C4D5F407D9D4}" destId="{845E2FCC-9944-416B-B9A5-856648143874}" srcOrd="4" destOrd="0" parTransId="{109BC3AE-8192-4B18-80E7-87CCA502E56F}" sibTransId="{D6CB8518-29C8-48C2-A481-D7F4B69E5910}"/>
    <dgm:cxn modelId="{AC3E0024-D42D-405B-856F-BDA35875D314}" srcId="{B15840C3-478F-4F1F-8E1E-FEFB14FEE631}" destId="{0A82E325-7CB0-459E-8177-A7C8EE076065}" srcOrd="1" destOrd="0" parTransId="{8421C0F3-95B0-4D79-80FD-F8D7D18605A5}" sibTransId="{5AF0CEAB-A14A-4CA6-B072-C8B0718F8ACA}"/>
    <dgm:cxn modelId="{D5AA1D2B-420A-4855-AB81-43F812EBC093}" type="presOf" srcId="{0AC8B493-7F51-4235-8DB9-5A18C9C994A2}" destId="{18CF53E2-B9BC-4443-854B-04DB1D454E1B}" srcOrd="0" destOrd="1" presId="urn:microsoft.com/office/officeart/2005/8/layout/vList2"/>
    <dgm:cxn modelId="{CD3A023C-9A83-41BB-9D35-419DDD3C0E49}" type="presOf" srcId="{A5C1E0B1-A215-41FA-9FEC-2CF352AA2126}" destId="{18CF53E2-B9BC-4443-854B-04DB1D454E1B}" srcOrd="0" destOrd="5" presId="urn:microsoft.com/office/officeart/2005/8/layout/vList2"/>
    <dgm:cxn modelId="{A2DC5943-548E-4A37-8A7A-C5423C06D388}" type="presOf" srcId="{73D00B2E-4216-4426-B274-F361B193D110}" destId="{18CF53E2-B9BC-4443-854B-04DB1D454E1B}" srcOrd="0" destOrd="0" presId="urn:microsoft.com/office/officeart/2005/8/layout/vList2"/>
    <dgm:cxn modelId="{A9839D4F-F231-4722-9EE1-392EA8CBB8B3}" type="presOf" srcId="{0A82E325-7CB0-459E-8177-A7C8EE076065}" destId="{8BBBEA7B-6529-4CBB-8F91-260BD95470F0}" srcOrd="0" destOrd="0" presId="urn:microsoft.com/office/officeart/2005/8/layout/vList2"/>
    <dgm:cxn modelId="{52CB6E55-4222-4C53-B432-62E66265ADB8}" srcId="{0AE853DD-2316-4E0C-B758-C4D5F407D9D4}" destId="{73D00B2E-4216-4426-B274-F361B193D110}" srcOrd="0" destOrd="0" parTransId="{62EA5C54-84F0-4C2A-BE28-C944C2F4FE6A}" sibTransId="{74D3876A-2621-4C9A-A72C-8A74BD6EFEC2}"/>
    <dgm:cxn modelId="{C4548857-3E20-4319-9B2E-13E4F34F5985}" type="presOf" srcId="{073A5C13-FD9A-428B-B964-9978E6FBC33F}" destId="{A3213EC5-DC46-48B9-B956-32D557B0C6DC}" srcOrd="0" destOrd="1" presId="urn:microsoft.com/office/officeart/2005/8/layout/vList2"/>
    <dgm:cxn modelId="{590B4C7E-5394-4590-A7D2-AA36D0893273}" type="presOf" srcId="{0AE853DD-2316-4E0C-B758-C4D5F407D9D4}" destId="{E0348D6B-719D-4A31-809A-8C48D5017F22}" srcOrd="0" destOrd="0" presId="urn:microsoft.com/office/officeart/2005/8/layout/vList2"/>
    <dgm:cxn modelId="{50914980-A020-4C7C-9103-66AD5B942B41}" srcId="{B15840C3-478F-4F1F-8E1E-FEFB14FEE631}" destId="{00B0F071-CEE2-4A23-AFE9-F04E685A79D2}" srcOrd="0" destOrd="0" parTransId="{2E004C86-2FC8-4C3B-8546-AFF8A9AFDBC9}" sibTransId="{E82F14BE-AE4D-4BC3-B727-DBEC4F520E62}"/>
    <dgm:cxn modelId="{856F8C83-9F23-4191-BF96-9DBFD1B37ACC}" type="presOf" srcId="{1CDFAFC3-0F6E-451B-8F8E-4421F270DBD1}" destId="{A3213EC5-DC46-48B9-B956-32D557B0C6DC}" srcOrd="0" destOrd="0" presId="urn:microsoft.com/office/officeart/2005/8/layout/vList2"/>
    <dgm:cxn modelId="{9E445A89-292E-496A-BD86-6FFE28E540D1}" srcId="{0AE853DD-2316-4E0C-B758-C4D5F407D9D4}" destId="{F91B7973-8BEC-4049-96C6-EAC3BA12CF26}" srcOrd="2" destOrd="0" parTransId="{20C0F074-DF35-4952-AABE-C0ED2C12EB8A}" sibTransId="{56DACEDE-A27C-4A24-9063-9B36A074D59A}"/>
    <dgm:cxn modelId="{7B601A94-91D0-4BC7-9C92-4AFD12ABF472}" srcId="{0A82E325-7CB0-459E-8177-A7C8EE076065}" destId="{073A5C13-FD9A-428B-B964-9978E6FBC33F}" srcOrd="1" destOrd="0" parTransId="{D9B4ADFC-D954-460B-A435-BFB50FFCBF3E}" sibTransId="{4EBACF3A-B51B-4265-ADB4-1BE6C8D28DE1}"/>
    <dgm:cxn modelId="{2470BD9E-5ED4-4E9F-8F8E-7A8E54980AC8}" srcId="{0AE853DD-2316-4E0C-B758-C4D5F407D9D4}" destId="{04E2B79B-4573-45FB-809A-5C073644AB08}" srcOrd="7" destOrd="0" parTransId="{249FE3BD-F84C-400E-BCAC-D01105AB2ECA}" sibTransId="{8E76BAAC-1C8E-4A7D-8423-CE6C15F5ED3F}"/>
    <dgm:cxn modelId="{B5AFEEA2-74AE-42EE-AD08-F9579F56BA3F}" srcId="{B15840C3-478F-4F1F-8E1E-FEFB14FEE631}" destId="{0AE853DD-2316-4E0C-B758-C4D5F407D9D4}" srcOrd="2" destOrd="0" parTransId="{E4674923-BC1C-45BC-A212-A07B4B979F04}" sibTransId="{CDDC94A3-F161-42EF-ADE9-2DAAF8C68374}"/>
    <dgm:cxn modelId="{C2235FA5-9366-45E6-B096-B3F76782540B}" type="presOf" srcId="{B15840C3-478F-4F1F-8E1E-FEFB14FEE631}" destId="{8D46B44F-67F9-492F-A6E1-1CDBA8D1601B}" srcOrd="0" destOrd="0" presId="urn:microsoft.com/office/officeart/2005/8/layout/vList2"/>
    <dgm:cxn modelId="{CB757EA7-9696-4CFB-8E2B-46362485A606}" type="presOf" srcId="{DA19E3D4-38AC-44A3-8CEC-62E48A5D67C9}" destId="{18CF53E2-B9BC-4443-854B-04DB1D454E1B}" srcOrd="0" destOrd="6" presId="urn:microsoft.com/office/officeart/2005/8/layout/vList2"/>
    <dgm:cxn modelId="{CE2BA1B6-68B6-43DD-AA8E-6554B5DDA3F6}" type="presOf" srcId="{D1ED26D8-D107-43A7-AFAC-8DA20215B73E}" destId="{18CF53E2-B9BC-4443-854B-04DB1D454E1B}" srcOrd="0" destOrd="3" presId="urn:microsoft.com/office/officeart/2005/8/layout/vList2"/>
    <dgm:cxn modelId="{A404DBBE-CE3B-4B29-8869-5B92452555D2}" srcId="{0AE853DD-2316-4E0C-B758-C4D5F407D9D4}" destId="{DA19E3D4-38AC-44A3-8CEC-62E48A5D67C9}" srcOrd="6" destOrd="0" parTransId="{40D3B5DA-9BD8-49CF-B033-C6A8E51034CD}" sibTransId="{2C0980C7-26FD-489B-93C5-2050A2BB015B}"/>
    <dgm:cxn modelId="{CC7477D7-87BE-4BA5-9925-9D4FB481982E}" type="presOf" srcId="{04E2B79B-4573-45FB-809A-5C073644AB08}" destId="{18CF53E2-B9BC-4443-854B-04DB1D454E1B}" srcOrd="0" destOrd="7" presId="urn:microsoft.com/office/officeart/2005/8/layout/vList2"/>
    <dgm:cxn modelId="{12CC44DA-FBC1-41F9-A210-1CCFBB3A11A0}" type="presOf" srcId="{00B0F071-CEE2-4A23-AFE9-F04E685A79D2}" destId="{861C8B49-5E33-46B5-A895-E3A5446DDB84}" srcOrd="0" destOrd="0" presId="urn:microsoft.com/office/officeart/2005/8/layout/vList2"/>
    <dgm:cxn modelId="{DBD7ACEA-51ED-4977-B3BC-BEC854E0A7E5}" type="presOf" srcId="{845E2FCC-9944-416B-B9A5-856648143874}" destId="{18CF53E2-B9BC-4443-854B-04DB1D454E1B}" srcOrd="0" destOrd="4" presId="urn:microsoft.com/office/officeart/2005/8/layout/vList2"/>
    <dgm:cxn modelId="{787C16F0-F79E-4724-BB43-EE41E1A4E740}" srcId="{0AE853DD-2316-4E0C-B758-C4D5F407D9D4}" destId="{A5C1E0B1-A215-41FA-9FEC-2CF352AA2126}" srcOrd="5" destOrd="0" parTransId="{0C0DC46D-6428-46FE-BBBF-7C6EE6CE4EAA}" sibTransId="{4C4B00ED-AA29-4192-8656-0F70FAF0EF85}"/>
    <dgm:cxn modelId="{5D9C192B-CD8F-4EE8-8794-F3516F74D816}" type="presParOf" srcId="{8D46B44F-67F9-492F-A6E1-1CDBA8D1601B}" destId="{861C8B49-5E33-46B5-A895-E3A5446DDB84}" srcOrd="0" destOrd="0" presId="urn:microsoft.com/office/officeart/2005/8/layout/vList2"/>
    <dgm:cxn modelId="{78C46B3B-86AA-4FED-8119-6289CBB4D7E8}" type="presParOf" srcId="{8D46B44F-67F9-492F-A6E1-1CDBA8D1601B}" destId="{EB30BE6A-86C0-4003-8A0E-6337681A61CA}" srcOrd="1" destOrd="0" presId="urn:microsoft.com/office/officeart/2005/8/layout/vList2"/>
    <dgm:cxn modelId="{834C861F-1CE8-4FAE-BB2A-A05E29D8B2CD}" type="presParOf" srcId="{8D46B44F-67F9-492F-A6E1-1CDBA8D1601B}" destId="{8BBBEA7B-6529-4CBB-8F91-260BD95470F0}" srcOrd="2" destOrd="0" presId="urn:microsoft.com/office/officeart/2005/8/layout/vList2"/>
    <dgm:cxn modelId="{423FF286-25FB-43E1-8CE2-24ABB1912623}" type="presParOf" srcId="{8D46B44F-67F9-492F-A6E1-1CDBA8D1601B}" destId="{A3213EC5-DC46-48B9-B956-32D557B0C6DC}" srcOrd="3" destOrd="0" presId="urn:microsoft.com/office/officeart/2005/8/layout/vList2"/>
    <dgm:cxn modelId="{753ADC75-0513-464F-BFCF-0807320718D0}" type="presParOf" srcId="{8D46B44F-67F9-492F-A6E1-1CDBA8D1601B}" destId="{E0348D6B-719D-4A31-809A-8C48D5017F22}" srcOrd="4" destOrd="0" presId="urn:microsoft.com/office/officeart/2005/8/layout/vList2"/>
    <dgm:cxn modelId="{11990307-96BA-47FE-B0A7-9B4656BAD00E}" type="presParOf" srcId="{8D46B44F-67F9-492F-A6E1-1CDBA8D1601B}" destId="{18CF53E2-B9BC-4443-854B-04DB1D454E1B}"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8A2B74-2534-406C-9C07-511A6C85C8B1}"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C94BEA9A-0C83-4728-8754-2599CD8A5D1C}">
      <dgm:prSet/>
      <dgm:spPr/>
      <dgm:t>
        <a:bodyPr/>
        <a:lstStyle/>
        <a:p>
          <a:r>
            <a:rPr lang="en-IN" b="1" dirty="0">
              <a:latin typeface="Times New Roman" panose="02020603050405020304" pitchFamily="18" charset="0"/>
              <a:cs typeface="Times New Roman" panose="02020603050405020304" pitchFamily="18" charset="0"/>
            </a:rPr>
            <a:t>Multiple Linear Regression:</a:t>
          </a:r>
          <a:endParaRPr lang="en-US" b="1" dirty="0">
            <a:latin typeface="Times New Roman" panose="02020603050405020304" pitchFamily="18" charset="0"/>
            <a:cs typeface="Times New Roman" panose="02020603050405020304" pitchFamily="18" charset="0"/>
          </a:endParaRPr>
        </a:p>
      </dgm:t>
    </dgm:pt>
    <dgm:pt modelId="{4E0105AD-32FA-4694-835C-6033BAC24FE9}" type="parTrans" cxnId="{7F8DFFFE-1448-4575-A3F6-83822621F692}">
      <dgm:prSet/>
      <dgm:spPr/>
      <dgm:t>
        <a:bodyPr/>
        <a:lstStyle/>
        <a:p>
          <a:endParaRPr lang="en-US"/>
        </a:p>
      </dgm:t>
    </dgm:pt>
    <dgm:pt modelId="{32AF5B39-3B8F-47FB-8966-EDD61020C45D}" type="sibTrans" cxnId="{7F8DFFFE-1448-4575-A3F6-83822621F692}">
      <dgm:prSet/>
      <dgm:spPr/>
      <dgm:t>
        <a:bodyPr/>
        <a:lstStyle/>
        <a:p>
          <a:endParaRPr lang="en-US"/>
        </a:p>
      </dgm:t>
    </dgm:pt>
    <dgm:pt modelId="{FBC1E094-F3CD-4A6F-A202-7C81D94CDBCB}">
      <dgm:prSet/>
      <dgm:spPr/>
      <dgm:t>
        <a:bodyPr/>
        <a:lstStyle/>
        <a:p>
          <a:pPr algn="just"/>
          <a:r>
            <a:rPr lang="en-IN" dirty="0">
              <a:latin typeface="Times New Roman" panose="02020603050405020304" pitchFamily="18" charset="0"/>
              <a:cs typeface="Times New Roman" panose="02020603050405020304" pitchFamily="18" charset="0"/>
            </a:rPr>
            <a:t>Served as the baseline model for predicting life expectancy using linear relationships between features. Achieved an R-Squared score of 92%, but struggled with multicollinearity and overfitting.</a:t>
          </a:r>
          <a:endParaRPr lang="en-US" dirty="0">
            <a:latin typeface="Times New Roman" panose="02020603050405020304" pitchFamily="18" charset="0"/>
            <a:cs typeface="Times New Roman" panose="02020603050405020304" pitchFamily="18" charset="0"/>
          </a:endParaRPr>
        </a:p>
      </dgm:t>
    </dgm:pt>
    <dgm:pt modelId="{5FE87BDC-EB43-4263-BF20-2D7E85A0628A}" type="parTrans" cxnId="{B5D5FB6C-8831-4DC7-AFAC-AB10251CB7C3}">
      <dgm:prSet/>
      <dgm:spPr/>
      <dgm:t>
        <a:bodyPr/>
        <a:lstStyle/>
        <a:p>
          <a:endParaRPr lang="en-US"/>
        </a:p>
      </dgm:t>
    </dgm:pt>
    <dgm:pt modelId="{5FF259E9-BC18-4555-AB9C-C884F0BE50BF}" type="sibTrans" cxnId="{B5D5FB6C-8831-4DC7-AFAC-AB10251CB7C3}">
      <dgm:prSet/>
      <dgm:spPr/>
      <dgm:t>
        <a:bodyPr/>
        <a:lstStyle/>
        <a:p>
          <a:endParaRPr lang="en-US"/>
        </a:p>
      </dgm:t>
    </dgm:pt>
    <dgm:pt modelId="{BFB9D2E0-A184-476D-AF10-12A9FB7625A6}">
      <dgm:prSet/>
      <dgm:spPr/>
      <dgm:t>
        <a:bodyPr/>
        <a:lstStyle/>
        <a:p>
          <a:r>
            <a:rPr lang="en-IN" b="1" dirty="0">
              <a:latin typeface="Times New Roman" panose="02020603050405020304" pitchFamily="18" charset="0"/>
              <a:cs typeface="Times New Roman" panose="02020603050405020304" pitchFamily="18" charset="0"/>
            </a:rPr>
            <a:t>Ridge Regression:</a:t>
          </a:r>
          <a:endParaRPr lang="en-US" b="1" dirty="0">
            <a:latin typeface="Times New Roman" panose="02020603050405020304" pitchFamily="18" charset="0"/>
            <a:cs typeface="Times New Roman" panose="02020603050405020304" pitchFamily="18" charset="0"/>
          </a:endParaRPr>
        </a:p>
      </dgm:t>
    </dgm:pt>
    <dgm:pt modelId="{54CD04E0-6F4C-43EC-91E1-32387323983C}" type="parTrans" cxnId="{751BFC02-5252-4882-968E-64C7ECEB116F}">
      <dgm:prSet/>
      <dgm:spPr/>
      <dgm:t>
        <a:bodyPr/>
        <a:lstStyle/>
        <a:p>
          <a:endParaRPr lang="en-US"/>
        </a:p>
      </dgm:t>
    </dgm:pt>
    <dgm:pt modelId="{74D1A21B-EFA2-4DC9-9DCE-9B1C81F9CDD8}" type="sibTrans" cxnId="{751BFC02-5252-4882-968E-64C7ECEB116F}">
      <dgm:prSet/>
      <dgm:spPr/>
      <dgm:t>
        <a:bodyPr/>
        <a:lstStyle/>
        <a:p>
          <a:endParaRPr lang="en-US"/>
        </a:p>
      </dgm:t>
    </dgm:pt>
    <dgm:pt modelId="{D0513C54-D822-440A-BAEF-10E0350B8ACE}">
      <dgm:prSet/>
      <dgm:spPr/>
      <dgm:t>
        <a:bodyPr/>
        <a:lstStyle/>
        <a:p>
          <a:pPr algn="just"/>
          <a:r>
            <a:rPr lang="en-US" dirty="0">
              <a:latin typeface="Times New Roman" panose="02020603050405020304" pitchFamily="18" charset="0"/>
              <a:cs typeface="Times New Roman" panose="02020603050405020304" pitchFamily="18" charset="0"/>
            </a:rPr>
            <a:t>Enhanced MLR using L2 regularization to handle multicollinearity, achieved an R² of 94%.</a:t>
          </a:r>
        </a:p>
      </dgm:t>
    </dgm:pt>
    <dgm:pt modelId="{AE552FEC-F9F2-44A9-BE18-3C3AD8A00E49}" type="parTrans" cxnId="{FEA54EE7-708C-43D2-BE09-7396E3C0554D}">
      <dgm:prSet/>
      <dgm:spPr/>
      <dgm:t>
        <a:bodyPr/>
        <a:lstStyle/>
        <a:p>
          <a:endParaRPr lang="en-US"/>
        </a:p>
      </dgm:t>
    </dgm:pt>
    <dgm:pt modelId="{E3E2568F-C7FF-4F99-8BCA-3E8A2C8FA4E8}" type="sibTrans" cxnId="{FEA54EE7-708C-43D2-BE09-7396E3C0554D}">
      <dgm:prSet/>
      <dgm:spPr/>
      <dgm:t>
        <a:bodyPr/>
        <a:lstStyle/>
        <a:p>
          <a:endParaRPr lang="en-US"/>
        </a:p>
      </dgm:t>
    </dgm:pt>
    <dgm:pt modelId="{760FA1D4-D82C-4A35-B296-730EA2411CE6}">
      <dgm:prSet/>
      <dgm:spPr/>
      <dgm:t>
        <a:bodyPr/>
        <a:lstStyle/>
        <a:p>
          <a:r>
            <a:rPr lang="en-IN" b="1" dirty="0">
              <a:latin typeface="Times New Roman" panose="02020603050405020304" pitchFamily="18" charset="0"/>
              <a:cs typeface="Times New Roman" panose="02020603050405020304" pitchFamily="18" charset="0"/>
            </a:rPr>
            <a:t>Random Forest Regression:</a:t>
          </a:r>
          <a:endParaRPr lang="en-US" b="1" dirty="0">
            <a:latin typeface="Times New Roman" panose="02020603050405020304" pitchFamily="18" charset="0"/>
            <a:cs typeface="Times New Roman" panose="02020603050405020304" pitchFamily="18" charset="0"/>
          </a:endParaRPr>
        </a:p>
      </dgm:t>
    </dgm:pt>
    <dgm:pt modelId="{62BFBF7E-BAA8-4468-8258-5D0198A293AD}" type="parTrans" cxnId="{B7CE0A31-956C-4DA4-A70D-8CC26DF9D9C5}">
      <dgm:prSet/>
      <dgm:spPr/>
      <dgm:t>
        <a:bodyPr/>
        <a:lstStyle/>
        <a:p>
          <a:endParaRPr lang="en-US"/>
        </a:p>
      </dgm:t>
    </dgm:pt>
    <dgm:pt modelId="{B549F0F6-347F-4CDF-986D-0624B0CA7A31}" type="sibTrans" cxnId="{B7CE0A31-956C-4DA4-A70D-8CC26DF9D9C5}">
      <dgm:prSet/>
      <dgm:spPr/>
      <dgm:t>
        <a:bodyPr/>
        <a:lstStyle/>
        <a:p>
          <a:endParaRPr lang="en-US"/>
        </a:p>
      </dgm:t>
    </dgm:pt>
    <dgm:pt modelId="{CDF3F712-8FE1-4812-AB3E-76CBC53C78B7}">
      <dgm:prSet/>
      <dgm:spPr/>
      <dgm:t>
        <a:bodyPr/>
        <a:lstStyle/>
        <a:p>
          <a:pPr algn="just"/>
          <a:r>
            <a:rPr lang="en-US" dirty="0">
              <a:latin typeface="Times New Roman" panose="02020603050405020304" pitchFamily="18" charset="0"/>
              <a:cs typeface="Times New Roman" panose="02020603050405020304" pitchFamily="18" charset="0"/>
            </a:rPr>
            <a:t>Captured non-linear relationships and feature interactions, with an R² of 99.84%.</a:t>
          </a:r>
        </a:p>
      </dgm:t>
    </dgm:pt>
    <dgm:pt modelId="{F9E7DCD5-5FFD-4092-BEFC-0C1F0D1D665B}" type="parTrans" cxnId="{41BA7618-7BDD-4972-B2CD-5C066D7C3C6A}">
      <dgm:prSet/>
      <dgm:spPr/>
      <dgm:t>
        <a:bodyPr/>
        <a:lstStyle/>
        <a:p>
          <a:endParaRPr lang="en-US"/>
        </a:p>
      </dgm:t>
    </dgm:pt>
    <dgm:pt modelId="{F6CDC497-2A97-4CB8-BD9D-021E17EBC015}" type="sibTrans" cxnId="{41BA7618-7BDD-4972-B2CD-5C066D7C3C6A}">
      <dgm:prSet/>
      <dgm:spPr/>
      <dgm:t>
        <a:bodyPr/>
        <a:lstStyle/>
        <a:p>
          <a:endParaRPr lang="en-US"/>
        </a:p>
      </dgm:t>
    </dgm:pt>
    <dgm:pt modelId="{BFA6C39A-6CD6-48A9-9D45-A3E93CC4362C}" type="pres">
      <dgm:prSet presAssocID="{478A2B74-2534-406C-9C07-511A6C85C8B1}" presName="linear" presStyleCnt="0">
        <dgm:presLayoutVars>
          <dgm:dir/>
          <dgm:animLvl val="lvl"/>
          <dgm:resizeHandles val="exact"/>
        </dgm:presLayoutVars>
      </dgm:prSet>
      <dgm:spPr/>
    </dgm:pt>
    <dgm:pt modelId="{E6D9E5B9-2FB7-4D51-8F2E-4D9996136FC1}" type="pres">
      <dgm:prSet presAssocID="{C94BEA9A-0C83-4728-8754-2599CD8A5D1C}" presName="parentLin" presStyleCnt="0"/>
      <dgm:spPr/>
    </dgm:pt>
    <dgm:pt modelId="{55C49D66-4EFB-4C59-B015-B8171CA2B34B}" type="pres">
      <dgm:prSet presAssocID="{C94BEA9A-0C83-4728-8754-2599CD8A5D1C}" presName="parentLeftMargin" presStyleLbl="node1" presStyleIdx="0" presStyleCnt="3"/>
      <dgm:spPr/>
    </dgm:pt>
    <dgm:pt modelId="{0E2B5B39-00D0-4AD2-9B1D-6C6921BEC709}" type="pres">
      <dgm:prSet presAssocID="{C94BEA9A-0C83-4728-8754-2599CD8A5D1C}" presName="parentText" presStyleLbl="node1" presStyleIdx="0" presStyleCnt="3">
        <dgm:presLayoutVars>
          <dgm:chMax val="0"/>
          <dgm:bulletEnabled val="1"/>
        </dgm:presLayoutVars>
      </dgm:prSet>
      <dgm:spPr/>
    </dgm:pt>
    <dgm:pt modelId="{73D1E6B7-4647-4270-B6C2-1721BA61E50E}" type="pres">
      <dgm:prSet presAssocID="{C94BEA9A-0C83-4728-8754-2599CD8A5D1C}" presName="negativeSpace" presStyleCnt="0"/>
      <dgm:spPr/>
    </dgm:pt>
    <dgm:pt modelId="{BD301547-B33A-4D79-B6EC-2E125DD71DCF}" type="pres">
      <dgm:prSet presAssocID="{C94BEA9A-0C83-4728-8754-2599CD8A5D1C}" presName="childText" presStyleLbl="conFgAcc1" presStyleIdx="0" presStyleCnt="3">
        <dgm:presLayoutVars>
          <dgm:bulletEnabled val="1"/>
        </dgm:presLayoutVars>
      </dgm:prSet>
      <dgm:spPr/>
    </dgm:pt>
    <dgm:pt modelId="{51018674-28B2-4F15-A652-696CBC60943D}" type="pres">
      <dgm:prSet presAssocID="{32AF5B39-3B8F-47FB-8966-EDD61020C45D}" presName="spaceBetweenRectangles" presStyleCnt="0"/>
      <dgm:spPr/>
    </dgm:pt>
    <dgm:pt modelId="{6C8DD5BC-12A8-413E-84E4-0BA23CBF7386}" type="pres">
      <dgm:prSet presAssocID="{BFB9D2E0-A184-476D-AF10-12A9FB7625A6}" presName="parentLin" presStyleCnt="0"/>
      <dgm:spPr/>
    </dgm:pt>
    <dgm:pt modelId="{3129A8C3-668B-4CF9-959F-460BC19FD665}" type="pres">
      <dgm:prSet presAssocID="{BFB9D2E0-A184-476D-AF10-12A9FB7625A6}" presName="parentLeftMargin" presStyleLbl="node1" presStyleIdx="0" presStyleCnt="3"/>
      <dgm:spPr/>
    </dgm:pt>
    <dgm:pt modelId="{4C0768C7-92D6-4745-AFD3-FA3D1305B32C}" type="pres">
      <dgm:prSet presAssocID="{BFB9D2E0-A184-476D-AF10-12A9FB7625A6}" presName="parentText" presStyleLbl="node1" presStyleIdx="1" presStyleCnt="3">
        <dgm:presLayoutVars>
          <dgm:chMax val="0"/>
          <dgm:bulletEnabled val="1"/>
        </dgm:presLayoutVars>
      </dgm:prSet>
      <dgm:spPr/>
    </dgm:pt>
    <dgm:pt modelId="{4FDEE907-4FB0-4D88-84CC-87CD2F134147}" type="pres">
      <dgm:prSet presAssocID="{BFB9D2E0-A184-476D-AF10-12A9FB7625A6}" presName="negativeSpace" presStyleCnt="0"/>
      <dgm:spPr/>
    </dgm:pt>
    <dgm:pt modelId="{C933FFE8-0846-4A06-B680-5370ED95B731}" type="pres">
      <dgm:prSet presAssocID="{BFB9D2E0-A184-476D-AF10-12A9FB7625A6}" presName="childText" presStyleLbl="conFgAcc1" presStyleIdx="1" presStyleCnt="3">
        <dgm:presLayoutVars>
          <dgm:bulletEnabled val="1"/>
        </dgm:presLayoutVars>
      </dgm:prSet>
      <dgm:spPr/>
    </dgm:pt>
    <dgm:pt modelId="{1867B93E-FFBA-4AD6-A6C5-4C067BCFE005}" type="pres">
      <dgm:prSet presAssocID="{74D1A21B-EFA2-4DC9-9DCE-9B1C81F9CDD8}" presName="spaceBetweenRectangles" presStyleCnt="0"/>
      <dgm:spPr/>
    </dgm:pt>
    <dgm:pt modelId="{A699775C-B187-4E27-9A6A-972FD387C3AD}" type="pres">
      <dgm:prSet presAssocID="{760FA1D4-D82C-4A35-B296-730EA2411CE6}" presName="parentLin" presStyleCnt="0"/>
      <dgm:spPr/>
    </dgm:pt>
    <dgm:pt modelId="{5987AF8F-160A-4FBD-B19D-4A9398EFA366}" type="pres">
      <dgm:prSet presAssocID="{760FA1D4-D82C-4A35-B296-730EA2411CE6}" presName="parentLeftMargin" presStyleLbl="node1" presStyleIdx="1" presStyleCnt="3"/>
      <dgm:spPr/>
    </dgm:pt>
    <dgm:pt modelId="{B662C7AA-0A46-4682-BBFE-77ACDA027B60}" type="pres">
      <dgm:prSet presAssocID="{760FA1D4-D82C-4A35-B296-730EA2411CE6}" presName="parentText" presStyleLbl="node1" presStyleIdx="2" presStyleCnt="3">
        <dgm:presLayoutVars>
          <dgm:chMax val="0"/>
          <dgm:bulletEnabled val="1"/>
        </dgm:presLayoutVars>
      </dgm:prSet>
      <dgm:spPr/>
    </dgm:pt>
    <dgm:pt modelId="{0185CE21-29FD-439A-B001-4D0F4FB7548B}" type="pres">
      <dgm:prSet presAssocID="{760FA1D4-D82C-4A35-B296-730EA2411CE6}" presName="negativeSpace" presStyleCnt="0"/>
      <dgm:spPr/>
    </dgm:pt>
    <dgm:pt modelId="{09197582-9A7A-4A63-A8E6-0E47101C5DFE}" type="pres">
      <dgm:prSet presAssocID="{760FA1D4-D82C-4A35-B296-730EA2411CE6}" presName="childText" presStyleLbl="conFgAcc1" presStyleIdx="2" presStyleCnt="3">
        <dgm:presLayoutVars>
          <dgm:bulletEnabled val="1"/>
        </dgm:presLayoutVars>
      </dgm:prSet>
      <dgm:spPr/>
    </dgm:pt>
  </dgm:ptLst>
  <dgm:cxnLst>
    <dgm:cxn modelId="{751BFC02-5252-4882-968E-64C7ECEB116F}" srcId="{478A2B74-2534-406C-9C07-511A6C85C8B1}" destId="{BFB9D2E0-A184-476D-AF10-12A9FB7625A6}" srcOrd="1" destOrd="0" parTransId="{54CD04E0-6F4C-43EC-91E1-32387323983C}" sibTransId="{74D1A21B-EFA2-4DC9-9DCE-9B1C81F9CDD8}"/>
    <dgm:cxn modelId="{41BA7618-7BDD-4972-B2CD-5C066D7C3C6A}" srcId="{760FA1D4-D82C-4A35-B296-730EA2411CE6}" destId="{CDF3F712-8FE1-4812-AB3E-76CBC53C78B7}" srcOrd="0" destOrd="0" parTransId="{F9E7DCD5-5FFD-4092-BEFC-0C1F0D1D665B}" sibTransId="{F6CDC497-2A97-4CB8-BD9D-021E17EBC015}"/>
    <dgm:cxn modelId="{18705D1B-851C-47B1-871B-BC653B98D3B2}" type="presOf" srcId="{478A2B74-2534-406C-9C07-511A6C85C8B1}" destId="{BFA6C39A-6CD6-48A9-9D45-A3E93CC4362C}" srcOrd="0" destOrd="0" presId="urn:microsoft.com/office/officeart/2005/8/layout/list1"/>
    <dgm:cxn modelId="{B7CE0A31-956C-4DA4-A70D-8CC26DF9D9C5}" srcId="{478A2B74-2534-406C-9C07-511A6C85C8B1}" destId="{760FA1D4-D82C-4A35-B296-730EA2411CE6}" srcOrd="2" destOrd="0" parTransId="{62BFBF7E-BAA8-4468-8258-5D0198A293AD}" sibTransId="{B549F0F6-347F-4CDF-986D-0624B0CA7A31}"/>
    <dgm:cxn modelId="{3A34EF48-9AB4-410E-AEDD-635D81B5A392}" type="presOf" srcId="{C94BEA9A-0C83-4728-8754-2599CD8A5D1C}" destId="{55C49D66-4EFB-4C59-B015-B8171CA2B34B}" srcOrd="0" destOrd="0" presId="urn:microsoft.com/office/officeart/2005/8/layout/list1"/>
    <dgm:cxn modelId="{B5D5FB6C-8831-4DC7-AFAC-AB10251CB7C3}" srcId="{C94BEA9A-0C83-4728-8754-2599CD8A5D1C}" destId="{FBC1E094-F3CD-4A6F-A202-7C81D94CDBCB}" srcOrd="0" destOrd="0" parTransId="{5FE87BDC-EB43-4263-BF20-2D7E85A0628A}" sibTransId="{5FF259E9-BC18-4555-AB9C-C884F0BE50BF}"/>
    <dgm:cxn modelId="{74137F7C-B051-47DE-9322-E9A7CB6124C4}" type="presOf" srcId="{D0513C54-D822-440A-BAEF-10E0350B8ACE}" destId="{C933FFE8-0846-4A06-B680-5370ED95B731}" srcOrd="0" destOrd="0" presId="urn:microsoft.com/office/officeart/2005/8/layout/list1"/>
    <dgm:cxn modelId="{FB23B1B7-A045-45EE-9E49-74C77044B92D}" type="presOf" srcId="{FBC1E094-F3CD-4A6F-A202-7C81D94CDBCB}" destId="{BD301547-B33A-4D79-B6EC-2E125DD71DCF}" srcOrd="0" destOrd="0" presId="urn:microsoft.com/office/officeart/2005/8/layout/list1"/>
    <dgm:cxn modelId="{E2E709B9-5C49-4BF4-BC79-DA27080483EA}" type="presOf" srcId="{CDF3F712-8FE1-4812-AB3E-76CBC53C78B7}" destId="{09197582-9A7A-4A63-A8E6-0E47101C5DFE}" srcOrd="0" destOrd="0" presId="urn:microsoft.com/office/officeart/2005/8/layout/list1"/>
    <dgm:cxn modelId="{3CD50BB9-78F9-4BF7-A4BC-5A5E6D86EE37}" type="presOf" srcId="{C94BEA9A-0C83-4728-8754-2599CD8A5D1C}" destId="{0E2B5B39-00D0-4AD2-9B1D-6C6921BEC709}" srcOrd="1" destOrd="0" presId="urn:microsoft.com/office/officeart/2005/8/layout/list1"/>
    <dgm:cxn modelId="{13ED9CC0-636C-4517-8FFE-07E1BD75B143}" type="presOf" srcId="{BFB9D2E0-A184-476D-AF10-12A9FB7625A6}" destId="{4C0768C7-92D6-4745-AFD3-FA3D1305B32C}" srcOrd="1" destOrd="0" presId="urn:microsoft.com/office/officeart/2005/8/layout/list1"/>
    <dgm:cxn modelId="{FB55B1C5-FD09-4B58-87C1-5760874629C5}" type="presOf" srcId="{760FA1D4-D82C-4A35-B296-730EA2411CE6}" destId="{B662C7AA-0A46-4682-BBFE-77ACDA027B60}" srcOrd="1" destOrd="0" presId="urn:microsoft.com/office/officeart/2005/8/layout/list1"/>
    <dgm:cxn modelId="{FEA54EE7-708C-43D2-BE09-7396E3C0554D}" srcId="{BFB9D2E0-A184-476D-AF10-12A9FB7625A6}" destId="{D0513C54-D822-440A-BAEF-10E0350B8ACE}" srcOrd="0" destOrd="0" parTransId="{AE552FEC-F9F2-44A9-BE18-3C3AD8A00E49}" sibTransId="{E3E2568F-C7FF-4F99-8BCA-3E8A2C8FA4E8}"/>
    <dgm:cxn modelId="{F9BAAFF9-211C-4A0F-A50C-DABA95D64028}" type="presOf" srcId="{760FA1D4-D82C-4A35-B296-730EA2411CE6}" destId="{5987AF8F-160A-4FBD-B19D-4A9398EFA366}" srcOrd="0" destOrd="0" presId="urn:microsoft.com/office/officeart/2005/8/layout/list1"/>
    <dgm:cxn modelId="{7F8DFFFE-1448-4575-A3F6-83822621F692}" srcId="{478A2B74-2534-406C-9C07-511A6C85C8B1}" destId="{C94BEA9A-0C83-4728-8754-2599CD8A5D1C}" srcOrd="0" destOrd="0" parTransId="{4E0105AD-32FA-4694-835C-6033BAC24FE9}" sibTransId="{32AF5B39-3B8F-47FB-8966-EDD61020C45D}"/>
    <dgm:cxn modelId="{FD27A9FF-A843-4772-99D1-1C56AB32F3FB}" type="presOf" srcId="{BFB9D2E0-A184-476D-AF10-12A9FB7625A6}" destId="{3129A8C3-668B-4CF9-959F-460BC19FD665}" srcOrd="0" destOrd="0" presId="urn:microsoft.com/office/officeart/2005/8/layout/list1"/>
    <dgm:cxn modelId="{4D783B71-6220-4CCC-A073-88B24AA0FCE6}" type="presParOf" srcId="{BFA6C39A-6CD6-48A9-9D45-A3E93CC4362C}" destId="{E6D9E5B9-2FB7-4D51-8F2E-4D9996136FC1}" srcOrd="0" destOrd="0" presId="urn:microsoft.com/office/officeart/2005/8/layout/list1"/>
    <dgm:cxn modelId="{BD9A1EEE-4724-4751-8F8B-3ED51F9B4B6B}" type="presParOf" srcId="{E6D9E5B9-2FB7-4D51-8F2E-4D9996136FC1}" destId="{55C49D66-4EFB-4C59-B015-B8171CA2B34B}" srcOrd="0" destOrd="0" presId="urn:microsoft.com/office/officeart/2005/8/layout/list1"/>
    <dgm:cxn modelId="{6FAC0ED4-7529-4404-A803-0B12CAF7DECA}" type="presParOf" srcId="{E6D9E5B9-2FB7-4D51-8F2E-4D9996136FC1}" destId="{0E2B5B39-00D0-4AD2-9B1D-6C6921BEC709}" srcOrd="1" destOrd="0" presId="urn:microsoft.com/office/officeart/2005/8/layout/list1"/>
    <dgm:cxn modelId="{6A5C0576-13A9-4CA0-8C35-F9DF27A7DB93}" type="presParOf" srcId="{BFA6C39A-6CD6-48A9-9D45-A3E93CC4362C}" destId="{73D1E6B7-4647-4270-B6C2-1721BA61E50E}" srcOrd="1" destOrd="0" presId="urn:microsoft.com/office/officeart/2005/8/layout/list1"/>
    <dgm:cxn modelId="{61913D24-57BC-41DA-ADE8-60ECBFC56867}" type="presParOf" srcId="{BFA6C39A-6CD6-48A9-9D45-A3E93CC4362C}" destId="{BD301547-B33A-4D79-B6EC-2E125DD71DCF}" srcOrd="2" destOrd="0" presId="urn:microsoft.com/office/officeart/2005/8/layout/list1"/>
    <dgm:cxn modelId="{60B5BBD4-1505-42BA-8C1A-3FDDBC5722A1}" type="presParOf" srcId="{BFA6C39A-6CD6-48A9-9D45-A3E93CC4362C}" destId="{51018674-28B2-4F15-A652-696CBC60943D}" srcOrd="3" destOrd="0" presId="urn:microsoft.com/office/officeart/2005/8/layout/list1"/>
    <dgm:cxn modelId="{FD94B2B7-23C6-4835-88A1-71FC12EFC9A8}" type="presParOf" srcId="{BFA6C39A-6CD6-48A9-9D45-A3E93CC4362C}" destId="{6C8DD5BC-12A8-413E-84E4-0BA23CBF7386}" srcOrd="4" destOrd="0" presId="urn:microsoft.com/office/officeart/2005/8/layout/list1"/>
    <dgm:cxn modelId="{FC446B3B-65ED-4AF6-B5E6-9874F2EDE0AE}" type="presParOf" srcId="{6C8DD5BC-12A8-413E-84E4-0BA23CBF7386}" destId="{3129A8C3-668B-4CF9-959F-460BC19FD665}" srcOrd="0" destOrd="0" presId="urn:microsoft.com/office/officeart/2005/8/layout/list1"/>
    <dgm:cxn modelId="{F9440C5A-0223-4404-B8AB-91936307B9EC}" type="presParOf" srcId="{6C8DD5BC-12A8-413E-84E4-0BA23CBF7386}" destId="{4C0768C7-92D6-4745-AFD3-FA3D1305B32C}" srcOrd="1" destOrd="0" presId="urn:microsoft.com/office/officeart/2005/8/layout/list1"/>
    <dgm:cxn modelId="{D5812FBC-8B57-4C92-8159-6D6091A20BA1}" type="presParOf" srcId="{BFA6C39A-6CD6-48A9-9D45-A3E93CC4362C}" destId="{4FDEE907-4FB0-4D88-84CC-87CD2F134147}" srcOrd="5" destOrd="0" presId="urn:microsoft.com/office/officeart/2005/8/layout/list1"/>
    <dgm:cxn modelId="{3DB14722-7629-4C11-A955-066C9ABD7AD8}" type="presParOf" srcId="{BFA6C39A-6CD6-48A9-9D45-A3E93CC4362C}" destId="{C933FFE8-0846-4A06-B680-5370ED95B731}" srcOrd="6" destOrd="0" presId="urn:microsoft.com/office/officeart/2005/8/layout/list1"/>
    <dgm:cxn modelId="{754DE26C-88A1-4F1D-8CA1-6EAEA8A5EEA8}" type="presParOf" srcId="{BFA6C39A-6CD6-48A9-9D45-A3E93CC4362C}" destId="{1867B93E-FFBA-4AD6-A6C5-4C067BCFE005}" srcOrd="7" destOrd="0" presId="urn:microsoft.com/office/officeart/2005/8/layout/list1"/>
    <dgm:cxn modelId="{466C541F-3328-4C8E-8359-A3B96541B013}" type="presParOf" srcId="{BFA6C39A-6CD6-48A9-9D45-A3E93CC4362C}" destId="{A699775C-B187-4E27-9A6A-972FD387C3AD}" srcOrd="8" destOrd="0" presId="urn:microsoft.com/office/officeart/2005/8/layout/list1"/>
    <dgm:cxn modelId="{FCA4C2F0-41ED-43C5-8D77-4C905028F8C0}" type="presParOf" srcId="{A699775C-B187-4E27-9A6A-972FD387C3AD}" destId="{5987AF8F-160A-4FBD-B19D-4A9398EFA366}" srcOrd="0" destOrd="0" presId="urn:microsoft.com/office/officeart/2005/8/layout/list1"/>
    <dgm:cxn modelId="{60DA22A1-337B-4BB4-8B99-81DA48378847}" type="presParOf" srcId="{A699775C-B187-4E27-9A6A-972FD387C3AD}" destId="{B662C7AA-0A46-4682-BBFE-77ACDA027B60}" srcOrd="1" destOrd="0" presId="urn:microsoft.com/office/officeart/2005/8/layout/list1"/>
    <dgm:cxn modelId="{1959B199-23D4-45E8-BEE5-E9A23E7F1EC6}" type="presParOf" srcId="{BFA6C39A-6CD6-48A9-9D45-A3E93CC4362C}" destId="{0185CE21-29FD-439A-B001-4D0F4FB7548B}" srcOrd="9" destOrd="0" presId="urn:microsoft.com/office/officeart/2005/8/layout/list1"/>
    <dgm:cxn modelId="{E2B06B4D-5F7B-4C38-8F87-9E206B449203}" type="presParOf" srcId="{BFA6C39A-6CD6-48A9-9D45-A3E93CC4362C}" destId="{09197582-9A7A-4A63-A8E6-0E47101C5DF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3AE8D-E73C-4B76-BB32-282CF1B29F1B}">
      <dsp:nvSpPr>
        <dsp:cNvPr id="0" name=""/>
        <dsp:cNvSpPr/>
      </dsp:nvSpPr>
      <dsp:spPr>
        <a:xfrm>
          <a:off x="0" y="251727"/>
          <a:ext cx="4867797" cy="1310400"/>
        </a:xfrm>
        <a:prstGeom prst="roundRect">
          <a:avLst/>
        </a:prstGeom>
        <a:blipFill rotWithShape="1">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Life expectancy is a vital measure of a population’s overall health and well-being. Understanding the factors influencing life expectancy, including healthcare access, economic growth, and social conditions, can help identify key areas for improvement and intervention</a:t>
          </a:r>
          <a:r>
            <a:rPr lang="en-US" sz="1600" kern="1200" dirty="0"/>
            <a:t>.</a:t>
          </a:r>
        </a:p>
      </dsp:txBody>
      <dsp:txXfrm>
        <a:off x="63968" y="315695"/>
        <a:ext cx="4739861" cy="1182464"/>
      </dsp:txXfrm>
    </dsp:sp>
    <dsp:sp modelId="{2F91AE3C-48A5-4516-9D13-6D1EB8122333}">
      <dsp:nvSpPr>
        <dsp:cNvPr id="0" name=""/>
        <dsp:cNvSpPr/>
      </dsp:nvSpPr>
      <dsp:spPr>
        <a:xfrm>
          <a:off x="0" y="1608207"/>
          <a:ext cx="4867797" cy="1310400"/>
        </a:xfrm>
        <a:prstGeom prst="roundRect">
          <a:avLst/>
        </a:prstGeom>
        <a:blipFill rotWithShape="1">
          <a:blip xmlns:r="http://schemas.openxmlformats.org/officeDocument/2006/relationships" r:embed="rId1">
            <a:duotone>
              <a:schemeClr val="accent2">
                <a:hueOff val="1121052"/>
                <a:satOff val="-1191"/>
                <a:lumOff val="915"/>
                <a:alphaOff val="0"/>
                <a:shade val="74000"/>
                <a:satMod val="130000"/>
                <a:lumMod val="90000"/>
              </a:schemeClr>
              <a:schemeClr val="accent2">
                <a:hueOff val="1121052"/>
                <a:satOff val="-1191"/>
                <a:lumOff val="91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solidFill>
                <a:schemeClr val="tx1"/>
              </a:solidFill>
              <a:latin typeface="Times New Roman" panose="02020603050405020304" pitchFamily="18" charset="0"/>
              <a:cs typeface="Times New Roman" panose="02020603050405020304" pitchFamily="18" charset="0"/>
            </a:rPr>
            <a:t>Why this topic?</a:t>
          </a:r>
          <a:br>
            <a:rPr lang="en-US" sz="1600" kern="1200" dirty="0">
              <a:latin typeface="Times New Roman" panose="02020603050405020304" pitchFamily="18" charset="0"/>
              <a:cs typeface="Times New Roman" panose="02020603050405020304" pitchFamily="18" charset="0"/>
            </a:rPr>
          </a:br>
          <a:r>
            <a:rPr lang="en-US" sz="1600" kern="1200" dirty="0">
              <a:latin typeface="Times New Roman" panose="02020603050405020304" pitchFamily="18" charset="0"/>
              <a:cs typeface="Times New Roman" panose="02020603050405020304" pitchFamily="18" charset="0"/>
            </a:rPr>
            <a:t>Life expectancy is a critical global health challenge, especially in developing nations, where disparities are significant. Exploring its predictors provides actionable insights.</a:t>
          </a:r>
        </a:p>
      </dsp:txBody>
      <dsp:txXfrm>
        <a:off x="63968" y="1672175"/>
        <a:ext cx="4739861" cy="1182464"/>
      </dsp:txXfrm>
    </dsp:sp>
    <dsp:sp modelId="{54AC3725-7369-4293-BDA0-46AF1170312A}">
      <dsp:nvSpPr>
        <dsp:cNvPr id="0" name=""/>
        <dsp:cNvSpPr/>
      </dsp:nvSpPr>
      <dsp:spPr>
        <a:xfrm>
          <a:off x="0" y="2964687"/>
          <a:ext cx="4867797" cy="1310400"/>
        </a:xfrm>
        <a:prstGeom prst="roundRect">
          <a:avLst/>
        </a:prstGeom>
        <a:blipFill rotWithShape="1">
          <a:blip xmlns:r="http://schemas.openxmlformats.org/officeDocument/2006/relationships" r:embed="rId1">
            <a:duotone>
              <a:schemeClr val="accent2">
                <a:hueOff val="2242103"/>
                <a:satOff val="-2381"/>
                <a:lumOff val="1830"/>
                <a:alphaOff val="0"/>
                <a:shade val="74000"/>
                <a:satMod val="130000"/>
                <a:lumMod val="90000"/>
              </a:schemeClr>
              <a:schemeClr val="accent2">
                <a:hueOff val="2242103"/>
                <a:satOff val="-2381"/>
                <a:lumOff val="183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solidFill>
                <a:schemeClr val="tx1"/>
              </a:solidFill>
              <a:latin typeface="Times New Roman" panose="02020603050405020304" pitchFamily="18" charset="0"/>
              <a:cs typeface="Times New Roman" panose="02020603050405020304" pitchFamily="18" charset="0"/>
            </a:rPr>
            <a:t>Useful for which domain?</a:t>
          </a:r>
          <a:br>
            <a:rPr lang="en-US" sz="1600" kern="1200" dirty="0">
              <a:latin typeface="Times New Roman" panose="02020603050405020304" pitchFamily="18" charset="0"/>
              <a:cs typeface="Times New Roman" panose="02020603050405020304" pitchFamily="18" charset="0"/>
            </a:rPr>
          </a:br>
          <a:r>
            <a:rPr lang="en-US" sz="1600" kern="1200" dirty="0">
              <a:latin typeface="Times New Roman" panose="02020603050405020304" pitchFamily="18" charset="0"/>
              <a:cs typeface="Times New Roman" panose="02020603050405020304" pitchFamily="18" charset="0"/>
            </a:rPr>
            <a:t>This study is valuable for </a:t>
          </a:r>
          <a:r>
            <a:rPr lang="en-US" sz="1600" b="1" kern="1200" dirty="0">
              <a:latin typeface="Times New Roman" panose="02020603050405020304" pitchFamily="18" charset="0"/>
              <a:cs typeface="Times New Roman" panose="02020603050405020304" pitchFamily="18" charset="0"/>
            </a:rPr>
            <a:t>public health, healthcare policy, and social planning</a:t>
          </a:r>
          <a:r>
            <a:rPr lang="en-US" sz="1600" kern="1200" dirty="0">
              <a:latin typeface="Times New Roman" panose="02020603050405020304" pitchFamily="18" charset="0"/>
              <a:cs typeface="Times New Roman" panose="02020603050405020304" pitchFamily="18" charset="0"/>
            </a:rPr>
            <a:t> domains, offering data-driven insights to shape interventions.</a:t>
          </a:r>
        </a:p>
      </dsp:txBody>
      <dsp:txXfrm>
        <a:off x="63968" y="3028655"/>
        <a:ext cx="4739861" cy="1182464"/>
      </dsp:txXfrm>
    </dsp:sp>
    <dsp:sp modelId="{A62CB337-BA87-4F91-AC24-F39B5F46F6DD}">
      <dsp:nvSpPr>
        <dsp:cNvPr id="0" name=""/>
        <dsp:cNvSpPr/>
      </dsp:nvSpPr>
      <dsp:spPr>
        <a:xfrm>
          <a:off x="0" y="4321167"/>
          <a:ext cx="4867797" cy="1310400"/>
        </a:xfrm>
        <a:prstGeom prst="roundRect">
          <a:avLst/>
        </a:prstGeom>
        <a:blipFill rotWithShape="1">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solidFill>
                <a:schemeClr val="tx1"/>
              </a:solidFill>
              <a:latin typeface="Times New Roman" panose="02020603050405020304" pitchFamily="18" charset="0"/>
              <a:cs typeface="Times New Roman" panose="02020603050405020304" pitchFamily="18" charset="0"/>
            </a:rPr>
            <a:t>Societal Benefits:</a:t>
          </a:r>
          <a:br>
            <a:rPr lang="en-US" sz="1600" kern="1200" dirty="0">
              <a:latin typeface="Times New Roman" panose="02020603050405020304" pitchFamily="18" charset="0"/>
              <a:cs typeface="Times New Roman" panose="02020603050405020304" pitchFamily="18" charset="0"/>
            </a:rPr>
          </a:br>
          <a:r>
            <a:rPr lang="en-US" sz="1600" kern="1200" dirty="0">
              <a:latin typeface="Times New Roman" panose="02020603050405020304" pitchFamily="18" charset="0"/>
              <a:cs typeface="Times New Roman" panose="02020603050405020304" pitchFamily="18" charset="0"/>
            </a:rPr>
            <a:t>Identifying key factors influencing life expectancy helps </a:t>
          </a:r>
          <a:r>
            <a:rPr lang="en-US" sz="1600" b="1" kern="1200" dirty="0">
              <a:latin typeface="Times New Roman" panose="02020603050405020304" pitchFamily="18" charset="0"/>
              <a:cs typeface="Times New Roman" panose="02020603050405020304" pitchFamily="18" charset="0"/>
            </a:rPr>
            <a:t>improve healthcare systems, reduce health disparities, and guide policies</a:t>
          </a:r>
          <a:r>
            <a:rPr lang="en-US" sz="1600" kern="1200" dirty="0">
              <a:latin typeface="Times New Roman" panose="02020603050405020304" pitchFamily="18" charset="0"/>
              <a:cs typeface="Times New Roman" panose="02020603050405020304" pitchFamily="18" charset="0"/>
            </a:rPr>
            <a:t> that promote well-being globally.</a:t>
          </a:r>
        </a:p>
      </dsp:txBody>
      <dsp:txXfrm>
        <a:off x="63968" y="4385135"/>
        <a:ext cx="4739861" cy="11824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E6BEB-032E-42E9-9A1A-2E4F45801166}">
      <dsp:nvSpPr>
        <dsp:cNvPr id="0" name=""/>
        <dsp:cNvSpPr/>
      </dsp:nvSpPr>
      <dsp:spPr>
        <a:xfrm>
          <a:off x="1534394" y="530627"/>
          <a:ext cx="322395" cy="91440"/>
        </a:xfrm>
        <a:custGeom>
          <a:avLst/>
          <a:gdLst/>
          <a:ahLst/>
          <a:cxnLst/>
          <a:rect l="0" t="0" r="0" b="0"/>
          <a:pathLst>
            <a:path>
              <a:moveTo>
                <a:pt x="0" y="45720"/>
              </a:moveTo>
              <a:lnTo>
                <a:pt x="32239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686766" y="574582"/>
        <a:ext cx="17649" cy="3529"/>
      </dsp:txXfrm>
    </dsp:sp>
    <dsp:sp modelId="{F70EEB2C-18BA-44DB-BCC8-FD7B1695597F}">
      <dsp:nvSpPr>
        <dsp:cNvPr id="0" name=""/>
        <dsp:cNvSpPr/>
      </dsp:nvSpPr>
      <dsp:spPr>
        <a:xfrm>
          <a:off x="1432" y="115919"/>
          <a:ext cx="1534761" cy="920856"/>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05" tIns="78940" rIns="75205" bIns="78940" numCol="1" spcCol="1270" anchor="ctr" anchorCtr="0">
          <a:noAutofit/>
        </a:bodyPr>
        <a:lstStyle/>
        <a:p>
          <a:pPr marL="0" lvl="0" indent="0" algn="ctr" defTabSz="711200">
            <a:lnSpc>
              <a:spcPct val="90000"/>
            </a:lnSpc>
            <a:spcBef>
              <a:spcPct val="0"/>
            </a:spcBef>
            <a:spcAft>
              <a:spcPct val="35000"/>
            </a:spcAft>
            <a:buNone/>
          </a:pPr>
          <a:r>
            <a:rPr lang="en-US" sz="1600" kern="1200" dirty="0"/>
            <a:t>Data Collection</a:t>
          </a:r>
          <a:endParaRPr lang="en-IN" sz="1600" kern="1200" dirty="0"/>
        </a:p>
      </dsp:txBody>
      <dsp:txXfrm>
        <a:off x="1432" y="115919"/>
        <a:ext cx="1534761" cy="920856"/>
      </dsp:txXfrm>
    </dsp:sp>
    <dsp:sp modelId="{83FBFC16-D3B3-4ED0-A7BC-2CF90D6F598F}">
      <dsp:nvSpPr>
        <dsp:cNvPr id="0" name=""/>
        <dsp:cNvSpPr/>
      </dsp:nvSpPr>
      <dsp:spPr>
        <a:xfrm>
          <a:off x="4262831" y="530627"/>
          <a:ext cx="322395" cy="91440"/>
        </a:xfrm>
        <a:custGeom>
          <a:avLst/>
          <a:gdLst/>
          <a:ahLst/>
          <a:cxnLst/>
          <a:rect l="0" t="0" r="0" b="0"/>
          <a:pathLst>
            <a:path>
              <a:moveTo>
                <a:pt x="0" y="45720"/>
              </a:moveTo>
              <a:lnTo>
                <a:pt x="322395"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415204" y="574582"/>
        <a:ext cx="17649" cy="3529"/>
      </dsp:txXfrm>
    </dsp:sp>
    <dsp:sp modelId="{DC0387C8-6F70-4014-9972-FF935FCA3FC4}">
      <dsp:nvSpPr>
        <dsp:cNvPr id="0" name=""/>
        <dsp:cNvSpPr/>
      </dsp:nvSpPr>
      <dsp:spPr>
        <a:xfrm>
          <a:off x="1889189" y="115919"/>
          <a:ext cx="2375442" cy="920856"/>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05" tIns="78940" rIns="75205" bIns="78940" numCol="1" spcCol="1270" anchor="ctr" anchorCtr="0">
          <a:noAutofit/>
        </a:bodyPr>
        <a:lstStyle/>
        <a:p>
          <a:pPr marL="0" lvl="0" indent="0" algn="ctr" defTabSz="711200">
            <a:lnSpc>
              <a:spcPct val="90000"/>
            </a:lnSpc>
            <a:spcBef>
              <a:spcPct val="0"/>
            </a:spcBef>
            <a:spcAft>
              <a:spcPct val="35000"/>
            </a:spcAft>
            <a:buNone/>
          </a:pPr>
          <a:r>
            <a:rPr lang="en-US" sz="1600" kern="1200" dirty="0"/>
            <a:t>Preprocessing ( Handled Missing values &amp; Outliers (Used Winsorization))</a:t>
          </a:r>
          <a:endParaRPr lang="en-IN" sz="1600" kern="1200" dirty="0"/>
        </a:p>
      </dsp:txBody>
      <dsp:txXfrm>
        <a:off x="1889189" y="115919"/>
        <a:ext cx="2375442" cy="920856"/>
      </dsp:txXfrm>
    </dsp:sp>
    <dsp:sp modelId="{5A1B2FE9-9668-4A5D-8B66-BE88915A090A}">
      <dsp:nvSpPr>
        <dsp:cNvPr id="0" name=""/>
        <dsp:cNvSpPr/>
      </dsp:nvSpPr>
      <dsp:spPr>
        <a:xfrm>
          <a:off x="768813" y="1034975"/>
          <a:ext cx="4616194" cy="322395"/>
        </a:xfrm>
        <a:custGeom>
          <a:avLst/>
          <a:gdLst/>
          <a:ahLst/>
          <a:cxnLst/>
          <a:rect l="0" t="0" r="0" b="0"/>
          <a:pathLst>
            <a:path>
              <a:moveTo>
                <a:pt x="4616194" y="0"/>
              </a:moveTo>
              <a:lnTo>
                <a:pt x="4616194" y="178297"/>
              </a:lnTo>
              <a:lnTo>
                <a:pt x="0" y="178297"/>
              </a:lnTo>
              <a:lnTo>
                <a:pt x="0" y="322395"/>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961168" y="1194408"/>
        <a:ext cx="231483" cy="3529"/>
      </dsp:txXfrm>
    </dsp:sp>
    <dsp:sp modelId="{7585E254-D2AA-4E2D-B7C7-23DE7F380748}">
      <dsp:nvSpPr>
        <dsp:cNvPr id="0" name=""/>
        <dsp:cNvSpPr/>
      </dsp:nvSpPr>
      <dsp:spPr>
        <a:xfrm>
          <a:off x="4617627" y="115919"/>
          <a:ext cx="1534761" cy="920856"/>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05" tIns="78940" rIns="75205" bIns="78940" numCol="1" spcCol="1270" anchor="ctr" anchorCtr="0">
          <a:noAutofit/>
        </a:bodyPr>
        <a:lstStyle/>
        <a:p>
          <a:pPr marL="0" lvl="0" indent="0" algn="ctr" defTabSz="711200">
            <a:lnSpc>
              <a:spcPct val="90000"/>
            </a:lnSpc>
            <a:spcBef>
              <a:spcPct val="0"/>
            </a:spcBef>
            <a:spcAft>
              <a:spcPct val="35000"/>
            </a:spcAft>
            <a:buNone/>
          </a:pPr>
          <a:r>
            <a:rPr lang="en-US" sz="1600" kern="1200" dirty="0"/>
            <a:t>Feature Selection</a:t>
          </a:r>
        </a:p>
      </dsp:txBody>
      <dsp:txXfrm>
        <a:off x="4617627" y="115919"/>
        <a:ext cx="1534761" cy="920856"/>
      </dsp:txXfrm>
    </dsp:sp>
    <dsp:sp modelId="{B0AAB975-07A7-461D-AD05-494E4D67E5E8}">
      <dsp:nvSpPr>
        <dsp:cNvPr id="0" name=""/>
        <dsp:cNvSpPr/>
      </dsp:nvSpPr>
      <dsp:spPr>
        <a:xfrm>
          <a:off x="1534394" y="1804479"/>
          <a:ext cx="322395" cy="91440"/>
        </a:xfrm>
        <a:custGeom>
          <a:avLst/>
          <a:gdLst/>
          <a:ahLst/>
          <a:cxnLst/>
          <a:rect l="0" t="0" r="0" b="0"/>
          <a:pathLst>
            <a:path>
              <a:moveTo>
                <a:pt x="0" y="45720"/>
              </a:moveTo>
              <a:lnTo>
                <a:pt x="322395"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686766" y="1848434"/>
        <a:ext cx="17649" cy="3529"/>
      </dsp:txXfrm>
    </dsp:sp>
    <dsp:sp modelId="{22F1341A-03F5-4163-A5EE-C4BCB3607569}">
      <dsp:nvSpPr>
        <dsp:cNvPr id="0" name=""/>
        <dsp:cNvSpPr/>
      </dsp:nvSpPr>
      <dsp:spPr>
        <a:xfrm>
          <a:off x="1432" y="1389771"/>
          <a:ext cx="1534761" cy="920856"/>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05" tIns="78940" rIns="75205" bIns="78940" numCol="1" spcCol="1270" anchor="ctr" anchorCtr="0">
          <a:noAutofit/>
        </a:bodyPr>
        <a:lstStyle/>
        <a:p>
          <a:pPr marL="0" lvl="0" indent="0" algn="ctr" defTabSz="711200">
            <a:lnSpc>
              <a:spcPct val="90000"/>
            </a:lnSpc>
            <a:spcBef>
              <a:spcPct val="0"/>
            </a:spcBef>
            <a:spcAft>
              <a:spcPct val="35000"/>
            </a:spcAft>
            <a:buNone/>
          </a:pPr>
          <a:r>
            <a:rPr lang="en-US" sz="1600" kern="1200" dirty="0"/>
            <a:t>Model Implementation</a:t>
          </a:r>
        </a:p>
      </dsp:txBody>
      <dsp:txXfrm>
        <a:off x="1432" y="1389771"/>
        <a:ext cx="1534761" cy="920856"/>
      </dsp:txXfrm>
    </dsp:sp>
    <dsp:sp modelId="{ED8838F8-CAC4-44A1-9277-95755D2BCED9}">
      <dsp:nvSpPr>
        <dsp:cNvPr id="0" name=""/>
        <dsp:cNvSpPr/>
      </dsp:nvSpPr>
      <dsp:spPr>
        <a:xfrm>
          <a:off x="3422150" y="1804479"/>
          <a:ext cx="322395" cy="91440"/>
        </a:xfrm>
        <a:custGeom>
          <a:avLst/>
          <a:gdLst/>
          <a:ahLst/>
          <a:cxnLst/>
          <a:rect l="0" t="0" r="0" b="0"/>
          <a:pathLst>
            <a:path>
              <a:moveTo>
                <a:pt x="0" y="45720"/>
              </a:moveTo>
              <a:lnTo>
                <a:pt x="322395"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3574523" y="1848434"/>
        <a:ext cx="17649" cy="3529"/>
      </dsp:txXfrm>
    </dsp:sp>
    <dsp:sp modelId="{50DC4530-C23B-408F-A512-356DE92A4C72}">
      <dsp:nvSpPr>
        <dsp:cNvPr id="0" name=""/>
        <dsp:cNvSpPr/>
      </dsp:nvSpPr>
      <dsp:spPr>
        <a:xfrm>
          <a:off x="1889189" y="1389771"/>
          <a:ext cx="1534761" cy="920856"/>
        </a:xfrm>
        <a:prstGeom prst="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05" tIns="78940" rIns="75205" bIns="78940" numCol="1" spcCol="1270" anchor="ctr" anchorCtr="0">
          <a:noAutofit/>
        </a:bodyPr>
        <a:lstStyle/>
        <a:p>
          <a:pPr marL="0" lvl="0" indent="0" algn="ctr" defTabSz="711200">
            <a:lnSpc>
              <a:spcPct val="90000"/>
            </a:lnSpc>
            <a:spcBef>
              <a:spcPct val="0"/>
            </a:spcBef>
            <a:spcAft>
              <a:spcPct val="35000"/>
            </a:spcAft>
            <a:buNone/>
          </a:pPr>
          <a:r>
            <a:rPr lang="en-US" sz="1600" kern="1200" dirty="0"/>
            <a:t>Model Training and Testing</a:t>
          </a:r>
        </a:p>
      </dsp:txBody>
      <dsp:txXfrm>
        <a:off x="1889189" y="1389771"/>
        <a:ext cx="1534761" cy="920856"/>
      </dsp:txXfrm>
    </dsp:sp>
    <dsp:sp modelId="{DF7711DA-B697-4E2F-BE01-04E9EAB80186}">
      <dsp:nvSpPr>
        <dsp:cNvPr id="0" name=""/>
        <dsp:cNvSpPr/>
      </dsp:nvSpPr>
      <dsp:spPr>
        <a:xfrm>
          <a:off x="5309907" y="1804479"/>
          <a:ext cx="322395" cy="91440"/>
        </a:xfrm>
        <a:custGeom>
          <a:avLst/>
          <a:gdLst/>
          <a:ahLst/>
          <a:cxnLst/>
          <a:rect l="0" t="0" r="0" b="0"/>
          <a:pathLst>
            <a:path>
              <a:moveTo>
                <a:pt x="0" y="45720"/>
              </a:moveTo>
              <a:lnTo>
                <a:pt x="322395"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5462280" y="1848434"/>
        <a:ext cx="17649" cy="3529"/>
      </dsp:txXfrm>
    </dsp:sp>
    <dsp:sp modelId="{FAEA82D1-0102-43C5-9555-7BB2F9BB3AE7}">
      <dsp:nvSpPr>
        <dsp:cNvPr id="0" name=""/>
        <dsp:cNvSpPr/>
      </dsp:nvSpPr>
      <dsp:spPr>
        <a:xfrm>
          <a:off x="3776946" y="1389771"/>
          <a:ext cx="1534761" cy="920856"/>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05" tIns="78940" rIns="75205" bIns="78940" numCol="1" spcCol="1270" anchor="ctr" anchorCtr="0">
          <a:noAutofit/>
        </a:bodyPr>
        <a:lstStyle/>
        <a:p>
          <a:pPr marL="0" lvl="0" indent="0" algn="ctr" defTabSz="711200">
            <a:lnSpc>
              <a:spcPct val="90000"/>
            </a:lnSpc>
            <a:spcBef>
              <a:spcPct val="0"/>
            </a:spcBef>
            <a:spcAft>
              <a:spcPct val="35000"/>
            </a:spcAft>
            <a:buNone/>
          </a:pPr>
          <a:r>
            <a:rPr lang="en-US" sz="1600" kern="1200" dirty="0"/>
            <a:t>Tuning</a:t>
          </a:r>
        </a:p>
      </dsp:txBody>
      <dsp:txXfrm>
        <a:off x="3776946" y="1389771"/>
        <a:ext cx="1534761" cy="920856"/>
      </dsp:txXfrm>
    </dsp:sp>
    <dsp:sp modelId="{D313B043-0D30-46C1-881F-DA86879649E5}">
      <dsp:nvSpPr>
        <dsp:cNvPr id="0" name=""/>
        <dsp:cNvSpPr/>
      </dsp:nvSpPr>
      <dsp:spPr>
        <a:xfrm>
          <a:off x="5664702" y="1389771"/>
          <a:ext cx="1534761" cy="920856"/>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05" tIns="78940" rIns="75205" bIns="78940" numCol="1" spcCol="1270" anchor="ctr" anchorCtr="0">
          <a:noAutofit/>
        </a:bodyPr>
        <a:lstStyle/>
        <a:p>
          <a:pPr marL="0" lvl="0" indent="0" algn="ctr" defTabSz="711200">
            <a:lnSpc>
              <a:spcPct val="90000"/>
            </a:lnSpc>
            <a:spcBef>
              <a:spcPct val="0"/>
            </a:spcBef>
            <a:spcAft>
              <a:spcPct val="35000"/>
            </a:spcAft>
            <a:buNone/>
          </a:pPr>
          <a:r>
            <a:rPr lang="en-US" sz="1600" kern="1200" dirty="0"/>
            <a:t>Evaluation</a:t>
          </a:r>
        </a:p>
      </dsp:txBody>
      <dsp:txXfrm>
        <a:off x="5664702" y="1389771"/>
        <a:ext cx="1534761" cy="920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C8B49-5E33-46B5-A895-E3A5446DDB84}">
      <dsp:nvSpPr>
        <dsp:cNvPr id="0" name=""/>
        <dsp:cNvSpPr/>
      </dsp:nvSpPr>
      <dsp:spPr>
        <a:xfrm>
          <a:off x="0" y="0"/>
          <a:ext cx="7579360" cy="6177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This model helped us to group the countries into clusters based on health, economic, and social factors.</a:t>
          </a:r>
        </a:p>
      </dsp:txBody>
      <dsp:txXfrm>
        <a:off x="30157" y="30157"/>
        <a:ext cx="7519046" cy="557446"/>
      </dsp:txXfrm>
    </dsp:sp>
    <dsp:sp modelId="{8BBBEA7B-6529-4CBB-8F91-260BD95470F0}">
      <dsp:nvSpPr>
        <dsp:cNvPr id="0" name=""/>
        <dsp:cNvSpPr/>
      </dsp:nvSpPr>
      <dsp:spPr>
        <a:xfrm>
          <a:off x="0" y="691573"/>
          <a:ext cx="7579360" cy="61776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none" kern="1200" dirty="0">
              <a:latin typeface="Times New Roman" panose="02020603050405020304" pitchFamily="18" charset="0"/>
              <a:cs typeface="Times New Roman" panose="02020603050405020304" pitchFamily="18" charset="0"/>
            </a:rPr>
            <a:t>Optimization techniques used:</a:t>
          </a:r>
          <a:endParaRPr lang="en-US" sz="1600" u="none" kern="1200" dirty="0">
            <a:latin typeface="Times New Roman" panose="02020603050405020304" pitchFamily="18" charset="0"/>
            <a:cs typeface="Times New Roman" panose="02020603050405020304" pitchFamily="18" charset="0"/>
          </a:endParaRPr>
        </a:p>
      </dsp:txBody>
      <dsp:txXfrm>
        <a:off x="30157" y="721730"/>
        <a:ext cx="7519046" cy="557446"/>
      </dsp:txXfrm>
    </dsp:sp>
    <dsp:sp modelId="{A3213EC5-DC46-48B9-B956-32D557B0C6DC}">
      <dsp:nvSpPr>
        <dsp:cNvPr id="0" name=""/>
        <dsp:cNvSpPr/>
      </dsp:nvSpPr>
      <dsp:spPr>
        <a:xfrm>
          <a:off x="0" y="1309333"/>
          <a:ext cx="757936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64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1" kern="1200" dirty="0">
              <a:latin typeface="Times New Roman" panose="02020603050405020304" pitchFamily="18" charset="0"/>
              <a:cs typeface="Times New Roman" panose="02020603050405020304" pitchFamily="18" charset="0"/>
            </a:rPr>
            <a:t>GridSearchCV</a:t>
          </a:r>
        </a:p>
        <a:p>
          <a:pPr marL="114300" lvl="1" indent="-114300" algn="l" defTabSz="533400">
            <a:lnSpc>
              <a:spcPct val="90000"/>
            </a:lnSpc>
            <a:spcBef>
              <a:spcPct val="0"/>
            </a:spcBef>
            <a:spcAft>
              <a:spcPct val="20000"/>
            </a:spcAft>
            <a:buChar char="•"/>
          </a:pPr>
          <a:r>
            <a:rPr lang="en-US" sz="1200" b="1" kern="1200" dirty="0">
              <a:latin typeface="Times New Roman" panose="02020603050405020304" pitchFamily="18" charset="0"/>
              <a:cs typeface="Times New Roman" panose="02020603050405020304" pitchFamily="18" charset="0"/>
            </a:rPr>
            <a:t>RandomSearchCV</a:t>
          </a:r>
        </a:p>
      </dsp:txBody>
      <dsp:txXfrm>
        <a:off x="0" y="1309333"/>
        <a:ext cx="7579360" cy="397440"/>
      </dsp:txXfrm>
    </dsp:sp>
    <dsp:sp modelId="{E0348D6B-719D-4A31-809A-8C48D5017F22}">
      <dsp:nvSpPr>
        <dsp:cNvPr id="0" name=""/>
        <dsp:cNvSpPr/>
      </dsp:nvSpPr>
      <dsp:spPr>
        <a:xfrm>
          <a:off x="0" y="1706773"/>
          <a:ext cx="7579360" cy="61776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u="none" kern="1200" dirty="0">
              <a:latin typeface="Times New Roman" panose="02020603050405020304" pitchFamily="18" charset="0"/>
              <a:cs typeface="Times New Roman" panose="02020603050405020304" pitchFamily="18" charset="0"/>
            </a:rPr>
            <a:t>Hyperparameters:</a:t>
          </a:r>
          <a:endParaRPr lang="en-US" sz="1600" u="none" kern="1200" dirty="0">
            <a:latin typeface="Times New Roman" panose="02020603050405020304" pitchFamily="18" charset="0"/>
            <a:cs typeface="Times New Roman" panose="02020603050405020304" pitchFamily="18" charset="0"/>
          </a:endParaRPr>
        </a:p>
      </dsp:txBody>
      <dsp:txXfrm>
        <a:off x="30157" y="1736930"/>
        <a:ext cx="7519046" cy="557446"/>
      </dsp:txXfrm>
    </dsp:sp>
    <dsp:sp modelId="{18CF53E2-B9BC-4443-854B-04DB1D454E1B}">
      <dsp:nvSpPr>
        <dsp:cNvPr id="0" name=""/>
        <dsp:cNvSpPr/>
      </dsp:nvSpPr>
      <dsp:spPr>
        <a:xfrm>
          <a:off x="0" y="2324533"/>
          <a:ext cx="7579360"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64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latin typeface="Times New Roman" panose="02020603050405020304" pitchFamily="18" charset="0"/>
              <a:cs typeface="Times New Roman" panose="02020603050405020304" pitchFamily="18" charset="0"/>
            </a:rPr>
            <a:t>init: Method for initializing centroids</a:t>
          </a:r>
        </a:p>
        <a:p>
          <a:pPr marL="114300" lvl="1" indent="-114300" algn="l" defTabSz="533400">
            <a:lnSpc>
              <a:spcPct val="90000"/>
            </a:lnSpc>
            <a:spcBef>
              <a:spcPct val="0"/>
            </a:spcBef>
            <a:spcAft>
              <a:spcPct val="20000"/>
            </a:spcAft>
            <a:buChar char="•"/>
          </a:pPr>
          <a:r>
            <a:rPr lang="en-US" sz="1200" kern="1200" dirty="0">
              <a:latin typeface="Times New Roman" panose="02020603050405020304" pitchFamily="18" charset="0"/>
              <a:cs typeface="Times New Roman" panose="02020603050405020304" pitchFamily="18" charset="0"/>
            </a:rPr>
            <a:t>max_iter: Maximum number of iterations for the KMeans algorithm. 	</a:t>
          </a:r>
        </a:p>
        <a:p>
          <a:pPr marL="114300" lvl="1" indent="-114300" algn="l" defTabSz="533400">
            <a:lnSpc>
              <a:spcPct val="90000"/>
            </a:lnSpc>
            <a:spcBef>
              <a:spcPct val="0"/>
            </a:spcBef>
            <a:spcAft>
              <a:spcPct val="20000"/>
            </a:spcAft>
            <a:buChar char="•"/>
          </a:pPr>
          <a:r>
            <a:rPr lang="en-US" sz="1200" kern="1200" dirty="0">
              <a:latin typeface="Times New Roman" panose="02020603050405020304" pitchFamily="18" charset="0"/>
              <a:cs typeface="Times New Roman" panose="02020603050405020304" pitchFamily="18" charset="0"/>
            </a:rPr>
            <a:t>n_clusters(param_grid): Number of clusters to form in KMeans.</a:t>
          </a:r>
        </a:p>
        <a:p>
          <a:pPr marL="114300" lvl="1" indent="-114300" algn="l" defTabSz="533400">
            <a:lnSpc>
              <a:spcPct val="90000"/>
            </a:lnSpc>
            <a:spcBef>
              <a:spcPct val="0"/>
            </a:spcBef>
            <a:spcAft>
              <a:spcPct val="20000"/>
            </a:spcAft>
            <a:buChar char="•"/>
          </a:pPr>
          <a:r>
            <a:rPr lang="en-US" sz="1200" kern="1200" dirty="0">
              <a:latin typeface="Times New Roman" panose="02020603050405020304" pitchFamily="18" charset="0"/>
              <a:cs typeface="Times New Roman" panose="02020603050405020304" pitchFamily="18" charset="0"/>
            </a:rPr>
            <a:t>n_init: Number of times the algorithm runs with different initializations. </a:t>
          </a:r>
        </a:p>
        <a:p>
          <a:pPr marL="114300" lvl="1" indent="-114300" algn="l" defTabSz="533400">
            <a:lnSpc>
              <a:spcPct val="90000"/>
            </a:lnSpc>
            <a:spcBef>
              <a:spcPct val="0"/>
            </a:spcBef>
            <a:spcAft>
              <a:spcPct val="20000"/>
            </a:spcAft>
            <a:buChar char="•"/>
          </a:pPr>
          <a:r>
            <a:rPr lang="en-US" sz="1200" kern="1200" dirty="0">
              <a:latin typeface="Times New Roman" panose="02020603050405020304" pitchFamily="18" charset="0"/>
              <a:cs typeface="Times New Roman" panose="02020603050405020304" pitchFamily="18" charset="0"/>
            </a:rPr>
            <a:t>random_state: Sets a fixed seed for random number generation, ensuring reproducibility of results across different runs.</a:t>
          </a:r>
        </a:p>
        <a:p>
          <a:pPr marL="114300" lvl="1" indent="-114300" algn="l" defTabSz="533400">
            <a:lnSpc>
              <a:spcPct val="90000"/>
            </a:lnSpc>
            <a:spcBef>
              <a:spcPct val="0"/>
            </a:spcBef>
            <a:spcAft>
              <a:spcPct val="20000"/>
            </a:spcAft>
            <a:buChar char="•"/>
          </a:pPr>
          <a:r>
            <a:rPr lang="en-IN" sz="1200" kern="1200" dirty="0">
              <a:latin typeface="Times New Roman" panose="02020603050405020304" pitchFamily="18" charset="0"/>
              <a:cs typeface="Times New Roman" panose="02020603050405020304" pitchFamily="18" charset="0"/>
            </a:rPr>
            <a:t>tol: The tolerance for convergence</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20000"/>
            </a:spcAft>
            <a:buChar char="•"/>
          </a:pPr>
          <a:r>
            <a:rPr lang="en-US" sz="1200" b="1" kern="1200" dirty="0">
              <a:latin typeface="Times New Roman" panose="02020603050405020304" pitchFamily="18" charset="0"/>
              <a:cs typeface="Times New Roman" panose="02020603050405020304" pitchFamily="18" charset="0"/>
            </a:rPr>
            <a:t>Reason for choosing these Hyperparameters: </a:t>
          </a:r>
          <a:r>
            <a:rPr lang="en-US" sz="1200" kern="1200" dirty="0">
              <a:latin typeface="Times New Roman" panose="02020603050405020304" pitchFamily="18" charset="0"/>
              <a:cs typeface="Times New Roman" panose="02020603050405020304" pitchFamily="18" charset="0"/>
            </a:rPr>
            <a:t>These parameters were tuned to deliver the best clustering performance, maximizing intra-cluster similarity and inter-cluster differences for optimal results.</a:t>
          </a:r>
        </a:p>
        <a:p>
          <a:pPr marL="114300" lvl="1" indent="-114300" algn="l" defTabSz="533400">
            <a:lnSpc>
              <a:spcPct val="90000"/>
            </a:lnSpc>
            <a:spcBef>
              <a:spcPct val="0"/>
            </a:spcBef>
            <a:spcAft>
              <a:spcPct val="20000"/>
            </a:spcAft>
            <a:buChar char="•"/>
          </a:pPr>
          <a:endParaRPr lang="en-US" sz="1200" kern="1200" dirty="0">
            <a:latin typeface="Times New Roman" panose="02020603050405020304" pitchFamily="18" charset="0"/>
            <a:cs typeface="Times New Roman" panose="02020603050405020304" pitchFamily="18" charset="0"/>
          </a:endParaRPr>
        </a:p>
      </dsp:txBody>
      <dsp:txXfrm>
        <a:off x="0" y="2324533"/>
        <a:ext cx="7579360" cy="1887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1547-B33A-4D79-B6EC-2E125DD71DCF}">
      <dsp:nvSpPr>
        <dsp:cNvPr id="0" name=""/>
        <dsp:cNvSpPr/>
      </dsp:nvSpPr>
      <dsp:spPr>
        <a:xfrm>
          <a:off x="0" y="365629"/>
          <a:ext cx="4677409" cy="19278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3019" tIns="374904" rIns="363019" bIns="128016" numCol="1" spcCol="1270" anchor="t" anchorCtr="0">
          <a:noAutofit/>
        </a:bodyPr>
        <a:lstStyle/>
        <a:p>
          <a:pPr marL="171450" lvl="1" indent="-171450" algn="just"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Served as the baseline model for predicting life expectancy using linear relationships between features. Achieved an R-Squared score of 92%, but struggled with multicollinearity and overfitting.</a:t>
          </a:r>
          <a:endParaRPr lang="en-US" sz="1800" kern="1200" dirty="0">
            <a:latin typeface="Times New Roman" panose="02020603050405020304" pitchFamily="18" charset="0"/>
            <a:cs typeface="Times New Roman" panose="02020603050405020304" pitchFamily="18" charset="0"/>
          </a:endParaRPr>
        </a:p>
      </dsp:txBody>
      <dsp:txXfrm>
        <a:off x="0" y="365629"/>
        <a:ext cx="4677409" cy="1927800"/>
      </dsp:txXfrm>
    </dsp:sp>
    <dsp:sp modelId="{0E2B5B39-00D0-4AD2-9B1D-6C6921BEC709}">
      <dsp:nvSpPr>
        <dsp:cNvPr id="0" name=""/>
        <dsp:cNvSpPr/>
      </dsp:nvSpPr>
      <dsp:spPr>
        <a:xfrm>
          <a:off x="233870" y="99949"/>
          <a:ext cx="3274187" cy="531360"/>
        </a:xfrm>
        <a:prstGeom prst="roundRect">
          <a:avLst/>
        </a:prstGeom>
        <a:blipFill rotWithShape="1">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3756" tIns="0" rIns="123756"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Multiple Linear Regression:</a:t>
          </a:r>
          <a:endParaRPr lang="en-US" sz="1800" b="1" kern="1200" dirty="0">
            <a:latin typeface="Times New Roman" panose="02020603050405020304" pitchFamily="18" charset="0"/>
            <a:cs typeface="Times New Roman" panose="02020603050405020304" pitchFamily="18" charset="0"/>
          </a:endParaRPr>
        </a:p>
      </dsp:txBody>
      <dsp:txXfrm>
        <a:off x="259809" y="125888"/>
        <a:ext cx="3222309" cy="479482"/>
      </dsp:txXfrm>
    </dsp:sp>
    <dsp:sp modelId="{C933FFE8-0846-4A06-B680-5370ED95B731}">
      <dsp:nvSpPr>
        <dsp:cNvPr id="0" name=""/>
        <dsp:cNvSpPr/>
      </dsp:nvSpPr>
      <dsp:spPr>
        <a:xfrm>
          <a:off x="0" y="2656309"/>
          <a:ext cx="4677409" cy="121905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3019" tIns="374904" rIns="363019" bIns="128016"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Enhanced MLR using L2 regularization to handle multicollinearity, achieved an R² of 94%.</a:t>
          </a:r>
        </a:p>
      </dsp:txBody>
      <dsp:txXfrm>
        <a:off x="0" y="2656309"/>
        <a:ext cx="4677409" cy="1219050"/>
      </dsp:txXfrm>
    </dsp:sp>
    <dsp:sp modelId="{4C0768C7-92D6-4745-AFD3-FA3D1305B32C}">
      <dsp:nvSpPr>
        <dsp:cNvPr id="0" name=""/>
        <dsp:cNvSpPr/>
      </dsp:nvSpPr>
      <dsp:spPr>
        <a:xfrm>
          <a:off x="233870" y="2390629"/>
          <a:ext cx="3274187" cy="531360"/>
        </a:xfrm>
        <a:prstGeom prst="roundRect">
          <a:avLst/>
        </a:prstGeom>
        <a:blipFill rotWithShape="1">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3756" tIns="0" rIns="123756"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Ridge Regression:</a:t>
          </a:r>
          <a:endParaRPr lang="en-US" sz="1800" b="1" kern="1200" dirty="0">
            <a:latin typeface="Times New Roman" panose="02020603050405020304" pitchFamily="18" charset="0"/>
            <a:cs typeface="Times New Roman" panose="02020603050405020304" pitchFamily="18" charset="0"/>
          </a:endParaRPr>
        </a:p>
      </dsp:txBody>
      <dsp:txXfrm>
        <a:off x="259809" y="2416568"/>
        <a:ext cx="3222309" cy="479482"/>
      </dsp:txXfrm>
    </dsp:sp>
    <dsp:sp modelId="{09197582-9A7A-4A63-A8E6-0E47101C5DFE}">
      <dsp:nvSpPr>
        <dsp:cNvPr id="0" name=""/>
        <dsp:cNvSpPr/>
      </dsp:nvSpPr>
      <dsp:spPr>
        <a:xfrm>
          <a:off x="0" y="4238239"/>
          <a:ext cx="4677409" cy="121905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3019" tIns="374904" rIns="363019" bIns="128016"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Captured non-linear relationships and feature interactions, with an R² of 99.84%.</a:t>
          </a:r>
        </a:p>
      </dsp:txBody>
      <dsp:txXfrm>
        <a:off x="0" y="4238239"/>
        <a:ext cx="4677409" cy="1219050"/>
      </dsp:txXfrm>
    </dsp:sp>
    <dsp:sp modelId="{B662C7AA-0A46-4682-BBFE-77ACDA027B60}">
      <dsp:nvSpPr>
        <dsp:cNvPr id="0" name=""/>
        <dsp:cNvSpPr/>
      </dsp:nvSpPr>
      <dsp:spPr>
        <a:xfrm>
          <a:off x="233870" y="3972559"/>
          <a:ext cx="3274187" cy="531360"/>
        </a:xfrm>
        <a:prstGeom prst="roundRect">
          <a:avLst/>
        </a:prstGeom>
        <a:blipFill rotWithShape="1">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3756" tIns="0" rIns="123756" bIns="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Random Forest Regression:</a:t>
          </a:r>
          <a:endParaRPr lang="en-US" sz="1800" b="1" kern="1200" dirty="0">
            <a:latin typeface="Times New Roman" panose="02020603050405020304" pitchFamily="18" charset="0"/>
            <a:cs typeface="Times New Roman" panose="02020603050405020304" pitchFamily="18" charset="0"/>
          </a:endParaRPr>
        </a:p>
      </dsp:txBody>
      <dsp:txXfrm>
        <a:off x="259809" y="3998498"/>
        <a:ext cx="3222309"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23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4374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0162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550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171771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68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066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65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2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87618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0851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80688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28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45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86433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57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48481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11/30/2024</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207793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0.png"/><Relationship Id="rId7" Type="http://schemas.openxmlformats.org/officeDocument/2006/relationships/diagramQuickStyle" Target="../diagrams/quickStyle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1.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940" y="1399880"/>
            <a:ext cx="585611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6249" y="1540931"/>
            <a:ext cx="5657851"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nvGrpSpPr>
          <p:cNvPr id="42" name="Group 41">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9173373" cy="659658"/>
            <a:chOff x="-16934" y="3123631"/>
            <a:chExt cx="12231160" cy="659658"/>
          </a:xfrm>
        </p:grpSpPr>
        <p:sp>
          <p:nvSpPr>
            <p:cNvPr id="43"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4"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019298" y="1871131"/>
            <a:ext cx="5111752" cy="1515533"/>
          </a:xfrm>
        </p:spPr>
        <p:txBody>
          <a:bodyPr>
            <a:noAutofit/>
          </a:bodyPr>
          <a:lstStyle/>
          <a:p>
            <a:pPr>
              <a:lnSpc>
                <a:spcPct val="90000"/>
              </a:lnSpc>
            </a:pPr>
            <a:r>
              <a:rPr lang="en-US" sz="2400" b="1" dirty="0">
                <a:solidFill>
                  <a:schemeClr val="bg1"/>
                </a:solidFill>
                <a:latin typeface="Times New Roman" panose="02020603050405020304" pitchFamily="18" charset="0"/>
                <a:cs typeface="Times New Roman" panose="02020603050405020304" pitchFamily="18" charset="0"/>
              </a:rPr>
              <a:t>Predicting Life Expectancy: Insights from Health, Economic, and Social Factors across top two developing and developed nations.</a:t>
            </a:r>
          </a:p>
        </p:txBody>
      </p:sp>
      <p:sp>
        <p:nvSpPr>
          <p:cNvPr id="3" name="Subtitle 2"/>
          <p:cNvSpPr>
            <a:spLocks noGrp="1"/>
          </p:cNvSpPr>
          <p:nvPr>
            <p:ph type="subTitle" idx="1"/>
          </p:nvPr>
        </p:nvSpPr>
        <p:spPr>
          <a:xfrm>
            <a:off x="2019298" y="3657597"/>
            <a:ext cx="5111752" cy="1320802"/>
          </a:xfrm>
        </p:spPr>
        <p:txBody>
          <a:bodyPr>
            <a:normAutofit/>
          </a:bodyPr>
          <a:lstStyle/>
          <a:p>
            <a:pPr algn="r">
              <a:lnSpc>
                <a:spcPct val="90000"/>
              </a:lnSpc>
            </a:pPr>
            <a:r>
              <a:rPr lang="en-IN" sz="1400" b="1" u="sng" dirty="0">
                <a:solidFill>
                  <a:schemeClr val="bg1"/>
                </a:solidFill>
                <a:latin typeface="Times New Roman" panose="02020603050405020304" pitchFamily="18" charset="0"/>
                <a:cs typeface="Times New Roman" panose="02020603050405020304" pitchFamily="18" charset="0"/>
              </a:rPr>
              <a:t>Team Synergy</a:t>
            </a:r>
          </a:p>
          <a:p>
            <a:pPr algn="r">
              <a:lnSpc>
                <a:spcPct val="90000"/>
              </a:lnSpc>
            </a:pPr>
            <a:r>
              <a:rPr lang="en-IN" sz="1400" dirty="0">
                <a:solidFill>
                  <a:schemeClr val="bg1"/>
                </a:solidFill>
                <a:latin typeface="Times New Roman" panose="02020603050405020304" pitchFamily="18" charset="0"/>
                <a:cs typeface="Times New Roman" panose="02020603050405020304" pitchFamily="18" charset="0"/>
              </a:rPr>
              <a:t>Rishitha Rani Pakam</a:t>
            </a:r>
          </a:p>
          <a:p>
            <a:pPr algn="r">
              <a:lnSpc>
                <a:spcPct val="90000"/>
              </a:lnSpc>
            </a:pPr>
            <a:r>
              <a:rPr lang="en-IN" sz="1400" dirty="0">
                <a:solidFill>
                  <a:schemeClr val="bg1"/>
                </a:solidFill>
                <a:latin typeface="Times New Roman" panose="02020603050405020304" pitchFamily="18" charset="0"/>
                <a:cs typeface="Times New Roman" panose="02020603050405020304" pitchFamily="18" charset="0"/>
              </a:rPr>
              <a:t> Narasimha Reddy Padire </a:t>
            </a:r>
          </a:p>
          <a:p>
            <a:pPr algn="r">
              <a:lnSpc>
                <a:spcPct val="90000"/>
              </a:lnSpc>
            </a:pPr>
            <a:r>
              <a:rPr lang="en-IN" sz="1400" dirty="0">
                <a:solidFill>
                  <a:schemeClr val="bg1"/>
                </a:solidFill>
                <a:latin typeface="Times New Roman" panose="02020603050405020304" pitchFamily="18" charset="0"/>
                <a:cs typeface="Times New Roman" panose="02020603050405020304" pitchFamily="18" charset="0"/>
              </a:rPr>
              <a:t>Lakshmi Reddy Bhavanam</a:t>
            </a:r>
          </a:p>
        </p:txBody>
      </p:sp>
      <p:cxnSp>
        <p:nvCxnSpPr>
          <p:cNvPr id="45" name="Straight Connector 44">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9DA6-5FAE-99E9-30F6-74253CF3315A}"/>
              </a:ext>
            </a:extLst>
          </p:cNvPr>
          <p:cNvSpPr>
            <a:spLocks noGrp="1"/>
          </p:cNvSpPr>
          <p:nvPr>
            <p:ph type="title"/>
          </p:nvPr>
        </p:nvSpPr>
        <p:spPr>
          <a:xfrm>
            <a:off x="971551" y="982133"/>
            <a:ext cx="7200897" cy="1070188"/>
          </a:xfrm>
        </p:spPr>
        <p:txBody>
          <a:bodyPr>
            <a:normAutofit fontScale="90000"/>
          </a:bodyPr>
          <a:lstStyle/>
          <a:p>
            <a:pPr>
              <a:lnSpc>
                <a:spcPct val="90000"/>
              </a:lnSpc>
            </a:pPr>
            <a:r>
              <a:rPr lang="en-IN" b="1" dirty="0">
                <a:solidFill>
                  <a:srgbClr val="262626"/>
                </a:solidFill>
                <a:latin typeface="Times New Roman" panose="02020603050405020304" pitchFamily="18" charset="0"/>
                <a:cs typeface="Times New Roman" panose="02020603050405020304" pitchFamily="18" charset="0"/>
              </a:rPr>
              <a:t>Hyperparameters and best values found</a:t>
            </a:r>
          </a:p>
        </p:txBody>
      </p:sp>
      <p:sp>
        <p:nvSpPr>
          <p:cNvPr id="87" name="Content Placeholder 2">
            <a:extLst>
              <a:ext uri="{FF2B5EF4-FFF2-40B4-BE49-F238E27FC236}">
                <a16:creationId xmlns:a16="http://schemas.microsoft.com/office/drawing/2014/main" id="{6891FB55-286F-4708-ED64-6B60B914598B}"/>
              </a:ext>
            </a:extLst>
          </p:cNvPr>
          <p:cNvSpPr>
            <a:spLocks noGrp="1"/>
          </p:cNvSpPr>
          <p:nvPr>
            <p:ph idx="1"/>
          </p:nvPr>
        </p:nvSpPr>
        <p:spPr>
          <a:xfrm>
            <a:off x="3688080" y="2556932"/>
            <a:ext cx="4484366" cy="3318936"/>
          </a:xfrm>
        </p:spPr>
        <p:txBody>
          <a:bodyPr>
            <a:normAutofit lnSpcReduction="10000"/>
          </a:bodyPr>
          <a:lstStyle/>
          <a:p>
            <a:pPr algn="just">
              <a:lnSpc>
                <a:spcPct val="90000"/>
              </a:lnSpc>
            </a:pPr>
            <a:r>
              <a:rPr lang="en-US" sz="1500" b="1" dirty="0" err="1">
                <a:solidFill>
                  <a:srgbClr val="262626"/>
                </a:solidFill>
                <a:latin typeface="Times New Roman" panose="02020603050405020304" pitchFamily="18" charset="0"/>
                <a:cs typeface="Times New Roman" panose="02020603050405020304" pitchFamily="18" charset="0"/>
              </a:rPr>
              <a:t>max_depth</a:t>
            </a:r>
            <a:r>
              <a:rPr lang="en-US" sz="1500" b="1" dirty="0">
                <a:solidFill>
                  <a:srgbClr val="262626"/>
                </a:solidFill>
                <a:latin typeface="Times New Roman" panose="02020603050405020304" pitchFamily="18" charset="0"/>
                <a:cs typeface="Times New Roman" panose="02020603050405020304" pitchFamily="18" charset="0"/>
              </a:rPr>
              <a:t> : </a:t>
            </a:r>
            <a:r>
              <a:rPr lang="en-US" sz="1500" dirty="0">
                <a:solidFill>
                  <a:srgbClr val="262626"/>
                </a:solidFill>
                <a:latin typeface="Times New Roman" panose="02020603050405020304" pitchFamily="18" charset="0"/>
                <a:cs typeface="Times New Roman" panose="02020603050405020304" pitchFamily="18" charset="0"/>
              </a:rPr>
              <a:t>Limits the depth of each tree to prevent overfitting. The best value found is 5.</a:t>
            </a:r>
          </a:p>
          <a:p>
            <a:pPr algn="just">
              <a:lnSpc>
                <a:spcPct val="90000"/>
              </a:lnSpc>
            </a:pPr>
            <a:r>
              <a:rPr lang="en-US" sz="1500" b="1" dirty="0">
                <a:solidFill>
                  <a:srgbClr val="262626"/>
                </a:solidFill>
                <a:latin typeface="Times New Roman" panose="02020603050405020304" pitchFamily="18" charset="0"/>
                <a:cs typeface="Times New Roman" panose="02020603050405020304" pitchFamily="18" charset="0"/>
              </a:rPr>
              <a:t>min_samples_split: </a:t>
            </a:r>
            <a:r>
              <a:rPr lang="en-US" sz="1500" dirty="0">
                <a:solidFill>
                  <a:srgbClr val="262626"/>
                </a:solidFill>
                <a:latin typeface="Times New Roman" panose="02020603050405020304" pitchFamily="18" charset="0"/>
                <a:cs typeface="Times New Roman" panose="02020603050405020304" pitchFamily="18" charset="0"/>
              </a:rPr>
              <a:t>The minimum number of samples required to split an internal node. The best value found is 2.</a:t>
            </a:r>
          </a:p>
          <a:p>
            <a:pPr algn="just">
              <a:lnSpc>
                <a:spcPct val="90000"/>
              </a:lnSpc>
            </a:pPr>
            <a:r>
              <a:rPr lang="en-US" sz="1500" b="1" dirty="0">
                <a:solidFill>
                  <a:srgbClr val="262626"/>
                </a:solidFill>
                <a:latin typeface="Times New Roman" panose="02020603050405020304" pitchFamily="18" charset="0"/>
                <a:cs typeface="Times New Roman" panose="02020603050405020304" pitchFamily="18" charset="0"/>
              </a:rPr>
              <a:t>min_samples_leaf: </a:t>
            </a:r>
            <a:r>
              <a:rPr lang="en-US" sz="1500" dirty="0">
                <a:solidFill>
                  <a:srgbClr val="262626"/>
                </a:solidFill>
                <a:latin typeface="Times New Roman" panose="02020603050405020304" pitchFamily="18" charset="0"/>
                <a:cs typeface="Times New Roman" panose="02020603050405020304" pitchFamily="18" charset="0"/>
              </a:rPr>
              <a:t>The minimum number of samples required to be at a leaf node. The best value found is 1.</a:t>
            </a:r>
          </a:p>
          <a:p>
            <a:pPr algn="just">
              <a:lnSpc>
                <a:spcPct val="90000"/>
              </a:lnSpc>
            </a:pPr>
            <a:r>
              <a:rPr lang="en-US" sz="1500" b="1" dirty="0">
                <a:solidFill>
                  <a:srgbClr val="262626"/>
                </a:solidFill>
                <a:latin typeface="Times New Roman" panose="02020603050405020304" pitchFamily="18" charset="0"/>
                <a:cs typeface="Times New Roman" panose="02020603050405020304" pitchFamily="18" charset="0"/>
              </a:rPr>
              <a:t>n_estimators: </a:t>
            </a:r>
            <a:r>
              <a:rPr lang="en-US" sz="1500" dirty="0">
                <a:solidFill>
                  <a:srgbClr val="262626"/>
                </a:solidFill>
                <a:latin typeface="Times New Roman" panose="02020603050405020304" pitchFamily="18" charset="0"/>
                <a:cs typeface="Times New Roman" panose="02020603050405020304" pitchFamily="18" charset="0"/>
              </a:rPr>
              <a:t>The number of trees in the forest. The best value found is 100.</a:t>
            </a:r>
          </a:p>
          <a:p>
            <a:pPr algn="just">
              <a:lnSpc>
                <a:spcPct val="90000"/>
              </a:lnSpc>
            </a:pPr>
            <a:r>
              <a:rPr lang="en-US" sz="1500" dirty="0">
                <a:solidFill>
                  <a:srgbClr val="262626"/>
                </a:solidFill>
                <a:latin typeface="Times New Roman" panose="02020603050405020304" pitchFamily="18" charset="0"/>
                <a:cs typeface="Times New Roman" panose="02020603050405020304" pitchFamily="18" charset="0"/>
              </a:rPr>
              <a:t>These chosen parameters helped both models perform accurately and make reliable predictions, ensuring they captured important patterns and  overfitting.</a:t>
            </a:r>
          </a:p>
          <a:p>
            <a:pPr>
              <a:lnSpc>
                <a:spcPct val="90000"/>
              </a:lnSpc>
            </a:pPr>
            <a:endParaRPr lang="en-US" sz="1500" dirty="0">
              <a:solidFill>
                <a:srgbClr val="262626"/>
              </a:solidFill>
            </a:endParaRPr>
          </a:p>
          <a:p>
            <a:pPr>
              <a:lnSpc>
                <a:spcPct val="90000"/>
              </a:lnSpc>
            </a:pPr>
            <a:endParaRPr lang="en-IN" sz="1500" dirty="0">
              <a:solidFill>
                <a:srgbClr val="262626"/>
              </a:solidFill>
            </a:endParaRPr>
          </a:p>
        </p:txBody>
      </p:sp>
      <p:sp>
        <p:nvSpPr>
          <p:cNvPr id="5" name="Rectangle 2">
            <a:extLst>
              <a:ext uri="{FF2B5EF4-FFF2-40B4-BE49-F238E27FC236}">
                <a16:creationId xmlns:a16="http://schemas.microsoft.com/office/drawing/2014/main" id="{C2E033BD-BC93-142E-70DC-AD051CF50B94}"/>
              </a:ext>
            </a:extLst>
          </p:cNvPr>
          <p:cNvSpPr>
            <a:spLocks noChangeArrowheads="1"/>
          </p:cNvSpPr>
          <p:nvPr/>
        </p:nvSpPr>
        <p:spPr bwMode="auto">
          <a:xfrm>
            <a:off x="0" y="-361637"/>
            <a:ext cx="8891088"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min_samples_leaf</a:t>
            </a:r>
            <a:r>
              <a:rPr kumimoji="0" lang="en-US" altLang="en-US" b="0" i="0" u="none" strike="noStrike" cap="none" normalizeH="0" baseline="0" dirty="0">
                <a:ln>
                  <a:noFill/>
                </a:ln>
                <a:solidFill>
                  <a:schemeClr val="tx1"/>
                </a:solidFill>
                <a:effectLst/>
                <a:latin typeface="Arial" panose="020B0604020202020204" pitchFamily="34" charset="0"/>
              </a:rPr>
              <a:t>: Set to </a:t>
            </a:r>
            <a:r>
              <a:rPr kumimoji="0" lang="en-US" altLang="en-US" b="1" i="0" u="none" strike="noStrike" cap="none" normalizeH="0" baseline="0" dirty="0">
                <a:ln>
                  <a:noFill/>
                </a:ln>
                <a:solidFill>
                  <a:schemeClr val="tx1"/>
                </a:solidFill>
                <a:effectLst/>
                <a:latin typeface="Arial" panose="020B0604020202020204" pitchFamily="34" charset="0"/>
              </a:rPr>
              <a:t>1</a:t>
            </a:r>
            <a:r>
              <a:rPr kumimoji="0" lang="en-US" altLang="en-US" b="0" i="0" u="none" strike="noStrike" cap="none" normalizeH="0" baseline="0" dirty="0">
                <a:ln>
                  <a:noFill/>
                </a:ln>
                <a:solidFill>
                  <a:schemeClr val="tx1"/>
                </a:solidFill>
                <a:effectLst/>
                <a:latin typeface="Arial" panose="020B0604020202020204" pitchFamily="34" charset="0"/>
              </a:rPr>
              <a:t>, enabling finer splits and improving prediction accuracy.</a:t>
            </a:r>
          </a:p>
          <a:p>
            <a:pPr marL="0" marR="0" lvl="0" indent="0" algn="l"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3D338D23-20BF-C884-139C-4588F6107E42}"/>
              </a:ext>
            </a:extLst>
          </p:cNvPr>
          <p:cNvSpPr txBox="1"/>
          <p:nvPr/>
        </p:nvSpPr>
        <p:spPr>
          <a:xfrm>
            <a:off x="843280" y="2556932"/>
            <a:ext cx="2672080" cy="3600986"/>
          </a:xfrm>
          <a:prstGeom prst="rect">
            <a:avLst/>
          </a:prstGeom>
          <a:noFill/>
        </p:spPr>
        <p:txBody>
          <a:bodyPr wrap="square" rtlCol="0">
            <a:spAutoFit/>
          </a:bodyPr>
          <a:lstStyle/>
          <a:p>
            <a:pPr algn="ctr"/>
            <a:r>
              <a:rPr lang="en-US" sz="1600" b="1" u="sng" dirty="0">
                <a:latin typeface="Times New Roman" panose="02020603050405020304" pitchFamily="18" charset="0"/>
                <a:cs typeface="Times New Roman" panose="02020603050405020304" pitchFamily="18" charset="0"/>
              </a:rPr>
              <a:t>Decisions Taken:</a:t>
            </a:r>
          </a:p>
          <a:p>
            <a:pPr algn="ctr"/>
            <a:r>
              <a:rPr lang="en-US" sz="1600" dirty="0">
                <a:latin typeface="Times New Roman" panose="02020603050405020304" pitchFamily="18" charset="0"/>
                <a:cs typeface="Times New Roman" panose="02020603050405020304" pitchFamily="18" charset="0"/>
              </a:rPr>
              <a:t>We focused on controlling overfitting, ensuring generalization, and optimizing model performance through careful hyperparameter tuning.</a:t>
            </a:r>
          </a:p>
          <a:p>
            <a:pPr algn="ctr"/>
            <a:r>
              <a:rPr lang="en-US" sz="1600" b="1" u="sng" dirty="0">
                <a:latin typeface="Times New Roman" panose="02020603050405020304" pitchFamily="18" charset="0"/>
                <a:cs typeface="Times New Roman" panose="02020603050405020304" pitchFamily="18" charset="0"/>
              </a:rPr>
              <a:t>Why these only(Hyperparameters)?</a:t>
            </a:r>
          </a:p>
          <a:p>
            <a:pPr algn="ctr"/>
            <a:r>
              <a:rPr lang="en-US" sz="1600" dirty="0">
                <a:latin typeface="Times New Roman" panose="02020603050405020304" pitchFamily="18" charset="0"/>
                <a:cs typeface="Times New Roman" panose="02020603050405020304" pitchFamily="18" charset="0"/>
              </a:rPr>
              <a:t>These choices optimized the model for achieving the best scores across, balancing accuracy and generalization</a:t>
            </a:r>
            <a:r>
              <a:rPr lang="en-US" dirty="0"/>
              <a:t>.</a:t>
            </a:r>
          </a:p>
          <a:p>
            <a:endParaRPr lang="en-IN" dirty="0"/>
          </a:p>
        </p:txBody>
      </p:sp>
    </p:spTree>
    <p:extLst>
      <p:ext uri="{BB962C8B-B14F-4D97-AF65-F5344CB8AC3E}">
        <p14:creationId xmlns:p14="http://schemas.microsoft.com/office/powerpoint/2010/main" val="111953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IN" b="1" dirty="0">
                <a:solidFill>
                  <a:srgbClr val="262626"/>
                </a:solidFill>
                <a:latin typeface="Times New Roman" panose="02020603050405020304" pitchFamily="18" charset="0"/>
                <a:cs typeface="Times New Roman" panose="02020603050405020304" pitchFamily="18" charset="0"/>
              </a:rPr>
              <a:t>Results of Regression Models</a:t>
            </a:r>
          </a:p>
        </p:txBody>
      </p:sp>
      <p:graphicFrame>
        <p:nvGraphicFramePr>
          <p:cNvPr id="4" name="Content Placeholder 3">
            <a:extLst>
              <a:ext uri="{FF2B5EF4-FFF2-40B4-BE49-F238E27FC236}">
                <a16:creationId xmlns:a16="http://schemas.microsoft.com/office/drawing/2014/main" id="{66A0A53D-94FE-C56D-B4F5-D793B790A7CB}"/>
              </a:ext>
            </a:extLst>
          </p:cNvPr>
          <p:cNvGraphicFramePr>
            <a:graphicFrameLocks noGrp="1"/>
          </p:cNvGraphicFramePr>
          <p:nvPr>
            <p:ph idx="1"/>
            <p:extLst>
              <p:ext uri="{D42A27DB-BD31-4B8C-83A1-F6EECF244321}">
                <p14:modId xmlns:p14="http://schemas.microsoft.com/office/powerpoint/2010/main" val="3155451150"/>
              </p:ext>
            </p:extLst>
          </p:nvPr>
        </p:nvGraphicFramePr>
        <p:xfrm>
          <a:off x="971550" y="2590800"/>
          <a:ext cx="7200899" cy="3462637"/>
        </p:xfrm>
        <a:graphic>
          <a:graphicData uri="http://schemas.openxmlformats.org/drawingml/2006/table">
            <a:tbl>
              <a:tblPr firstRow="1" bandRow="1">
                <a:tableStyleId>{5C22544A-7EE6-4342-B048-85BDC9FD1C3A}</a:tableStyleId>
              </a:tblPr>
              <a:tblGrid>
                <a:gridCol w="1719899">
                  <a:extLst>
                    <a:ext uri="{9D8B030D-6E8A-4147-A177-3AD203B41FA5}">
                      <a16:colId xmlns:a16="http://schemas.microsoft.com/office/drawing/2014/main" val="739197106"/>
                    </a:ext>
                  </a:extLst>
                </a:gridCol>
                <a:gridCol w="1221596">
                  <a:extLst>
                    <a:ext uri="{9D8B030D-6E8A-4147-A177-3AD203B41FA5}">
                      <a16:colId xmlns:a16="http://schemas.microsoft.com/office/drawing/2014/main" val="549450254"/>
                    </a:ext>
                  </a:extLst>
                </a:gridCol>
                <a:gridCol w="2274395">
                  <a:extLst>
                    <a:ext uri="{9D8B030D-6E8A-4147-A177-3AD203B41FA5}">
                      <a16:colId xmlns:a16="http://schemas.microsoft.com/office/drawing/2014/main" val="1442637385"/>
                    </a:ext>
                  </a:extLst>
                </a:gridCol>
                <a:gridCol w="1985009">
                  <a:extLst>
                    <a:ext uri="{9D8B030D-6E8A-4147-A177-3AD203B41FA5}">
                      <a16:colId xmlns:a16="http://schemas.microsoft.com/office/drawing/2014/main" val="1996994397"/>
                    </a:ext>
                  </a:extLst>
                </a:gridCol>
              </a:tblGrid>
              <a:tr h="1099777">
                <a:tc>
                  <a:txBody>
                    <a:bodyPr/>
                    <a:lstStyle/>
                    <a:p>
                      <a:pPr algn="ctr"/>
                      <a:r>
                        <a:rPr lang="en-IN" sz="1600" dirty="0">
                          <a:latin typeface="Times New Roman" panose="02020603050405020304" pitchFamily="18" charset="0"/>
                          <a:cs typeface="Times New Roman" panose="02020603050405020304" pitchFamily="18" charset="0"/>
                        </a:rPr>
                        <a:t>Metric</a:t>
                      </a:r>
                    </a:p>
                  </a:txBody>
                  <a:tcPr marL="58430" marR="58430" marT="29215" marB="29215"/>
                </a:tc>
                <a:tc>
                  <a:txBody>
                    <a:bodyPr/>
                    <a:lstStyle/>
                    <a:p>
                      <a:pPr algn="ctr"/>
                      <a:r>
                        <a:rPr lang="en-IN" sz="1400" dirty="0">
                          <a:latin typeface="Times New Roman" panose="02020603050405020304" pitchFamily="18" charset="0"/>
                          <a:cs typeface="Times New Roman" panose="02020603050405020304" pitchFamily="18" charset="0"/>
                        </a:rPr>
                        <a:t>Multiple Linear Regression</a:t>
                      </a:r>
                    </a:p>
                  </a:txBody>
                  <a:tcPr marL="58430" marR="58430" marT="29215" marB="29215"/>
                </a:tc>
                <a:tc>
                  <a:txBody>
                    <a:bodyPr/>
                    <a:lstStyle/>
                    <a:p>
                      <a:pPr algn="ctr"/>
                      <a:r>
                        <a:rPr lang="en-IN" sz="1600" dirty="0">
                          <a:latin typeface="Times New Roman" panose="02020603050405020304" pitchFamily="18" charset="0"/>
                          <a:cs typeface="Times New Roman" panose="02020603050405020304" pitchFamily="18" charset="0"/>
                        </a:rPr>
                        <a:t>Ridge Regression (Hyperparameter Tuning)</a:t>
                      </a:r>
                    </a:p>
                  </a:txBody>
                  <a:tcPr marL="58430" marR="58430" marT="29215" marB="29215"/>
                </a:tc>
                <a:tc>
                  <a:txBody>
                    <a:bodyPr/>
                    <a:lstStyle/>
                    <a:p>
                      <a:pPr algn="ctr"/>
                      <a:r>
                        <a:rPr lang="en-IN" sz="1600" dirty="0">
                          <a:latin typeface="Times New Roman" panose="02020603050405020304" pitchFamily="18" charset="0"/>
                          <a:cs typeface="Times New Roman" panose="02020603050405020304" pitchFamily="18" charset="0"/>
                        </a:rPr>
                        <a:t>Random Forest Regression</a:t>
                      </a:r>
                    </a:p>
                    <a:p>
                      <a:pPr algn="ctr"/>
                      <a:r>
                        <a:rPr lang="en-IN" sz="1600" dirty="0">
                          <a:latin typeface="Times New Roman" panose="02020603050405020304" pitchFamily="18" charset="0"/>
                          <a:cs typeface="Times New Roman" panose="02020603050405020304" pitchFamily="18" charset="0"/>
                        </a:rPr>
                        <a:t> ( Hyperparameter Tuning)</a:t>
                      </a:r>
                    </a:p>
                  </a:txBody>
                  <a:tcPr marL="58430" marR="58430" marT="29215" marB="29215"/>
                </a:tc>
                <a:extLst>
                  <a:ext uri="{0D108BD9-81ED-4DB2-BD59-A6C34878D82A}">
                    <a16:rowId xmlns:a16="http://schemas.microsoft.com/office/drawing/2014/main" val="4056139872"/>
                  </a:ext>
                </a:extLst>
              </a:tr>
              <a:tr h="659486">
                <a:tc>
                  <a:txBody>
                    <a:bodyPr/>
                    <a:lstStyle/>
                    <a:p>
                      <a:pPr algn="ctr"/>
                      <a:r>
                        <a:rPr lang="en-IN" sz="1700" dirty="0">
                          <a:latin typeface="Times New Roman" panose="02020603050405020304" pitchFamily="18" charset="0"/>
                          <a:cs typeface="Times New Roman" panose="02020603050405020304" pitchFamily="18" charset="0"/>
                        </a:rPr>
                        <a:t>Mean Squared Error(MSE)</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11.841</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3.01</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0.243</a:t>
                      </a:r>
                    </a:p>
                  </a:txBody>
                  <a:tcPr marL="58430" marR="58430" marT="29215" marB="29215"/>
                </a:tc>
                <a:extLst>
                  <a:ext uri="{0D108BD9-81ED-4DB2-BD59-A6C34878D82A}">
                    <a16:rowId xmlns:a16="http://schemas.microsoft.com/office/drawing/2014/main" val="1760200226"/>
                  </a:ext>
                </a:extLst>
              </a:tr>
              <a:tr h="659486">
                <a:tc>
                  <a:txBody>
                    <a:bodyPr/>
                    <a:lstStyle/>
                    <a:p>
                      <a:pPr algn="ctr"/>
                      <a:r>
                        <a:rPr lang="en-IN" sz="1700" dirty="0">
                          <a:latin typeface="Times New Roman" panose="02020603050405020304" pitchFamily="18" charset="0"/>
                          <a:cs typeface="Times New Roman" panose="02020603050405020304" pitchFamily="18" charset="0"/>
                        </a:rPr>
                        <a:t>Mean Absolute Error(MAE)</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2.90</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1.66</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0.347</a:t>
                      </a:r>
                    </a:p>
                  </a:txBody>
                  <a:tcPr marL="58430" marR="58430" marT="29215" marB="29215"/>
                </a:tc>
                <a:extLst>
                  <a:ext uri="{0D108BD9-81ED-4DB2-BD59-A6C34878D82A}">
                    <a16:rowId xmlns:a16="http://schemas.microsoft.com/office/drawing/2014/main" val="2237468098"/>
                  </a:ext>
                </a:extLst>
              </a:tr>
              <a:tr h="384402">
                <a:tc>
                  <a:txBody>
                    <a:bodyPr/>
                    <a:lstStyle/>
                    <a:p>
                      <a:pPr algn="ctr"/>
                      <a:r>
                        <a:rPr lang="en-IN" sz="1700" dirty="0">
                          <a:latin typeface="Times New Roman" panose="02020603050405020304" pitchFamily="18" charset="0"/>
                          <a:cs typeface="Times New Roman" panose="02020603050405020304" pitchFamily="18" charset="0"/>
                        </a:rPr>
                        <a:t>R-Squared Score</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0.92 (92%)</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0.94 (94%)</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0.9984 (99.84%)</a:t>
                      </a:r>
                    </a:p>
                  </a:txBody>
                  <a:tcPr marL="58430" marR="58430" marT="29215" marB="29215"/>
                </a:tc>
                <a:extLst>
                  <a:ext uri="{0D108BD9-81ED-4DB2-BD59-A6C34878D82A}">
                    <a16:rowId xmlns:a16="http://schemas.microsoft.com/office/drawing/2014/main" val="1578619439"/>
                  </a:ext>
                </a:extLst>
              </a:tr>
              <a:tr h="659486">
                <a:tc>
                  <a:txBody>
                    <a:bodyPr/>
                    <a:lstStyle/>
                    <a:p>
                      <a:pPr algn="ctr"/>
                      <a:r>
                        <a:rPr lang="en-IN" sz="1700" dirty="0">
                          <a:latin typeface="Times New Roman" panose="02020603050405020304" pitchFamily="18" charset="0"/>
                          <a:cs typeface="Times New Roman" panose="02020603050405020304" pitchFamily="18" charset="0"/>
                        </a:rPr>
                        <a:t>CV R-Squared Score</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0.85</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0.95</a:t>
                      </a:r>
                    </a:p>
                  </a:txBody>
                  <a:tcPr marL="58430" marR="58430" marT="29215" marB="29215"/>
                </a:tc>
                <a:tc>
                  <a:txBody>
                    <a:bodyPr/>
                    <a:lstStyle/>
                    <a:p>
                      <a:pPr algn="ctr"/>
                      <a:r>
                        <a:rPr lang="en-IN" sz="1700" dirty="0">
                          <a:latin typeface="Times New Roman" panose="02020603050405020304" pitchFamily="18" charset="0"/>
                          <a:cs typeface="Times New Roman" panose="02020603050405020304" pitchFamily="18" charset="0"/>
                        </a:rPr>
                        <a:t>0.9564</a:t>
                      </a:r>
                    </a:p>
                  </a:txBody>
                  <a:tcPr marL="58430" marR="58430" marT="29215" marB="29215"/>
                </a:tc>
                <a:extLst>
                  <a:ext uri="{0D108BD9-81ED-4DB2-BD59-A6C34878D82A}">
                    <a16:rowId xmlns:a16="http://schemas.microsoft.com/office/drawing/2014/main" val="189931054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1708EBE-8F1C-4F88-9893-363C6C692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03008F04-25AC-4851-913F-8E3AE20B17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6856214"/>
            <a:chOff x="-15736" y="0"/>
            <a:chExt cx="12229962" cy="6856214"/>
          </a:xfrm>
        </p:grpSpPr>
        <p:pic>
          <p:nvPicPr>
            <p:cNvPr id="17" name="Picture 16">
              <a:extLst>
                <a:ext uri="{FF2B5EF4-FFF2-40B4-BE49-F238E27FC236}">
                  <a16:creationId xmlns:a16="http://schemas.microsoft.com/office/drawing/2014/main" id="{9EFFDCD6-F7ED-482D-907C-CD48B9B1DD4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D5765067-14FA-421E-B823-BC9850AB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dirty="0"/>
            </a:p>
          </p:txBody>
        </p:sp>
        <p:pic>
          <p:nvPicPr>
            <p:cNvPr id="19" name="Picture 18">
              <a:extLst>
                <a:ext uri="{FF2B5EF4-FFF2-40B4-BE49-F238E27FC236}">
                  <a16:creationId xmlns:a16="http://schemas.microsoft.com/office/drawing/2014/main" id="{105C27D4-E19A-481A-BB00-A276CC012F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a:extLst>
                <a:ext uri="{FF2B5EF4-FFF2-40B4-BE49-F238E27FC236}">
                  <a16:creationId xmlns:a16="http://schemas.microsoft.com/office/drawing/2014/main" id="{13A9933D-84D7-4A15-B34D-2D7B08120A4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6A8776D-F92C-6BC8-F970-B9B32C049ECE}"/>
              </a:ext>
            </a:extLst>
          </p:cNvPr>
          <p:cNvSpPr>
            <a:spLocks noGrp="1"/>
          </p:cNvSpPr>
          <p:nvPr>
            <p:ph type="title"/>
          </p:nvPr>
        </p:nvSpPr>
        <p:spPr>
          <a:xfrm>
            <a:off x="875611" y="982134"/>
            <a:ext cx="3631643" cy="1774807"/>
          </a:xfrm>
        </p:spPr>
        <p:txBody>
          <a:bodyPr>
            <a:noAutofit/>
          </a:bodyPr>
          <a:lstStyle/>
          <a:p>
            <a:r>
              <a:rPr lang="en-US" sz="2800" b="1" dirty="0">
                <a:solidFill>
                  <a:srgbClr val="002060"/>
                </a:solidFill>
                <a:latin typeface="Times New Roman" panose="02020603050405020304" pitchFamily="18" charset="0"/>
                <a:cs typeface="Times New Roman" panose="02020603050405020304" pitchFamily="18" charset="0"/>
              </a:rPr>
              <a:t>Analyzing Feature Importance and Learning Curves</a:t>
            </a:r>
            <a:endParaRPr lang="en-IN" sz="2800" b="1" dirty="0">
              <a:solidFill>
                <a:srgbClr val="002060"/>
              </a:solidFill>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34C3C3E8-6B5D-49DA-997A-3582B89C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09674" y="2838638"/>
            <a:ext cx="349758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4E15EAB8-9014-BDBA-5E12-90A1E52523F4}"/>
              </a:ext>
            </a:extLst>
          </p:cNvPr>
          <p:cNvPicPr>
            <a:picLocks noChangeAspect="1"/>
          </p:cNvPicPr>
          <p:nvPr/>
        </p:nvPicPr>
        <p:blipFill>
          <a:blip r:embed="rId5"/>
          <a:stretch>
            <a:fillRect/>
          </a:stretch>
        </p:blipFill>
        <p:spPr>
          <a:xfrm>
            <a:off x="782320" y="3129477"/>
            <a:ext cx="3844313" cy="2746389"/>
          </a:xfrm>
          <a:prstGeom prst="rect">
            <a:avLst/>
          </a:prstGeom>
          <a:ln>
            <a:noFill/>
          </a:ln>
          <a:effectLst>
            <a:outerShdw blurRad="292100" dist="139700" dir="2700000" algn="tl" rotWithShape="0">
              <a:srgbClr val="333333">
                <a:alpha val="65000"/>
              </a:srgbClr>
            </a:outerShdw>
          </a:effectLst>
        </p:spPr>
      </p:pic>
      <p:pic>
        <p:nvPicPr>
          <p:cNvPr id="5" name="Content Placeholder 4">
            <a:extLst>
              <a:ext uri="{FF2B5EF4-FFF2-40B4-BE49-F238E27FC236}">
                <a16:creationId xmlns:a16="http://schemas.microsoft.com/office/drawing/2014/main" id="{D1BF7C62-B33E-2A61-0976-B92635C8EB7C}"/>
              </a:ext>
            </a:extLst>
          </p:cNvPr>
          <p:cNvPicPr>
            <a:picLocks noChangeAspect="1"/>
          </p:cNvPicPr>
          <p:nvPr/>
        </p:nvPicPr>
        <p:blipFill>
          <a:blip r:embed="rId6"/>
          <a:stretch>
            <a:fillRect/>
          </a:stretch>
        </p:blipFill>
        <p:spPr>
          <a:xfrm>
            <a:off x="4724400" y="3153831"/>
            <a:ext cx="3749039" cy="27463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712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Limitations</a:t>
            </a:r>
          </a:p>
        </p:txBody>
      </p:sp>
      <p:sp>
        <p:nvSpPr>
          <p:cNvPr id="3" name="Content Placeholder 2"/>
          <p:cNvSpPr>
            <a:spLocks noGrp="1"/>
          </p:cNvSpPr>
          <p:nvPr>
            <p:ph idx="1"/>
          </p:nvPr>
        </p:nvSpPr>
        <p:spPr>
          <a:xfrm>
            <a:off x="1168400" y="2062481"/>
            <a:ext cx="6807201" cy="3872652"/>
          </a:xfrm>
        </p:spPr>
        <p:txBody>
          <a:bodyPr>
            <a:normAutofit fontScale="92500"/>
          </a:bodyPr>
          <a:lstStyle/>
          <a:p>
            <a:endParaRPr dirty="0"/>
          </a:p>
          <a:p>
            <a:pPr algn="just">
              <a:spcAft>
                <a:spcPts val="720"/>
              </a:spcAft>
            </a:pPr>
            <a:r>
              <a:rPr lang="en-US" dirty="0">
                <a:latin typeface="Times New Roman" panose="02020603050405020304" pitchFamily="18" charset="0"/>
                <a:cs typeface="Times New Roman" panose="02020603050405020304" pitchFamily="18" charset="0"/>
              </a:rPr>
              <a:t>The dataset had some missing and imbalanced data for certain countries, which impacted model performance.</a:t>
            </a:r>
          </a:p>
          <a:p>
            <a:pPr algn="just">
              <a:spcAft>
                <a:spcPts val="720"/>
              </a:spcAft>
            </a:pPr>
            <a:r>
              <a:rPr lang="en-IN" dirty="0">
                <a:latin typeface="Times New Roman" panose="02020603050405020304" pitchFamily="18" charset="0"/>
                <a:cs typeface="Times New Roman" panose="02020603050405020304" pitchFamily="18" charset="0"/>
              </a:rPr>
              <a:t>Multi-linear regression model suffered from overfitting.</a:t>
            </a:r>
            <a:endParaRPr dirty="0">
              <a:latin typeface="Times New Roman" panose="02020603050405020304" pitchFamily="18" charset="0"/>
              <a:cs typeface="Times New Roman" panose="02020603050405020304" pitchFamily="18" charset="0"/>
            </a:endParaRPr>
          </a:p>
          <a:p>
            <a:pPr algn="just">
              <a:spcAft>
                <a:spcPts val="720"/>
              </a:spcAft>
            </a:pPr>
            <a:r>
              <a:rPr lang="en-US" dirty="0">
                <a:latin typeface="Times New Roman" panose="02020603050405020304" pitchFamily="18" charset="0"/>
                <a:cs typeface="Times New Roman" panose="02020603050405020304" pitchFamily="18" charset="0"/>
              </a:rPr>
              <a:t>Some important features, such as healthcare quality and political factors, were not included in the dataset, which could have improved the model's predictive power.</a:t>
            </a:r>
            <a:endParaRPr lang="en-IN" dirty="0">
              <a:latin typeface="Times New Roman" panose="02020603050405020304" pitchFamily="18" charset="0"/>
              <a:cs typeface="Times New Roman" panose="02020603050405020304" pitchFamily="18" charset="0"/>
            </a:endParaRPr>
          </a:p>
          <a:p>
            <a:pPr algn="just">
              <a:spcAft>
                <a:spcPts val="720"/>
              </a:spcAft>
            </a:pPr>
            <a:r>
              <a:rPr lang="en-US" dirty="0">
                <a:latin typeface="Times New Roman" panose="02020603050405020304" pitchFamily="18" charset="0"/>
                <a:cs typeface="Times New Roman" panose="02020603050405020304" pitchFamily="18" charset="0"/>
              </a:rPr>
              <a:t>If the model had been evaluated on a larger or more diverse dataset, the results could have differed.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IN" b="1" dirty="0">
                <a:solidFill>
                  <a:srgbClr val="262626"/>
                </a:solidFill>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idx="1"/>
          </p:nvPr>
        </p:nvSpPr>
        <p:spPr>
          <a:xfrm>
            <a:off x="894080" y="2367280"/>
            <a:ext cx="4770121" cy="3508588"/>
          </a:xfrm>
        </p:spPr>
        <p:txBody>
          <a:bodyPr>
            <a:normAutofit/>
          </a:bodyPr>
          <a:lstStyle/>
          <a:p>
            <a:pPr>
              <a:lnSpc>
                <a:spcPct val="90000"/>
              </a:lnSpc>
            </a:pPr>
            <a:endParaRPr lang="en-US" sz="1700" dirty="0">
              <a:solidFill>
                <a:srgbClr val="262626"/>
              </a:solidFill>
            </a:endParaRPr>
          </a:p>
          <a:p>
            <a:pPr algn="just">
              <a:lnSpc>
                <a:spcPct val="90000"/>
              </a:lnSpc>
              <a:spcAft>
                <a:spcPts val="720"/>
              </a:spcAft>
            </a:pPr>
            <a:r>
              <a:rPr lang="en-US" sz="1700" dirty="0">
                <a:solidFill>
                  <a:srgbClr val="262626"/>
                </a:solidFill>
                <a:latin typeface="Times New Roman" panose="02020603050405020304" pitchFamily="18" charset="0"/>
                <a:cs typeface="Times New Roman" panose="02020603050405020304" pitchFamily="18" charset="0"/>
              </a:rPr>
              <a:t>The primary goal of future work in this field will be optimizing the results by incorporating additional variables without compromising the overall performance, complexity, or accuracy of the trained model. </a:t>
            </a:r>
          </a:p>
          <a:p>
            <a:pPr algn="just">
              <a:lnSpc>
                <a:spcPct val="90000"/>
              </a:lnSpc>
              <a:spcAft>
                <a:spcPts val="720"/>
              </a:spcAft>
            </a:pPr>
            <a:r>
              <a:rPr lang="en-US" sz="1700" dirty="0">
                <a:solidFill>
                  <a:srgbClr val="262626"/>
                </a:solidFill>
                <a:latin typeface="Times New Roman" panose="02020603050405020304" pitchFamily="18" charset="0"/>
                <a:cs typeface="Times New Roman" panose="02020603050405020304" pitchFamily="18" charset="0"/>
              </a:rPr>
              <a:t>Future efforts will also focus on exploring methods to gain deeper insights into the patterns detected by various models, including </a:t>
            </a:r>
            <a:r>
              <a:rPr lang="en-US" sz="1700" b="1" dirty="0">
                <a:solidFill>
                  <a:srgbClr val="262626"/>
                </a:solidFill>
                <a:latin typeface="Times New Roman" panose="02020603050405020304" pitchFamily="18" charset="0"/>
                <a:cs typeface="Times New Roman" panose="02020603050405020304" pitchFamily="18" charset="0"/>
              </a:rPr>
              <a:t>neural networks</a:t>
            </a:r>
            <a:r>
              <a:rPr lang="en-US" sz="1700" dirty="0">
                <a:solidFill>
                  <a:srgbClr val="262626"/>
                </a:solidFill>
                <a:latin typeface="Times New Roman" panose="02020603050405020304" pitchFamily="18" charset="0"/>
                <a:cs typeface="Times New Roman" panose="02020603050405020304" pitchFamily="18" charset="0"/>
              </a:rPr>
              <a:t>, </a:t>
            </a:r>
            <a:r>
              <a:rPr lang="en-US" sz="1700" b="1" dirty="0">
                <a:solidFill>
                  <a:srgbClr val="262626"/>
                </a:solidFill>
                <a:latin typeface="Times New Roman" panose="02020603050405020304" pitchFamily="18" charset="0"/>
                <a:cs typeface="Times New Roman" panose="02020603050405020304" pitchFamily="18" charset="0"/>
              </a:rPr>
              <a:t>decision trees</a:t>
            </a:r>
            <a:r>
              <a:rPr lang="en-US" sz="1700" dirty="0">
                <a:solidFill>
                  <a:srgbClr val="262626"/>
                </a:solidFill>
                <a:latin typeface="Times New Roman" panose="02020603050405020304" pitchFamily="18" charset="0"/>
                <a:cs typeface="Times New Roman" panose="02020603050405020304" pitchFamily="18" charset="0"/>
              </a:rPr>
              <a:t>, and </a:t>
            </a:r>
            <a:r>
              <a:rPr lang="en-US" sz="1700" b="1" dirty="0">
                <a:solidFill>
                  <a:srgbClr val="262626"/>
                </a:solidFill>
                <a:latin typeface="Times New Roman" panose="02020603050405020304" pitchFamily="18" charset="0"/>
                <a:cs typeface="Times New Roman" panose="02020603050405020304" pitchFamily="18" charset="0"/>
              </a:rPr>
              <a:t>ensemble methods</a:t>
            </a:r>
            <a:r>
              <a:rPr lang="en-US" sz="1700" dirty="0">
                <a:solidFill>
                  <a:srgbClr val="262626"/>
                </a:solidFill>
                <a:latin typeface="Times New Roman" panose="02020603050405020304" pitchFamily="18" charset="0"/>
                <a:cs typeface="Times New Roman" panose="02020603050405020304" pitchFamily="18" charset="0"/>
              </a:rPr>
              <a:t>, while making the determinants of specific predictions more transparent.</a:t>
            </a:r>
          </a:p>
        </p:txBody>
      </p:sp>
      <p:pic>
        <p:nvPicPr>
          <p:cNvPr id="7" name="Graphic 6" descr="Bullseye">
            <a:extLst>
              <a:ext uri="{FF2B5EF4-FFF2-40B4-BE49-F238E27FC236}">
                <a16:creationId xmlns:a16="http://schemas.microsoft.com/office/drawing/2014/main" id="{DFD189C6-0539-E1AF-3AFA-EEC7D6CC89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1520" y="2823632"/>
            <a:ext cx="2360928" cy="2500207"/>
          </a:xfrm>
          <a:prstGeom prst="rect">
            <a:avLst/>
          </a:prstGeom>
          <a:ln w="57150" cmpd="thickThin">
            <a:solidFill>
              <a:srgbClr val="7F7F7F"/>
            </a:solidFill>
            <a:miter lim="800000"/>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3CA1-4228-0DB7-3566-601A883B3B0A}"/>
              </a:ext>
            </a:extLst>
          </p:cNvPr>
          <p:cNvSpPr>
            <a:spLocks noGrp="1"/>
          </p:cNvSpPr>
          <p:nvPr>
            <p:ph type="title"/>
          </p:nvPr>
        </p:nvSpPr>
        <p:spPr>
          <a:xfrm>
            <a:off x="1176866" y="1605280"/>
            <a:ext cx="6798734" cy="613924"/>
          </a:xfrm>
        </p:spPr>
        <p:txBody>
          <a:bodyPr>
            <a:normAutofit fontScale="90000"/>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DFE2BD9-83F8-D0BA-F752-1D03F73D842A}"/>
              </a:ext>
            </a:extLst>
          </p:cNvPr>
          <p:cNvSpPr>
            <a:spLocks noGrp="1"/>
          </p:cNvSpPr>
          <p:nvPr>
            <p:ph idx="1"/>
          </p:nvPr>
        </p:nvSpPr>
        <p:spPr>
          <a:xfrm>
            <a:off x="955040" y="2490135"/>
            <a:ext cx="7193280" cy="3444997"/>
          </a:xfrm>
        </p:spPr>
        <p:txBody>
          <a:bodyPr>
            <a:normAutofit fontScale="92500" lnSpcReduction="20000"/>
          </a:bodyPr>
          <a:lstStyle/>
          <a:p>
            <a:pPr algn="just"/>
            <a:r>
              <a:rPr lang="en-US" sz="1600" dirty="0">
                <a:latin typeface="Times New Roman" panose="02020603050405020304" pitchFamily="18" charset="0"/>
                <a:cs typeface="Times New Roman" panose="02020603050405020304" pitchFamily="18" charset="0"/>
              </a:rPr>
              <a:t>In conclusion, our data modeling effectively addressed the research question by identifying the most significant factors predicting life expectancy and examining how health, economic, and social variables interact in top two developed and developing countries.</a:t>
            </a:r>
          </a:p>
          <a:p>
            <a:pPr algn="just"/>
            <a:r>
              <a:rPr lang="en-US" sz="1600" dirty="0">
                <a:latin typeface="Times New Roman" panose="02020603050405020304" pitchFamily="18" charset="0"/>
                <a:cs typeface="Times New Roman" panose="02020603050405020304" pitchFamily="18" charset="0"/>
              </a:rPr>
              <a:t>The optimized Random Forest Regressor, with an R-squared value of 0.998 after hyperparameter tuning, accurately predicted life expectancy, highlighting the role of economic factors like GDP and social variables such as education. Higher life expectancy countries like Japan and the USA showed strong correlations with these factors, while lower life expectancy countries like India and Nigeria were more influenced by infant mortality and healthcare access. While Multiple Linear Regression also provided strong predictions with an R-squared value of 0.923, it’s slightly less accurate but stable, making it a solid alternative. K-Means clustering showed  good cluster separation.</a:t>
            </a:r>
          </a:p>
          <a:p>
            <a:pPr algn="just"/>
            <a:r>
              <a:rPr lang="en-US" sz="1600" dirty="0">
                <a:latin typeface="Times New Roman" panose="02020603050405020304" pitchFamily="18" charset="0"/>
                <a:cs typeface="Times New Roman" panose="02020603050405020304" pitchFamily="18" charset="0"/>
              </a:rPr>
              <a:t>Overall, optimized </a:t>
            </a:r>
            <a:r>
              <a:rPr lang="en-US" sz="1600" b="1" dirty="0">
                <a:latin typeface="Times New Roman" panose="02020603050405020304" pitchFamily="18" charset="0"/>
                <a:cs typeface="Times New Roman" panose="02020603050405020304" pitchFamily="18" charset="0"/>
              </a:rPr>
              <a:t>Random Forest model </a:t>
            </a:r>
            <a:r>
              <a:rPr lang="en-US" sz="1600" dirty="0">
                <a:latin typeface="Times New Roman" panose="02020603050405020304" pitchFamily="18" charset="0"/>
                <a:cs typeface="Times New Roman" panose="02020603050405020304" pitchFamily="18" charset="0"/>
              </a:rPr>
              <a:t>proved to be a strong predictor of life expectancy based on health, economic, and social variables, with Multiple Linear Regression as a reliable backup.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628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6856214"/>
            <a:chOff x="-15736" y="0"/>
            <a:chExt cx="12229962" cy="6856214"/>
          </a:xfrm>
        </p:grpSpPr>
        <p:pic>
          <p:nvPicPr>
            <p:cNvPr id="15" name="Picture 14">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7" name="Picture 16">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3" name="Content Placeholder 2">
            <a:extLst>
              <a:ext uri="{FF2B5EF4-FFF2-40B4-BE49-F238E27FC236}">
                <a16:creationId xmlns:a16="http://schemas.microsoft.com/office/drawing/2014/main" id="{DD9606E2-DB9F-DEF1-DF02-4F704589D7A6}"/>
              </a:ext>
            </a:extLst>
          </p:cNvPr>
          <p:cNvSpPr>
            <a:spLocks noGrp="1"/>
          </p:cNvSpPr>
          <p:nvPr>
            <p:ph idx="1"/>
          </p:nvPr>
        </p:nvSpPr>
        <p:spPr>
          <a:xfrm>
            <a:off x="1261516" y="1817862"/>
            <a:ext cx="6354425" cy="604520"/>
          </a:xfrm>
        </p:spPr>
        <p:txBody>
          <a:bodyPr>
            <a:normAutofit/>
          </a:bodyPr>
          <a:lstStyle/>
          <a:p>
            <a:pPr marL="0" indent="0" algn="ctr">
              <a:buNone/>
            </a:pPr>
            <a:r>
              <a:rPr lang="en-IN" b="1" dirty="0">
                <a:solidFill>
                  <a:srgbClr val="262626"/>
                </a:solidFill>
                <a:latin typeface="Times New Roman" panose="02020603050405020304" pitchFamily="18" charset="0"/>
                <a:cs typeface="Times New Roman" panose="02020603050405020304" pitchFamily="18" charset="0"/>
              </a:rPr>
              <a:t>THANK YOU!</a:t>
            </a:r>
          </a:p>
        </p:txBody>
      </p:sp>
      <p:pic>
        <p:nvPicPr>
          <p:cNvPr id="7" name="Graphic 6" descr="Handshake">
            <a:extLst>
              <a:ext uri="{FF2B5EF4-FFF2-40B4-BE49-F238E27FC236}">
                <a16:creationId xmlns:a16="http://schemas.microsoft.com/office/drawing/2014/main" id="{B0C03BBA-1F30-022E-0FC1-A94ADDFD5A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7752" y="2727936"/>
            <a:ext cx="2578107" cy="2752781"/>
          </a:xfrm>
          <a:prstGeom prst="rect">
            <a:avLst/>
          </a:prstGeom>
          <a:ln w="57150" cmpd="thickThin">
            <a:solidFill>
              <a:srgbClr val="7F7F7F"/>
            </a:solidFill>
            <a:miter lim="800000"/>
          </a:ln>
        </p:spPr>
      </p:pic>
    </p:spTree>
    <p:extLst>
      <p:ext uri="{BB962C8B-B14F-4D97-AF65-F5344CB8AC3E}">
        <p14:creationId xmlns:p14="http://schemas.microsoft.com/office/powerpoint/2010/main" val="268027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496088"/>
            <a:ext cx="2867411"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609600"/>
            <a:ext cx="2664004"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8" name="Title 7">
            <a:extLst>
              <a:ext uri="{FF2B5EF4-FFF2-40B4-BE49-F238E27FC236}">
                <a16:creationId xmlns:a16="http://schemas.microsoft.com/office/drawing/2014/main" id="{3DFA832C-70D5-8EC7-5CCC-6B648416BC64}"/>
              </a:ext>
            </a:extLst>
          </p:cNvPr>
          <p:cNvSpPr>
            <a:spLocks noGrp="1"/>
          </p:cNvSpPr>
          <p:nvPr>
            <p:ph type="title"/>
          </p:nvPr>
        </p:nvSpPr>
        <p:spPr>
          <a:xfrm>
            <a:off x="579120" y="1055077"/>
            <a:ext cx="2357119" cy="4794578"/>
          </a:xfrm>
        </p:spPr>
        <p:txBody>
          <a:bodyPr>
            <a:normAutofit/>
          </a:bodyPr>
          <a:lstStyle/>
          <a:p>
            <a:r>
              <a:rPr lang="en-IN" sz="2800" b="1" dirty="0">
                <a:solidFill>
                  <a:srgbClr val="262626"/>
                </a:solidFill>
                <a:latin typeface="Times New Roman" panose="02020603050405020304" pitchFamily="18" charset="0"/>
                <a:cs typeface="Times New Roman" panose="02020603050405020304" pitchFamily="18" charset="0"/>
              </a:rPr>
              <a:t>Introduction</a:t>
            </a:r>
          </a:p>
        </p:txBody>
      </p:sp>
      <p:sp useBgFill="1">
        <p:nvSpPr>
          <p:cNvPr id="46" name="Rectangle 4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2"/>
            <a:ext cx="5654961"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1" name="Content Placeholder 8">
            <a:extLst>
              <a:ext uri="{FF2B5EF4-FFF2-40B4-BE49-F238E27FC236}">
                <a16:creationId xmlns:a16="http://schemas.microsoft.com/office/drawing/2014/main" id="{69EE24AD-C4B8-4F23-B06D-4ADB2E564E59}"/>
              </a:ext>
            </a:extLst>
          </p:cNvPr>
          <p:cNvGraphicFramePr>
            <a:graphicFrameLocks noGrp="1"/>
          </p:cNvGraphicFramePr>
          <p:nvPr>
            <p:ph idx="1"/>
            <p:extLst>
              <p:ext uri="{D42A27DB-BD31-4B8C-83A1-F6EECF244321}">
                <p14:modId xmlns:p14="http://schemas.microsoft.com/office/powerpoint/2010/main" val="1705294395"/>
              </p:ext>
            </p:extLst>
          </p:nvPr>
        </p:nvGraphicFramePr>
        <p:xfrm>
          <a:off x="3911599" y="496088"/>
          <a:ext cx="4867797" cy="58832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016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 name="Title 1"/>
          <p:cNvSpPr>
            <a:spLocks noGrp="1"/>
          </p:cNvSpPr>
          <p:nvPr>
            <p:ph type="title"/>
          </p:nvPr>
        </p:nvSpPr>
        <p:spPr>
          <a:xfrm>
            <a:off x="714081" y="954756"/>
            <a:ext cx="2047810" cy="4946003"/>
          </a:xfrm>
        </p:spPr>
        <p:txBody>
          <a:bodyPr>
            <a:normAutofit/>
          </a:bodyPr>
          <a:lstStyle/>
          <a:p>
            <a:r>
              <a:rPr lang="en-IN" sz="3200" b="1" dirty="0">
                <a:solidFill>
                  <a:srgbClr val="FFFFFF"/>
                </a:solidFill>
                <a:latin typeface="Times New Roman" panose="02020603050405020304" pitchFamily="18" charset="0"/>
                <a:cs typeface="Times New Roman" panose="02020603050405020304" pitchFamily="18" charset="0"/>
              </a:rPr>
              <a:t>Research Question &amp; Scope</a:t>
            </a:r>
          </a:p>
        </p:txBody>
      </p:sp>
      <p:sp>
        <p:nvSpPr>
          <p:cNvPr id="45" name="Rectangle 4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ontent Placeholder 2"/>
          <p:cNvSpPr>
            <a:spLocks noGrp="1"/>
          </p:cNvSpPr>
          <p:nvPr>
            <p:ph idx="1"/>
          </p:nvPr>
        </p:nvSpPr>
        <p:spPr>
          <a:xfrm>
            <a:off x="3657600" y="721360"/>
            <a:ext cx="4643120" cy="5666740"/>
          </a:xfrm>
        </p:spPr>
        <p:txBody>
          <a:bodyPr anchor="ctr">
            <a:normAutofit fontScale="92500" lnSpcReduction="20000"/>
          </a:bodyPr>
          <a:lstStyle/>
          <a:p>
            <a:pPr marL="0" indent="0" algn="just">
              <a:lnSpc>
                <a:spcPct val="90000"/>
              </a:lnSpc>
              <a:buNone/>
            </a:pPr>
            <a:r>
              <a:rPr lang="en-US" sz="1700" b="1" u="sng" dirty="0">
                <a:latin typeface="Times New Roman" panose="02020603050405020304" pitchFamily="18" charset="0"/>
                <a:cs typeface="Times New Roman" panose="02020603050405020304" pitchFamily="18" charset="0"/>
              </a:rPr>
              <a:t>Research Question:</a:t>
            </a:r>
            <a:r>
              <a:rPr lang="en-US" sz="1700" dirty="0">
                <a:latin typeface="Times New Roman" panose="02020603050405020304" pitchFamily="18" charset="0"/>
                <a:cs typeface="Times New Roman" panose="02020603050405020304" pitchFamily="18" charset="0"/>
              </a:rPr>
              <a:t> </a:t>
            </a:r>
          </a:p>
          <a:p>
            <a:pPr marL="0" indent="0" algn="just">
              <a:lnSpc>
                <a:spcPct val="90000"/>
              </a:lnSpc>
              <a:buNone/>
            </a:pPr>
            <a:r>
              <a:rPr lang="en-US" sz="1700" dirty="0">
                <a:latin typeface="Times New Roman" panose="02020603050405020304" pitchFamily="18" charset="0"/>
                <a:cs typeface="Times New Roman" panose="02020603050405020304" pitchFamily="18" charset="0"/>
              </a:rPr>
              <a:t>	What are the most significant factors predicting life expectancy, and how do health, economic, and social variables interact to influence life expectancy in the top two developed and developing countries?</a:t>
            </a:r>
          </a:p>
          <a:p>
            <a:pPr marL="0" indent="0">
              <a:lnSpc>
                <a:spcPct val="90000"/>
              </a:lnSpc>
              <a:buNone/>
            </a:pPr>
            <a:r>
              <a:rPr lang="en-US" sz="1700" b="1" u="sng" dirty="0">
                <a:latin typeface="Times New Roman" panose="02020603050405020304" pitchFamily="18" charset="0"/>
                <a:cs typeface="Times New Roman" panose="02020603050405020304" pitchFamily="18" charset="0"/>
              </a:rPr>
              <a:t>Scope of the Study:</a:t>
            </a:r>
          </a:p>
          <a:p>
            <a:pPr algn="just">
              <a:lnSpc>
                <a:spcPct val="9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Dataset:</a:t>
            </a:r>
            <a:r>
              <a:rPr lang="en-US" sz="1700" dirty="0">
                <a:latin typeface="Times New Roman" panose="02020603050405020304" pitchFamily="18" charset="0"/>
                <a:cs typeface="Times New Roman" panose="02020603050405020304" pitchFamily="18" charset="0"/>
              </a:rPr>
              <a:t> Our analysis used </a:t>
            </a:r>
            <a:r>
              <a:rPr lang="en-US" sz="1700" b="1" dirty="0">
                <a:latin typeface="Times New Roman" panose="02020603050405020304" pitchFamily="18" charset="0"/>
                <a:cs typeface="Times New Roman" panose="02020603050405020304" pitchFamily="18" charset="0"/>
              </a:rPr>
              <a:t>life expectancy data from WHO</a:t>
            </a:r>
            <a:r>
              <a:rPr lang="en-US" sz="1700" dirty="0">
                <a:latin typeface="Times New Roman" panose="02020603050405020304" pitchFamily="18" charset="0"/>
                <a:cs typeface="Times New Roman" panose="02020603050405020304" pitchFamily="18" charset="0"/>
              </a:rPr>
              <a:t>, including variables such as </a:t>
            </a:r>
            <a:r>
              <a:rPr lang="en-US" sz="1700" b="1" dirty="0">
                <a:latin typeface="Times New Roman" panose="02020603050405020304" pitchFamily="18" charset="0"/>
                <a:cs typeface="Times New Roman" panose="02020603050405020304" pitchFamily="18" charset="0"/>
              </a:rPr>
              <a:t>Status, GDP, infant deaths, Adult mortality and other</a:t>
            </a:r>
            <a:r>
              <a:rPr lang="en-US" sz="1700" dirty="0">
                <a:latin typeface="Times New Roman" panose="02020603050405020304" pitchFamily="18" charset="0"/>
                <a:cs typeface="Times New Roman" panose="02020603050405020304" pitchFamily="18" charset="0"/>
              </a:rPr>
              <a:t> across </a:t>
            </a:r>
            <a:r>
              <a:rPr lang="en-US" sz="1700" b="1" dirty="0">
                <a:latin typeface="Times New Roman" panose="02020603050405020304" pitchFamily="18" charset="0"/>
                <a:cs typeface="Times New Roman" panose="02020603050405020304" pitchFamily="18" charset="0"/>
              </a:rPr>
              <a:t>193 countries</a:t>
            </a:r>
            <a:r>
              <a:rPr lang="en-US" sz="1700" dirty="0">
                <a:latin typeface="Times New Roman" panose="02020603050405020304" pitchFamily="18" charset="0"/>
                <a:cs typeface="Times New Roman" panose="02020603050405020304" pitchFamily="18" charset="0"/>
              </a:rPr>
              <a:t>. The </a:t>
            </a:r>
            <a:r>
              <a:rPr lang="en-IN" sz="1700" b="0" i="0" dirty="0">
                <a:effectLst/>
                <a:latin typeface="Times New Roman" panose="02020603050405020304" pitchFamily="18" charset="0"/>
                <a:cs typeface="Times New Roman" panose="02020603050405020304" pitchFamily="18" charset="0"/>
              </a:rPr>
              <a:t>dataset contains 22 attributes and 2938 records.</a:t>
            </a:r>
          </a:p>
          <a:p>
            <a:pPr algn="just">
              <a:lnSpc>
                <a:spcPct val="90000"/>
              </a:lnSpc>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Source: </a:t>
            </a:r>
            <a:r>
              <a:rPr lang="en-IN" sz="1700" dirty="0">
                <a:latin typeface="Times New Roman" panose="02020603050405020304" pitchFamily="18" charset="0"/>
                <a:cs typeface="Times New Roman" panose="02020603050405020304" pitchFamily="18" charset="0"/>
              </a:rPr>
              <a:t>Kaggle</a:t>
            </a:r>
            <a:endParaRPr lang="en-US" sz="1700" dirty="0">
              <a:latin typeface="Times New Roman" panose="02020603050405020304" pitchFamily="18" charset="0"/>
              <a:cs typeface="Times New Roman" panose="02020603050405020304" pitchFamily="18" charset="0"/>
            </a:endParaRPr>
          </a:p>
          <a:p>
            <a:pPr algn="just">
              <a:lnSpc>
                <a:spcPct val="9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Methods:</a:t>
            </a:r>
            <a:r>
              <a:rPr lang="en-US" sz="1700" dirty="0">
                <a:latin typeface="Times New Roman" panose="02020603050405020304" pitchFamily="18" charset="0"/>
                <a:cs typeface="Times New Roman" panose="02020603050405020304" pitchFamily="18" charset="0"/>
              </a:rPr>
              <a:t> We applied </a:t>
            </a:r>
            <a:r>
              <a:rPr lang="en-US" sz="1700" b="1" dirty="0">
                <a:latin typeface="Times New Roman" panose="02020603050405020304" pitchFamily="18" charset="0"/>
                <a:cs typeface="Times New Roman" panose="02020603050405020304" pitchFamily="18" charset="0"/>
              </a:rPr>
              <a:t>K-Means Clustering</a:t>
            </a:r>
            <a:r>
              <a:rPr lang="en-US" sz="1700" dirty="0">
                <a:latin typeface="Times New Roman" panose="02020603050405020304" pitchFamily="18" charset="0"/>
                <a:cs typeface="Times New Roman" panose="02020603050405020304" pitchFamily="18" charset="0"/>
              </a:rPr>
              <a:t> to categorize countries based on similar features and used </a:t>
            </a:r>
            <a:r>
              <a:rPr lang="en-US" sz="1700" b="1" dirty="0">
                <a:latin typeface="Times New Roman" panose="02020603050405020304" pitchFamily="18" charset="0"/>
                <a:cs typeface="Times New Roman" panose="02020603050405020304" pitchFamily="18" charset="0"/>
              </a:rPr>
              <a:t>Multiple Linear Regression, Ridge Regression and</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Random Forest Regression</a:t>
            </a:r>
            <a:r>
              <a:rPr lang="en-US" sz="1700" dirty="0">
                <a:latin typeface="Times New Roman" panose="02020603050405020304" pitchFamily="18" charset="0"/>
                <a:cs typeface="Times New Roman" panose="02020603050405020304" pitchFamily="18" charset="0"/>
              </a:rPr>
              <a:t> to predict life expectancy.</a:t>
            </a:r>
          </a:p>
          <a:p>
            <a:pPr algn="just">
              <a:lnSpc>
                <a:spcPct val="9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Geographical Focus:</a:t>
            </a:r>
            <a:r>
              <a:rPr lang="en-US" sz="1700" dirty="0">
                <a:latin typeface="Times New Roman" panose="02020603050405020304" pitchFamily="18" charset="0"/>
                <a:cs typeface="Times New Roman" panose="02020603050405020304" pitchFamily="18" charset="0"/>
              </a:rPr>
              <a:t> The scope includes a comparative analysis of developed and developing countries, examining how different variables impact life expectancy in these contexts.</a:t>
            </a:r>
          </a:p>
          <a:p>
            <a:pPr algn="just">
              <a:lnSpc>
                <a:spcPct val="90000"/>
              </a:lnSpc>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Real-World Relevance: </a:t>
            </a:r>
            <a:r>
              <a:rPr lang="en-US" sz="1700" dirty="0">
                <a:latin typeface="Times New Roman" panose="02020603050405020304" pitchFamily="18" charset="0"/>
                <a:cs typeface="Times New Roman" panose="02020603050405020304" pitchFamily="18" charset="0"/>
              </a:rPr>
              <a:t>Our project bridges data-driven insights with real-world health strategies, highlighting critical factors that impact global life expectancy trends.</a:t>
            </a:r>
            <a:endParaRPr lang="en-US" sz="1700" b="1" dirty="0">
              <a:latin typeface="Times New Roman" panose="02020603050405020304" pitchFamily="18" charset="0"/>
              <a:cs typeface="Times New Roman" panose="02020603050405020304" pitchFamily="18" charset="0"/>
            </a:endParaRPr>
          </a:p>
          <a:p>
            <a:pPr algn="just">
              <a:lnSpc>
                <a:spcPct val="9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lnSpc>
                <a:spcPct val="9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6856214"/>
            <a:chOff x="-15736" y="0"/>
            <a:chExt cx="12229962" cy="6856214"/>
          </a:xfrm>
        </p:grpSpPr>
        <p:pic>
          <p:nvPicPr>
            <p:cNvPr id="83" name="Picture 82">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4" name="Rectangle 83">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dirty="0"/>
            </a:p>
          </p:txBody>
        </p:sp>
        <p:pic>
          <p:nvPicPr>
            <p:cNvPr id="85" name="Picture 84">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6" name="Picture 85">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31" name="Title 30">
            <a:extLst>
              <a:ext uri="{FF2B5EF4-FFF2-40B4-BE49-F238E27FC236}">
                <a16:creationId xmlns:a16="http://schemas.microsoft.com/office/drawing/2014/main" id="{D027E7CD-39A1-049D-9ACD-77FB8FE40306}"/>
              </a:ext>
            </a:extLst>
          </p:cNvPr>
          <p:cNvSpPr>
            <a:spLocks noGrp="1"/>
          </p:cNvSpPr>
          <p:nvPr>
            <p:ph type="title"/>
          </p:nvPr>
        </p:nvSpPr>
        <p:spPr>
          <a:xfrm>
            <a:off x="971551" y="982132"/>
            <a:ext cx="7200897" cy="352217"/>
          </a:xfrm>
        </p:spPr>
        <p:txBody>
          <a:bodyPr>
            <a:normAutofit fontScale="90000"/>
          </a:bodyPr>
          <a:lstStyle/>
          <a:p>
            <a:pPr>
              <a:lnSpc>
                <a:spcPct val="90000"/>
              </a:lnSpc>
            </a:pPr>
            <a:r>
              <a:rPr lang="en-IN" b="1" dirty="0">
                <a:solidFill>
                  <a:srgbClr val="262626"/>
                </a:solidFill>
                <a:latin typeface="Times New Roman" panose="02020603050405020304" pitchFamily="18" charset="0"/>
                <a:cs typeface="Times New Roman" panose="02020603050405020304" pitchFamily="18" charset="0"/>
              </a:rPr>
              <a:t>Related Work</a:t>
            </a:r>
            <a:br>
              <a:rPr lang="en-IN" dirty="0">
                <a:solidFill>
                  <a:srgbClr val="262626"/>
                </a:solidFill>
              </a:rPr>
            </a:br>
            <a:endParaRPr lang="en-IN" dirty="0">
              <a:solidFill>
                <a:srgbClr val="262626"/>
              </a:solidFill>
            </a:endParaRPr>
          </a:p>
        </p:txBody>
      </p:sp>
      <p:graphicFrame>
        <p:nvGraphicFramePr>
          <p:cNvPr id="66" name="Content Placeholder 47">
            <a:extLst>
              <a:ext uri="{FF2B5EF4-FFF2-40B4-BE49-F238E27FC236}">
                <a16:creationId xmlns:a16="http://schemas.microsoft.com/office/drawing/2014/main" id="{624D33EA-81BC-FA9F-293D-95397A064E83}"/>
              </a:ext>
            </a:extLst>
          </p:cNvPr>
          <p:cNvGraphicFramePr>
            <a:graphicFrameLocks noGrp="1"/>
          </p:cNvGraphicFramePr>
          <p:nvPr>
            <p:ph idx="1"/>
            <p:extLst>
              <p:ext uri="{D42A27DB-BD31-4B8C-83A1-F6EECF244321}">
                <p14:modId xmlns:p14="http://schemas.microsoft.com/office/powerpoint/2010/main" val="3589822548"/>
              </p:ext>
            </p:extLst>
          </p:nvPr>
        </p:nvGraphicFramePr>
        <p:xfrm>
          <a:off x="894080" y="1148080"/>
          <a:ext cx="7349040" cy="5028691"/>
        </p:xfrm>
        <a:graphic>
          <a:graphicData uri="http://schemas.openxmlformats.org/drawingml/2006/table">
            <a:tbl>
              <a:tblPr firstRow="1" bandRow="1">
                <a:tableStyleId>{5C22544A-7EE6-4342-B048-85BDC9FD1C3A}</a:tableStyleId>
              </a:tblPr>
              <a:tblGrid>
                <a:gridCol w="561140">
                  <a:extLst>
                    <a:ext uri="{9D8B030D-6E8A-4147-A177-3AD203B41FA5}">
                      <a16:colId xmlns:a16="http://schemas.microsoft.com/office/drawing/2014/main" val="1156272664"/>
                    </a:ext>
                  </a:extLst>
                </a:gridCol>
                <a:gridCol w="1485444">
                  <a:extLst>
                    <a:ext uri="{9D8B030D-6E8A-4147-A177-3AD203B41FA5}">
                      <a16:colId xmlns:a16="http://schemas.microsoft.com/office/drawing/2014/main" val="3208307510"/>
                    </a:ext>
                  </a:extLst>
                </a:gridCol>
                <a:gridCol w="1441752">
                  <a:extLst>
                    <a:ext uri="{9D8B030D-6E8A-4147-A177-3AD203B41FA5}">
                      <a16:colId xmlns:a16="http://schemas.microsoft.com/office/drawing/2014/main" val="810785727"/>
                    </a:ext>
                  </a:extLst>
                </a:gridCol>
                <a:gridCol w="1336566">
                  <a:extLst>
                    <a:ext uri="{9D8B030D-6E8A-4147-A177-3AD203B41FA5}">
                      <a16:colId xmlns:a16="http://schemas.microsoft.com/office/drawing/2014/main" val="3031390551"/>
                    </a:ext>
                  </a:extLst>
                </a:gridCol>
                <a:gridCol w="2524138">
                  <a:extLst>
                    <a:ext uri="{9D8B030D-6E8A-4147-A177-3AD203B41FA5}">
                      <a16:colId xmlns:a16="http://schemas.microsoft.com/office/drawing/2014/main" val="3036343517"/>
                    </a:ext>
                  </a:extLst>
                </a:gridCol>
              </a:tblGrid>
              <a:tr h="255241">
                <a:tc>
                  <a:txBody>
                    <a:bodyPr/>
                    <a:lstStyle/>
                    <a:p>
                      <a:pPr algn="ctr"/>
                      <a:r>
                        <a:rPr lang="en-IN" sz="1200" dirty="0">
                          <a:latin typeface="Times New Roman" panose="02020603050405020304" pitchFamily="18" charset="0"/>
                          <a:cs typeface="Times New Roman" panose="02020603050405020304" pitchFamily="18" charset="0"/>
                        </a:rPr>
                        <a:t>Source</a:t>
                      </a:r>
                    </a:p>
                  </a:txBody>
                  <a:tcPr marL="32035" marR="32035" marT="16017" marB="16017"/>
                </a:tc>
                <a:tc>
                  <a:txBody>
                    <a:bodyPr/>
                    <a:lstStyle/>
                    <a:p>
                      <a:pPr algn="ctr"/>
                      <a:r>
                        <a:rPr lang="en-IN" sz="1400" dirty="0"/>
                        <a:t>Focus</a:t>
                      </a:r>
                    </a:p>
                  </a:txBody>
                  <a:tcPr marL="32035" marR="32035" marT="16017" marB="16017"/>
                </a:tc>
                <a:tc>
                  <a:txBody>
                    <a:bodyPr/>
                    <a:lstStyle/>
                    <a:p>
                      <a:pPr algn="ctr"/>
                      <a:r>
                        <a:rPr lang="en-IN" sz="1400" dirty="0">
                          <a:latin typeface="Times New Roman" panose="02020603050405020304" pitchFamily="18" charset="0"/>
                          <a:cs typeface="Times New Roman" panose="02020603050405020304" pitchFamily="18" charset="0"/>
                        </a:rPr>
                        <a:t>Models Used</a:t>
                      </a:r>
                    </a:p>
                  </a:txBody>
                  <a:tcPr marL="32035" marR="32035" marT="16017" marB="16017"/>
                </a:tc>
                <a:tc>
                  <a:txBody>
                    <a:bodyPr/>
                    <a:lstStyle/>
                    <a:p>
                      <a:pPr algn="ctr"/>
                      <a:r>
                        <a:rPr lang="en-IN" sz="1400" dirty="0">
                          <a:latin typeface="Times New Roman" panose="02020603050405020304" pitchFamily="18" charset="0"/>
                          <a:cs typeface="Times New Roman" panose="02020603050405020304" pitchFamily="18" charset="0"/>
                        </a:rPr>
                        <a:t>Limitations</a:t>
                      </a:r>
                    </a:p>
                  </a:txBody>
                  <a:tcPr marL="32035" marR="32035" marT="16017" marB="16017"/>
                </a:tc>
                <a:tc>
                  <a:txBody>
                    <a:bodyPr/>
                    <a:lstStyle/>
                    <a:p>
                      <a:pPr algn="ctr"/>
                      <a:r>
                        <a:rPr lang="en-IN" sz="1400" dirty="0">
                          <a:latin typeface="Times New Roman" panose="02020603050405020304" pitchFamily="18" charset="0"/>
                          <a:cs typeface="Times New Roman" panose="02020603050405020304" pitchFamily="18" charset="0"/>
                        </a:rPr>
                        <a:t>Usefulness</a:t>
                      </a:r>
                    </a:p>
                  </a:txBody>
                  <a:tcPr marL="32035" marR="32035" marT="16017" marB="16017"/>
                </a:tc>
                <a:extLst>
                  <a:ext uri="{0D108BD9-81ED-4DB2-BD59-A6C34878D82A}">
                    <a16:rowId xmlns:a16="http://schemas.microsoft.com/office/drawing/2014/main" val="825310594"/>
                  </a:ext>
                </a:extLst>
              </a:tr>
              <a:tr h="806923">
                <a:tc>
                  <a:txBody>
                    <a:bodyPr/>
                    <a:lstStyle/>
                    <a:p>
                      <a:pPr algn="ctr"/>
                      <a:r>
                        <a:rPr lang="en-IN" sz="1600" dirty="0">
                          <a:latin typeface="Times New Roman" panose="02020603050405020304" pitchFamily="18" charset="0"/>
                          <a:cs typeface="Times New Roman" panose="02020603050405020304" pitchFamily="18" charset="0"/>
                        </a:rPr>
                        <a:t>IEEE</a:t>
                      </a:r>
                    </a:p>
                  </a:txBody>
                  <a:tcPr marL="32035" marR="32035" marT="16017" marB="16017"/>
                </a:tc>
                <a:tc>
                  <a:txBody>
                    <a:bodyPr/>
                    <a:lstStyle/>
                    <a:p>
                      <a:pPr algn="ctr"/>
                      <a:r>
                        <a:rPr lang="en-US" sz="1600" dirty="0">
                          <a:latin typeface="Times New Roman" panose="02020603050405020304" pitchFamily="18" charset="0"/>
                          <a:cs typeface="Times New Roman" panose="02020603050405020304" pitchFamily="18" charset="0"/>
                        </a:rPr>
                        <a:t>Health factors and life expectancy</a:t>
                      </a:r>
                      <a:endParaRPr lang="en-IN" sz="1600" dirty="0">
                        <a:latin typeface="Times New Roman" panose="02020603050405020304" pitchFamily="18" charset="0"/>
                        <a:cs typeface="Times New Roman" panose="02020603050405020304" pitchFamily="18" charset="0"/>
                      </a:endParaRPr>
                    </a:p>
                  </a:txBody>
                  <a:tcPr marL="32035" marR="32035" marT="16017" marB="16017"/>
                </a:tc>
                <a:tc>
                  <a:txBody>
                    <a:bodyPr/>
                    <a:lstStyle/>
                    <a:p>
                      <a:pPr algn="ctr"/>
                      <a:r>
                        <a:rPr lang="en-IN" sz="1600" dirty="0">
                          <a:latin typeface="Times New Roman" panose="02020603050405020304" pitchFamily="18" charset="0"/>
                          <a:cs typeface="Times New Roman" panose="02020603050405020304" pitchFamily="18" charset="0"/>
                        </a:rPr>
                        <a:t>Logistic Regression, Decision Trees</a:t>
                      </a:r>
                    </a:p>
                  </a:txBody>
                  <a:tcPr marL="32035" marR="32035" marT="16017" marB="16017"/>
                </a:tc>
                <a:tc>
                  <a:txBody>
                    <a:bodyPr/>
                    <a:lstStyle/>
                    <a:p>
                      <a:pPr algn="ctr"/>
                      <a:r>
                        <a:rPr lang="en-US" sz="1600" dirty="0">
                          <a:latin typeface="Times New Roman" panose="02020603050405020304" pitchFamily="18" charset="0"/>
                          <a:cs typeface="Times New Roman" panose="02020603050405020304" pitchFamily="18" charset="0"/>
                        </a:rPr>
                        <a:t>Focused only on health metrics.</a:t>
                      </a:r>
                      <a:endParaRPr lang="en-IN" sz="1600" dirty="0">
                        <a:latin typeface="Times New Roman" panose="02020603050405020304" pitchFamily="18" charset="0"/>
                        <a:cs typeface="Times New Roman" panose="02020603050405020304" pitchFamily="18" charset="0"/>
                      </a:endParaRPr>
                    </a:p>
                  </a:txBody>
                  <a:tcPr marL="32035" marR="32035" marT="16017" marB="16017"/>
                </a:tc>
                <a:tc>
                  <a:txBody>
                    <a:bodyPr/>
                    <a:lstStyle/>
                    <a:p>
                      <a:pPr algn="ctr"/>
                      <a:r>
                        <a:rPr lang="en-US" sz="1400" dirty="0">
                          <a:latin typeface="Times New Roman" panose="02020603050405020304" pitchFamily="18" charset="0"/>
                          <a:cs typeface="Times New Roman" panose="02020603050405020304" pitchFamily="18" charset="0"/>
                        </a:rPr>
                        <a:t>Informs feature selection for health-related predictors and model selection (tree-based models).</a:t>
                      </a:r>
                      <a:endParaRPr lang="en-IN" sz="1400" dirty="0">
                        <a:latin typeface="Times New Roman" panose="02020603050405020304" pitchFamily="18" charset="0"/>
                        <a:cs typeface="Times New Roman" panose="02020603050405020304" pitchFamily="18" charset="0"/>
                      </a:endParaRPr>
                    </a:p>
                  </a:txBody>
                  <a:tcPr marL="32035" marR="32035" marT="16017" marB="16017"/>
                </a:tc>
                <a:extLst>
                  <a:ext uri="{0D108BD9-81ED-4DB2-BD59-A6C34878D82A}">
                    <a16:rowId xmlns:a16="http://schemas.microsoft.com/office/drawing/2014/main" val="3763960003"/>
                  </a:ext>
                </a:extLst>
              </a:tr>
              <a:tr h="937736">
                <a:tc>
                  <a:txBody>
                    <a:bodyPr/>
                    <a:lstStyle/>
                    <a:p>
                      <a:pPr algn="ctr"/>
                      <a:r>
                        <a:rPr lang="en-IN" sz="1600" dirty="0">
                          <a:latin typeface="Times New Roman" panose="02020603050405020304" pitchFamily="18" charset="0"/>
                          <a:cs typeface="Times New Roman" panose="02020603050405020304" pitchFamily="18" charset="0"/>
                        </a:rPr>
                        <a:t>IEEE</a:t>
                      </a:r>
                    </a:p>
                  </a:txBody>
                  <a:tcPr marL="32035" marR="32035" marT="16017" marB="16017"/>
                </a:tc>
                <a:tc>
                  <a:txBody>
                    <a:bodyPr/>
                    <a:lstStyle/>
                    <a:p>
                      <a:pPr algn="ctr"/>
                      <a:r>
                        <a:rPr lang="en-US" sz="1600" dirty="0">
                          <a:latin typeface="Times New Roman" panose="02020603050405020304" pitchFamily="18" charset="0"/>
                          <a:cs typeface="Times New Roman" panose="02020603050405020304" pitchFamily="18" charset="0"/>
                        </a:rPr>
                        <a:t>Social and economic factors in life expectancy</a:t>
                      </a:r>
                      <a:endParaRPr lang="en-IN" sz="1600" dirty="0">
                        <a:latin typeface="Times New Roman" panose="02020603050405020304" pitchFamily="18" charset="0"/>
                        <a:cs typeface="Times New Roman" panose="02020603050405020304" pitchFamily="18" charset="0"/>
                      </a:endParaRPr>
                    </a:p>
                  </a:txBody>
                  <a:tcPr marL="32035" marR="32035" marT="16017" marB="16017"/>
                </a:tc>
                <a:tc>
                  <a:txBody>
                    <a:bodyPr/>
                    <a:lstStyle/>
                    <a:p>
                      <a:pPr algn="ctr"/>
                      <a:r>
                        <a:rPr lang="en-IN" sz="1600" dirty="0">
                          <a:latin typeface="Times New Roman" panose="02020603050405020304" pitchFamily="18" charset="0"/>
                          <a:cs typeface="Times New Roman" panose="02020603050405020304" pitchFamily="18" charset="0"/>
                        </a:rPr>
                        <a:t>Multiple Regression</a:t>
                      </a:r>
                    </a:p>
                  </a:txBody>
                  <a:tcPr marL="32035" marR="32035" marT="16017" marB="16017"/>
                </a:tc>
                <a:tc>
                  <a:txBody>
                    <a:bodyPr/>
                    <a:lstStyle/>
                    <a:p>
                      <a:pPr algn="ctr"/>
                      <a:r>
                        <a:rPr lang="en-US" sz="1400" dirty="0">
                          <a:latin typeface="Times New Roman" panose="02020603050405020304" pitchFamily="18" charset="0"/>
                          <a:cs typeface="Times New Roman" panose="02020603050405020304" pitchFamily="18" charset="0"/>
                        </a:rPr>
                        <a:t>Limited interaction analysis between factors.</a:t>
                      </a:r>
                      <a:endParaRPr lang="en-IN" sz="1400" dirty="0">
                        <a:latin typeface="Times New Roman" panose="02020603050405020304" pitchFamily="18" charset="0"/>
                        <a:cs typeface="Times New Roman" panose="02020603050405020304" pitchFamily="18" charset="0"/>
                      </a:endParaRPr>
                    </a:p>
                  </a:txBody>
                  <a:tcPr marL="32035" marR="32035" marT="16017" marB="16017"/>
                </a:tc>
                <a:tc>
                  <a:txBody>
                    <a:bodyPr/>
                    <a:lstStyle/>
                    <a:p>
                      <a:pPr algn="ctr"/>
                      <a:r>
                        <a:rPr lang="en-US" sz="1400" dirty="0">
                          <a:latin typeface="Times New Roman" panose="02020603050405020304" pitchFamily="18" charset="0"/>
                          <a:cs typeface="Times New Roman" panose="02020603050405020304" pitchFamily="18" charset="0"/>
                        </a:rPr>
                        <a:t>Supports linear modeling and feature engineering for socio-economic data.</a:t>
                      </a:r>
                      <a:endParaRPr lang="en-IN" sz="1400" dirty="0">
                        <a:latin typeface="Times New Roman" panose="02020603050405020304" pitchFamily="18" charset="0"/>
                        <a:cs typeface="Times New Roman" panose="02020603050405020304" pitchFamily="18" charset="0"/>
                      </a:endParaRPr>
                    </a:p>
                  </a:txBody>
                  <a:tcPr marL="32035" marR="32035" marT="16017" marB="16017"/>
                </a:tc>
                <a:extLst>
                  <a:ext uri="{0D108BD9-81ED-4DB2-BD59-A6C34878D82A}">
                    <a16:rowId xmlns:a16="http://schemas.microsoft.com/office/drawing/2014/main" val="545129845"/>
                  </a:ext>
                </a:extLst>
              </a:tr>
              <a:tr h="92834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IEEE</a:t>
                      </a:r>
                    </a:p>
                  </a:txBody>
                  <a:tcPr marL="32035" marR="32035" marT="16017" marB="16017"/>
                </a:tc>
                <a:tc>
                  <a:txBody>
                    <a:bodyPr/>
                    <a:lstStyle/>
                    <a:p>
                      <a:pPr algn="ctr"/>
                      <a:r>
                        <a:rPr lang="en-IN" sz="1600" dirty="0">
                          <a:latin typeface="Times New Roman" panose="02020603050405020304" pitchFamily="18" charset="0"/>
                          <a:cs typeface="Times New Roman" panose="02020603050405020304" pitchFamily="18" charset="0"/>
                        </a:rPr>
                        <a:t>Economic and healthcare impacts</a:t>
                      </a:r>
                    </a:p>
                  </a:txBody>
                  <a:tcPr marL="32035" marR="32035" marT="16017" marB="16017"/>
                </a:tc>
                <a:tc>
                  <a:txBody>
                    <a:bodyPr/>
                    <a:lstStyle/>
                    <a:p>
                      <a:pPr algn="ctr"/>
                      <a:r>
                        <a:rPr lang="en-IN" sz="1600" dirty="0">
                          <a:latin typeface="Times New Roman" panose="02020603050405020304" pitchFamily="18" charset="0"/>
                          <a:cs typeface="Times New Roman" panose="02020603050405020304" pitchFamily="18" charset="0"/>
                        </a:rPr>
                        <a:t>Linear Regression, Random Forest</a:t>
                      </a:r>
                    </a:p>
                  </a:txBody>
                  <a:tcPr marL="32035" marR="32035" marT="16017" marB="16017"/>
                </a:tc>
                <a:tc>
                  <a:txBody>
                    <a:bodyPr/>
                    <a:lstStyle/>
                    <a:p>
                      <a:pPr algn="ctr"/>
                      <a:r>
                        <a:rPr lang="en-US" sz="1600" dirty="0">
                          <a:latin typeface="Times New Roman" panose="02020603050405020304" pitchFamily="18" charset="0"/>
                          <a:cs typeface="Times New Roman" panose="02020603050405020304" pitchFamily="18" charset="0"/>
                        </a:rPr>
                        <a:t>Small dataset and regional focus.</a:t>
                      </a:r>
                      <a:endParaRPr lang="en-IN" sz="1600" dirty="0">
                        <a:latin typeface="Times New Roman" panose="02020603050405020304" pitchFamily="18" charset="0"/>
                        <a:cs typeface="Times New Roman" panose="02020603050405020304" pitchFamily="18" charset="0"/>
                      </a:endParaRPr>
                    </a:p>
                  </a:txBody>
                  <a:tcPr marL="32035" marR="32035" marT="16017" marB="16017"/>
                </a:tc>
                <a:tc>
                  <a:txBody>
                    <a:bodyPr/>
                    <a:lstStyle/>
                    <a:p>
                      <a:pPr algn="ctr"/>
                      <a:r>
                        <a:rPr lang="en-US" sz="1400" dirty="0">
                          <a:latin typeface="Times New Roman" panose="02020603050405020304" pitchFamily="18" charset="0"/>
                          <a:cs typeface="Times New Roman" panose="02020603050405020304" pitchFamily="18" charset="0"/>
                        </a:rPr>
                        <a:t>Validates the use of Random Forest for capturing non-linear relationships in economic data.</a:t>
                      </a:r>
                      <a:endParaRPr lang="en-IN" sz="1400" dirty="0">
                        <a:latin typeface="Times New Roman" panose="02020603050405020304" pitchFamily="18" charset="0"/>
                        <a:cs typeface="Times New Roman" panose="02020603050405020304" pitchFamily="18" charset="0"/>
                      </a:endParaRPr>
                    </a:p>
                  </a:txBody>
                  <a:tcPr marL="32035" marR="32035" marT="16017" marB="16017"/>
                </a:tc>
                <a:extLst>
                  <a:ext uri="{0D108BD9-81ED-4DB2-BD59-A6C34878D82A}">
                    <a16:rowId xmlns:a16="http://schemas.microsoft.com/office/drawing/2014/main" val="3823917343"/>
                  </a:ext>
                </a:extLst>
              </a:tr>
              <a:tr h="10478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IEEE</a:t>
                      </a:r>
                    </a:p>
                  </a:txBody>
                  <a:tcPr marL="32035" marR="32035" marT="16017" marB="16017"/>
                </a:tc>
                <a:tc>
                  <a:txBody>
                    <a:bodyPr/>
                    <a:lstStyle/>
                    <a:p>
                      <a:pPr algn="ctr"/>
                      <a:r>
                        <a:rPr lang="en-US" sz="1600" dirty="0">
                          <a:latin typeface="Times New Roman" panose="02020603050405020304" pitchFamily="18" charset="0"/>
                          <a:cs typeface="Times New Roman" panose="02020603050405020304" pitchFamily="18" charset="0"/>
                        </a:rPr>
                        <a:t>Socioeconomic determinants in developing countries</a:t>
                      </a:r>
                      <a:endParaRPr lang="en-IN" sz="1600" dirty="0">
                        <a:latin typeface="Times New Roman" panose="02020603050405020304" pitchFamily="18" charset="0"/>
                        <a:cs typeface="Times New Roman" panose="02020603050405020304" pitchFamily="18" charset="0"/>
                      </a:endParaRPr>
                    </a:p>
                  </a:txBody>
                  <a:tcPr marL="32035" marR="32035" marT="16017" marB="16017"/>
                </a:tc>
                <a:tc>
                  <a:txBody>
                    <a:bodyPr/>
                    <a:lstStyle/>
                    <a:p>
                      <a:pPr algn="ctr"/>
                      <a:r>
                        <a:rPr lang="en-IN" sz="1600" dirty="0">
                          <a:latin typeface="Times New Roman" panose="02020603050405020304" pitchFamily="18" charset="0"/>
                          <a:cs typeface="Times New Roman" panose="02020603050405020304" pitchFamily="18" charset="0"/>
                        </a:rPr>
                        <a:t>Neural Networks</a:t>
                      </a:r>
                    </a:p>
                  </a:txBody>
                  <a:tcPr marL="32035" marR="32035" marT="16017" marB="16017"/>
                </a:tc>
                <a:tc>
                  <a:txBody>
                    <a:bodyPr/>
                    <a:lstStyle/>
                    <a:p>
                      <a:pPr algn="ctr"/>
                      <a:r>
                        <a:rPr lang="en-US" sz="1400" dirty="0">
                          <a:latin typeface="Times New Roman" panose="02020603050405020304" pitchFamily="18" charset="0"/>
                          <a:cs typeface="Times New Roman" panose="02020603050405020304" pitchFamily="18" charset="0"/>
                        </a:rPr>
                        <a:t>Focused primarily on developing nations</a:t>
                      </a:r>
                      <a:r>
                        <a:rPr lang="en-US" sz="1100" dirty="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marL="32035" marR="32035" marT="16017" marB="16017"/>
                </a:tc>
                <a:tc>
                  <a:txBody>
                    <a:bodyPr/>
                    <a:lstStyle/>
                    <a:p>
                      <a:pPr algn="ctr"/>
                      <a:r>
                        <a:rPr lang="en-US" sz="1400" dirty="0">
                          <a:latin typeface="Times New Roman" panose="02020603050405020304" pitchFamily="18" charset="0"/>
                          <a:cs typeface="Times New Roman" panose="02020603050405020304" pitchFamily="18" charset="0"/>
                        </a:rPr>
                        <a:t>Suggests deep learning for complex patterns but supports simpler models for interpretability.</a:t>
                      </a:r>
                      <a:endParaRPr lang="en-IN" sz="1400" dirty="0">
                        <a:latin typeface="Times New Roman" panose="02020603050405020304" pitchFamily="18" charset="0"/>
                        <a:cs typeface="Times New Roman" panose="02020603050405020304" pitchFamily="18" charset="0"/>
                      </a:endParaRPr>
                    </a:p>
                  </a:txBody>
                  <a:tcPr marL="32035" marR="32035" marT="16017" marB="16017"/>
                </a:tc>
                <a:extLst>
                  <a:ext uri="{0D108BD9-81ED-4DB2-BD59-A6C34878D82A}">
                    <a16:rowId xmlns:a16="http://schemas.microsoft.com/office/drawing/2014/main" val="1475695905"/>
                  </a:ext>
                </a:extLst>
              </a:tr>
              <a:tr h="9044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IEEE</a:t>
                      </a:r>
                    </a:p>
                  </a:txBody>
                  <a:tcPr marL="32035" marR="32035" marT="16017" marB="16017"/>
                </a:tc>
                <a:tc>
                  <a:txBody>
                    <a:bodyPr/>
                    <a:lstStyle/>
                    <a:p>
                      <a:pPr algn="ctr"/>
                      <a:r>
                        <a:rPr lang="en-IN" sz="1600" dirty="0">
                          <a:latin typeface="Times New Roman" panose="02020603050405020304" pitchFamily="18" charset="0"/>
                          <a:cs typeface="Times New Roman" panose="02020603050405020304" pitchFamily="18" charset="0"/>
                        </a:rPr>
                        <a:t>Healthcare resource allocation</a:t>
                      </a:r>
                    </a:p>
                  </a:txBody>
                  <a:tcPr marL="32035" marR="32035" marT="16017" marB="16017"/>
                </a:tc>
                <a:tc>
                  <a:txBody>
                    <a:bodyPr/>
                    <a:lstStyle/>
                    <a:p>
                      <a:pPr algn="ctr"/>
                      <a:r>
                        <a:rPr lang="en-IN" sz="1600" dirty="0">
                          <a:latin typeface="Times New Roman" panose="02020603050405020304" pitchFamily="18" charset="0"/>
                          <a:cs typeface="Times New Roman" panose="02020603050405020304" pitchFamily="18" charset="0"/>
                        </a:rPr>
                        <a:t>Support Vector Machines (SVM)</a:t>
                      </a:r>
                    </a:p>
                  </a:txBody>
                  <a:tcPr marL="32035" marR="32035" marT="16017" marB="16017"/>
                </a:tc>
                <a:tc>
                  <a:txBody>
                    <a:bodyPr/>
                    <a:lstStyle/>
                    <a:p>
                      <a:pPr algn="ctr"/>
                      <a:r>
                        <a:rPr lang="en-US" sz="1400" dirty="0">
                          <a:latin typeface="Times New Roman" panose="02020603050405020304" pitchFamily="18" charset="0"/>
                          <a:cs typeface="Times New Roman" panose="02020603050405020304" pitchFamily="18" charset="0"/>
                        </a:rPr>
                        <a:t>Did not consider non-health factors.</a:t>
                      </a:r>
                      <a:endParaRPr lang="en-IN" sz="1400" dirty="0">
                        <a:latin typeface="Times New Roman" panose="02020603050405020304" pitchFamily="18" charset="0"/>
                        <a:cs typeface="Times New Roman" panose="02020603050405020304" pitchFamily="18" charset="0"/>
                      </a:endParaRPr>
                    </a:p>
                  </a:txBody>
                  <a:tcPr marL="32035" marR="32035" marT="16017" marB="16017"/>
                </a:tc>
                <a:tc>
                  <a:txBody>
                    <a:bodyPr/>
                    <a:lstStyle/>
                    <a:p>
                      <a:pPr algn="ctr"/>
                      <a:r>
                        <a:rPr lang="en-US" sz="1400" dirty="0">
                          <a:latin typeface="Times New Roman" panose="02020603050405020304" pitchFamily="18" charset="0"/>
                          <a:cs typeface="Times New Roman" panose="02020603050405020304" pitchFamily="18" charset="0"/>
                        </a:rPr>
                        <a:t>Highlights SVM’s role in handling high-dimensional data, useful for healthcare variables.</a:t>
                      </a:r>
                      <a:endParaRPr lang="en-IN" sz="1400" dirty="0">
                        <a:latin typeface="Times New Roman" panose="02020603050405020304" pitchFamily="18" charset="0"/>
                        <a:cs typeface="Times New Roman" panose="02020603050405020304" pitchFamily="18" charset="0"/>
                      </a:endParaRPr>
                    </a:p>
                  </a:txBody>
                  <a:tcPr marL="32035" marR="32035" marT="16017" marB="16017"/>
                </a:tc>
                <a:extLst>
                  <a:ext uri="{0D108BD9-81ED-4DB2-BD59-A6C34878D82A}">
                    <a16:rowId xmlns:a16="http://schemas.microsoft.com/office/drawing/2014/main" val="41141077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3"/>
            <a:ext cx="7200897" cy="1141308"/>
          </a:xfrm>
        </p:spPr>
        <p:txBody>
          <a:bodyPr>
            <a:normAutofit/>
          </a:bodyPr>
          <a:lstStyle/>
          <a:p>
            <a:r>
              <a:rPr lang="en-IN" b="1" dirty="0">
                <a:solidFill>
                  <a:srgbClr val="262626"/>
                </a:solidFill>
                <a:latin typeface="Times New Roman" panose="02020603050405020304" pitchFamily="18" charset="0"/>
                <a:cs typeface="Times New Roman" panose="02020603050405020304" pitchFamily="18" charset="0"/>
              </a:rPr>
              <a:t>Methodology</a:t>
            </a:r>
          </a:p>
        </p:txBody>
      </p:sp>
      <p:graphicFrame>
        <p:nvGraphicFramePr>
          <p:cNvPr id="5" name="Content Placeholder 4">
            <a:extLst>
              <a:ext uri="{FF2B5EF4-FFF2-40B4-BE49-F238E27FC236}">
                <a16:creationId xmlns:a16="http://schemas.microsoft.com/office/drawing/2014/main" id="{87F7D6B6-1CD5-DCEC-5EE9-3AD1A3174D02}"/>
              </a:ext>
            </a:extLst>
          </p:cNvPr>
          <p:cNvGraphicFramePr>
            <a:graphicFrameLocks noGrp="1"/>
          </p:cNvGraphicFramePr>
          <p:nvPr>
            <p:ph idx="1"/>
            <p:extLst>
              <p:ext uri="{D42A27DB-BD31-4B8C-83A1-F6EECF244321}">
                <p14:modId xmlns:p14="http://schemas.microsoft.com/office/powerpoint/2010/main" val="3270432775"/>
              </p:ext>
            </p:extLst>
          </p:nvPr>
        </p:nvGraphicFramePr>
        <p:xfrm>
          <a:off x="971550" y="3220720"/>
          <a:ext cx="7200897" cy="2426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135938C-9355-FA5B-C69F-0A8825F375FC}"/>
              </a:ext>
            </a:extLst>
          </p:cNvPr>
          <p:cNvSpPr txBox="1"/>
          <p:nvPr/>
        </p:nvSpPr>
        <p:spPr>
          <a:xfrm>
            <a:off x="971550" y="2561996"/>
            <a:ext cx="618744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address the research question of predicting life expectancy, we have employed a systematic approach, outlined below:</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6856214"/>
            <a:chOff x="-15736" y="0"/>
            <a:chExt cx="12229962" cy="6856214"/>
          </a:xfrm>
        </p:grpSpPr>
        <p:pic>
          <p:nvPicPr>
            <p:cNvPr id="64" name="Picture 63">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5" name="Rectangle 64">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dirty="0"/>
            </a:p>
          </p:txBody>
        </p:sp>
        <p:pic>
          <p:nvPicPr>
            <p:cNvPr id="66" name="Picture 65">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7" name="Picture 66">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4" name="Title 3">
            <a:extLst>
              <a:ext uri="{FF2B5EF4-FFF2-40B4-BE49-F238E27FC236}">
                <a16:creationId xmlns:a16="http://schemas.microsoft.com/office/drawing/2014/main" id="{F11CC61D-430C-AC14-1F98-0304DD1C3CA1}"/>
              </a:ext>
            </a:extLst>
          </p:cNvPr>
          <p:cNvSpPr>
            <a:spLocks noGrp="1"/>
          </p:cNvSpPr>
          <p:nvPr>
            <p:ph type="title"/>
          </p:nvPr>
        </p:nvSpPr>
        <p:spPr>
          <a:xfrm>
            <a:off x="971551" y="982133"/>
            <a:ext cx="7095489" cy="653628"/>
          </a:xfrm>
        </p:spPr>
        <p:txBody>
          <a:bodyPr>
            <a:normAutofit fontScale="90000"/>
          </a:bodyPr>
          <a:lstStyle/>
          <a:p>
            <a:pPr>
              <a:lnSpc>
                <a:spcPct val="90000"/>
              </a:lnSpc>
            </a:pPr>
            <a:br>
              <a:rPr lang="en-IN" sz="1600" b="1" dirty="0">
                <a:solidFill>
                  <a:srgbClr val="262626"/>
                </a:solidFill>
                <a:latin typeface="Times New Roman" panose="02020603050405020304" pitchFamily="18" charset="0"/>
                <a:cs typeface="Times New Roman" panose="02020603050405020304" pitchFamily="18" charset="0"/>
              </a:rPr>
            </a:br>
            <a:br>
              <a:rPr lang="en-IN" sz="1600" b="1" dirty="0">
                <a:solidFill>
                  <a:srgbClr val="262626"/>
                </a:solidFill>
                <a:latin typeface="Times New Roman" panose="02020603050405020304" pitchFamily="18" charset="0"/>
                <a:cs typeface="Times New Roman" panose="02020603050405020304" pitchFamily="18" charset="0"/>
              </a:rPr>
            </a:br>
            <a:r>
              <a:rPr lang="en-IN" sz="3100" b="1" dirty="0">
                <a:solidFill>
                  <a:srgbClr val="262626"/>
                </a:solidFill>
                <a:latin typeface="Times New Roman" panose="02020603050405020304" pitchFamily="18" charset="0"/>
                <a:cs typeface="Times New Roman" panose="02020603050405020304" pitchFamily="18" charset="0"/>
              </a:rPr>
              <a:t>K-Means Clustering</a:t>
            </a:r>
            <a:br>
              <a:rPr lang="en-IN" sz="1600" b="1" dirty="0">
                <a:solidFill>
                  <a:srgbClr val="262626"/>
                </a:solidFill>
                <a:latin typeface="Times New Roman" panose="02020603050405020304" pitchFamily="18" charset="0"/>
                <a:cs typeface="Times New Roman" panose="02020603050405020304" pitchFamily="18" charset="0"/>
              </a:rPr>
            </a:br>
            <a:br>
              <a:rPr lang="en-IN" sz="1600" b="1" dirty="0">
                <a:solidFill>
                  <a:srgbClr val="262626"/>
                </a:solidFill>
                <a:latin typeface="Times New Roman" panose="02020603050405020304" pitchFamily="18" charset="0"/>
                <a:cs typeface="Times New Roman" panose="02020603050405020304" pitchFamily="18" charset="0"/>
              </a:rPr>
            </a:br>
            <a:endParaRPr lang="en-IN" sz="1600" b="1" dirty="0">
              <a:solidFill>
                <a:srgbClr val="262626"/>
              </a:solidFill>
              <a:latin typeface="Times New Roman" panose="02020603050405020304" pitchFamily="18" charset="0"/>
              <a:cs typeface="Times New Roman" panose="02020603050405020304" pitchFamily="18" charset="0"/>
            </a:endParaRPr>
          </a:p>
        </p:txBody>
      </p:sp>
      <p:graphicFrame>
        <p:nvGraphicFramePr>
          <p:cNvPr id="34" name="Content Placeholder 4">
            <a:extLst>
              <a:ext uri="{FF2B5EF4-FFF2-40B4-BE49-F238E27FC236}">
                <a16:creationId xmlns:a16="http://schemas.microsoft.com/office/drawing/2014/main" id="{2ACBF078-AE8B-3822-98C7-905AA8DDDF18}"/>
              </a:ext>
            </a:extLst>
          </p:cNvPr>
          <p:cNvGraphicFramePr>
            <a:graphicFrameLocks noGrp="1"/>
          </p:cNvGraphicFramePr>
          <p:nvPr>
            <p:ph idx="1"/>
            <p:extLst>
              <p:ext uri="{D42A27DB-BD31-4B8C-83A1-F6EECF244321}">
                <p14:modId xmlns:p14="http://schemas.microsoft.com/office/powerpoint/2010/main" val="3739892322"/>
              </p:ext>
            </p:extLst>
          </p:nvPr>
        </p:nvGraphicFramePr>
        <p:xfrm>
          <a:off x="853440" y="1635761"/>
          <a:ext cx="7579360" cy="424010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9862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496088"/>
            <a:ext cx="2867411"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609600"/>
            <a:ext cx="2664004"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 name="Title 1"/>
          <p:cNvSpPr>
            <a:spLocks noGrp="1"/>
          </p:cNvSpPr>
          <p:nvPr>
            <p:ph type="title"/>
          </p:nvPr>
        </p:nvSpPr>
        <p:spPr>
          <a:xfrm>
            <a:off x="791699" y="1055077"/>
            <a:ext cx="1899682" cy="4794578"/>
          </a:xfrm>
        </p:spPr>
        <p:txBody>
          <a:bodyPr>
            <a:normAutofit/>
          </a:bodyPr>
          <a:lstStyle/>
          <a:p>
            <a:r>
              <a:rPr lang="en-IN" sz="2400" b="1" dirty="0">
                <a:solidFill>
                  <a:srgbClr val="262626"/>
                </a:solidFill>
                <a:latin typeface="Times New Roman" panose="02020603050405020304" pitchFamily="18" charset="0"/>
                <a:cs typeface="Times New Roman" panose="02020603050405020304" pitchFamily="18" charset="0"/>
              </a:rPr>
              <a:t>Results of</a:t>
            </a:r>
            <a:br>
              <a:rPr lang="en-IN" sz="2400" b="1" dirty="0">
                <a:solidFill>
                  <a:srgbClr val="262626"/>
                </a:solidFill>
                <a:latin typeface="Times New Roman" panose="02020603050405020304" pitchFamily="18" charset="0"/>
                <a:cs typeface="Times New Roman" panose="02020603050405020304" pitchFamily="18" charset="0"/>
              </a:rPr>
            </a:br>
            <a:r>
              <a:rPr lang="en-IN" sz="2400" b="1" dirty="0">
                <a:solidFill>
                  <a:srgbClr val="262626"/>
                </a:solidFill>
                <a:latin typeface="Times New Roman" panose="02020603050405020304" pitchFamily="18" charset="0"/>
                <a:cs typeface="Times New Roman" panose="02020603050405020304" pitchFamily="18" charset="0"/>
              </a:rPr>
              <a:t> K-Means Clustering:</a:t>
            </a:r>
            <a:br>
              <a:rPr lang="en-IN" sz="2400" b="1" dirty="0">
                <a:solidFill>
                  <a:srgbClr val="262626"/>
                </a:solidFill>
                <a:latin typeface="Times New Roman" panose="02020603050405020304" pitchFamily="18" charset="0"/>
                <a:cs typeface="Times New Roman" panose="02020603050405020304" pitchFamily="18" charset="0"/>
              </a:rPr>
            </a:br>
            <a:r>
              <a:rPr lang="en-IN" sz="2400" b="1" dirty="0">
                <a:solidFill>
                  <a:srgbClr val="262626"/>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Before and after tuning, the K-Means clustering model achieved 100% accuracy, precision, and F1 score, indicating optimal performance from the start.</a:t>
            </a:r>
            <a:endParaRPr lang="en-IN" sz="3400" dirty="0">
              <a:solidFill>
                <a:srgbClr val="262626"/>
              </a:solidFill>
              <a:latin typeface="Times New Roman" panose="02020603050405020304" pitchFamily="18" charset="0"/>
              <a:cs typeface="Times New Roman" panose="02020603050405020304" pitchFamily="18" charset="0"/>
            </a:endParaRP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2"/>
            <a:ext cx="5654961"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0ACF2404-D24D-6F2B-DD86-E72966BC76F3}"/>
              </a:ext>
            </a:extLst>
          </p:cNvPr>
          <p:cNvGraphicFramePr>
            <a:graphicFrameLocks noGrp="1"/>
          </p:cNvGraphicFramePr>
          <p:nvPr>
            <p:ph idx="1"/>
            <p:extLst>
              <p:ext uri="{D42A27DB-BD31-4B8C-83A1-F6EECF244321}">
                <p14:modId xmlns:p14="http://schemas.microsoft.com/office/powerpoint/2010/main" val="4260774337"/>
              </p:ext>
            </p:extLst>
          </p:nvPr>
        </p:nvGraphicFramePr>
        <p:xfrm>
          <a:off x="3577474" y="609600"/>
          <a:ext cx="5464926" cy="2558751"/>
        </p:xfrm>
        <a:graphic>
          <a:graphicData uri="http://schemas.openxmlformats.org/drawingml/2006/table">
            <a:tbl>
              <a:tblPr firstRow="1" bandRow="1">
                <a:tableStyleId>{5C22544A-7EE6-4342-B048-85BDC9FD1C3A}</a:tableStyleId>
              </a:tblPr>
              <a:tblGrid>
                <a:gridCol w="1204388">
                  <a:extLst>
                    <a:ext uri="{9D8B030D-6E8A-4147-A177-3AD203B41FA5}">
                      <a16:colId xmlns:a16="http://schemas.microsoft.com/office/drawing/2014/main" val="1554233827"/>
                    </a:ext>
                  </a:extLst>
                </a:gridCol>
                <a:gridCol w="858807">
                  <a:extLst>
                    <a:ext uri="{9D8B030D-6E8A-4147-A177-3AD203B41FA5}">
                      <a16:colId xmlns:a16="http://schemas.microsoft.com/office/drawing/2014/main" val="251852513"/>
                    </a:ext>
                  </a:extLst>
                </a:gridCol>
                <a:gridCol w="521592">
                  <a:extLst>
                    <a:ext uri="{9D8B030D-6E8A-4147-A177-3AD203B41FA5}">
                      <a16:colId xmlns:a16="http://schemas.microsoft.com/office/drawing/2014/main" val="3599340425"/>
                    </a:ext>
                  </a:extLst>
                </a:gridCol>
                <a:gridCol w="729729">
                  <a:extLst>
                    <a:ext uri="{9D8B030D-6E8A-4147-A177-3AD203B41FA5}">
                      <a16:colId xmlns:a16="http://schemas.microsoft.com/office/drawing/2014/main" val="3897663609"/>
                    </a:ext>
                  </a:extLst>
                </a:gridCol>
                <a:gridCol w="715742">
                  <a:extLst>
                    <a:ext uri="{9D8B030D-6E8A-4147-A177-3AD203B41FA5}">
                      <a16:colId xmlns:a16="http://schemas.microsoft.com/office/drawing/2014/main" val="2037473984"/>
                    </a:ext>
                  </a:extLst>
                </a:gridCol>
                <a:gridCol w="662508">
                  <a:extLst>
                    <a:ext uri="{9D8B030D-6E8A-4147-A177-3AD203B41FA5}">
                      <a16:colId xmlns:a16="http://schemas.microsoft.com/office/drawing/2014/main" val="1978760428"/>
                    </a:ext>
                  </a:extLst>
                </a:gridCol>
                <a:gridCol w="772160">
                  <a:extLst>
                    <a:ext uri="{9D8B030D-6E8A-4147-A177-3AD203B41FA5}">
                      <a16:colId xmlns:a16="http://schemas.microsoft.com/office/drawing/2014/main" val="3088316816"/>
                    </a:ext>
                  </a:extLst>
                </a:gridCol>
              </a:tblGrid>
              <a:tr h="861659">
                <a:tc>
                  <a:txBody>
                    <a:bodyPr/>
                    <a:lstStyle/>
                    <a:p>
                      <a:pPr algn="ctr"/>
                      <a:r>
                        <a:rPr lang="en-IN" sz="1600" dirty="0">
                          <a:latin typeface="Times New Roman" panose="02020603050405020304" pitchFamily="18" charset="0"/>
                          <a:cs typeface="Times New Roman" panose="02020603050405020304" pitchFamily="18" charset="0"/>
                        </a:rPr>
                        <a:t>Hyper</a:t>
                      </a:r>
                    </a:p>
                    <a:p>
                      <a:pPr algn="ctr"/>
                      <a:r>
                        <a:rPr lang="en-IN" sz="1600" dirty="0">
                          <a:latin typeface="Times New Roman" panose="02020603050405020304" pitchFamily="18" charset="0"/>
                          <a:cs typeface="Times New Roman" panose="02020603050405020304" pitchFamily="18" charset="0"/>
                        </a:rPr>
                        <a:t>parameter</a:t>
                      </a:r>
                    </a:p>
                  </a:txBody>
                  <a:tcPr marL="49202" marR="49202" marT="24601" marB="24601"/>
                </a:tc>
                <a:tc>
                  <a:txBody>
                    <a:bodyPr/>
                    <a:lstStyle/>
                    <a:p>
                      <a:pPr algn="ctr"/>
                      <a:r>
                        <a:rPr lang="en-IN" sz="1600" dirty="0">
                          <a:latin typeface="Times New Roman" panose="02020603050405020304" pitchFamily="18" charset="0"/>
                          <a:cs typeface="Times New Roman" panose="02020603050405020304" pitchFamily="18" charset="0"/>
                        </a:rPr>
                        <a:t>init</a:t>
                      </a:r>
                    </a:p>
                  </a:txBody>
                  <a:tcPr marL="49202" marR="49202" marT="24601" marB="24601"/>
                </a:tc>
                <a:tc>
                  <a:txBody>
                    <a:bodyPr/>
                    <a:lstStyle/>
                    <a:p>
                      <a:pPr algn="ctr"/>
                      <a:r>
                        <a:rPr lang="en-IN" sz="1600" dirty="0">
                          <a:latin typeface="Times New Roman" panose="02020603050405020304" pitchFamily="18" charset="0"/>
                          <a:cs typeface="Times New Roman" panose="02020603050405020304" pitchFamily="18" charset="0"/>
                        </a:rPr>
                        <a:t>max_iter</a:t>
                      </a:r>
                    </a:p>
                  </a:txBody>
                  <a:tcPr marL="49202" marR="49202" marT="24601" marB="24601"/>
                </a:tc>
                <a:tc>
                  <a:txBody>
                    <a:bodyPr/>
                    <a:lstStyle/>
                    <a:p>
                      <a:pPr algn="ctr"/>
                      <a:r>
                        <a:rPr lang="en-IN" sz="1600" dirty="0">
                          <a:latin typeface="Times New Roman" panose="02020603050405020304" pitchFamily="18" charset="0"/>
                          <a:cs typeface="Times New Roman" panose="02020603050405020304" pitchFamily="18" charset="0"/>
                        </a:rPr>
                        <a:t>n_</a:t>
                      </a:r>
                    </a:p>
                    <a:p>
                      <a:pPr algn="ctr"/>
                      <a:r>
                        <a:rPr lang="en-IN" sz="1600" dirty="0">
                          <a:latin typeface="Times New Roman" panose="02020603050405020304" pitchFamily="18" charset="0"/>
                          <a:cs typeface="Times New Roman" panose="02020603050405020304" pitchFamily="18" charset="0"/>
                        </a:rPr>
                        <a:t>clusters</a:t>
                      </a:r>
                    </a:p>
                  </a:txBody>
                  <a:tcPr marL="49202" marR="49202" marT="24601" marB="24601"/>
                </a:tc>
                <a:tc>
                  <a:txBody>
                    <a:bodyPr/>
                    <a:lstStyle/>
                    <a:p>
                      <a:pPr algn="ctr"/>
                      <a:r>
                        <a:rPr lang="en-IN" sz="1600" dirty="0">
                          <a:latin typeface="Times New Roman" panose="02020603050405020304" pitchFamily="18" charset="0"/>
                          <a:cs typeface="Times New Roman" panose="02020603050405020304" pitchFamily="18" charset="0"/>
                        </a:rPr>
                        <a:t>n_init</a:t>
                      </a:r>
                    </a:p>
                  </a:txBody>
                  <a:tcPr marL="49202" marR="49202" marT="24601" marB="24601"/>
                </a:tc>
                <a:tc>
                  <a:txBody>
                    <a:bodyPr/>
                    <a:lstStyle/>
                    <a:p>
                      <a:pPr algn="ctr"/>
                      <a:r>
                        <a:rPr lang="en-IN" sz="1600" dirty="0">
                          <a:latin typeface="Times New Roman" panose="02020603050405020304" pitchFamily="18" charset="0"/>
                          <a:cs typeface="Times New Roman" panose="02020603050405020304" pitchFamily="18" charset="0"/>
                        </a:rPr>
                        <a:t>random_state</a:t>
                      </a:r>
                    </a:p>
                  </a:txBody>
                  <a:tcPr marL="49202" marR="49202" marT="24601" marB="24601"/>
                </a:tc>
                <a:tc>
                  <a:txBody>
                    <a:bodyPr/>
                    <a:lstStyle/>
                    <a:p>
                      <a:pPr algn="ctr"/>
                      <a:r>
                        <a:rPr lang="en-IN" sz="1600" dirty="0">
                          <a:latin typeface="Times New Roman" panose="02020603050405020304" pitchFamily="18" charset="0"/>
                          <a:cs typeface="Times New Roman" panose="02020603050405020304" pitchFamily="18" charset="0"/>
                        </a:rPr>
                        <a:t>tol</a:t>
                      </a:r>
                    </a:p>
                  </a:txBody>
                  <a:tcPr marL="49202" marR="49202" marT="24601" marB="24601"/>
                </a:tc>
                <a:extLst>
                  <a:ext uri="{0D108BD9-81ED-4DB2-BD59-A6C34878D82A}">
                    <a16:rowId xmlns:a16="http://schemas.microsoft.com/office/drawing/2014/main" val="1435062342"/>
                  </a:ext>
                </a:extLst>
              </a:tr>
              <a:tr h="814741">
                <a:tc>
                  <a:txBody>
                    <a:bodyPr/>
                    <a:lstStyle/>
                    <a:p>
                      <a:pPr algn="ctr"/>
                      <a:r>
                        <a:rPr lang="en-IN" sz="1600" dirty="0">
                          <a:latin typeface="Times New Roman" panose="02020603050405020304" pitchFamily="18" charset="0"/>
                          <a:cs typeface="Times New Roman" panose="02020603050405020304" pitchFamily="18" charset="0"/>
                        </a:rPr>
                        <a:t>Best Value</a:t>
                      </a:r>
                    </a:p>
                    <a:p>
                      <a:pPr algn="ctr"/>
                      <a:r>
                        <a:rPr lang="en-IN" sz="1600" dirty="0">
                          <a:latin typeface="Times New Roman" panose="02020603050405020304" pitchFamily="18" charset="0"/>
                          <a:cs typeface="Times New Roman" panose="02020603050405020304" pitchFamily="18" charset="0"/>
                        </a:rPr>
                        <a:t>(GridSearchCV)</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random</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300</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10</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10</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50</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0.0001</a:t>
                      </a:r>
                    </a:p>
                  </a:txBody>
                  <a:tcPr marL="49202" marR="49202" marT="24601" marB="24601"/>
                </a:tc>
                <a:extLst>
                  <a:ext uri="{0D108BD9-81ED-4DB2-BD59-A6C34878D82A}">
                    <a16:rowId xmlns:a16="http://schemas.microsoft.com/office/drawing/2014/main" val="2034753034"/>
                  </a:ext>
                </a:extLst>
              </a:tr>
              <a:tr h="882351">
                <a:tc>
                  <a:txBody>
                    <a:bodyPr/>
                    <a:lstStyle/>
                    <a:p>
                      <a:pPr algn="ctr"/>
                      <a:r>
                        <a:rPr lang="en-IN" sz="1600" dirty="0">
                          <a:latin typeface="Times New Roman" panose="02020603050405020304" pitchFamily="18" charset="0"/>
                          <a:cs typeface="Times New Roman" panose="02020603050405020304" pitchFamily="18" charset="0"/>
                        </a:rPr>
                        <a:t>Best Value</a:t>
                      </a:r>
                    </a:p>
                    <a:p>
                      <a:pPr algn="ctr"/>
                      <a:r>
                        <a:rPr lang="en-IN" sz="1600" dirty="0">
                          <a:latin typeface="Times New Roman" panose="02020603050405020304" pitchFamily="18" charset="0"/>
                          <a:cs typeface="Times New Roman" panose="02020603050405020304" pitchFamily="18" charset="0"/>
                        </a:rPr>
                        <a:t>(RandomSearchCV)</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random</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300</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15</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15</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0</a:t>
                      </a:r>
                    </a:p>
                  </a:txBody>
                  <a:tcPr marL="49202" marR="49202" marT="24601" marB="24601"/>
                </a:tc>
                <a:tc>
                  <a:txBody>
                    <a:bodyPr/>
                    <a:lstStyle/>
                    <a:p>
                      <a:pPr algn="ctr"/>
                      <a:r>
                        <a:rPr lang="en-IN" sz="1800" dirty="0">
                          <a:latin typeface="Times New Roman" panose="02020603050405020304" pitchFamily="18" charset="0"/>
                          <a:cs typeface="Times New Roman" panose="02020603050405020304" pitchFamily="18" charset="0"/>
                        </a:rPr>
                        <a:t>1e-05</a:t>
                      </a:r>
                    </a:p>
                  </a:txBody>
                  <a:tcPr marL="49202" marR="49202" marT="24601" marB="24601"/>
                </a:tc>
                <a:extLst>
                  <a:ext uri="{0D108BD9-81ED-4DB2-BD59-A6C34878D82A}">
                    <a16:rowId xmlns:a16="http://schemas.microsoft.com/office/drawing/2014/main" val="3963798777"/>
                  </a:ext>
                </a:extLst>
              </a:tr>
            </a:tbl>
          </a:graphicData>
        </a:graphic>
      </p:graphicFrame>
      <p:graphicFrame>
        <p:nvGraphicFramePr>
          <p:cNvPr id="7" name="Table 6">
            <a:extLst>
              <a:ext uri="{FF2B5EF4-FFF2-40B4-BE49-F238E27FC236}">
                <a16:creationId xmlns:a16="http://schemas.microsoft.com/office/drawing/2014/main" id="{FACD4FF8-DCC9-2836-F789-E28A7CE635F8}"/>
              </a:ext>
            </a:extLst>
          </p:cNvPr>
          <p:cNvGraphicFramePr>
            <a:graphicFrameLocks noGrp="1"/>
          </p:cNvGraphicFramePr>
          <p:nvPr>
            <p:extLst>
              <p:ext uri="{D42A27DB-BD31-4B8C-83A1-F6EECF244321}">
                <p14:modId xmlns:p14="http://schemas.microsoft.com/office/powerpoint/2010/main" val="2471248009"/>
              </p:ext>
            </p:extLst>
          </p:nvPr>
        </p:nvGraphicFramePr>
        <p:xfrm>
          <a:off x="3577474" y="3429000"/>
          <a:ext cx="5464925" cy="2932190"/>
        </p:xfrm>
        <a:graphic>
          <a:graphicData uri="http://schemas.openxmlformats.org/drawingml/2006/table">
            <a:tbl>
              <a:tblPr firstRow="1" bandRow="1">
                <a:tableStyleId>{5C22544A-7EE6-4342-B048-85BDC9FD1C3A}</a:tableStyleId>
              </a:tblPr>
              <a:tblGrid>
                <a:gridCol w="1300977">
                  <a:extLst>
                    <a:ext uri="{9D8B030D-6E8A-4147-A177-3AD203B41FA5}">
                      <a16:colId xmlns:a16="http://schemas.microsoft.com/office/drawing/2014/main" val="2242578943"/>
                    </a:ext>
                  </a:extLst>
                </a:gridCol>
                <a:gridCol w="1099389">
                  <a:extLst>
                    <a:ext uri="{9D8B030D-6E8A-4147-A177-3AD203B41FA5}">
                      <a16:colId xmlns:a16="http://schemas.microsoft.com/office/drawing/2014/main" val="3627706295"/>
                    </a:ext>
                  </a:extLst>
                </a:gridCol>
                <a:gridCol w="1270168">
                  <a:extLst>
                    <a:ext uri="{9D8B030D-6E8A-4147-A177-3AD203B41FA5}">
                      <a16:colId xmlns:a16="http://schemas.microsoft.com/office/drawing/2014/main" val="364415106"/>
                    </a:ext>
                  </a:extLst>
                </a:gridCol>
                <a:gridCol w="1794391">
                  <a:extLst>
                    <a:ext uri="{9D8B030D-6E8A-4147-A177-3AD203B41FA5}">
                      <a16:colId xmlns:a16="http://schemas.microsoft.com/office/drawing/2014/main" val="3111570565"/>
                    </a:ext>
                  </a:extLst>
                </a:gridCol>
              </a:tblGrid>
              <a:tr h="1027824">
                <a:tc>
                  <a:txBody>
                    <a:bodyPr/>
                    <a:lstStyle/>
                    <a:p>
                      <a:pPr algn="ctr"/>
                      <a:r>
                        <a:rPr lang="en-IN" sz="1600" dirty="0">
                          <a:latin typeface="Times New Roman" panose="02020603050405020304" pitchFamily="18" charset="0"/>
                          <a:cs typeface="Times New Roman" panose="02020603050405020304" pitchFamily="18" charset="0"/>
                        </a:rPr>
                        <a:t>Metric</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Before Tuning</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After </a:t>
                      </a:r>
                    </a:p>
                    <a:p>
                      <a:pPr algn="ctr"/>
                      <a:r>
                        <a:rPr lang="en-IN" sz="1600" dirty="0">
                          <a:latin typeface="Times New Roman" panose="02020603050405020304" pitchFamily="18" charset="0"/>
                          <a:cs typeface="Times New Roman" panose="02020603050405020304" pitchFamily="18" charset="0"/>
                        </a:rPr>
                        <a:t>GridSearchCV</a:t>
                      </a:r>
                    </a:p>
                  </a:txBody>
                  <a:tcPr/>
                </a:tc>
                <a:tc>
                  <a:txBody>
                    <a:bodyPr/>
                    <a:lstStyle/>
                    <a:p>
                      <a:pPr algn="ctr"/>
                      <a:r>
                        <a:rPr lang="en-IN" sz="1600" dirty="0">
                          <a:latin typeface="Times New Roman" panose="02020603050405020304" pitchFamily="18" charset="0"/>
                          <a:cs typeface="Times New Roman" panose="02020603050405020304" pitchFamily="18" charset="0"/>
                        </a:rPr>
                        <a:t>After</a:t>
                      </a:r>
                    </a:p>
                    <a:p>
                      <a:pPr algn="ctr"/>
                      <a:r>
                        <a:rPr lang="en-IN" sz="1600" dirty="0">
                          <a:latin typeface="Times New Roman" panose="02020603050405020304" pitchFamily="18" charset="0"/>
                          <a:cs typeface="Times New Roman" panose="02020603050405020304" pitchFamily="18" charset="0"/>
                        </a:rPr>
                        <a:t>RandomSearch</a:t>
                      </a:r>
                    </a:p>
                    <a:p>
                      <a:pPr algn="ctr"/>
                      <a:r>
                        <a:rPr lang="en-IN" sz="1600" dirty="0">
                          <a:latin typeface="Times New Roman" panose="02020603050405020304" pitchFamily="18" charset="0"/>
                          <a:cs typeface="Times New Roman" panose="02020603050405020304" pitchFamily="18" charset="0"/>
                        </a:rPr>
                        <a:t>CV</a:t>
                      </a:r>
                    </a:p>
                  </a:txBody>
                  <a:tcPr/>
                </a:tc>
                <a:extLst>
                  <a:ext uri="{0D108BD9-81ED-4DB2-BD59-A6C34878D82A}">
                    <a16:rowId xmlns:a16="http://schemas.microsoft.com/office/drawing/2014/main" val="2077639731"/>
                  </a:ext>
                </a:extLst>
              </a:tr>
              <a:tr h="619104">
                <a:tc>
                  <a:txBody>
                    <a:bodyPr/>
                    <a:lstStyle/>
                    <a:p>
                      <a:pPr algn="ctr"/>
                      <a:r>
                        <a:rPr lang="en-IN" sz="1600" dirty="0">
                          <a:latin typeface="Times New Roman" panose="02020603050405020304" pitchFamily="18" charset="0"/>
                          <a:cs typeface="Times New Roman" panose="02020603050405020304" pitchFamily="18" charset="0"/>
                        </a:rPr>
                        <a:t>Silhouette Score</a:t>
                      </a:r>
                    </a:p>
                  </a:txBody>
                  <a:tcPr/>
                </a:tc>
                <a:tc>
                  <a:txBody>
                    <a:bodyPr/>
                    <a:lstStyle/>
                    <a:p>
                      <a:pPr algn="ctr"/>
                      <a:r>
                        <a:rPr lang="en-IN" sz="1600" dirty="0">
                          <a:latin typeface="Times New Roman" panose="02020603050405020304" pitchFamily="18" charset="0"/>
                          <a:cs typeface="Times New Roman" panose="02020603050405020304" pitchFamily="18" charset="0"/>
                        </a:rPr>
                        <a:t>0.465</a:t>
                      </a:r>
                    </a:p>
                  </a:txBody>
                  <a:tcPr/>
                </a:tc>
                <a:tc>
                  <a:txBody>
                    <a:bodyPr/>
                    <a:lstStyle/>
                    <a:p>
                      <a:pPr algn="ctr"/>
                      <a:r>
                        <a:rPr lang="en-IN" sz="1600" dirty="0">
                          <a:latin typeface="Times New Roman" panose="02020603050405020304" pitchFamily="18" charset="0"/>
                          <a:cs typeface="Times New Roman" panose="02020603050405020304" pitchFamily="18" charset="0"/>
                        </a:rPr>
                        <a:t>0.627</a:t>
                      </a:r>
                    </a:p>
                  </a:txBody>
                  <a:tcPr/>
                </a:tc>
                <a:tc>
                  <a:txBody>
                    <a:bodyPr/>
                    <a:lstStyle/>
                    <a:p>
                      <a:pPr algn="ctr"/>
                      <a:r>
                        <a:rPr lang="en-IN" sz="1600" dirty="0">
                          <a:latin typeface="Times New Roman" panose="02020603050405020304" pitchFamily="18" charset="0"/>
                          <a:cs typeface="Times New Roman" panose="02020603050405020304" pitchFamily="18" charset="0"/>
                        </a:rPr>
                        <a:t>0.515</a:t>
                      </a:r>
                    </a:p>
                  </a:txBody>
                  <a:tcPr/>
                </a:tc>
                <a:extLst>
                  <a:ext uri="{0D108BD9-81ED-4DB2-BD59-A6C34878D82A}">
                    <a16:rowId xmlns:a16="http://schemas.microsoft.com/office/drawing/2014/main" val="2325746345"/>
                  </a:ext>
                </a:extLst>
              </a:tr>
              <a:tr h="796552">
                <a:tc>
                  <a:txBody>
                    <a:bodyPr/>
                    <a:lstStyle/>
                    <a:p>
                      <a:pPr algn="ctr"/>
                      <a:r>
                        <a:rPr lang="en-IN" sz="1600" dirty="0">
                          <a:latin typeface="Times New Roman" panose="02020603050405020304" pitchFamily="18" charset="0"/>
                          <a:cs typeface="Times New Roman" panose="02020603050405020304" pitchFamily="18" charset="0"/>
                        </a:rPr>
                        <a:t>Davies-Bouldin Score</a:t>
                      </a:r>
                    </a:p>
                  </a:txBody>
                  <a:tcPr/>
                </a:tc>
                <a:tc>
                  <a:txBody>
                    <a:bodyPr/>
                    <a:lstStyle/>
                    <a:p>
                      <a:pPr algn="ctr"/>
                      <a:r>
                        <a:rPr lang="en-IN" sz="1600" dirty="0">
                          <a:latin typeface="Times New Roman" panose="02020603050405020304" pitchFamily="18" charset="0"/>
                          <a:cs typeface="Times New Roman" panose="02020603050405020304" pitchFamily="18" charset="0"/>
                        </a:rPr>
                        <a:t>0.936</a:t>
                      </a:r>
                    </a:p>
                  </a:txBody>
                  <a:tcPr/>
                </a:tc>
                <a:tc>
                  <a:txBody>
                    <a:bodyPr/>
                    <a:lstStyle/>
                    <a:p>
                      <a:pPr algn="ctr"/>
                      <a:r>
                        <a:rPr lang="en-IN" sz="1600" dirty="0">
                          <a:latin typeface="Times New Roman" panose="02020603050405020304" pitchFamily="18" charset="0"/>
                          <a:cs typeface="Times New Roman" panose="02020603050405020304" pitchFamily="18" charset="0"/>
                        </a:rPr>
                        <a:t>0.488</a:t>
                      </a:r>
                    </a:p>
                  </a:txBody>
                  <a:tcPr/>
                </a:tc>
                <a:tc>
                  <a:txBody>
                    <a:bodyPr/>
                    <a:lstStyle/>
                    <a:p>
                      <a:pPr algn="ctr"/>
                      <a:r>
                        <a:rPr lang="en-IN" sz="1600" dirty="0">
                          <a:latin typeface="Times New Roman" panose="02020603050405020304" pitchFamily="18" charset="0"/>
                          <a:cs typeface="Times New Roman" panose="02020603050405020304" pitchFamily="18" charset="0"/>
                        </a:rPr>
                        <a:t>0.524</a:t>
                      </a:r>
                    </a:p>
                  </a:txBody>
                  <a:tcPr/>
                </a:tc>
                <a:extLst>
                  <a:ext uri="{0D108BD9-81ED-4DB2-BD59-A6C34878D82A}">
                    <a16:rowId xmlns:a16="http://schemas.microsoft.com/office/drawing/2014/main" val="1058547263"/>
                  </a:ext>
                </a:extLst>
              </a:tr>
              <a:tr h="462302">
                <a:tc>
                  <a:txBody>
                    <a:bodyPr/>
                    <a:lstStyle/>
                    <a:p>
                      <a:pPr algn="ctr"/>
                      <a:r>
                        <a:rPr lang="en-IN" sz="1600" dirty="0">
                          <a:latin typeface="Times New Roman" panose="02020603050405020304" pitchFamily="18" charset="0"/>
                          <a:cs typeface="Times New Roman" panose="02020603050405020304" pitchFamily="18" charset="0"/>
                        </a:rPr>
                        <a:t>Inertia</a:t>
                      </a:r>
                    </a:p>
                  </a:txBody>
                  <a:tcPr/>
                </a:tc>
                <a:tc>
                  <a:txBody>
                    <a:bodyPr/>
                    <a:lstStyle/>
                    <a:p>
                      <a:pPr algn="ctr"/>
                      <a:r>
                        <a:rPr lang="en-IN" sz="1600" dirty="0">
                          <a:latin typeface="Times New Roman" panose="02020603050405020304" pitchFamily="18" charset="0"/>
                          <a:cs typeface="Times New Roman" panose="02020603050405020304" pitchFamily="18" charset="0"/>
                        </a:rPr>
                        <a:t>1628.816</a:t>
                      </a:r>
                    </a:p>
                  </a:txBody>
                  <a:tcPr/>
                </a:tc>
                <a:tc>
                  <a:txBody>
                    <a:bodyPr/>
                    <a:lstStyle/>
                    <a:p>
                      <a:pPr algn="ctr"/>
                      <a:r>
                        <a:rPr lang="en-IN" sz="1600" dirty="0">
                          <a:latin typeface="Times New Roman" panose="02020603050405020304" pitchFamily="18" charset="0"/>
                          <a:cs typeface="Times New Roman" panose="02020603050405020304" pitchFamily="18" charset="0"/>
                        </a:rPr>
                        <a:t>0.707</a:t>
                      </a:r>
                    </a:p>
                  </a:txBody>
                  <a:tcPr/>
                </a:tc>
                <a:tc>
                  <a:txBody>
                    <a:bodyPr/>
                    <a:lstStyle/>
                    <a:p>
                      <a:pPr algn="ctr"/>
                      <a:r>
                        <a:rPr lang="en-IN" sz="1600" dirty="0">
                          <a:latin typeface="Times New Roman" panose="02020603050405020304" pitchFamily="18" charset="0"/>
                          <a:cs typeface="Times New Roman" panose="02020603050405020304" pitchFamily="18" charset="0"/>
                        </a:rPr>
                        <a:t>0.334</a:t>
                      </a:r>
                    </a:p>
                  </a:txBody>
                  <a:tcPr/>
                </a:tc>
                <a:extLst>
                  <a:ext uri="{0D108BD9-81ED-4DB2-BD59-A6C34878D82A}">
                    <a16:rowId xmlns:a16="http://schemas.microsoft.com/office/drawing/2014/main" val="318543206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6F1A1B1-D72D-4219-AE30-3EDB2FD2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601FE7BE-30C9-47E1-AA23-7FC5DE0C9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6856214"/>
            <a:chOff x="-15736" y="0"/>
            <a:chExt cx="12229962" cy="6856214"/>
          </a:xfrm>
        </p:grpSpPr>
        <p:pic>
          <p:nvPicPr>
            <p:cNvPr id="38" name="Picture 37">
              <a:extLst>
                <a:ext uri="{FF2B5EF4-FFF2-40B4-BE49-F238E27FC236}">
                  <a16:creationId xmlns:a16="http://schemas.microsoft.com/office/drawing/2014/main" id="{58256DDC-2B46-4CBD-98CD-4843A1D36C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9" name="Rectangle 48">
              <a:extLst>
                <a:ext uri="{FF2B5EF4-FFF2-40B4-BE49-F238E27FC236}">
                  <a16:creationId xmlns:a16="http://schemas.microsoft.com/office/drawing/2014/main" id="{AB299BC9-AA13-472C-B2CB-8B1A49F1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dirty="0"/>
            </a:p>
          </p:txBody>
        </p:sp>
        <p:pic>
          <p:nvPicPr>
            <p:cNvPr id="40" name="Picture 39">
              <a:extLst>
                <a:ext uri="{FF2B5EF4-FFF2-40B4-BE49-F238E27FC236}">
                  <a16:creationId xmlns:a16="http://schemas.microsoft.com/office/drawing/2014/main" id="{CCEA125A-C8E0-43E9-A034-878F58FA98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1" name="Picture 40">
              <a:extLst>
                <a:ext uri="{FF2B5EF4-FFF2-40B4-BE49-F238E27FC236}">
                  <a16:creationId xmlns:a16="http://schemas.microsoft.com/office/drawing/2014/main" id="{BC268254-A470-41D9-884E-9DE377E94B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EE2931F-CD2A-97DB-375C-32C41322A827}"/>
              </a:ext>
            </a:extLst>
          </p:cNvPr>
          <p:cNvSpPr>
            <a:spLocks noGrp="1"/>
          </p:cNvSpPr>
          <p:nvPr>
            <p:ph type="title"/>
          </p:nvPr>
        </p:nvSpPr>
        <p:spPr>
          <a:xfrm>
            <a:off x="1634454" y="1073806"/>
            <a:ext cx="1987197" cy="1178557"/>
          </a:xfrm>
        </p:spPr>
        <p:txBody>
          <a:bodyPr>
            <a:normAutofit fontScale="90000"/>
          </a:bodyPr>
          <a:lstStyle/>
          <a:p>
            <a:r>
              <a:rPr lang="en-US" sz="2400" b="1" dirty="0">
                <a:solidFill>
                  <a:srgbClr val="002060"/>
                </a:solidFill>
                <a:latin typeface="Times New Roman" panose="02020603050405020304" pitchFamily="18" charset="0"/>
                <a:cs typeface="Times New Roman" panose="02020603050405020304" pitchFamily="18" charset="0"/>
              </a:rPr>
              <a:t>Clustering Visualizations</a:t>
            </a:r>
            <a:endParaRPr lang="en-IN" sz="2400" b="1" dirty="0">
              <a:solidFill>
                <a:srgbClr val="002060"/>
              </a:solidFill>
              <a:latin typeface="Times New Roman" panose="02020603050405020304" pitchFamily="18" charset="0"/>
              <a:cs typeface="Times New Roman" panose="02020603050405020304" pitchFamily="18" charset="0"/>
            </a:endParaRPr>
          </a:p>
        </p:txBody>
      </p:sp>
      <p:cxnSp>
        <p:nvCxnSpPr>
          <p:cNvPr id="50" name="Straight Connector 49">
            <a:extLst>
              <a:ext uri="{FF2B5EF4-FFF2-40B4-BE49-F238E27FC236}">
                <a16:creationId xmlns:a16="http://schemas.microsoft.com/office/drawing/2014/main" id="{1F510FDE-DE95-4B70-9D1C-7214BFCC34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9293" y="2400639"/>
            <a:ext cx="3017520"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Content Placeholder 4">
            <a:extLst>
              <a:ext uri="{FF2B5EF4-FFF2-40B4-BE49-F238E27FC236}">
                <a16:creationId xmlns:a16="http://schemas.microsoft.com/office/drawing/2014/main" id="{5135ECBF-350D-811D-F7A3-8AD09CD2B169}"/>
              </a:ext>
            </a:extLst>
          </p:cNvPr>
          <p:cNvPicPr>
            <a:picLocks noChangeAspect="1"/>
          </p:cNvPicPr>
          <p:nvPr/>
        </p:nvPicPr>
        <p:blipFill>
          <a:blip r:embed="rId5"/>
          <a:stretch>
            <a:fillRect/>
          </a:stretch>
        </p:blipFill>
        <p:spPr>
          <a:xfrm>
            <a:off x="4155768" y="772162"/>
            <a:ext cx="4403016" cy="2381669"/>
          </a:xfrm>
          <a:prstGeom prst="rect">
            <a:avLst/>
          </a:prstGeom>
        </p:spPr>
      </p:pic>
      <p:pic>
        <p:nvPicPr>
          <p:cNvPr id="7" name="Picture 6">
            <a:extLst>
              <a:ext uri="{FF2B5EF4-FFF2-40B4-BE49-F238E27FC236}">
                <a16:creationId xmlns:a16="http://schemas.microsoft.com/office/drawing/2014/main" id="{D9952E83-F55F-08D1-48C5-B27912EE0F25}"/>
              </a:ext>
            </a:extLst>
          </p:cNvPr>
          <p:cNvPicPr>
            <a:picLocks noChangeAspect="1"/>
          </p:cNvPicPr>
          <p:nvPr/>
        </p:nvPicPr>
        <p:blipFill>
          <a:blip r:embed="rId6"/>
          <a:stretch>
            <a:fillRect/>
          </a:stretch>
        </p:blipFill>
        <p:spPr>
          <a:xfrm>
            <a:off x="711201" y="3282641"/>
            <a:ext cx="4124960" cy="2803197"/>
          </a:xfrm>
          <a:prstGeom prst="rect">
            <a:avLst/>
          </a:prstGeom>
        </p:spPr>
      </p:pic>
      <p:pic>
        <p:nvPicPr>
          <p:cNvPr id="9" name="Picture 8">
            <a:extLst>
              <a:ext uri="{FF2B5EF4-FFF2-40B4-BE49-F238E27FC236}">
                <a16:creationId xmlns:a16="http://schemas.microsoft.com/office/drawing/2014/main" id="{49D3F31A-C135-829F-E081-AFC68938BAC4}"/>
              </a:ext>
            </a:extLst>
          </p:cNvPr>
          <p:cNvPicPr>
            <a:picLocks noChangeAspect="1"/>
          </p:cNvPicPr>
          <p:nvPr/>
        </p:nvPicPr>
        <p:blipFill>
          <a:blip r:embed="rId7"/>
          <a:stretch>
            <a:fillRect/>
          </a:stretch>
        </p:blipFill>
        <p:spPr>
          <a:xfrm>
            <a:off x="4947921" y="3282642"/>
            <a:ext cx="3610864" cy="2803195"/>
          </a:xfrm>
          <a:prstGeom prst="rect">
            <a:avLst/>
          </a:prstGeom>
        </p:spPr>
      </p:pic>
    </p:spTree>
    <p:extLst>
      <p:ext uri="{BB962C8B-B14F-4D97-AF65-F5344CB8AC3E}">
        <p14:creationId xmlns:p14="http://schemas.microsoft.com/office/powerpoint/2010/main" val="2123217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496088"/>
            <a:ext cx="2867411"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609600"/>
            <a:ext cx="2664004"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 name="Title 1"/>
          <p:cNvSpPr>
            <a:spLocks noGrp="1"/>
          </p:cNvSpPr>
          <p:nvPr>
            <p:ph type="title"/>
          </p:nvPr>
        </p:nvSpPr>
        <p:spPr>
          <a:xfrm>
            <a:off x="791699" y="1055077"/>
            <a:ext cx="1899682" cy="4794578"/>
          </a:xfrm>
        </p:spPr>
        <p:txBody>
          <a:bodyPr>
            <a:normAutofit/>
          </a:bodyPr>
          <a:lstStyle/>
          <a:p>
            <a:pPr lvl="0"/>
            <a:r>
              <a:rPr lang="en-IN" sz="2800" b="1" dirty="0">
                <a:solidFill>
                  <a:srgbClr val="262626"/>
                </a:solidFill>
                <a:latin typeface="Times New Roman" panose="02020603050405020304" pitchFamily="18" charset="0"/>
                <a:cs typeface="Times New Roman" panose="02020603050405020304" pitchFamily="18" charset="0"/>
              </a:rPr>
              <a:t>Regression Models:</a:t>
            </a:r>
            <a:br>
              <a:rPr lang="en-IN" sz="2800" b="1" dirty="0">
                <a:solidFill>
                  <a:srgbClr val="262626"/>
                </a:solidFill>
                <a:latin typeface="Times New Roman" panose="02020603050405020304" pitchFamily="18" charset="0"/>
                <a:cs typeface="Times New Roman" panose="02020603050405020304" pitchFamily="18" charset="0"/>
              </a:rPr>
            </a:br>
            <a:br>
              <a:rPr lang="en-IN" sz="2800" dirty="0">
                <a:solidFill>
                  <a:srgbClr val="262626"/>
                </a:solidFill>
              </a:rPr>
            </a:br>
            <a:r>
              <a:rPr lang="en-US" sz="1400" b="1" dirty="0">
                <a:latin typeface="Times New Roman" panose="02020603050405020304" pitchFamily="18" charset="0"/>
                <a:cs typeface="Times New Roman" panose="02020603050405020304" pitchFamily="18" charset="0"/>
              </a:rPr>
              <a:t>Split the Data:</a:t>
            </a:r>
            <a:r>
              <a:rPr lang="en-US" sz="1400" dirty="0">
                <a:latin typeface="Times New Roman" panose="02020603050405020304" pitchFamily="18" charset="0"/>
                <a:cs typeface="Times New Roman" panose="02020603050405020304" pitchFamily="18" charset="0"/>
              </a:rPr>
              <a:t> The dataset is randomly divided into two parts:</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Training Set (80%)</a:t>
            </a:r>
            <a:r>
              <a:rPr lang="en-US" sz="1400" dirty="0">
                <a:latin typeface="Times New Roman" panose="02020603050405020304" pitchFamily="18" charset="0"/>
                <a:cs typeface="Times New Roman" panose="02020603050405020304" pitchFamily="18" charset="0"/>
              </a:rPr>
              <a:t>: Used to train the models.</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Testing Set (20%)</a:t>
            </a:r>
            <a:r>
              <a:rPr lang="en-US" sz="1400" dirty="0">
                <a:latin typeface="Times New Roman" panose="02020603050405020304" pitchFamily="18" charset="0"/>
                <a:cs typeface="Times New Roman" panose="02020603050405020304" pitchFamily="18" charset="0"/>
              </a:rPr>
              <a:t>: Used to evaluate the model’s performance on unseen data.</a:t>
            </a:r>
            <a:br>
              <a:rPr lang="en-US" sz="1400" dirty="0">
                <a:latin typeface="Times New Roman" panose="02020603050405020304" pitchFamily="18" charset="0"/>
                <a:cs typeface="Times New Roman" panose="02020603050405020304" pitchFamily="18" charset="0"/>
              </a:rPr>
            </a:br>
            <a:endParaRPr lang="en-IN" sz="3100" dirty="0">
              <a:solidFill>
                <a:srgbClr val="262626"/>
              </a:solidFill>
              <a:latin typeface="Times New Roman" panose="02020603050405020304" pitchFamily="18" charset="0"/>
              <a:cs typeface="Times New Roman" panose="02020603050405020304" pitchFamily="18" charset="0"/>
            </a:endParaRPr>
          </a:p>
        </p:txBody>
      </p:sp>
      <p:sp useBgFill="1">
        <p:nvSpPr>
          <p:cNvPr id="54" name="Rectangle 53">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2"/>
            <a:ext cx="5654961"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Content Placeholder 2">
            <a:extLst>
              <a:ext uri="{FF2B5EF4-FFF2-40B4-BE49-F238E27FC236}">
                <a16:creationId xmlns:a16="http://schemas.microsoft.com/office/drawing/2014/main" id="{2B6A6A35-7BB1-FFFD-50F4-8440341723A3}"/>
              </a:ext>
            </a:extLst>
          </p:cNvPr>
          <p:cNvGraphicFramePr>
            <a:graphicFrameLocks noGrp="1"/>
          </p:cNvGraphicFramePr>
          <p:nvPr>
            <p:ph idx="1"/>
            <p:extLst>
              <p:ext uri="{D42A27DB-BD31-4B8C-83A1-F6EECF244321}">
                <p14:modId xmlns:p14="http://schemas.microsoft.com/office/powerpoint/2010/main" val="895663922"/>
              </p:ext>
            </p:extLst>
          </p:nvPr>
        </p:nvGraphicFramePr>
        <p:xfrm>
          <a:off x="3860800" y="496088"/>
          <a:ext cx="4677410" cy="5557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967</TotalTime>
  <Words>1454</Words>
  <Application>Microsoft Office PowerPoint</Application>
  <PresentationFormat>On-screen Show (4:3)</PresentationFormat>
  <Paragraphs>174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Times New Roman</vt:lpstr>
      <vt:lpstr>Organic</vt:lpstr>
      <vt:lpstr>Predicting Life Expectancy: Insights from Health, Economic, and Social Factors across top two developing and developed nations.</vt:lpstr>
      <vt:lpstr>Introduction</vt:lpstr>
      <vt:lpstr>Research Question &amp; Scope</vt:lpstr>
      <vt:lpstr>Related Work </vt:lpstr>
      <vt:lpstr>Methodology</vt:lpstr>
      <vt:lpstr>  K-Means Clustering  </vt:lpstr>
      <vt:lpstr>Results of  K-Means Clustering:  Before and after tuning, the K-Means clustering model achieved 100% accuracy, precision, and F1 score, indicating optimal performance from the start.</vt:lpstr>
      <vt:lpstr>Clustering Visualizations</vt:lpstr>
      <vt:lpstr>Regression Models:  Split the Data: The dataset is randomly divided into two parts: Training Set (80%): Used to train the models. Testing Set (20%): Used to evaluate the model’s performance on unseen data. </vt:lpstr>
      <vt:lpstr>Hyperparameters and best values found</vt:lpstr>
      <vt:lpstr>Results of Regression Models</vt:lpstr>
      <vt:lpstr>Analyzing Feature Importance and Learning Curves</vt:lpstr>
      <vt:lpstr>Limitations</vt:lpstr>
      <vt:lpstr>Future Work</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Narasimha Reddy Padire</dc:creator>
  <cp:keywords/>
  <dc:description>generated using python-pptx</dc:description>
  <cp:lastModifiedBy>Padire, Narasimha Reddy</cp:lastModifiedBy>
  <cp:revision>61</cp:revision>
  <dcterms:created xsi:type="dcterms:W3CDTF">2013-01-27T09:14:16Z</dcterms:created>
  <dcterms:modified xsi:type="dcterms:W3CDTF">2024-12-01T04:10:46Z</dcterms:modified>
  <cp:category/>
</cp:coreProperties>
</file>