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fontScale="90000"/>
          </a:bodyPr>
          <a:p>
            <a:r>
              <a:rPr lang="en-US" sz="4445" b="1"/>
              <a:t>FORECASTING HEART PROBLEMS</a:t>
            </a:r>
            <a:br>
              <a:rPr lang="en-US" sz="4445" b="1"/>
            </a:br>
            <a:r>
              <a:rPr lang="en-US" sz="4445" b="1"/>
              <a:t>BY IMPLEMENTING MACHINE LEARNING ALGORITHMS.</a:t>
            </a:r>
            <a:endParaRPr lang="en-US" sz="4445" b="1"/>
          </a:p>
        </p:txBody>
      </p:sp>
      <p:sp>
        <p:nvSpPr>
          <p:cNvPr id="3" name="Subtitle 2"/>
          <p:cNvSpPr>
            <a:spLocks noGrp="1"/>
          </p:cNvSpPr>
          <p:nvPr>
            <p:ph type="subTitle" idx="1"/>
          </p:nvPr>
        </p:nvSpPr>
        <p:spPr>
          <a:xfrm>
            <a:off x="7925435" y="4766945"/>
            <a:ext cx="3818890" cy="1440180"/>
          </a:xfrm>
        </p:spPr>
        <p:txBody>
          <a:bodyPr anchor="b" anchorCtr="0">
            <a:normAutofit fontScale="90000"/>
          </a:bodyPr>
          <a:p>
            <a:pPr fontAlgn="t">
              <a:lnSpc>
                <a:spcPct val="100000"/>
              </a:lnSpc>
            </a:pPr>
            <a:r>
              <a:rPr lang="en-US"/>
              <a:t>    </a:t>
            </a:r>
            <a:r>
              <a:rPr lang="en-US" sz="1800"/>
              <a:t>7007429050 - Mareedu Sai Sritha                700742428 - Rishitha Reddy</a:t>
            </a:r>
            <a:endParaRPr lang="en-US" sz="1800"/>
          </a:p>
          <a:p>
            <a:pPr fontAlgn="t">
              <a:lnSpc>
                <a:spcPct val="100000"/>
              </a:lnSpc>
            </a:pPr>
            <a:r>
              <a:rPr lang="en-US" sz="1800"/>
              <a:t>700734096 - Nandini Ramshetty</a:t>
            </a:r>
            <a:endParaRPr lang="en-US" sz="1800"/>
          </a:p>
          <a:p>
            <a:pPr fontAlgn="t">
              <a:lnSpc>
                <a:spcPct val="100000"/>
              </a:lnSpc>
            </a:pPr>
            <a:r>
              <a:rPr lang="en-US" sz="1800"/>
              <a:t>700741157 - Sai Sumanth</a:t>
            </a:r>
            <a:endParaRPr lang="en-US"/>
          </a:p>
          <a:p>
            <a:pPr fontAlgn="t">
              <a:lnSpc>
                <a:spcPct val="100000"/>
              </a:lnSpc>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CONTINUED:</a:t>
            </a:r>
            <a:endParaRPr lang="en-US"/>
          </a:p>
        </p:txBody>
      </p:sp>
      <p:sp>
        <p:nvSpPr>
          <p:cNvPr id="3" name="Content Placeholder 2"/>
          <p:cNvSpPr>
            <a:spLocks noGrp="1"/>
          </p:cNvSpPr>
          <p:nvPr>
            <p:ph idx="1"/>
          </p:nvPr>
        </p:nvSpPr>
        <p:spPr/>
        <p:txBody>
          <a:bodyPr/>
          <a:p>
            <a:pPr marL="0" indent="0">
              <a:buNone/>
            </a:pPr>
            <a:r>
              <a:rPr lang="en-US"/>
              <a:t>c.  Decision tree classifier:</a:t>
            </a:r>
            <a:endParaRPr lang="en-US"/>
          </a:p>
          <a:p>
            <a:pPr marL="0" indent="0">
              <a:buNone/>
            </a:pPr>
            <a:endParaRPr lang="en-US"/>
          </a:p>
          <a:p>
            <a:pPr marL="0" indent="0">
              <a:buNone/>
            </a:pPr>
            <a:r>
              <a:rPr lang="en-US"/>
              <a:t>           </a:t>
            </a:r>
            <a:endParaRPr lang="en-US"/>
          </a:p>
          <a:p>
            <a:pPr marL="0" indent="0">
              <a:buNone/>
            </a:pPr>
            <a:r>
              <a:rPr lang="en-US"/>
              <a:t>     </a:t>
            </a:r>
            <a:r>
              <a:rPr lang="en-US" sz="2400"/>
              <a:t> Here, we have taken 13 features</a:t>
            </a:r>
            <a:endParaRPr lang="en-US" sz="2400"/>
          </a:p>
          <a:p>
            <a:pPr marL="0" indent="0">
              <a:buNone/>
            </a:pPr>
            <a:r>
              <a:rPr lang="en-US" sz="2400"/>
              <a:t>     and plotted them we found best</a:t>
            </a:r>
            <a:endParaRPr lang="en-US" sz="2400"/>
          </a:p>
          <a:p>
            <a:pPr marL="0" indent="0">
              <a:buNone/>
            </a:pPr>
            <a:r>
              <a:rPr lang="en-US" sz="2400"/>
              <a:t>     accuracy at 2, 4 and 10 features.</a:t>
            </a:r>
            <a:endParaRPr lang="en-US"/>
          </a:p>
          <a:p>
            <a:pPr marL="0" indent="0">
              <a:buNone/>
            </a:pPr>
            <a:r>
              <a:rPr lang="en-US"/>
              <a:t>    </a:t>
            </a:r>
            <a:endParaRPr lang="en-US"/>
          </a:p>
        </p:txBody>
      </p:sp>
      <p:pic>
        <p:nvPicPr>
          <p:cNvPr id="4" name="Picture 3" descr="Screen Shot 2022-12-04 at 3.29.44 AM"/>
          <p:cNvPicPr>
            <a:picLocks noChangeAspect="1"/>
          </p:cNvPicPr>
          <p:nvPr/>
        </p:nvPicPr>
        <p:blipFill>
          <a:blip r:embed="rId1"/>
          <a:stretch>
            <a:fillRect/>
          </a:stretch>
        </p:blipFill>
        <p:spPr>
          <a:xfrm>
            <a:off x="7139940" y="2601595"/>
            <a:ext cx="3773170" cy="32302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CONTINUED:</a:t>
            </a:r>
            <a:endParaRPr lang="en-US"/>
          </a:p>
        </p:txBody>
      </p:sp>
      <p:sp>
        <p:nvSpPr>
          <p:cNvPr id="3" name="Content Placeholder 2"/>
          <p:cNvSpPr>
            <a:spLocks noGrp="1"/>
          </p:cNvSpPr>
          <p:nvPr>
            <p:ph idx="1"/>
          </p:nvPr>
        </p:nvSpPr>
        <p:spPr/>
        <p:txBody>
          <a:bodyPr/>
          <a:p>
            <a:pPr marL="0" indent="0">
              <a:buNone/>
            </a:pPr>
            <a:r>
              <a:rPr lang="en-US"/>
              <a:t>d.  Random forest classifier:</a:t>
            </a:r>
            <a:endParaRPr lang="en-US"/>
          </a:p>
          <a:p>
            <a:pPr marL="0" indent="0">
              <a:buNone/>
            </a:pPr>
            <a:endParaRPr lang="en-US"/>
          </a:p>
          <a:p>
            <a:pPr marL="0" indent="0">
              <a:buNone/>
            </a:pPr>
            <a:r>
              <a:rPr lang="en-US"/>
              <a:t>      </a:t>
            </a:r>
            <a:endParaRPr lang="en-US"/>
          </a:p>
          <a:p>
            <a:pPr marL="0" indent="0">
              <a:buNone/>
            </a:pPr>
            <a:r>
              <a:rPr lang="en-US"/>
              <a:t>     </a:t>
            </a:r>
            <a:r>
              <a:rPr lang="en-US" sz="2400"/>
              <a:t>There are 5 estimators among </a:t>
            </a:r>
            <a:endParaRPr lang="en-US" sz="2400"/>
          </a:p>
          <a:p>
            <a:pPr marL="0" indent="0">
              <a:buNone/>
            </a:pPr>
            <a:r>
              <a:rPr lang="en-US" sz="2400"/>
              <a:t>       them 200 estimator has achieved</a:t>
            </a:r>
            <a:endParaRPr lang="en-US" sz="2400"/>
          </a:p>
          <a:p>
            <a:pPr marL="0" indent="0">
              <a:buNone/>
            </a:pPr>
            <a:r>
              <a:rPr lang="en-US" sz="2400"/>
              <a:t>       best accuracy with 85.0%.</a:t>
            </a:r>
            <a:endParaRPr lang="en-US" sz="2400"/>
          </a:p>
          <a:p>
            <a:pPr marL="0" indent="0">
              <a:buNone/>
            </a:pPr>
            <a:endParaRPr lang="en-US" sz="2400"/>
          </a:p>
        </p:txBody>
      </p:sp>
      <p:pic>
        <p:nvPicPr>
          <p:cNvPr id="4" name="Picture 3" descr="Screen Shot 2022-12-04 at 3.37.36 AM"/>
          <p:cNvPicPr>
            <a:picLocks noChangeAspect="1"/>
          </p:cNvPicPr>
          <p:nvPr/>
        </p:nvPicPr>
        <p:blipFill>
          <a:blip r:embed="rId1"/>
          <a:stretch>
            <a:fillRect/>
          </a:stretch>
        </p:blipFill>
        <p:spPr>
          <a:xfrm>
            <a:off x="6964680" y="2503805"/>
            <a:ext cx="3954145" cy="31965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a:t>
            </a:r>
            <a:endParaRPr lang="en-US"/>
          </a:p>
        </p:txBody>
      </p:sp>
      <p:sp>
        <p:nvSpPr>
          <p:cNvPr id="3" name="Content Placeholder 2"/>
          <p:cNvSpPr>
            <a:spLocks noGrp="1"/>
          </p:cNvSpPr>
          <p:nvPr>
            <p:ph idx="1"/>
          </p:nvPr>
        </p:nvSpPr>
        <p:spPr/>
        <p:txBody>
          <a:bodyPr/>
          <a:p>
            <a:endParaRPr lang="en-US"/>
          </a:p>
          <a:p>
            <a:r>
              <a:rPr lang="en-US"/>
              <a:t> By using the standard GUI library for python i.e., Tkinter  we have developed a GUI.</a:t>
            </a:r>
            <a:endParaRPr lang="en-US"/>
          </a:p>
          <a:p>
            <a:endParaRPr lang="en-US"/>
          </a:p>
          <a:p>
            <a:r>
              <a:rPr lang="en-US"/>
              <a:t>which takes the patients data(age, sex, cp,trestbps,chol,fbs, restecg, oldpeak, ca, slope, exang, thalach) as input and gives out the prediction.</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CONTINUED:</a:t>
            </a:r>
            <a:endParaRPr lang="en-US"/>
          </a:p>
        </p:txBody>
      </p:sp>
      <p:pic>
        <p:nvPicPr>
          <p:cNvPr id="4" name="Content Placeholder 3" descr="Screen Shot 2022-12-04 at 3.54.22 AM"/>
          <p:cNvPicPr>
            <a:picLocks noChangeAspect="1"/>
          </p:cNvPicPr>
          <p:nvPr>
            <p:ph idx="1"/>
          </p:nvPr>
        </p:nvPicPr>
        <p:blipFill>
          <a:blip r:embed="rId1"/>
          <a:stretch>
            <a:fillRect/>
          </a:stretch>
        </p:blipFill>
        <p:spPr>
          <a:xfrm>
            <a:off x="1654810" y="1876425"/>
            <a:ext cx="3843655" cy="4425950"/>
          </a:xfrm>
          <a:prstGeom prst="rect">
            <a:avLst/>
          </a:prstGeom>
        </p:spPr>
      </p:pic>
      <p:pic>
        <p:nvPicPr>
          <p:cNvPr id="5" name="Picture 4" descr="Screen Shot 2022-12-04 at 3.55.39 AM"/>
          <p:cNvPicPr>
            <a:picLocks noChangeAspect="1"/>
          </p:cNvPicPr>
          <p:nvPr/>
        </p:nvPicPr>
        <p:blipFill>
          <a:blip r:embed="rId2"/>
          <a:stretch>
            <a:fillRect/>
          </a:stretch>
        </p:blipFill>
        <p:spPr>
          <a:xfrm>
            <a:off x="6934835" y="1876425"/>
            <a:ext cx="3943985" cy="4351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REFERENCES:</a:t>
            </a:r>
            <a:endParaRPr lang="en-US"/>
          </a:p>
        </p:txBody>
      </p:sp>
      <p:sp>
        <p:nvSpPr>
          <p:cNvPr id="3" name="Content Placeholder 2"/>
          <p:cNvSpPr>
            <a:spLocks noGrp="1"/>
          </p:cNvSpPr>
          <p:nvPr>
            <p:ph idx="1"/>
          </p:nvPr>
        </p:nvSpPr>
        <p:spPr/>
        <p:txBody>
          <a:bodyPr>
            <a:normAutofit fontScale="50000"/>
          </a:bodyPr>
          <a:p>
            <a:pPr marL="342900" indent="-342900">
              <a:buFont typeface="+mj-lt"/>
              <a:buAutoNum type="arabicPeriod"/>
            </a:pPr>
            <a:r>
              <a:rPr lang="en-US"/>
              <a:t>V. Sharma, S. Yadav and M. Gupta, "Heart Disease Prediction using Machine Learning Techniques," 2020 2nd International Conference on Advances in Computing, Communication Control and Networking (ICACCCN), 2020, pp. 177-181, doi: 10.1109/ICACCCN51052.2020.9362842.</a:t>
            </a:r>
            <a:endParaRPr lang="en-US"/>
          </a:p>
          <a:p>
            <a:pPr marL="342900" indent="-342900">
              <a:buFont typeface="+mj-lt"/>
              <a:buAutoNum type="arabicPeriod"/>
            </a:pPr>
            <a:r>
              <a:rPr lang="en-US"/>
              <a:t>H. Singh, T. Gupta and J. Sidhu, "Prediction of Heart Disease using Machine Learning Techniques," 2021 Sixth International Conference on Image Information Processing (ICIIP), 2021, pp. 164-169, doi: 10.1109/ICIIP53038.2021.9702625.</a:t>
            </a:r>
            <a:endParaRPr lang="en-US"/>
          </a:p>
          <a:p>
            <a:pPr marL="342900" indent="-342900">
              <a:buFont typeface="+mj-lt"/>
              <a:buAutoNum type="arabicPeriod"/>
            </a:pPr>
            <a:r>
              <a:rPr lang="en-US"/>
              <a:t>A. Gavhane, G. Kokkula, I. Pandya and K. Devadkar, "Prediction of Heart Disease Using Machine Learning," 2018 Second International Conference on Electronics, Communication and Aerospace Technology (ICECA), 2018, pp. 1275-1278, doi: 10.1109/ICECA.2018.8474922.</a:t>
            </a:r>
            <a:endParaRPr lang="en-US"/>
          </a:p>
          <a:p>
            <a:pPr marL="342900" indent="-342900">
              <a:buFont typeface="+mj-lt"/>
              <a:buAutoNum type="arabicPeriod"/>
            </a:pPr>
            <a:r>
              <a:rPr lang="en-US"/>
              <a:t>Senthilkumar Mohan Chandrasegar Thirumalai and Gautam Srivastava "Effective heart disease prediction using hybrid machine learning techniques" IEEE Access vol. 7 no. 2019 pp. 81542-81554. </a:t>
            </a:r>
            <a:endParaRPr lang="en-US"/>
          </a:p>
          <a:p>
            <a:pPr marL="342900" indent="-342900">
              <a:buFont typeface="+mj-lt"/>
              <a:buAutoNum type="arabicPeriod"/>
            </a:pPr>
            <a:r>
              <a:rPr lang="en-US"/>
              <a:t>A. Singh and R. Kumar "Heart Disease Prediction Using Machine Learning Algorithms”. 2020 International Conference on E. “Ali Liaqat” An optimized stacked support vector machines based expert system for the effective prediction of heart failure" IEEE Access vol. 7 no. 2019 pp. 54007-54014 2010. </a:t>
            </a:r>
            <a:endParaRPr lang="en-US"/>
          </a:p>
          <a:p>
            <a:pPr marL="342900" indent="-342900">
              <a:buFont typeface="+mj-lt"/>
              <a:buAutoNum type="arabicPeriod"/>
            </a:pPr>
            <a:r>
              <a:rPr lang="en-US"/>
              <a:t>D. Baroud A. N. Hasan and T. Shongwe "A study towards implementing various artificial neural networks for signal classification and noise detection in PFDM/PLC Channels" 12th IEEE international symposium on communication systems networks and digital signal processing (CSNDSP) 2020.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1.Responsibilities and Contribution in Project</a:t>
            </a:r>
            <a:endParaRPr lang="en-US"/>
          </a:p>
        </p:txBody>
      </p:sp>
      <p:graphicFrame>
        <p:nvGraphicFramePr>
          <p:cNvPr id="5" name="Content Placeholder 4"/>
          <p:cNvGraphicFramePr/>
          <p:nvPr>
            <p:ph idx="1"/>
          </p:nvPr>
        </p:nvGraphicFramePr>
        <p:xfrm>
          <a:off x="800100" y="2139950"/>
          <a:ext cx="10553700" cy="3331845"/>
        </p:xfrm>
        <a:graphic>
          <a:graphicData uri="http://schemas.openxmlformats.org/drawingml/2006/table">
            <a:tbl>
              <a:tblPr firstRow="1" bandRow="1">
                <a:tableStyleId>{5940675A-B579-460E-94D1-54222C63F5DA}</a:tableStyleId>
              </a:tblPr>
              <a:tblGrid>
                <a:gridCol w="3414395"/>
                <a:gridCol w="3409315"/>
                <a:gridCol w="3729990"/>
              </a:tblGrid>
              <a:tr h="300990">
                <a:tc gridSpan="3">
                  <a:txBody>
                    <a:bodyPr/>
                    <a:p>
                      <a:pPr indent="0" algn="ctr">
                        <a:buNone/>
                      </a:pPr>
                      <a:endParaRPr lang="en-US" sz="1400" b="0">
                        <a:solidFill>
                          <a:srgbClr val="000000"/>
                        </a:solidFill>
                        <a:latin typeface="+mn-ea"/>
                        <a:cs typeface="+mn-ea"/>
                      </a:endParaRPr>
                    </a:p>
                    <a:p>
                      <a:pPr indent="0" algn="ctr">
                        <a:buNone/>
                      </a:pPr>
                      <a:r>
                        <a:rPr lang="en-US" sz="1800" b="1">
                          <a:solidFill>
                            <a:srgbClr val="000000"/>
                          </a:solidFill>
                          <a:latin typeface="Arial Bold" panose="020B0604020202020204" charset="0"/>
                          <a:cs typeface="Arial Bold" panose="020B0604020202020204" charset="0"/>
                        </a:rPr>
                        <a:t>TASKS COMPLETED</a:t>
                      </a:r>
                      <a:endParaRPr lang="en-US" sz="1800" b="1">
                        <a:solidFill>
                          <a:srgbClr val="000000"/>
                        </a:solidFill>
                        <a:latin typeface="Arial Bold" panose="020B0604020202020204" charset="0"/>
                        <a:cs typeface="Arial Bold" panose="020B0604020202020204" charset="0"/>
                      </a:endParaRPr>
                    </a:p>
                    <a:p>
                      <a:pPr indent="0" algn="ctr">
                        <a:buNone/>
                      </a:pPr>
                      <a:endParaRPr lang="en-US" sz="1800" b="1">
                        <a:solidFill>
                          <a:srgbClr val="000000"/>
                        </a:solidFill>
                        <a:latin typeface="Arial Bold" panose="020B0604020202020204" charset="0"/>
                        <a:ea typeface="Helvetica Neue" panose="02000503000000020004" charset="0"/>
                        <a:cs typeface="Arial Bold" panose="020B060402020202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00990">
                <a:tc>
                  <a:txBody>
                    <a:bodyPr/>
                    <a:p>
                      <a:pPr indent="0">
                        <a:buNone/>
                      </a:pPr>
                      <a:r>
                        <a:rPr lang="en-US" sz="1400" b="1">
                          <a:solidFill>
                            <a:srgbClr val="000000"/>
                          </a:solidFill>
                          <a:latin typeface="Arial Bold" panose="020B0604020202020204" charset="0"/>
                          <a:cs typeface="Arial Bold" panose="020B0604020202020204" charset="0"/>
                        </a:rPr>
                        <a:t>Action Plan</a:t>
                      </a:r>
                      <a:endParaRPr lang="en-US" sz="1400" b="1">
                        <a:solidFill>
                          <a:srgbClr val="000000"/>
                        </a:solidFill>
                        <a:latin typeface="Arial Bold" panose="020B0604020202020204" charset="0"/>
                        <a:ea typeface="Helvetica Neue" panose="02000503000000020004" charset="0"/>
                        <a:cs typeface="Arial Bold" panose="020B060402020202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Arial Bold" panose="020B0604020202020204" charset="0"/>
                          <a:cs typeface="Arial Bold" panose="020B0604020202020204" charset="0"/>
                        </a:rPr>
                        <a:t>Team Member</a:t>
                      </a:r>
                      <a:endParaRPr lang="en-US" sz="1400" b="1">
                        <a:solidFill>
                          <a:srgbClr val="000000"/>
                        </a:solidFill>
                        <a:latin typeface="Arial Bold" panose="020B0604020202020204" charset="0"/>
                        <a:ea typeface="Helvetica Neue" panose="02000503000000020004" charset="0"/>
                        <a:cs typeface="Arial Bold" panose="020B060402020202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Arial Bold" panose="020B0604020202020204" charset="0"/>
                          <a:cs typeface="Arial Bold" panose="020B0604020202020204" charset="0"/>
                        </a:rPr>
                        <a:t>Contribution</a:t>
                      </a:r>
                      <a:endParaRPr lang="en-US" sz="1400" b="1">
                        <a:solidFill>
                          <a:srgbClr val="000000"/>
                        </a:solidFill>
                        <a:latin typeface="Arial Bold" panose="020B0604020202020204" charset="0"/>
                        <a:ea typeface="Helvetica Neue" panose="02000503000000020004" charset="0"/>
                        <a:cs typeface="Arial Bold" panose="020B060402020202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9755">
                <a:tc>
                  <a:txBody>
                    <a:bodyPr/>
                    <a:p>
                      <a:pPr indent="0">
                        <a:buNone/>
                      </a:pPr>
                      <a:r>
                        <a:rPr lang="en-US" sz="1400" b="0">
                          <a:solidFill>
                            <a:srgbClr val="000000"/>
                          </a:solidFill>
                          <a:latin typeface="+mn-ea"/>
                          <a:cs typeface="+mn-ea"/>
                        </a:rPr>
                        <a:t>Collected and analyzed the data.</a:t>
                      </a:r>
                      <a:endParaRPr lang="en-US" sz="1400" b="0">
                        <a:solidFill>
                          <a:srgbClr val="000000"/>
                        </a:solidFill>
                        <a:latin typeface="+mn-ea"/>
                        <a:ea typeface="SimSun" charset="0"/>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mn-ea"/>
                        </a:rPr>
                        <a:t> Sai Sumanth </a:t>
                      </a:r>
                      <a:endParaRPr lang="en-US" sz="1400" b="0">
                        <a:solidFill>
                          <a:srgbClr val="000000"/>
                        </a:solidFill>
                        <a:latin typeface="+mn-ea"/>
                        <a:ea typeface="SimSun" charset="0"/>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mn-ea"/>
                        </a:rPr>
                        <a:t> 23%</a:t>
                      </a:r>
                      <a:endParaRPr lang="en-US" sz="1400" b="0">
                        <a:solidFill>
                          <a:srgbClr val="000000"/>
                        </a:solidFill>
                        <a:latin typeface="+mn-ea"/>
                        <a:ea typeface="SimSun" charset="0"/>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6720">
                <a:tc>
                  <a:txBody>
                    <a:bodyPr/>
                    <a:p>
                      <a:pPr indent="0">
                        <a:buNone/>
                      </a:pPr>
                      <a:r>
                        <a:rPr lang="en-US" sz="1400" b="0">
                          <a:solidFill>
                            <a:srgbClr val="000000"/>
                          </a:solidFill>
                          <a:latin typeface="+mn-ea"/>
                          <a:cs typeface="+mn-ea"/>
                        </a:rPr>
                        <a:t>Prioritized the problems andidentified solutions.</a:t>
                      </a:r>
                      <a:endParaRPr lang="en-US" sz="1400" b="0">
                        <a:solidFill>
                          <a:srgbClr val="000000"/>
                        </a:solidFill>
                        <a:latin typeface="+mn-ea"/>
                        <a:ea typeface="SimSun" charset="0"/>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mn-ea"/>
                        </a:rPr>
                        <a:t> Nallakalava Rishitha</a:t>
                      </a:r>
                      <a:endParaRPr lang="en-US" sz="1400" b="0">
                        <a:solidFill>
                          <a:srgbClr val="000000"/>
                        </a:solidFill>
                        <a:latin typeface="+mn-ea"/>
                        <a:ea typeface="SimSun" charset="0"/>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mn-ea"/>
                        </a:rPr>
                        <a:t> 23%</a:t>
                      </a:r>
                      <a:endParaRPr lang="en-US" sz="1400" b="0">
                        <a:solidFill>
                          <a:srgbClr val="000000"/>
                        </a:solidFill>
                        <a:latin typeface="+mn-ea"/>
                        <a:ea typeface="SimSun" charset="0"/>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6720">
                <a:tc>
                  <a:txBody>
                    <a:bodyPr/>
                    <a:p>
                      <a:pPr indent="0">
                        <a:buNone/>
                      </a:pPr>
                      <a:r>
                        <a:rPr lang="en-US" sz="1400" b="0">
                          <a:solidFill>
                            <a:srgbClr val="000000"/>
                          </a:solidFill>
                          <a:latin typeface="+mn-ea"/>
                          <a:cs typeface="+mn-ea"/>
                        </a:rPr>
                        <a:t>Developed the code and done the documentation.</a:t>
                      </a:r>
                      <a:endParaRPr lang="en-US" sz="1400" b="0">
                        <a:solidFill>
                          <a:srgbClr val="000000"/>
                        </a:solidFill>
                        <a:latin typeface="+mn-ea"/>
                        <a:ea typeface="SimSun" charset="0"/>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mn-ea"/>
                        </a:rPr>
                        <a:t> Mareedu Sai Sritha</a:t>
                      </a:r>
                      <a:endParaRPr lang="en-US" sz="1400" b="0">
                        <a:solidFill>
                          <a:srgbClr val="000000"/>
                        </a:solidFill>
                        <a:latin typeface="+mn-ea"/>
                        <a:ea typeface="SimSun" charset="0"/>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mn-ea"/>
                        </a:rPr>
                        <a:t> 31%</a:t>
                      </a:r>
                      <a:endParaRPr lang="en-US" sz="1400" b="0">
                        <a:solidFill>
                          <a:srgbClr val="000000"/>
                        </a:solidFill>
                        <a:latin typeface="+mn-ea"/>
                        <a:ea typeface="SimSun" charset="0"/>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35660">
                <a:tc>
                  <a:txBody>
                    <a:bodyPr/>
                    <a:p>
                      <a:pPr indent="0">
                        <a:buNone/>
                      </a:pPr>
                      <a:r>
                        <a:rPr lang="en-US" sz="1400" b="0">
                          <a:solidFill>
                            <a:srgbClr val="000000"/>
                          </a:solidFill>
                          <a:latin typeface="+mn-ea"/>
                          <a:cs typeface="+mn-ea"/>
                        </a:rPr>
                        <a:t>Tested the classified model and </a:t>
                      </a:r>
                      <a:endParaRPr lang="en-US" sz="1400" b="0">
                        <a:solidFill>
                          <a:srgbClr val="000000"/>
                        </a:solidFill>
                        <a:latin typeface="+mn-ea"/>
                        <a:cs typeface="+mn-ea"/>
                      </a:endParaRPr>
                    </a:p>
                    <a:p>
                      <a:pPr indent="0">
                        <a:buNone/>
                      </a:pPr>
                      <a:r>
                        <a:rPr lang="en-US" sz="1400" b="0">
                          <a:solidFill>
                            <a:srgbClr val="000000"/>
                          </a:solidFill>
                          <a:latin typeface="+mn-ea"/>
                          <a:cs typeface="+mn-ea"/>
                        </a:rPr>
                        <a:t>collectedreference papers.</a:t>
                      </a:r>
                      <a:endParaRPr lang="en-US" sz="1400" b="0">
                        <a:solidFill>
                          <a:srgbClr val="000000"/>
                        </a:solidFill>
                        <a:latin typeface="+mn-ea"/>
                        <a:ea typeface="SimSun" charset="0"/>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mn-ea"/>
                        </a:rPr>
                        <a:t> Nandini Ramshetty</a:t>
                      </a:r>
                      <a:endParaRPr lang="en-US" sz="1400" b="0">
                        <a:solidFill>
                          <a:srgbClr val="000000"/>
                        </a:solidFill>
                        <a:latin typeface="+mn-ea"/>
                        <a:ea typeface="SimSun" charset="0"/>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mn-ea"/>
                        </a:rPr>
                        <a:t> 23%</a:t>
                      </a:r>
                      <a:endParaRPr lang="en-US" sz="1400" b="0">
                        <a:solidFill>
                          <a:srgbClr val="000000"/>
                        </a:solidFill>
                        <a:latin typeface="+mn-ea"/>
                        <a:ea typeface="SimSun" charset="0"/>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 MOTIVATION:</a:t>
            </a:r>
            <a:endParaRPr lang="en-US"/>
          </a:p>
        </p:txBody>
      </p:sp>
      <p:sp>
        <p:nvSpPr>
          <p:cNvPr id="3" name="Content Placeholder 2"/>
          <p:cNvSpPr>
            <a:spLocks noGrp="1"/>
          </p:cNvSpPr>
          <p:nvPr>
            <p:ph idx="1"/>
          </p:nvPr>
        </p:nvSpPr>
        <p:spPr/>
        <p:txBody>
          <a:bodyPr/>
          <a:p>
            <a:pPr marL="0" indent="0">
              <a:lnSpc>
                <a:spcPct val="150000"/>
              </a:lnSpc>
              <a:buNone/>
            </a:pPr>
            <a:r>
              <a:rPr lang="en-US" sz="2400"/>
              <a:t>                                         The main motivation of doing this project is to present a heart disease prediction model for the prediction of occurrence of heart disease. Furthermore, this research is aimed at identifying the best algorithm for identifying patients at risk for heart disease. This work is justified by performing a comparative study and analysis using four classification algorithms namely knn, Decision Tree, Support vector and Random Forest are used at different levels of evaluations. </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3.OBJECTIVES:</a:t>
            </a:r>
            <a:endParaRPr lang="en-US"/>
          </a:p>
        </p:txBody>
      </p:sp>
      <p:sp>
        <p:nvSpPr>
          <p:cNvPr id="3" name="Content Placeholder 2"/>
          <p:cNvSpPr>
            <a:spLocks noGrp="1"/>
          </p:cNvSpPr>
          <p:nvPr>
            <p:ph idx="1"/>
          </p:nvPr>
        </p:nvSpPr>
        <p:spPr>
          <a:xfrm>
            <a:off x="838200" y="2294890"/>
            <a:ext cx="10515600" cy="3882390"/>
          </a:xfrm>
        </p:spPr>
        <p:txBody>
          <a:bodyPr/>
          <a:p>
            <a:pPr marL="514350" indent="-514350">
              <a:buFont typeface="+mj-lt"/>
              <a:buAutoNum type="arabicPeriod"/>
            </a:pPr>
            <a:r>
              <a:rPr lang="en-US" sz="2400"/>
              <a:t>Machine learning is used to discover patterns from the user data and then make predictions based on trained data. ML helps in analyzing the data and identifying trends.</a:t>
            </a:r>
            <a:endParaRPr lang="en-US" sz="2400"/>
          </a:p>
          <a:p>
            <a:pPr marL="514350" indent="-514350">
              <a:buFont typeface="+mj-lt"/>
              <a:buAutoNum type="arabicPeriod"/>
            </a:pPr>
            <a:endParaRPr lang="en-US" sz="2400"/>
          </a:p>
          <a:p>
            <a:pPr marL="514350" indent="-514350">
              <a:buFont typeface="+mj-lt"/>
              <a:buAutoNum type="arabicPeriod"/>
            </a:pPr>
            <a:r>
              <a:rPr lang="en-US" sz="2400"/>
              <a:t>The objective of this project is to check whether the patient is likely to be diagnosed with any cardiovascular heart diseases based on their medical attributes such as gender, age, chest pain, sugar level, etc. </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 RELATED WORK:</a:t>
            </a:r>
            <a:endParaRPr lang="en-US"/>
          </a:p>
        </p:txBody>
      </p:sp>
      <p:sp>
        <p:nvSpPr>
          <p:cNvPr id="3" name="Content Placeholder 2"/>
          <p:cNvSpPr>
            <a:spLocks noGrp="1"/>
          </p:cNvSpPr>
          <p:nvPr>
            <p:ph idx="1"/>
          </p:nvPr>
        </p:nvSpPr>
        <p:spPr/>
        <p:txBody>
          <a:bodyPr/>
          <a:p>
            <a:pPr marL="514350" indent="-514350">
              <a:buAutoNum type="arabicPeriod"/>
            </a:pPr>
            <a:r>
              <a:rPr lang="en-US"/>
              <a:t>After studying few ieee papers we came to know that by using ML algorithms the accuracy is between 80-85%.</a:t>
            </a:r>
            <a:endParaRPr lang="en-US"/>
          </a:p>
          <a:p>
            <a:pPr marL="0" indent="0">
              <a:buNone/>
            </a:pPr>
            <a:r>
              <a:rPr lang="en-US">
                <a:sym typeface="+mn-ea"/>
              </a:rPr>
              <a:t>     Those are :  Support vector machine = 82%</a:t>
            </a:r>
            <a:endParaRPr lang="en-US"/>
          </a:p>
          <a:p>
            <a:pPr marL="0" indent="0">
              <a:buNone/>
            </a:pPr>
            <a:r>
              <a:rPr lang="en-US">
                <a:sym typeface="+mn-ea"/>
              </a:rPr>
              <a:t>  		        Decision tree = 79%</a:t>
            </a:r>
            <a:endParaRPr lang="en-US"/>
          </a:p>
          <a:p>
            <a:pPr marL="0" indent="0">
              <a:buNone/>
            </a:pPr>
            <a:r>
              <a:rPr lang="en-US">
                <a:sym typeface="+mn-ea"/>
              </a:rPr>
              <a:t>		        KNN = 84%</a:t>
            </a:r>
            <a:endParaRPr lang="en-US"/>
          </a:p>
          <a:p>
            <a:pPr marL="514350" indent="-514350">
              <a:buAutoNum type="arabicPeriod"/>
            </a:pPr>
            <a:endParaRPr lang="en-US"/>
          </a:p>
          <a:p>
            <a:pPr marL="514350" indent="-514350">
              <a:buAutoNum type="arabicPeriod"/>
            </a:pPr>
            <a:r>
              <a:rPr lang="en-US"/>
              <a:t>Whereas, By applying hybrid algorithms they have obtained                                        88.4%.</a:t>
            </a:r>
            <a:endParaRPr lang="en-US"/>
          </a:p>
          <a:p>
            <a:pPr marL="0" inden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 PROBLEM STATEMENT:</a:t>
            </a:r>
            <a:endParaRPr lang="en-US"/>
          </a:p>
        </p:txBody>
      </p:sp>
      <p:sp>
        <p:nvSpPr>
          <p:cNvPr id="3" name="Content Placeholder 2"/>
          <p:cNvSpPr>
            <a:spLocks noGrp="1"/>
          </p:cNvSpPr>
          <p:nvPr>
            <p:ph idx="1"/>
          </p:nvPr>
        </p:nvSpPr>
        <p:spPr/>
        <p:txBody>
          <a:bodyPr/>
          <a:p>
            <a:pPr marL="0" indent="0">
              <a:buNone/>
            </a:pPr>
            <a:endParaRPr lang="en-US"/>
          </a:p>
          <a:p>
            <a:pPr marL="0" indent="0">
              <a:buNone/>
            </a:pPr>
            <a:endParaRPr lang="en-US"/>
          </a:p>
          <a:p>
            <a:pPr marL="0" indent="0">
              <a:buNone/>
            </a:pPr>
            <a:r>
              <a:rPr lang="en-US" sz="2400"/>
              <a:t>Designing the heart disease prediction system using machine learning techniques.</a:t>
            </a:r>
            <a:endParaRPr lang="en-US" sz="2400"/>
          </a:p>
          <a:p>
            <a:pPr marL="0" indent="0">
              <a:buNone/>
            </a:pPr>
            <a:r>
              <a:rPr lang="en-US" sz="2400"/>
              <a:t>Inorder to obtain greater accuracy.</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 PROPOSED SOLUTION:</a:t>
            </a:r>
            <a:endParaRPr lang="en-US"/>
          </a:p>
        </p:txBody>
      </p:sp>
      <p:sp>
        <p:nvSpPr>
          <p:cNvPr id="3" name="Content Placeholder 2"/>
          <p:cNvSpPr>
            <a:spLocks noGrp="1"/>
          </p:cNvSpPr>
          <p:nvPr>
            <p:ph idx="1"/>
          </p:nvPr>
        </p:nvSpPr>
        <p:spPr/>
        <p:txBody>
          <a:bodyPr/>
          <a:p>
            <a:pPr marL="514350" indent="-514350">
              <a:buAutoNum type="arabicPeriod"/>
            </a:pPr>
            <a:r>
              <a:rPr lang="en-US" sz="2400"/>
              <a:t>We have developed our problem statement using kaggle dataset . </a:t>
            </a:r>
            <a:endParaRPr lang="en-US" sz="2400"/>
          </a:p>
          <a:p>
            <a:pPr marL="514350" indent="-514350">
              <a:buAutoNum type="arabicPeriod"/>
            </a:pPr>
            <a:endParaRPr lang="en-US" sz="2400"/>
          </a:p>
          <a:p>
            <a:pPr marL="514350" indent="-514350">
              <a:buAutoNum type="arabicPeriod"/>
            </a:pPr>
            <a:r>
              <a:rPr lang="en-US" sz="2400"/>
              <a:t>Initially, To analyze the dataset we have plotted correlation matrix. Inorder to check whether the features have negative or positive correlation with the target value.</a:t>
            </a:r>
            <a:endParaRPr lang="en-US" sz="2400"/>
          </a:p>
          <a:p>
            <a:pPr marL="514350" indent="-514350">
              <a:buAutoNum type="arabicPeriod"/>
            </a:pPr>
            <a:endParaRPr lang="en-US" sz="2400"/>
          </a:p>
          <a:p>
            <a:pPr marL="514350" indent="-514350">
              <a:buAutoNum type="arabicPeriod"/>
            </a:pPr>
            <a:r>
              <a:rPr lang="en-US" sz="2400"/>
              <a:t>After that basic operations were done on the dataset including scaling to get better accuracy.</a:t>
            </a:r>
            <a:endParaRPr lang="en-US" sz="2400"/>
          </a:p>
          <a:p>
            <a:pPr marL="514350" indent="-514350">
              <a:buAutoNum type="arabicPeriod"/>
            </a:pP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CONTINUED:</a:t>
            </a:r>
            <a:endParaRPr lang="en-US"/>
          </a:p>
        </p:txBody>
      </p:sp>
      <p:sp>
        <p:nvSpPr>
          <p:cNvPr id="3" name="Content Placeholder 2"/>
          <p:cNvSpPr>
            <a:spLocks noGrp="1"/>
          </p:cNvSpPr>
          <p:nvPr>
            <p:ph idx="1"/>
          </p:nvPr>
        </p:nvSpPr>
        <p:spPr/>
        <p:txBody>
          <a:bodyPr/>
          <a:p>
            <a:pPr marL="0" indent="0">
              <a:buNone/>
            </a:pPr>
            <a:r>
              <a:rPr lang="en-US"/>
              <a:t>4. </a:t>
            </a:r>
            <a:r>
              <a:rPr lang="en-US" sz="2400"/>
              <a:t>We have used 4 ML algorithms in our project. </a:t>
            </a:r>
            <a:endParaRPr lang="en-US" sz="2400"/>
          </a:p>
          <a:p>
            <a:pPr marL="0" indent="0">
              <a:buNone/>
            </a:pPr>
            <a:r>
              <a:rPr lang="en-US"/>
              <a:t>   </a:t>
            </a:r>
            <a:endParaRPr lang="en-US"/>
          </a:p>
          <a:p>
            <a:pPr marL="514350" indent="-514350">
              <a:buFont typeface="+mj-lt"/>
              <a:buAutoNum type="alphaLcPeriod"/>
            </a:pPr>
            <a:r>
              <a:rPr lang="en-US"/>
              <a:t>K Neighbours Classifier :</a:t>
            </a:r>
            <a:endParaRPr lang="en-US"/>
          </a:p>
          <a:p>
            <a:pPr marL="0" indent="0">
              <a:buFont typeface="+mj-lt"/>
              <a:buNone/>
            </a:pPr>
            <a:r>
              <a:rPr lang="en-US"/>
              <a:t>                       </a:t>
            </a:r>
            <a:endParaRPr lang="en-US"/>
          </a:p>
          <a:p>
            <a:pPr marL="0" indent="0">
              <a:buFont typeface="+mj-lt"/>
              <a:buNone/>
            </a:pPr>
            <a:r>
              <a:rPr lang="en-US"/>
              <a:t>        </a:t>
            </a:r>
            <a:r>
              <a:rPr lang="en-US" sz="2400"/>
              <a:t>We took range of [1-21]</a:t>
            </a:r>
            <a:endParaRPr lang="en-US" sz="2400"/>
          </a:p>
          <a:p>
            <a:pPr marL="0" indent="0">
              <a:buFont typeface="+mj-lt"/>
              <a:buNone/>
            </a:pPr>
            <a:r>
              <a:rPr lang="en-US" sz="2400"/>
              <a:t>         neighbours and plotted a score graph.</a:t>
            </a:r>
            <a:endParaRPr lang="en-US" sz="2400"/>
          </a:p>
          <a:p>
            <a:pPr marL="0" indent="0">
              <a:buFont typeface="+mj-lt"/>
              <a:buNone/>
            </a:pPr>
            <a:r>
              <a:rPr lang="en-US" sz="2400"/>
              <a:t>         The maximum accuracy was found at </a:t>
            </a:r>
            <a:endParaRPr lang="en-US" sz="2400"/>
          </a:p>
          <a:p>
            <a:pPr marL="0" indent="0">
              <a:buFont typeface="+mj-lt"/>
              <a:buNone/>
            </a:pPr>
            <a:r>
              <a:rPr lang="en-US" sz="2400"/>
              <a:t>          k= 14 with 84.0%.</a:t>
            </a:r>
            <a:endParaRPr lang="en-US" sz="2400"/>
          </a:p>
        </p:txBody>
      </p:sp>
      <p:pic>
        <p:nvPicPr>
          <p:cNvPr id="4" name="Picture 3" descr="Screen Shot 2022-12-04 at 3.13.22 AM"/>
          <p:cNvPicPr>
            <a:picLocks noChangeAspect="1"/>
          </p:cNvPicPr>
          <p:nvPr/>
        </p:nvPicPr>
        <p:blipFill>
          <a:blip r:embed="rId1"/>
          <a:stretch>
            <a:fillRect/>
          </a:stretch>
        </p:blipFill>
        <p:spPr>
          <a:xfrm>
            <a:off x="6957695" y="3486150"/>
            <a:ext cx="4396740" cy="25279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CONTINUED:</a:t>
            </a:r>
            <a:endParaRPr lang="en-US"/>
          </a:p>
        </p:txBody>
      </p:sp>
      <p:sp>
        <p:nvSpPr>
          <p:cNvPr id="3" name="Content Placeholder 2"/>
          <p:cNvSpPr>
            <a:spLocks noGrp="1"/>
          </p:cNvSpPr>
          <p:nvPr>
            <p:ph idx="1"/>
          </p:nvPr>
        </p:nvSpPr>
        <p:spPr/>
        <p:txBody>
          <a:bodyPr/>
          <a:p>
            <a:pPr marL="0" indent="0">
              <a:buNone/>
            </a:pPr>
            <a:r>
              <a:rPr lang="en-US"/>
              <a:t>b.  Support vector classifier :</a:t>
            </a:r>
            <a:endParaRPr lang="en-US"/>
          </a:p>
          <a:p>
            <a:pPr marL="0" indent="0">
              <a:buNone/>
            </a:pPr>
            <a:r>
              <a:rPr lang="en-US"/>
              <a:t>    </a:t>
            </a:r>
            <a:endParaRPr lang="en-US"/>
          </a:p>
          <a:p>
            <a:pPr marL="0" indent="0">
              <a:buNone/>
            </a:pPr>
            <a:r>
              <a:rPr lang="en-US"/>
              <a:t>        </a:t>
            </a:r>
            <a:endParaRPr lang="en-US"/>
          </a:p>
          <a:p>
            <a:pPr marL="0" indent="0">
              <a:buNone/>
            </a:pPr>
            <a:r>
              <a:rPr lang="en-US"/>
              <a:t>     </a:t>
            </a:r>
            <a:r>
              <a:rPr lang="en-US" sz="2400"/>
              <a:t>In this we have taken 4 kernels </a:t>
            </a:r>
            <a:endParaRPr lang="en-US" sz="2400"/>
          </a:p>
          <a:p>
            <a:pPr marL="0" indent="0">
              <a:buNone/>
            </a:pPr>
            <a:r>
              <a:rPr lang="en-US" sz="2400"/>
              <a:t>      linear, poly, rbf, sigmoid. The rbf kernel </a:t>
            </a:r>
            <a:endParaRPr lang="en-US" sz="2400"/>
          </a:p>
          <a:p>
            <a:pPr marL="0" indent="0">
              <a:buNone/>
            </a:pPr>
            <a:r>
              <a:rPr lang="en-US" sz="2400"/>
              <a:t>      performed best.</a:t>
            </a:r>
            <a:endParaRPr lang="en-US" sz="2400"/>
          </a:p>
          <a:p>
            <a:pPr marL="0" indent="0">
              <a:buNone/>
            </a:pPr>
            <a:r>
              <a:rPr lang="en-US" sz="2400"/>
              <a:t>     </a:t>
            </a:r>
            <a:endParaRPr lang="en-US" sz="2400"/>
          </a:p>
        </p:txBody>
      </p:sp>
      <p:pic>
        <p:nvPicPr>
          <p:cNvPr id="4" name="Picture 3" descr="Screen Shot 2022-12-04 at 3.21.16 AM"/>
          <p:cNvPicPr>
            <a:picLocks noChangeAspect="1"/>
          </p:cNvPicPr>
          <p:nvPr/>
        </p:nvPicPr>
        <p:blipFill>
          <a:blip r:embed="rId1"/>
          <a:stretch>
            <a:fillRect/>
          </a:stretch>
        </p:blipFill>
        <p:spPr>
          <a:xfrm>
            <a:off x="7308215" y="2966085"/>
            <a:ext cx="3626485" cy="29184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4838</Words>
  <Application>WPS Presentation</Application>
  <PresentationFormat>Widescreen</PresentationFormat>
  <Paragraphs>142</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Helvetica Neue</vt:lpstr>
      <vt:lpstr>SimSun</vt:lpstr>
      <vt:lpstr>宋体-简</vt:lpstr>
      <vt:lpstr>Calibri Light</vt:lpstr>
      <vt:lpstr>Calibri</vt:lpstr>
      <vt:lpstr>Microsoft YaHei</vt:lpstr>
      <vt:lpstr>汉仪旗黑</vt:lpstr>
      <vt:lpstr>Arial Unicode MS</vt:lpstr>
      <vt:lpstr>Silom</vt:lpstr>
      <vt:lpstr>Arial Bold</vt:lpstr>
      <vt:lpstr>Office Theme</vt:lpstr>
      <vt:lpstr>FORECASTING HEART PROBLEMS BY IMPLEMENTING MACHINE LEARNING ALGORITHMS.</vt:lpstr>
      <vt:lpstr>Responsibilities and Contribution in Project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HEART PROBLEMS BY IMPLEMENTING MACHINE LEARNING ALGORITHMS.</dc:title>
  <dc:creator>macbook</dc:creator>
  <cp:lastModifiedBy>Honey Sritha</cp:lastModifiedBy>
  <cp:revision>12</cp:revision>
  <dcterms:created xsi:type="dcterms:W3CDTF">2022-12-06T00:13:33Z</dcterms:created>
  <dcterms:modified xsi:type="dcterms:W3CDTF">2022-12-06T00:13:33Z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1033-4.5.1.7704</vt:lpwstr>
  </property>
</Properties>
</file>