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3" r:id="rId8"/>
    <p:sldId id="264" r:id="rId9"/>
    <p:sldId id="262" r:id="rId10"/>
    <p:sldId id="273" r:id="rId11"/>
    <p:sldId id="265" r:id="rId12"/>
    <p:sldId id="266" r:id="rId13"/>
    <p:sldId id="277" r:id="rId14"/>
    <p:sldId id="274" r:id="rId15"/>
    <p:sldId id="275" r:id="rId16"/>
    <p:sldId id="276" r:id="rId17"/>
    <p:sldId id="267" r:id="rId18"/>
    <p:sldId id="268" r:id="rId19"/>
    <p:sldId id="270" r:id="rId20"/>
    <p:sldId id="269"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1270-0081-39A4-4398-D3BCD1C079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7D77E3-6E03-CA65-0464-1A76F1DD4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20E4A5-A79E-D009-22C2-20E747E8E600}"/>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5" name="Footer Placeholder 4">
            <a:extLst>
              <a:ext uri="{FF2B5EF4-FFF2-40B4-BE49-F238E27FC236}">
                <a16:creationId xmlns:a16="http://schemas.microsoft.com/office/drawing/2014/main" id="{21E95175-38E1-D790-CC09-A825663C0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B7DB8-6D7D-E3EC-BFA0-8994ADB02A9A}"/>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158371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68E9-177A-AA9B-051C-0D33348179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4D633E-4B7C-6268-6291-CD4D9F3EC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D1C18-1D1B-5B2D-E0AA-F7E9CF279349}"/>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5" name="Footer Placeholder 4">
            <a:extLst>
              <a:ext uri="{FF2B5EF4-FFF2-40B4-BE49-F238E27FC236}">
                <a16:creationId xmlns:a16="http://schemas.microsoft.com/office/drawing/2014/main" id="{E269E2F7-4DD4-96B1-B359-ED8E849205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B6A29-3A87-F9F4-3202-A890C23786D2}"/>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209345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A1B08-9201-260D-925D-AB935DC9C3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F606C7-02F2-12DF-DC52-7482B77DA9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AA5ED-C24B-2D4C-4EFE-8E6F4280E878}"/>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5" name="Footer Placeholder 4">
            <a:extLst>
              <a:ext uri="{FF2B5EF4-FFF2-40B4-BE49-F238E27FC236}">
                <a16:creationId xmlns:a16="http://schemas.microsoft.com/office/drawing/2014/main" id="{140BA00E-E4DA-AB57-9055-673232281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65742-8602-0C6D-FE24-98CFBD911D26}"/>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321889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3C53-F195-8DB5-4A83-FA3DC64B0C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826660-4B19-9DE0-C407-D6917EC762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AA221-6E43-605B-BDC9-FB030B7231C8}"/>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5" name="Footer Placeholder 4">
            <a:extLst>
              <a:ext uri="{FF2B5EF4-FFF2-40B4-BE49-F238E27FC236}">
                <a16:creationId xmlns:a16="http://schemas.microsoft.com/office/drawing/2014/main" id="{F75E3CAD-A78F-7DA9-71E5-6DF57D3C0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CA202-56E7-49ED-D170-A461B440D4BD}"/>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167213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878C-1037-F193-B39A-5B0EFDB7D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D1FBB4-9917-A412-CE7C-35ABFB861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91544-6518-4598-D0EB-4C9CF208A621}"/>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5" name="Footer Placeholder 4">
            <a:extLst>
              <a:ext uri="{FF2B5EF4-FFF2-40B4-BE49-F238E27FC236}">
                <a16:creationId xmlns:a16="http://schemas.microsoft.com/office/drawing/2014/main" id="{089245EB-B956-BBC7-46EA-A5B650953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4EC3D-5728-8C51-9CB5-F5A52C2CDCFA}"/>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89083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48C7-F9FE-963E-5183-09380ECDBA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E523CF-D197-28C0-F620-479BA273F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C75D3D-F26A-CC26-FEDF-3606CDBDB2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5A3A99-4BA8-7149-37B4-B95E16C9198F}"/>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6" name="Footer Placeholder 5">
            <a:extLst>
              <a:ext uri="{FF2B5EF4-FFF2-40B4-BE49-F238E27FC236}">
                <a16:creationId xmlns:a16="http://schemas.microsoft.com/office/drawing/2014/main" id="{E81EC5FF-A8B3-641C-5278-18A36475F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510128-01F7-C13C-4EA9-6BDC65481972}"/>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98337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9111-9467-6971-1A8A-8C17CB7961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31107B-2187-83C9-71CF-E439496F36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5604FD-2290-DA86-8C9D-C8AC632676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A594B6-4A2B-EB50-21E8-04C4A61FD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5896FE-988A-8524-391F-10C5672786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6E8B2-8157-5C83-47E8-DA31ECC79B00}"/>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8" name="Footer Placeholder 7">
            <a:extLst>
              <a:ext uri="{FF2B5EF4-FFF2-40B4-BE49-F238E27FC236}">
                <a16:creationId xmlns:a16="http://schemas.microsoft.com/office/drawing/2014/main" id="{AB855AF4-02F1-49FA-EFB4-CE5AB875D2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84C21D-6CDA-A59B-F901-B443FBE6E392}"/>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293040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676E-42EC-1290-D8DE-D6D836733F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717B-02C1-8552-8558-E4408219BA46}"/>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4" name="Footer Placeholder 3">
            <a:extLst>
              <a:ext uri="{FF2B5EF4-FFF2-40B4-BE49-F238E27FC236}">
                <a16:creationId xmlns:a16="http://schemas.microsoft.com/office/drawing/2014/main" id="{07DC025F-96DD-DE7D-25A8-E11743B010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747CC8-D846-2143-D0D9-1620DCEB5F53}"/>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44703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9C54B-20E4-25DC-52D2-810B3530E0C6}"/>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3" name="Footer Placeholder 2">
            <a:extLst>
              <a:ext uri="{FF2B5EF4-FFF2-40B4-BE49-F238E27FC236}">
                <a16:creationId xmlns:a16="http://schemas.microsoft.com/office/drawing/2014/main" id="{A8C0B79E-363E-4597-AA5A-CB73E95F3F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F897C2-0C9F-D076-4604-A10D0E82055E}"/>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57309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C06B-689E-D560-AA22-7F5EF2868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2D7D8B-612B-56F5-A111-B0B6CAAE1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3FC813-522E-0AAC-DBE9-0A22123A0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C8C41-739F-07BF-B66E-A13E1498F040}"/>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6" name="Footer Placeholder 5">
            <a:extLst>
              <a:ext uri="{FF2B5EF4-FFF2-40B4-BE49-F238E27FC236}">
                <a16:creationId xmlns:a16="http://schemas.microsoft.com/office/drawing/2014/main" id="{377B7260-7BF3-1ABB-BAF1-518BDAE1CA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65534-0FF2-E04B-B463-9172E9090055}"/>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38652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A1A2-91D1-69D7-A285-137F13A00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6707D3-63DC-B88C-2775-0061D43A9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B7338D-07FE-D813-0312-932B9ED64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96843-7199-13CC-9384-814DCB5E4141}"/>
              </a:ext>
            </a:extLst>
          </p:cNvPr>
          <p:cNvSpPr>
            <a:spLocks noGrp="1"/>
          </p:cNvSpPr>
          <p:nvPr>
            <p:ph type="dt" sz="half" idx="10"/>
          </p:nvPr>
        </p:nvSpPr>
        <p:spPr/>
        <p:txBody>
          <a:bodyPr/>
          <a:lstStyle/>
          <a:p>
            <a:fld id="{12435A2F-DD92-4DD4-984E-117591A66B7A}" type="datetimeFigureOut">
              <a:rPr lang="en-IN" smtClean="0"/>
              <a:t>04-12-2024</a:t>
            </a:fld>
            <a:endParaRPr lang="en-IN"/>
          </a:p>
        </p:txBody>
      </p:sp>
      <p:sp>
        <p:nvSpPr>
          <p:cNvPr id="6" name="Footer Placeholder 5">
            <a:extLst>
              <a:ext uri="{FF2B5EF4-FFF2-40B4-BE49-F238E27FC236}">
                <a16:creationId xmlns:a16="http://schemas.microsoft.com/office/drawing/2014/main" id="{2DA763EB-7428-8170-B6D1-8F7DC509F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3B6818-047C-6B62-05D0-8E8422508006}"/>
              </a:ext>
            </a:extLst>
          </p:cNvPr>
          <p:cNvSpPr>
            <a:spLocks noGrp="1"/>
          </p:cNvSpPr>
          <p:nvPr>
            <p:ph type="sldNum" sz="quarter" idx="12"/>
          </p:nvPr>
        </p:nvSpPr>
        <p:spPr/>
        <p:txBody>
          <a:bodyPr/>
          <a:lstStyle/>
          <a:p>
            <a:fld id="{DA631773-6E48-471F-A4CE-EF4CD9D64B38}" type="slidenum">
              <a:rPr lang="en-IN" smtClean="0"/>
              <a:t>‹#›</a:t>
            </a:fld>
            <a:endParaRPr lang="en-IN"/>
          </a:p>
        </p:txBody>
      </p:sp>
    </p:spTree>
    <p:extLst>
      <p:ext uri="{BB962C8B-B14F-4D97-AF65-F5344CB8AC3E}">
        <p14:creationId xmlns:p14="http://schemas.microsoft.com/office/powerpoint/2010/main" val="389844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25C72-600C-641B-D4B0-C9E95E0B4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B443DB-2CBB-7D9F-9133-392ECFE4A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0133B-FFB6-519A-87F0-CE6C8BA2D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35A2F-DD92-4DD4-984E-117591A66B7A}" type="datetimeFigureOut">
              <a:rPr lang="en-IN" smtClean="0"/>
              <a:t>04-12-2024</a:t>
            </a:fld>
            <a:endParaRPr lang="en-IN"/>
          </a:p>
        </p:txBody>
      </p:sp>
      <p:sp>
        <p:nvSpPr>
          <p:cNvPr id="5" name="Footer Placeholder 4">
            <a:extLst>
              <a:ext uri="{FF2B5EF4-FFF2-40B4-BE49-F238E27FC236}">
                <a16:creationId xmlns:a16="http://schemas.microsoft.com/office/drawing/2014/main" id="{B6D42E57-B859-3A00-044F-90CE607CB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ACA9EF-845E-B20C-7B1B-307042CF9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31773-6E48-471F-A4CE-EF4CD9D64B38}" type="slidenum">
              <a:rPr lang="en-IN" smtClean="0"/>
              <a:t>‹#›</a:t>
            </a:fld>
            <a:endParaRPr lang="en-IN"/>
          </a:p>
        </p:txBody>
      </p:sp>
    </p:spTree>
    <p:extLst>
      <p:ext uri="{BB962C8B-B14F-4D97-AF65-F5344CB8AC3E}">
        <p14:creationId xmlns:p14="http://schemas.microsoft.com/office/powerpoint/2010/main" val="363229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9A17-7F34-CC3F-70AD-217D98856A50}"/>
              </a:ext>
            </a:extLst>
          </p:cNvPr>
          <p:cNvSpPr>
            <a:spLocks noGrp="1"/>
          </p:cNvSpPr>
          <p:nvPr>
            <p:ph type="ctrTitle"/>
          </p:nvPr>
        </p:nvSpPr>
        <p:spPr>
          <a:xfrm>
            <a:off x="1524000" y="1989056"/>
            <a:ext cx="9144000" cy="1577942"/>
          </a:xfrm>
        </p:spPr>
        <p:txBody>
          <a:bodyPr>
            <a:normAutofit/>
          </a:bodyPr>
          <a:lstStyle/>
          <a:p>
            <a:r>
              <a:rPr lang="en-US" sz="2800" dirty="0">
                <a:latin typeface="Times New Roman" panose="02020603050405020304" pitchFamily="18" charset="0"/>
                <a:cs typeface="Times New Roman" panose="02020603050405020304" pitchFamily="18" charset="0"/>
              </a:rPr>
              <a:t>Real Time Environmental Parameters Monitoring System using Wireless Communication Technology in Underground Mines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C4B24A5-B741-BB88-811A-22AFE836AD09}"/>
              </a:ext>
            </a:extLst>
          </p:cNvPr>
          <p:cNvSpPr>
            <a:spLocks noGrp="1"/>
          </p:cNvSpPr>
          <p:nvPr>
            <p:ph type="subTitle" idx="1"/>
          </p:nvPr>
        </p:nvSpPr>
        <p:spPr>
          <a:xfrm>
            <a:off x="1524000" y="4138367"/>
            <a:ext cx="9144000" cy="1926733"/>
          </a:xfrm>
        </p:spPr>
        <p:txBody>
          <a:bodyPr/>
          <a:lstStyle/>
          <a:p>
            <a:pPr algn="just"/>
            <a:r>
              <a:rPr lang="en-IN" sz="2000" dirty="0">
                <a:latin typeface="Times New Roman" panose="02020603050405020304" pitchFamily="18" charset="0"/>
                <a:cs typeface="Times New Roman" panose="02020603050405020304" pitchFamily="18" charset="0"/>
              </a:rPr>
              <a:t>Team Members:</a:t>
            </a:r>
          </a:p>
          <a:p>
            <a:pPr algn="just"/>
            <a:r>
              <a:rPr lang="en-IN" sz="1800" dirty="0">
                <a:latin typeface="Times New Roman" panose="02020603050405020304" pitchFamily="18" charset="0"/>
                <a:cs typeface="Times New Roman" panose="02020603050405020304" pitchFamily="18" charset="0"/>
              </a:rPr>
              <a:t>M </a:t>
            </a:r>
            <a:r>
              <a:rPr lang="en-IN" sz="1800" dirty="0" err="1">
                <a:latin typeface="Times New Roman" panose="02020603050405020304" pitchFamily="18" charset="0"/>
                <a:cs typeface="Times New Roman" panose="02020603050405020304" pitchFamily="18" charset="0"/>
              </a:rPr>
              <a:t>Rishith</a:t>
            </a:r>
            <a:r>
              <a:rPr lang="en-IN" sz="1800" dirty="0">
                <a:latin typeface="Times New Roman" panose="02020603050405020304" pitchFamily="18" charset="0"/>
                <a:cs typeface="Times New Roman" panose="02020603050405020304" pitchFamily="18" charset="0"/>
              </a:rPr>
              <a:t>         -   21UEEE0505</a:t>
            </a:r>
          </a:p>
          <a:p>
            <a:pPr algn="just"/>
            <a:r>
              <a:rPr lang="en-IN" sz="1800" dirty="0">
                <a:latin typeface="Times New Roman" panose="02020603050405020304" pitchFamily="18" charset="0"/>
                <a:cs typeface="Times New Roman" panose="02020603050405020304" pitchFamily="18" charset="0"/>
              </a:rPr>
              <a:t>K </a:t>
            </a:r>
            <a:r>
              <a:rPr lang="en-IN" sz="1800" dirty="0" err="1">
                <a:latin typeface="Times New Roman" panose="02020603050405020304" pitchFamily="18" charset="0"/>
                <a:cs typeface="Times New Roman" panose="02020603050405020304" pitchFamily="18" charset="0"/>
              </a:rPr>
              <a:t>Harshanjali</a:t>
            </a:r>
            <a:r>
              <a:rPr lang="en-IN" sz="1800" dirty="0">
                <a:latin typeface="Times New Roman" panose="02020603050405020304" pitchFamily="18" charset="0"/>
                <a:cs typeface="Times New Roman" panose="02020603050405020304" pitchFamily="18" charset="0"/>
              </a:rPr>
              <a:t>   -   21UEEL0035</a:t>
            </a:r>
          </a:p>
          <a:p>
            <a:pPr algn="just"/>
            <a:r>
              <a:rPr lang="en-IN" sz="1800" dirty="0">
                <a:latin typeface="Times New Roman" panose="02020603050405020304" pitchFamily="18" charset="0"/>
                <a:cs typeface="Times New Roman" panose="02020603050405020304" pitchFamily="18" charset="0"/>
              </a:rPr>
              <a:t>SVL Sai Neha   -   21UEEA0113   </a:t>
            </a:r>
          </a:p>
        </p:txBody>
      </p:sp>
      <p:pic>
        <p:nvPicPr>
          <p:cNvPr id="5" name="Picture 4">
            <a:extLst>
              <a:ext uri="{FF2B5EF4-FFF2-40B4-BE49-F238E27FC236}">
                <a16:creationId xmlns:a16="http://schemas.microsoft.com/office/drawing/2014/main" id="{FC389CAB-501F-52E1-E853-63311D89D359}"/>
              </a:ext>
            </a:extLst>
          </p:cNvPr>
          <p:cNvPicPr>
            <a:picLocks noChangeAspect="1"/>
          </p:cNvPicPr>
          <p:nvPr/>
        </p:nvPicPr>
        <p:blipFill>
          <a:blip r:embed="rId2">
            <a:extLst>
              <a:ext uri="{28A0092B-C50C-407E-A947-70E740481C1C}">
                <a14:useLocalDpi xmlns:a14="http://schemas.microsoft.com/office/drawing/2010/main" val="0"/>
              </a:ext>
            </a:extLst>
          </a:blip>
          <a:srcRect l="11306" t="33024" r="12405" b="33436"/>
          <a:stretch/>
        </p:blipFill>
        <p:spPr>
          <a:xfrm>
            <a:off x="3216395" y="245096"/>
            <a:ext cx="5759210" cy="1898984"/>
          </a:xfrm>
          <a:prstGeom prst="rect">
            <a:avLst/>
          </a:prstGeom>
        </p:spPr>
      </p:pic>
    </p:spTree>
    <p:extLst>
      <p:ext uri="{BB962C8B-B14F-4D97-AF65-F5344CB8AC3E}">
        <p14:creationId xmlns:p14="http://schemas.microsoft.com/office/powerpoint/2010/main" val="2900337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24F1-619A-FDE2-097E-1A094F3062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SET- UP</a:t>
            </a:r>
          </a:p>
        </p:txBody>
      </p:sp>
      <p:pic>
        <p:nvPicPr>
          <p:cNvPr id="5" name="Content Placeholder 4">
            <a:extLst>
              <a:ext uri="{FF2B5EF4-FFF2-40B4-BE49-F238E27FC236}">
                <a16:creationId xmlns:a16="http://schemas.microsoft.com/office/drawing/2014/main" id="{B75DDD8F-C6C9-38D7-298C-2BF01A3B7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4769" y="1825625"/>
            <a:ext cx="5622461" cy="4351338"/>
          </a:xfrm>
        </p:spPr>
      </p:pic>
    </p:spTree>
    <p:extLst>
      <p:ext uri="{BB962C8B-B14F-4D97-AF65-F5344CB8AC3E}">
        <p14:creationId xmlns:p14="http://schemas.microsoft.com/office/powerpoint/2010/main" val="18916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9E76-B14B-E699-1FFD-4028B4F3508E}"/>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56F32D60-138E-B46E-4B7E-EC0F18BF4A56}"/>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Testing Environment</a:t>
            </a:r>
            <a:r>
              <a:rPr lang="en-IN" sz="2400" dirty="0">
                <a:latin typeface="Times New Roman" panose="02020603050405020304" pitchFamily="18" charset="0"/>
                <a:cs typeface="Times New Roman" panose="02020603050405020304" pitchFamily="18" charset="0"/>
              </a:rPr>
              <a:t>: Simulated mining environment for system testing.</a:t>
            </a:r>
          </a:p>
          <a:p>
            <a:pPr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Collection</a:t>
            </a:r>
            <a:r>
              <a:rPr lang="en-IN" sz="2400" dirty="0">
                <a:latin typeface="Times New Roman" panose="02020603050405020304" pitchFamily="18" charset="0"/>
                <a:cs typeface="Times New Roman" panose="02020603050405020304" pitchFamily="18" charset="0"/>
              </a:rPr>
              <a:t>: Results from sensor readings (gas, oxygen, temperature, etc.).</a:t>
            </a:r>
          </a:p>
          <a:p>
            <a:pPr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Mobile/Web Interface</a:t>
            </a:r>
            <a:r>
              <a:rPr lang="en-IN" sz="2400" dirty="0">
                <a:latin typeface="Times New Roman" panose="02020603050405020304" pitchFamily="18" charset="0"/>
                <a:cs typeface="Times New Roman" panose="02020603050405020304" pitchFamily="18" charset="0"/>
              </a:rPr>
              <a:t>: Demonstration of the dashboard, graphs, and notifications.</a:t>
            </a:r>
          </a:p>
          <a:p>
            <a:pPr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System Performance</a:t>
            </a:r>
            <a:r>
              <a:rPr lang="en-IN" sz="2400" dirty="0">
                <a:latin typeface="Times New Roman" panose="02020603050405020304" pitchFamily="18" charset="0"/>
                <a:cs typeface="Times New Roman" panose="02020603050405020304" pitchFamily="18" charset="0"/>
              </a:rPr>
              <a:t>: Accuracy, reliability, and responsiveness of the system in detecting hazardous conditions.</a:t>
            </a:r>
          </a:p>
        </p:txBody>
      </p:sp>
    </p:spTree>
    <p:extLst>
      <p:ext uri="{BB962C8B-B14F-4D97-AF65-F5344CB8AC3E}">
        <p14:creationId xmlns:p14="http://schemas.microsoft.com/office/powerpoint/2010/main" val="112580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8E21-9D0C-E1E4-83D5-49A392521BA9}"/>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RESULTS AND ANALYSIS</a:t>
            </a:r>
          </a:p>
        </p:txBody>
      </p:sp>
      <p:sp>
        <p:nvSpPr>
          <p:cNvPr id="15" name="Rectangle 12">
            <a:extLst>
              <a:ext uri="{FF2B5EF4-FFF2-40B4-BE49-F238E27FC236}">
                <a16:creationId xmlns:a16="http://schemas.microsoft.com/office/drawing/2014/main" id="{E0ABD8B4-4854-E537-4E97-96BC31E17DF3}"/>
              </a:ext>
            </a:extLst>
          </p:cNvPr>
          <p:cNvSpPr>
            <a:spLocks noGrp="1" noChangeArrowheads="1"/>
          </p:cNvSpPr>
          <p:nvPr>
            <p:ph idx="1"/>
          </p:nvPr>
        </p:nvSpPr>
        <p:spPr bwMode="auto">
          <a:xfrm>
            <a:off x="301659" y="1349735"/>
            <a:ext cx="1120847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successfully captured and transmitted environmental data from underground conditions, including: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Gas concentrations (combustible gases and CO levels)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Temperature and humidity variations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on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ThingSpeak</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parameters were visualized in real-time on 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ThingSpeak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 platform.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graphs for each parameter demonstrated seamless updates and clear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982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E1A7DB8-34C0-A0C6-6B2A-92A6FA74F46F}"/>
              </a:ext>
            </a:extLst>
          </p:cNvPr>
          <p:cNvSpPr>
            <a:spLocks noChangeArrowheads="1"/>
          </p:cNvSpPr>
          <p:nvPr/>
        </p:nvSpPr>
        <p:spPr bwMode="auto">
          <a:xfrm>
            <a:off x="490194" y="339740"/>
            <a:ext cx="10963373"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Wireless Communication Performance: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ESP8266MOD ensured stable and reliable data transmission using Wi-Fi.</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signal transmission within the underground environment, overcoming moderate physical obstructions.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Efficiency:</a:t>
            </a:r>
          </a:p>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MSP430 microcontroller enabled low-power operation, crucial for underground deployment.</a:t>
            </a:r>
          </a:p>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maintained extended functionality on a limited power 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655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FDF45CC-F71A-408E-274D-722DC07EAA09}"/>
              </a:ext>
            </a:extLst>
          </p:cNvPr>
          <p:cNvSpPr>
            <a:spLocks noGrp="1"/>
          </p:cNvSpPr>
          <p:nvPr>
            <p:ph type="body" idx="1"/>
          </p:nvPr>
        </p:nvSpPr>
        <p:spPr>
          <a:xfrm>
            <a:off x="585265" y="256381"/>
            <a:ext cx="5157787" cy="823912"/>
          </a:xfrm>
        </p:spPr>
        <p:txBody>
          <a:bodyPr/>
          <a:lstStyle/>
          <a:p>
            <a:r>
              <a:rPr lang="en-US" b="0" dirty="0">
                <a:latin typeface="Times New Roman" panose="02020603050405020304" pitchFamily="18" charset="0"/>
                <a:cs typeface="Times New Roman" panose="02020603050405020304" pitchFamily="18" charset="0"/>
              </a:rPr>
              <a:t>Visualization in </a:t>
            </a:r>
            <a:r>
              <a:rPr lang="en-US" b="0" dirty="0" err="1">
                <a:latin typeface="Times New Roman" panose="02020603050405020304" pitchFamily="18" charset="0"/>
                <a:cs typeface="Times New Roman" panose="02020603050405020304" pitchFamily="18" charset="0"/>
              </a:rPr>
              <a:t>ThingSpeak</a:t>
            </a:r>
            <a:r>
              <a:rPr lang="en-US" b="0" dirty="0">
                <a:latin typeface="Times New Roman" panose="02020603050405020304" pitchFamily="18" charset="0"/>
                <a:cs typeface="Times New Roman" panose="02020603050405020304" pitchFamily="18" charset="0"/>
              </a:rPr>
              <a:t> :</a:t>
            </a:r>
          </a:p>
        </p:txBody>
      </p:sp>
      <p:pic>
        <p:nvPicPr>
          <p:cNvPr id="10" name="Content Placeholder 9">
            <a:extLst>
              <a:ext uri="{FF2B5EF4-FFF2-40B4-BE49-F238E27FC236}">
                <a16:creationId xmlns:a16="http://schemas.microsoft.com/office/drawing/2014/main" id="{D91E046F-B944-016A-6322-C9E36C605E0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5265" y="1785979"/>
            <a:ext cx="10661556" cy="3681567"/>
          </a:xfrm>
        </p:spPr>
      </p:pic>
    </p:spTree>
    <p:extLst>
      <p:ext uri="{BB962C8B-B14F-4D97-AF65-F5344CB8AC3E}">
        <p14:creationId xmlns:p14="http://schemas.microsoft.com/office/powerpoint/2010/main" val="26835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760FD7-75F8-817A-951D-05FDEBB1177C}"/>
              </a:ext>
            </a:extLst>
          </p:cNvPr>
          <p:cNvPicPr>
            <a:picLocks noChangeAspect="1"/>
          </p:cNvPicPr>
          <p:nvPr/>
        </p:nvPicPr>
        <p:blipFill>
          <a:blip r:embed="rId2"/>
          <a:stretch>
            <a:fillRect/>
          </a:stretch>
        </p:blipFill>
        <p:spPr>
          <a:xfrm>
            <a:off x="103695" y="1425325"/>
            <a:ext cx="12192000" cy="4007349"/>
          </a:xfrm>
          <a:prstGeom prst="rect">
            <a:avLst/>
          </a:prstGeom>
        </p:spPr>
      </p:pic>
      <p:sp>
        <p:nvSpPr>
          <p:cNvPr id="10" name="TextBox 9">
            <a:extLst>
              <a:ext uri="{FF2B5EF4-FFF2-40B4-BE49-F238E27FC236}">
                <a16:creationId xmlns:a16="http://schemas.microsoft.com/office/drawing/2014/main" id="{34DDB885-E319-A98E-0251-74EAC37A2F49}"/>
              </a:ext>
            </a:extLst>
          </p:cNvPr>
          <p:cNvSpPr txBox="1"/>
          <p:nvPr/>
        </p:nvSpPr>
        <p:spPr>
          <a:xfrm>
            <a:off x="435990" y="428075"/>
            <a:ext cx="6094428"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Visualization of Humidity and Temperature</a:t>
            </a:r>
          </a:p>
        </p:txBody>
      </p:sp>
    </p:spTree>
    <p:extLst>
      <p:ext uri="{BB962C8B-B14F-4D97-AF65-F5344CB8AC3E}">
        <p14:creationId xmlns:p14="http://schemas.microsoft.com/office/powerpoint/2010/main" val="277161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B5D38-1741-3A82-C279-B6B767BC63CF}"/>
              </a:ext>
            </a:extLst>
          </p:cNvPr>
          <p:cNvPicPr>
            <a:picLocks noChangeAspect="1"/>
          </p:cNvPicPr>
          <p:nvPr/>
        </p:nvPicPr>
        <p:blipFill>
          <a:blip r:embed="rId2"/>
          <a:stretch>
            <a:fillRect/>
          </a:stretch>
        </p:blipFill>
        <p:spPr>
          <a:xfrm>
            <a:off x="1093508" y="502990"/>
            <a:ext cx="9634195" cy="5168506"/>
          </a:xfrm>
          <a:prstGeom prst="rect">
            <a:avLst/>
          </a:prstGeom>
        </p:spPr>
      </p:pic>
      <p:sp>
        <p:nvSpPr>
          <p:cNvPr id="5" name="TextBox 4">
            <a:extLst>
              <a:ext uri="{FF2B5EF4-FFF2-40B4-BE49-F238E27FC236}">
                <a16:creationId xmlns:a16="http://schemas.microsoft.com/office/drawing/2014/main" id="{A6B49247-468F-865C-EB62-116F1A3BBF56}"/>
              </a:ext>
            </a:extLst>
          </p:cNvPr>
          <p:cNvSpPr txBox="1"/>
          <p:nvPr/>
        </p:nvSpPr>
        <p:spPr>
          <a:xfrm>
            <a:off x="3480848" y="5995105"/>
            <a:ext cx="6094428"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Visualization of Humidity and Temperature</a:t>
            </a:r>
          </a:p>
        </p:txBody>
      </p:sp>
    </p:spTree>
    <p:extLst>
      <p:ext uri="{BB962C8B-B14F-4D97-AF65-F5344CB8AC3E}">
        <p14:creationId xmlns:p14="http://schemas.microsoft.com/office/powerpoint/2010/main" val="100084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D46C-9BC2-12E6-FA5C-BC1121D20F80}"/>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BENEFITS OF THE SYSTEM</a:t>
            </a:r>
          </a:p>
        </p:txBody>
      </p:sp>
      <p:sp>
        <p:nvSpPr>
          <p:cNvPr id="4" name="Rectangle 1">
            <a:extLst>
              <a:ext uri="{FF2B5EF4-FFF2-40B4-BE49-F238E27FC236}">
                <a16:creationId xmlns:a16="http://schemas.microsoft.com/office/drawing/2014/main" id="{BAEBA16B-7BA8-0FE2-0FDB-1E4AD4EC48D6}"/>
              </a:ext>
            </a:extLst>
          </p:cNvPr>
          <p:cNvSpPr>
            <a:spLocks noGrp="1" noChangeArrowheads="1"/>
          </p:cNvSpPr>
          <p:nvPr>
            <p:ph idx="1"/>
          </p:nvPr>
        </p:nvSpPr>
        <p:spPr bwMode="auto">
          <a:xfrm>
            <a:off x="838200" y="1820549"/>
            <a:ext cx="10515601"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Safety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monitoring and alerts for hazardous conditions.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Operational Efficiency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Continuous monitoring reduces the need for manual checks.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Low-power, affordable solution with scalable deployment.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Decisions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data helps in proactive decision-making for miner safety.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Suitable for various underground mining conditions. </a:t>
            </a:r>
          </a:p>
        </p:txBody>
      </p:sp>
    </p:spTree>
    <p:extLst>
      <p:ext uri="{BB962C8B-B14F-4D97-AF65-F5344CB8AC3E}">
        <p14:creationId xmlns:p14="http://schemas.microsoft.com/office/powerpoint/2010/main" val="393650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E523-95EB-F70F-34AA-E72B6FECBA6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AC9DC9A4-5A9A-A9C0-3105-A3BE0F9B22A5}"/>
              </a:ext>
            </a:extLst>
          </p:cNvPr>
          <p:cNvSpPr>
            <a:spLocks noGrp="1" noChangeArrowheads="1"/>
          </p:cNvSpPr>
          <p:nvPr>
            <p:ph idx="1"/>
          </p:nvPr>
        </p:nvSpPr>
        <p:spPr bwMode="auto">
          <a:xfrm>
            <a:off x="951321" y="2395109"/>
            <a:ext cx="10515600"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proposed Real-Time Environmental Parameters Monitoring System addresses key safety challenges in underground mining.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Enhanced miner safety, reduced accidents, and operational disruptions.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Prospects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Potential for further development and adoption across the mining industry.</a:t>
            </a:r>
          </a:p>
        </p:txBody>
      </p:sp>
    </p:spTree>
    <p:extLst>
      <p:ext uri="{BB962C8B-B14F-4D97-AF65-F5344CB8AC3E}">
        <p14:creationId xmlns:p14="http://schemas.microsoft.com/office/powerpoint/2010/main" val="383929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118C-884F-17BE-443D-CF40EA8132E9}"/>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FUTURE WORK</a:t>
            </a:r>
          </a:p>
        </p:txBody>
      </p:sp>
      <p:sp>
        <p:nvSpPr>
          <p:cNvPr id="4" name="Rectangle 1">
            <a:extLst>
              <a:ext uri="{FF2B5EF4-FFF2-40B4-BE49-F238E27FC236}">
                <a16:creationId xmlns:a16="http://schemas.microsoft.com/office/drawing/2014/main" id="{723A689B-DBA3-1048-884D-719C8E89681F}"/>
              </a:ext>
            </a:extLst>
          </p:cNvPr>
          <p:cNvSpPr>
            <a:spLocks noGrp="1" noChangeArrowheads="1"/>
          </p:cNvSpPr>
          <p:nvPr>
            <p:ph idx="1"/>
          </p:nvPr>
        </p:nvSpPr>
        <p:spPr bwMode="auto">
          <a:xfrm>
            <a:off x="913614" y="1898279"/>
            <a:ext cx="10515601" cy="367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Other Systems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Combining with mine ventilation systems or automated mining operations.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Data Analytics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AI/ML for predicting and preventing hazardous conditions.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Expansion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Extending the system to larger, more complex mining environments. </a:t>
            </a:r>
          </a:p>
        </p:txBody>
      </p:sp>
    </p:spTree>
    <p:extLst>
      <p:ext uri="{BB962C8B-B14F-4D97-AF65-F5344CB8AC3E}">
        <p14:creationId xmlns:p14="http://schemas.microsoft.com/office/powerpoint/2010/main" val="182392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00B2-A873-F488-28A6-81EB24270595}"/>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9EC4862D-BECB-ED39-9238-9DF112CE277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ea typeface="+mj-ea"/>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Introduction</a:t>
            </a:r>
          </a:p>
          <a:p>
            <a:r>
              <a:rPr lang="en-US" dirty="0">
                <a:solidFill>
                  <a:srgbClr val="E7E6E6">
                    <a:lumMod val="25000"/>
                  </a:srgbClr>
                </a:solidFill>
                <a:latin typeface="Times New Roman" panose="02020603050405020304" pitchFamily="18" charset="0"/>
                <a:cs typeface="Times New Roman" panose="02020603050405020304" pitchFamily="18" charset="0"/>
              </a:rPr>
              <a:t>Literature Survey</a:t>
            </a:r>
          </a:p>
          <a:p>
            <a:r>
              <a:rPr lang="en-IN" dirty="0">
                <a:latin typeface="Times New Roman" panose="02020603050405020304" pitchFamily="18" charset="0"/>
                <a:cs typeface="Times New Roman" panose="02020603050405020304" pitchFamily="18" charset="0"/>
              </a:rPr>
              <a:t>Objectives</a:t>
            </a:r>
            <a:endParaRPr lang="en-IN" dirty="0">
              <a:solidFill>
                <a:srgbClr val="E7E6E6">
                  <a:lumMod val="25000"/>
                </a:srgb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Results &amp; Analysis</a:t>
            </a:r>
          </a:p>
          <a:p>
            <a:r>
              <a:rPr lang="en-US" dirty="0">
                <a:latin typeface="Times New Roman" panose="02020603050405020304" pitchFamily="18" charset="0"/>
                <a:cs typeface="Times New Roman" panose="02020603050405020304" pitchFamily="18" charset="0"/>
              </a:rPr>
              <a:t>Conclusion</a:t>
            </a:r>
            <a:endParaRPr lang="en-IN" b="1" dirty="0">
              <a:solidFill>
                <a:srgbClr val="E7E6E6">
                  <a:lumMod val="25000"/>
                </a:srgb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109668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C03C-550E-2077-1D5E-E7D6A1ADD3F4}"/>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79E1592-DBDA-8FEB-33DD-D3218D172BAB}"/>
              </a:ext>
            </a:extLst>
          </p:cNvPr>
          <p:cNvSpPr>
            <a:spLocks noGrp="1"/>
          </p:cNvSpPr>
          <p:nvPr>
            <p:ph idx="1"/>
          </p:nvPr>
        </p:nvSpPr>
        <p:spPr/>
        <p:txBody>
          <a:bodyPr>
            <a:normAutofit/>
          </a:bodyPr>
          <a:lstStyle/>
          <a:p>
            <a:pPr algn="just"/>
            <a:r>
              <a:rPr lang="en-IN" sz="2000" b="0" i="0" dirty="0">
                <a:solidFill>
                  <a:srgbClr val="2E414F"/>
                </a:solidFill>
                <a:effectLst/>
                <a:latin typeface="Times New Roman" panose="02020603050405020304" pitchFamily="18" charset="0"/>
                <a:cs typeface="Times New Roman" panose="02020603050405020304" pitchFamily="18" charset="0"/>
              </a:rPr>
              <a:t>Saha, </a:t>
            </a:r>
            <a:r>
              <a:rPr lang="en-IN" sz="2000" b="0" i="0" dirty="0" err="1">
                <a:solidFill>
                  <a:srgbClr val="2E414F"/>
                </a:solidFill>
                <a:effectLst/>
                <a:latin typeface="Times New Roman" panose="02020603050405020304" pitchFamily="18" charset="0"/>
                <a:cs typeface="Times New Roman" panose="02020603050405020304" pitchFamily="18" charset="0"/>
              </a:rPr>
              <a:t>Susmita</a:t>
            </a:r>
            <a:r>
              <a:rPr lang="en-IN" sz="2000" b="0" i="0" dirty="0">
                <a:solidFill>
                  <a:srgbClr val="2E414F"/>
                </a:solidFill>
                <a:effectLst/>
                <a:latin typeface="Times New Roman" panose="02020603050405020304" pitchFamily="18" charset="0"/>
                <a:cs typeface="Times New Roman" panose="02020603050405020304" pitchFamily="18" charset="0"/>
              </a:rPr>
              <a:t> et al. “On Underground Coal Mine Environment Monitoring with LoRa Range Extension.” </a:t>
            </a:r>
            <a:r>
              <a:rPr lang="en-IN" sz="2000" b="0" i="1" dirty="0">
                <a:solidFill>
                  <a:srgbClr val="2E414F"/>
                </a:solidFill>
                <a:effectLst/>
                <a:latin typeface="Times New Roman" panose="02020603050405020304" pitchFamily="18" charset="0"/>
                <a:cs typeface="Times New Roman" panose="02020603050405020304" pitchFamily="18" charset="0"/>
              </a:rPr>
              <a:t>2023 5th International Conference on Energy, Power and Environment: Towards Flexible Green Energy Technologies (ICEPE)</a:t>
            </a:r>
            <a:r>
              <a:rPr lang="en-IN" sz="2000" b="0" i="0" dirty="0">
                <a:solidFill>
                  <a:srgbClr val="2E414F"/>
                </a:solidFill>
                <a:effectLst/>
                <a:latin typeface="Times New Roman" panose="02020603050405020304" pitchFamily="18" charset="0"/>
                <a:cs typeface="Times New Roman" panose="02020603050405020304" pitchFamily="18" charset="0"/>
              </a:rPr>
              <a:t> (2023): 1-6.</a:t>
            </a:r>
          </a:p>
          <a:p>
            <a:pPr algn="just"/>
            <a:r>
              <a:rPr lang="en-IN" sz="2000" dirty="0">
                <a:latin typeface="Times New Roman" panose="02020603050405020304" pitchFamily="18" charset="0"/>
                <a:cs typeface="Times New Roman" panose="02020603050405020304" pitchFamily="18" charset="0"/>
              </a:rPr>
              <a:t>Wei, Dong &amp; Wang, </a:t>
            </a:r>
            <a:r>
              <a:rPr lang="en-IN" sz="2000" dirty="0" err="1">
                <a:latin typeface="Times New Roman" panose="02020603050405020304" pitchFamily="18" charset="0"/>
                <a:cs typeface="Times New Roman" panose="02020603050405020304" pitchFamily="18" charset="0"/>
              </a:rPr>
              <a:t>Peiqi</a:t>
            </a:r>
            <a:r>
              <a:rPr lang="en-IN" sz="2000" dirty="0">
                <a:latin typeface="Times New Roman" panose="02020603050405020304" pitchFamily="18" charset="0"/>
                <a:cs typeface="Times New Roman" panose="02020603050405020304" pitchFamily="18" charset="0"/>
              </a:rPr>
              <a:t> &amp; Wang, </a:t>
            </a:r>
            <a:r>
              <a:rPr lang="en-IN" sz="2000" dirty="0" err="1">
                <a:latin typeface="Times New Roman" panose="02020603050405020304" pitchFamily="18" charset="0"/>
                <a:cs typeface="Times New Roman" panose="02020603050405020304" pitchFamily="18" charset="0"/>
              </a:rPr>
              <a:t>Zhongbin</a:t>
            </a:r>
            <a:r>
              <a:rPr lang="en-IN" sz="2000" dirty="0">
                <a:latin typeface="Times New Roman" panose="02020603050405020304" pitchFamily="18" charset="0"/>
                <a:cs typeface="Times New Roman" panose="02020603050405020304" pitchFamily="18" charset="0"/>
              </a:rPr>
              <a:t> &amp; Si, Lei &amp; Zou, </a:t>
            </a:r>
            <a:r>
              <a:rPr lang="en-IN" sz="2000" dirty="0" err="1">
                <a:latin typeface="Times New Roman" panose="02020603050405020304" pitchFamily="18" charset="0"/>
                <a:cs typeface="Times New Roman" panose="02020603050405020304" pitchFamily="18" charset="0"/>
              </a:rPr>
              <a:t>Xiaoyu</a:t>
            </a:r>
            <a:r>
              <a:rPr lang="en-IN" sz="2000" dirty="0">
                <a:latin typeface="Times New Roman" panose="02020603050405020304" pitchFamily="18" charset="0"/>
                <a:cs typeface="Times New Roman" panose="02020603050405020304" pitchFamily="18" charset="0"/>
              </a:rPr>
              <a:t> &amp; Gu, </a:t>
            </a:r>
            <a:r>
              <a:rPr lang="en-IN" sz="2000" dirty="0" err="1">
                <a:latin typeface="Times New Roman" panose="02020603050405020304" pitchFamily="18" charset="0"/>
                <a:cs typeface="Times New Roman" panose="02020603050405020304" pitchFamily="18" charset="0"/>
              </a:rPr>
              <a:t>Jinheng</a:t>
            </a:r>
            <a:r>
              <a:rPr lang="en-IN" sz="2000" dirty="0">
                <a:latin typeface="Times New Roman" panose="02020603050405020304" pitchFamily="18" charset="0"/>
                <a:cs typeface="Times New Roman" panose="02020603050405020304" pitchFamily="18" charset="0"/>
              </a:rPr>
              <a:t> &amp; Dai, </a:t>
            </a:r>
            <a:r>
              <a:rPr lang="en-IN" sz="2000" dirty="0" err="1">
                <a:latin typeface="Times New Roman" panose="02020603050405020304" pitchFamily="18" charset="0"/>
                <a:cs typeface="Times New Roman" panose="02020603050405020304" pitchFamily="18" charset="0"/>
              </a:rPr>
              <a:t>Jianbo</a:t>
            </a:r>
            <a:r>
              <a:rPr lang="en-IN" sz="2000" dirty="0">
                <a:latin typeface="Times New Roman" panose="02020603050405020304" pitchFamily="18" charset="0"/>
                <a:cs typeface="Times New Roman" panose="02020603050405020304" pitchFamily="18" charset="0"/>
              </a:rPr>
              <a:t> &amp; Long, </a:t>
            </a:r>
            <a:r>
              <a:rPr lang="en-IN" sz="2000" dirty="0" err="1">
                <a:latin typeface="Times New Roman" panose="02020603050405020304" pitchFamily="18" charset="0"/>
                <a:cs typeface="Times New Roman" panose="02020603050405020304" pitchFamily="18" charset="0"/>
              </a:rPr>
              <a:t>Chengyun</a:t>
            </a:r>
            <a:r>
              <a:rPr lang="en-IN" sz="2000" dirty="0">
                <a:latin typeface="Times New Roman" panose="02020603050405020304" pitchFamily="18" charset="0"/>
                <a:cs typeface="Times New Roman" panose="02020603050405020304" pitchFamily="18" charset="0"/>
              </a:rPr>
              <a:t>. (2024). Adaptive Image Enhancement Method for Coal-Mine Underground Image Based on No-Reference Quality Evaluation. IEEE Transactions on Instrumentation and Measurement. PP. 1-1. 10.1109/TIM.2024.3470234. </a:t>
            </a:r>
            <a:endParaRPr lang="en-IN" sz="2000" dirty="0">
              <a:solidFill>
                <a:srgbClr val="2E414F"/>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Jiawei, Qiao. (2024). Application Research and Analysis of Image Enhancement Algorithms for Underground Coal Mines. 1314-1317. 10.1109/ITNEC60942.2024.10733038. </a:t>
            </a:r>
          </a:p>
          <a:p>
            <a:pPr algn="just"/>
            <a:r>
              <a:rPr lang="en-IN" sz="2000" dirty="0">
                <a:latin typeface="Times New Roman" panose="02020603050405020304" pitchFamily="18" charset="0"/>
                <a:cs typeface="Times New Roman" panose="02020603050405020304" pitchFamily="18" charset="0"/>
              </a:rPr>
              <a:t>Wang, </a:t>
            </a:r>
            <a:r>
              <a:rPr lang="en-IN" sz="2000" dirty="0" err="1">
                <a:latin typeface="Times New Roman" panose="02020603050405020304" pitchFamily="18" charset="0"/>
                <a:cs typeface="Times New Roman" panose="02020603050405020304" pitchFamily="18" charset="0"/>
              </a:rPr>
              <a:t>Lixin</a:t>
            </a:r>
            <a:r>
              <a:rPr lang="en-IN" sz="2000" dirty="0">
                <a:latin typeface="Times New Roman" panose="02020603050405020304" pitchFamily="18" charset="0"/>
                <a:cs typeface="Times New Roman" panose="02020603050405020304" pitchFamily="18" charset="0"/>
              </a:rPr>
              <a:t> &amp; Xu, </a:t>
            </a:r>
            <a:r>
              <a:rPr lang="en-IN" sz="2000" dirty="0" err="1">
                <a:latin typeface="Times New Roman" panose="02020603050405020304" pitchFamily="18" charset="0"/>
                <a:cs typeface="Times New Roman" panose="02020603050405020304" pitchFamily="18" charset="0"/>
              </a:rPr>
              <a:t>Shuoshuo</a:t>
            </a:r>
            <a:r>
              <a:rPr lang="en-IN" sz="2000" dirty="0">
                <a:latin typeface="Times New Roman" panose="02020603050405020304" pitchFamily="18" charset="0"/>
                <a:cs typeface="Times New Roman" panose="02020603050405020304" pitchFamily="18" charset="0"/>
              </a:rPr>
              <a:t> &amp; Qiu, </a:t>
            </a:r>
            <a:r>
              <a:rPr lang="en-IN" sz="2000" dirty="0" err="1">
                <a:latin typeface="Times New Roman" panose="02020603050405020304" pitchFamily="18" charset="0"/>
                <a:cs typeface="Times New Roman" panose="02020603050405020304" pitchFamily="18" charset="0"/>
              </a:rPr>
              <a:t>Junling</a:t>
            </a:r>
            <a:r>
              <a:rPr lang="en-IN" sz="2000" dirty="0">
                <a:latin typeface="Times New Roman" panose="02020603050405020304" pitchFamily="18" charset="0"/>
                <a:cs typeface="Times New Roman" panose="02020603050405020304" pitchFamily="18" charset="0"/>
              </a:rPr>
              <a:t> &amp; Wang, Ke &amp; Ma, </a:t>
            </a:r>
            <a:r>
              <a:rPr lang="en-IN" sz="2000" dirty="0" err="1">
                <a:latin typeface="Times New Roman" panose="02020603050405020304" pitchFamily="18" charset="0"/>
                <a:cs typeface="Times New Roman" panose="02020603050405020304" pitchFamily="18" charset="0"/>
              </a:rPr>
              <a:t>Enlin</a:t>
            </a:r>
            <a:r>
              <a:rPr lang="en-IN" sz="2000" dirty="0">
                <a:latin typeface="Times New Roman" panose="02020603050405020304" pitchFamily="18" charset="0"/>
                <a:cs typeface="Times New Roman" panose="02020603050405020304" pitchFamily="18" charset="0"/>
              </a:rPr>
              <a:t> &amp; Li, </a:t>
            </a:r>
            <a:r>
              <a:rPr lang="en-IN" sz="2000" dirty="0" err="1">
                <a:latin typeface="Times New Roman" panose="02020603050405020304" pitchFamily="18" charset="0"/>
                <a:cs typeface="Times New Roman" panose="02020603050405020304" pitchFamily="18" charset="0"/>
              </a:rPr>
              <a:t>Chujun</a:t>
            </a:r>
            <a:r>
              <a:rPr lang="en-IN" sz="2000" dirty="0">
                <a:latin typeface="Times New Roman" panose="02020603050405020304" pitchFamily="18" charset="0"/>
                <a:cs typeface="Times New Roman" panose="02020603050405020304" pitchFamily="18" charset="0"/>
              </a:rPr>
              <a:t> &amp; </a:t>
            </a:r>
            <a:r>
              <a:rPr lang="en-IN" sz="2000" dirty="0" err="1">
                <a:latin typeface="Times New Roman" panose="02020603050405020304" pitchFamily="18" charset="0"/>
                <a:cs typeface="Times New Roman" panose="02020603050405020304" pitchFamily="18" charset="0"/>
              </a:rPr>
              <a:t>Chunxia</a:t>
            </a:r>
            <a:r>
              <a:rPr lang="en-IN" sz="2000" dirty="0">
                <a:latin typeface="Times New Roman" panose="02020603050405020304" pitchFamily="18" charset="0"/>
                <a:cs typeface="Times New Roman" panose="02020603050405020304" pitchFamily="18" charset="0"/>
              </a:rPr>
              <a:t>, Guo. (2020). Automatic Monitoring System in Underground Engineering Construction: Review and Prospect. Advances in Civil Engineering. 2020. 1-16. 10.1155/2020/3697253. </a:t>
            </a:r>
          </a:p>
        </p:txBody>
      </p:sp>
    </p:spTree>
    <p:extLst>
      <p:ext uri="{BB962C8B-B14F-4D97-AF65-F5344CB8AC3E}">
        <p14:creationId xmlns:p14="http://schemas.microsoft.com/office/powerpoint/2010/main" val="361046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4234-7E75-21EE-DF6B-E1F268950055}"/>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1CE3851-8A4F-A270-C558-735942282E32}"/>
              </a:ext>
            </a:extLst>
          </p:cNvPr>
          <p:cNvSpPr>
            <a:spLocks noGrp="1"/>
          </p:cNvSpPr>
          <p:nvPr>
            <p:ph idx="1"/>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Rao, </a:t>
            </a:r>
            <a:r>
              <a:rPr lang="en-US" sz="2000" dirty="0" err="1">
                <a:latin typeface="Times New Roman" panose="02020603050405020304" pitchFamily="18" charset="0"/>
                <a:cs typeface="Times New Roman" panose="02020603050405020304" pitchFamily="18" charset="0"/>
              </a:rPr>
              <a:t>Tianrong</a:t>
            </a:r>
            <a:r>
              <a:rPr lang="en-US" sz="2000" dirty="0">
                <a:latin typeface="Times New Roman" panose="02020603050405020304" pitchFamily="18" charset="0"/>
                <a:cs typeface="Times New Roman" panose="02020603050405020304" pitchFamily="18" charset="0"/>
              </a:rPr>
              <a:t> &amp; Xu, </a:t>
            </a:r>
            <a:r>
              <a:rPr lang="en-US" sz="2000" dirty="0" err="1">
                <a:latin typeface="Times New Roman" panose="02020603050405020304" pitchFamily="18" charset="0"/>
                <a:cs typeface="Times New Roman" panose="02020603050405020304" pitchFamily="18" charset="0"/>
              </a:rPr>
              <a:t>Huijun</a:t>
            </a:r>
            <a:r>
              <a:rPr lang="en-US" sz="2000" dirty="0">
                <a:latin typeface="Times New Roman" panose="02020603050405020304" pitchFamily="18" charset="0"/>
                <a:cs typeface="Times New Roman" panose="02020603050405020304" pitchFamily="18" charset="0"/>
              </a:rPr>
              <a:t> &amp; Pan, Tao. (2023). Pedestrian Detection Model in Underground Coal Mine Based on Active and Semi-supervised Learning.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104-108.10.1109/ICSIP57908.2023.10270885. </a:t>
            </a:r>
          </a:p>
          <a:p>
            <a:pPr algn="just"/>
            <a:r>
              <a:rPr lang="en-US" sz="2000" dirty="0">
                <a:latin typeface="Times New Roman" panose="02020603050405020304" pitchFamily="18" charset="0"/>
                <a:cs typeface="Times New Roman" panose="02020603050405020304" pitchFamily="18" charset="0"/>
              </a:rPr>
              <a:t>Ben-Awuah, Eugene &amp; Richter, Otto &amp; Tarrant, Elkington &amp; </a:t>
            </a:r>
            <a:r>
              <a:rPr lang="en-US" sz="2000" dirty="0" err="1">
                <a:latin typeface="Times New Roman" panose="02020603050405020304" pitchFamily="18" charset="0"/>
                <a:cs typeface="Times New Roman" panose="02020603050405020304" pitchFamily="18" charset="0"/>
              </a:rPr>
              <a:t>Pourrahimian</a:t>
            </a:r>
            <a:r>
              <a:rPr lang="en-US" sz="2000" dirty="0">
                <a:latin typeface="Times New Roman" panose="02020603050405020304" pitchFamily="18" charset="0"/>
                <a:cs typeface="Times New Roman" panose="02020603050405020304" pitchFamily="18" charset="0"/>
              </a:rPr>
              <a:t>, Yashar. (2016). Strategic mining options optimization: Open pit mining, underground mining or both. International Journal of Mining Science and Technology. 26. 10.1016/j.ijmst.2016.09.015.</a:t>
            </a:r>
          </a:p>
          <a:p>
            <a:pPr algn="just"/>
            <a:r>
              <a:rPr lang="en-US" sz="2000" dirty="0" err="1">
                <a:latin typeface="Times New Roman" panose="02020603050405020304" pitchFamily="18" charset="0"/>
                <a:cs typeface="Times New Roman" panose="02020603050405020304" pitchFamily="18" charset="0"/>
              </a:rPr>
              <a:t>Åstrand</a:t>
            </a:r>
            <a:r>
              <a:rPr lang="en-US" sz="2000" dirty="0">
                <a:latin typeface="Times New Roman" panose="02020603050405020304" pitchFamily="18" charset="0"/>
                <a:cs typeface="Times New Roman" panose="02020603050405020304" pitchFamily="18" charset="0"/>
              </a:rPr>
              <a:t>, M. &amp; Johansson, M. &amp; </a:t>
            </a:r>
            <a:r>
              <a:rPr lang="en-US" sz="2000" dirty="0" err="1">
                <a:latin typeface="Times New Roman" panose="02020603050405020304" pitchFamily="18" charset="0"/>
                <a:cs typeface="Times New Roman" panose="02020603050405020304" pitchFamily="18" charset="0"/>
              </a:rPr>
              <a:t>Greberg</a:t>
            </a:r>
            <a:r>
              <a:rPr lang="en-US" sz="2000" dirty="0">
                <a:latin typeface="Times New Roman" panose="02020603050405020304" pitchFamily="18" charset="0"/>
                <a:cs typeface="Times New Roman" panose="02020603050405020304" pitchFamily="18" charset="0"/>
              </a:rPr>
              <a:t>, Jenny. (2018). Underground mine scheduling modelled as a flow shop: A review of relevant work and future challenges. Journal of the Southern African Institute of Mining and Metallurgy. 118. 10.17159/2411-9717/2018/v118n12a5. </a:t>
            </a:r>
          </a:p>
          <a:p>
            <a:r>
              <a:rPr lang="en-US" sz="2000" dirty="0">
                <a:latin typeface="Times New Roman" panose="02020603050405020304" pitchFamily="18" charset="0"/>
                <a:cs typeface="Times New Roman" panose="02020603050405020304" pitchFamily="18" charset="0"/>
              </a:rPr>
              <a:t> </a:t>
            </a:r>
            <a:r>
              <a:rPr lang="en-IN" sz="2000" b="0" dirty="0">
                <a:solidFill>
                  <a:srgbClr val="333333"/>
                </a:solidFill>
                <a:effectLst/>
                <a:latin typeface="Times New Roman" panose="02020603050405020304" pitchFamily="18" charset="0"/>
                <a:cs typeface="Times New Roman" panose="02020603050405020304" pitchFamily="18" charset="0"/>
              </a:rPr>
              <a:t>M. </a:t>
            </a:r>
            <a:r>
              <a:rPr lang="en-IN" sz="2000" b="0" dirty="0" err="1">
                <a:solidFill>
                  <a:srgbClr val="333333"/>
                </a:solidFill>
                <a:effectLst/>
                <a:latin typeface="Times New Roman" panose="02020603050405020304" pitchFamily="18" charset="0"/>
                <a:cs typeface="Times New Roman" panose="02020603050405020304" pitchFamily="18" charset="0"/>
              </a:rPr>
              <a:t>Kanukuntla</a:t>
            </a:r>
            <a:r>
              <a:rPr lang="en-IN" sz="2000" b="0" dirty="0">
                <a:solidFill>
                  <a:srgbClr val="333333"/>
                </a:solidFill>
                <a:effectLst/>
                <a:latin typeface="Times New Roman" panose="02020603050405020304" pitchFamily="18" charset="0"/>
                <a:cs typeface="Times New Roman" panose="02020603050405020304" pitchFamily="18" charset="0"/>
              </a:rPr>
              <a:t>, S. </a:t>
            </a:r>
            <a:r>
              <a:rPr lang="en-IN" sz="2000" b="0" dirty="0" err="1">
                <a:solidFill>
                  <a:srgbClr val="333333"/>
                </a:solidFill>
                <a:effectLst/>
                <a:latin typeface="Times New Roman" panose="02020603050405020304" pitchFamily="18" charset="0"/>
                <a:cs typeface="Times New Roman" panose="02020603050405020304" pitchFamily="18" charset="0"/>
              </a:rPr>
              <a:t>Jannu</a:t>
            </a:r>
            <a:r>
              <a:rPr lang="en-IN" sz="2000" b="0" dirty="0">
                <a:solidFill>
                  <a:srgbClr val="333333"/>
                </a:solidFill>
                <a:effectLst/>
                <a:latin typeface="Times New Roman" panose="02020603050405020304" pitchFamily="18" charset="0"/>
                <a:cs typeface="Times New Roman" panose="02020603050405020304" pitchFamily="18" charset="0"/>
              </a:rPr>
              <a:t> and C. </a:t>
            </a:r>
            <a:r>
              <a:rPr lang="en-IN" sz="2000" b="0" dirty="0" err="1">
                <a:solidFill>
                  <a:srgbClr val="333333"/>
                </a:solidFill>
                <a:effectLst/>
                <a:latin typeface="Times New Roman" panose="02020603050405020304" pitchFamily="18" charset="0"/>
                <a:cs typeface="Times New Roman" panose="02020603050405020304" pitchFamily="18" charset="0"/>
              </a:rPr>
              <a:t>Thuppari</a:t>
            </a:r>
            <a:r>
              <a:rPr lang="en-IN" sz="2000" b="0" dirty="0">
                <a:solidFill>
                  <a:srgbClr val="333333"/>
                </a:solidFill>
                <a:effectLst/>
                <a:latin typeface="Times New Roman" panose="02020603050405020304" pitchFamily="18" charset="0"/>
                <a:cs typeface="Times New Roman" panose="02020603050405020304" pitchFamily="18" charset="0"/>
              </a:rPr>
              <a:t>, "A Novel Fleet Management System in Underground Coal Mines using Internet of Things," 2023 6th International Conference on Recent Trends in Advance Computing (ICRTAC), Chennai, India, 2023, </a:t>
            </a:r>
          </a:p>
          <a:p>
            <a:pPr marL="0" indent="0">
              <a:buNone/>
            </a:pPr>
            <a:r>
              <a:rPr lang="en-IN" sz="2000" b="0" dirty="0">
                <a:solidFill>
                  <a:srgbClr val="333333"/>
                </a:solidFill>
                <a:effectLst/>
                <a:latin typeface="Times New Roman" panose="02020603050405020304" pitchFamily="18" charset="0"/>
                <a:cs typeface="Times New Roman" panose="02020603050405020304" pitchFamily="18" charset="0"/>
              </a:rPr>
              <a:t>   Pp.424-428,doi:10.1109/ICRTAC59277.2023.10480759.</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734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ank You Images – Browse 347,509 Stock ...">
            <a:extLst>
              <a:ext uri="{FF2B5EF4-FFF2-40B4-BE49-F238E27FC236}">
                <a16:creationId xmlns:a16="http://schemas.microsoft.com/office/drawing/2014/main" id="{88333D11-D91E-29C1-D117-A66B516FD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203" y="1404594"/>
            <a:ext cx="8795593" cy="373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15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1610-D15C-0013-C16F-829230C6A3BE}"/>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7E66E66-D16D-CAD4-A3CB-A1D9FFEE6A34}"/>
              </a:ext>
            </a:extLst>
          </p:cNvPr>
          <p:cNvSpPr>
            <a:spLocks noGrp="1"/>
          </p:cNvSpPr>
          <p:nvPr>
            <p:ph idx="1"/>
          </p:nvPr>
        </p:nvSpPr>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Underground mining operations are critical to the global supply chain for vital minerals and resources, yet they pose significant safety risks due to hazardous environmental conditions. Traditional safety measures, such as manual inspections and standalone monitoring systems, often fail to provide real-time data required to avert accidents. This project introduces a Real-Time Environmental Parameters Monitoring System designed to address these safety challenges. By utilizing MSP430 and ESP8266MOD microcontrollers, the system continuously monitors vital parameters such as toxic gas levels, oxygen concentration, temperature, and humidity. The integration of IoT and cloud technology ensures real-time data transmission, comprehensive monitoring, and enhanced safety and operational efficiency in underground environments.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28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2E67-B5EA-CD61-A216-0E070B9D9BB3}"/>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1CDFE8C0-E990-AD3B-A11F-33D1F4F25CF0}"/>
              </a:ext>
            </a:extLst>
          </p:cNvPr>
          <p:cNvSpPr>
            <a:spLocks noGrp="1" noChangeArrowheads="1"/>
          </p:cNvSpPr>
          <p:nvPr>
            <p:ph idx="1"/>
          </p:nvPr>
        </p:nvSpPr>
        <p:spPr bwMode="auto">
          <a:xfrm>
            <a:off x="838200" y="1905506"/>
            <a:ext cx="1051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Importance of underground mining in the global supply chain for critical resources.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Safety hazards in underground mining (toxic gases, insufficient oxygen, temperature fluctuations).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Solutions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Challenges with manual inspections and standalone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 Overview</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Introduction of a Real-Time Environmental Monitoring System using IoT, sensors, and wireless communication. </a:t>
            </a:r>
          </a:p>
        </p:txBody>
      </p:sp>
    </p:spTree>
    <p:extLst>
      <p:ext uri="{BB962C8B-B14F-4D97-AF65-F5344CB8AC3E}">
        <p14:creationId xmlns:p14="http://schemas.microsoft.com/office/powerpoint/2010/main" val="31089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2875-38EB-E7BB-E9B4-C8E301F5E1A5}"/>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Key Safety Challenges in Underground Mining</a:t>
            </a:r>
            <a:endParaRPr lang="en-IN"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4CA26B8-E80C-0C3D-D3A5-90863D709109}"/>
              </a:ext>
            </a:extLst>
          </p:cNvPr>
          <p:cNvSpPr>
            <a:spLocks noGrp="1" noChangeArrowheads="1"/>
          </p:cNvSpPr>
          <p:nvPr>
            <p:ph idx="1"/>
          </p:nvPr>
        </p:nvSpPr>
        <p:spPr bwMode="auto">
          <a:xfrm>
            <a:off x="913615" y="2048651"/>
            <a:ext cx="10515601" cy="367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Toxic Gas Accumulation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Methane, carbon monoxide, etc.</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Oxygen Deficiency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 oxygen levels that endanger miner health.</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Temperature Fluctuations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Extreme heat or cold that impacts both miner safety and machinery.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Safety Risks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Health hazards, accidents, fatalities, and operational disruptions. </a:t>
            </a:r>
          </a:p>
        </p:txBody>
      </p:sp>
    </p:spTree>
    <p:extLst>
      <p:ext uri="{BB962C8B-B14F-4D97-AF65-F5344CB8AC3E}">
        <p14:creationId xmlns:p14="http://schemas.microsoft.com/office/powerpoint/2010/main" val="370958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E8DA-8C59-1314-D0B3-A49985BA37CF}"/>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OBJECTIVES OF THE PROJECT</a:t>
            </a:r>
          </a:p>
        </p:txBody>
      </p:sp>
      <p:sp>
        <p:nvSpPr>
          <p:cNvPr id="4" name="Rectangle 1">
            <a:extLst>
              <a:ext uri="{FF2B5EF4-FFF2-40B4-BE49-F238E27FC236}">
                <a16:creationId xmlns:a16="http://schemas.microsoft.com/office/drawing/2014/main" id="{071CE346-7147-3AE0-6D3E-33373052E1DA}"/>
              </a:ext>
            </a:extLst>
          </p:cNvPr>
          <p:cNvSpPr>
            <a:spLocks noGrp="1" noChangeArrowheads="1"/>
          </p:cNvSpPr>
          <p:nvPr>
            <p:ph idx="1"/>
          </p:nvPr>
        </p:nvSpPr>
        <p:spPr bwMode="auto">
          <a:xfrm>
            <a:off x="838200" y="2329938"/>
            <a:ext cx="10515600"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Environmental Parameters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Gas levels, temperature, humidity, and oxygen concentration.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Integration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 and access data remotely for improved decision-making.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can be adapted to various underground mining environments.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Cost-Effectiveness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 solution that is affordable and efficient. </a:t>
            </a:r>
          </a:p>
        </p:txBody>
      </p:sp>
    </p:spTree>
    <p:extLst>
      <p:ext uri="{BB962C8B-B14F-4D97-AF65-F5344CB8AC3E}">
        <p14:creationId xmlns:p14="http://schemas.microsoft.com/office/powerpoint/2010/main" val="118813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3FE2-29A4-CBA4-CE14-DF258F9120D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COMPONENTS AND TECHNOLOGY</a:t>
            </a:r>
          </a:p>
        </p:txBody>
      </p:sp>
      <p:sp>
        <p:nvSpPr>
          <p:cNvPr id="9" name="Rectangle 1">
            <a:extLst>
              <a:ext uri="{FF2B5EF4-FFF2-40B4-BE49-F238E27FC236}">
                <a16:creationId xmlns:a16="http://schemas.microsoft.com/office/drawing/2014/main" id="{A584950C-3322-1E83-1787-96299D6B4E29}"/>
              </a:ext>
            </a:extLst>
          </p:cNvPr>
          <p:cNvSpPr txBox="1">
            <a:spLocks noChangeArrowheads="1"/>
          </p:cNvSpPr>
          <p:nvPr/>
        </p:nvSpPr>
        <p:spPr bwMode="auto">
          <a:xfrm>
            <a:off x="838199" y="3198167"/>
            <a:ext cx="10515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FontTx/>
              <a:buChar char="•"/>
            </a:pPr>
            <a:r>
              <a:rPr lang="en-US" altLang="en-US" sz="240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F9DF558-FB7C-45DC-F618-8E911839CD20}"/>
              </a:ext>
            </a:extLst>
          </p:cNvPr>
          <p:cNvSpPr txBox="1"/>
          <p:nvPr/>
        </p:nvSpPr>
        <p:spPr>
          <a:xfrm>
            <a:off x="387436" y="1599228"/>
            <a:ext cx="10966364" cy="489364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MSP430 Microcontroller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low-power data acquisition, ensuring long-lasting performance in challenging underground environments.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ESP8266MOD Microcontroller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Facilitates IoT capabilities with Wi-Fi connectivity, enabling real-time data transmission and remote access.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Wireless Communication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Wi-Fi (via ESP8266MOD) to ensure stable data transmission between underground sensors and surface-level monitoring stations.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Sensors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Incorporates various sensors including MQ2 and MQ7 for detecting combustible gases and carbon monoxide, along with temperature, humidity, and oxygen sensors to monitor environmental conditions that affect worker safety and equipment functionality.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Interface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ThingSpeak</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Integrates with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ThingSpeak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monitoring, data visualization, and remote access, providing an efficient cloud platform for data analysis and decision-making. </a:t>
            </a:r>
          </a:p>
        </p:txBody>
      </p:sp>
    </p:spTree>
    <p:extLst>
      <p:ext uri="{BB962C8B-B14F-4D97-AF65-F5344CB8AC3E}">
        <p14:creationId xmlns:p14="http://schemas.microsoft.com/office/powerpoint/2010/main" val="418386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4C8-3EA0-C687-D945-99205D8ECECB}"/>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METHODOLOGY</a:t>
            </a:r>
          </a:p>
        </p:txBody>
      </p:sp>
      <p:sp>
        <p:nvSpPr>
          <p:cNvPr id="4" name="Rectangle 1">
            <a:extLst>
              <a:ext uri="{FF2B5EF4-FFF2-40B4-BE49-F238E27FC236}">
                <a16:creationId xmlns:a16="http://schemas.microsoft.com/office/drawing/2014/main" id="{0705F458-59F7-37D5-8AC1-0B8070F2F12E}"/>
              </a:ext>
            </a:extLst>
          </p:cNvPr>
          <p:cNvSpPr>
            <a:spLocks noGrp="1" noChangeArrowheads="1"/>
          </p:cNvSpPr>
          <p:nvPr>
            <p:ph idx="1"/>
          </p:nvPr>
        </p:nvSpPr>
        <p:spPr bwMode="auto">
          <a:xfrm>
            <a:off x="838200" y="1454547"/>
            <a:ext cx="10515600"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System Design</a:t>
            </a:r>
            <a:r>
              <a:rPr lang="en-US" altLang="en-US" sz="2400" dirty="0">
                <a:latin typeface="Times New Roman" panose="02020603050405020304" pitchFamily="18" charset="0"/>
                <a:cs typeface="Times New Roman" panose="02020603050405020304" pitchFamily="18" charset="0"/>
              </a:rPr>
              <a:t>: Selection and configuration of components, including sensors, microcontrollers, and power modules. </a:t>
            </a:r>
          </a:p>
          <a:p>
            <a:pPr marL="0" lvl="0" indent="0" eaLnBrk="0" fontAlgn="base" hangingPunct="0">
              <a:lnSpc>
                <a:spcPct val="150000"/>
              </a:lnSpc>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Data Acquisition</a:t>
            </a:r>
            <a:r>
              <a:rPr lang="en-US" altLang="en-US" sz="2400" dirty="0">
                <a:latin typeface="Times New Roman" panose="02020603050405020304" pitchFamily="18" charset="0"/>
                <a:cs typeface="Times New Roman" panose="02020603050405020304" pitchFamily="18" charset="0"/>
              </a:rPr>
              <a:t>: Collecting environmental data from sensors (MQ2, MQ7, temperature, and humidity) and processing it using the MSP430 microcontroller. </a:t>
            </a:r>
          </a:p>
          <a:p>
            <a:pPr marL="0" lvl="0" indent="0" eaLnBrk="0" fontAlgn="base" hangingPunct="0">
              <a:lnSpc>
                <a:spcPct val="150000"/>
              </a:lnSpc>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Wireless Data Transmission</a:t>
            </a:r>
            <a:r>
              <a:rPr lang="en-US" altLang="en-US" sz="2400" dirty="0">
                <a:latin typeface="Times New Roman" panose="02020603050405020304" pitchFamily="18" charset="0"/>
                <a:cs typeface="Times New Roman" panose="02020603050405020304" pitchFamily="18" charset="0"/>
              </a:rPr>
              <a:t>: Using ESP8266MOD with Wi-Fi connectivity to transmit sensor data to a surface-level monitoring station or directly to the cloud. </a:t>
            </a:r>
          </a:p>
          <a:p>
            <a:pPr marL="0" lvl="0" indent="0" eaLnBrk="0" fontAlgn="base" hangingPunct="0">
              <a:lnSpc>
                <a:spcPct val="150000"/>
              </a:lnSpc>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Cloud Integration</a:t>
            </a:r>
            <a:r>
              <a:rPr lang="en-US" altLang="en-US" sz="2400" dirty="0">
                <a:latin typeface="Times New Roman" panose="02020603050405020304" pitchFamily="18" charset="0"/>
                <a:cs typeface="Times New Roman" panose="02020603050405020304" pitchFamily="18" charset="0"/>
              </a:rPr>
              <a:t>: Uploading data to </a:t>
            </a:r>
            <a:r>
              <a:rPr lang="en-US" altLang="en-US" sz="2400" dirty="0" err="1">
                <a:latin typeface="Times New Roman" panose="02020603050405020304" pitchFamily="18" charset="0"/>
                <a:cs typeface="Times New Roman" panose="02020603050405020304" pitchFamily="18" charset="0"/>
              </a:rPr>
              <a:t>ThingSpeak</a:t>
            </a:r>
            <a:r>
              <a:rPr lang="en-US" altLang="en-US" sz="2400" dirty="0">
                <a:latin typeface="Times New Roman" panose="02020603050405020304" pitchFamily="18" charset="0"/>
                <a:cs typeface="Times New Roman" panose="02020603050405020304" pitchFamily="18" charset="0"/>
              </a:rPr>
              <a:t> for real-time analysis, visualization, and storage. </a:t>
            </a:r>
          </a:p>
        </p:txBody>
      </p:sp>
    </p:spTree>
    <p:extLst>
      <p:ext uri="{BB962C8B-B14F-4D97-AF65-F5344CB8AC3E}">
        <p14:creationId xmlns:p14="http://schemas.microsoft.com/office/powerpoint/2010/main" val="2682157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464A-CA93-AC9F-62BD-D146D1800714}"/>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BLOCK DIAGRAM</a:t>
            </a:r>
          </a:p>
        </p:txBody>
      </p:sp>
      <p:pic>
        <p:nvPicPr>
          <p:cNvPr id="7" name="Picture 6">
            <a:extLst>
              <a:ext uri="{FF2B5EF4-FFF2-40B4-BE49-F238E27FC236}">
                <a16:creationId xmlns:a16="http://schemas.microsoft.com/office/drawing/2014/main" id="{018928E1-7389-8F80-8C0D-E21B200F2DF5}"/>
              </a:ext>
            </a:extLst>
          </p:cNvPr>
          <p:cNvPicPr>
            <a:picLocks noChangeAspect="1"/>
          </p:cNvPicPr>
          <p:nvPr/>
        </p:nvPicPr>
        <p:blipFill>
          <a:blip r:embed="rId2"/>
          <a:stretch>
            <a:fillRect/>
          </a:stretch>
        </p:blipFill>
        <p:spPr>
          <a:xfrm>
            <a:off x="1540637" y="1825625"/>
            <a:ext cx="8545118" cy="4115374"/>
          </a:xfrm>
          <a:prstGeom prst="rect">
            <a:avLst/>
          </a:prstGeom>
        </p:spPr>
      </p:pic>
    </p:spTree>
    <p:extLst>
      <p:ext uri="{BB962C8B-B14F-4D97-AF65-F5344CB8AC3E}">
        <p14:creationId xmlns:p14="http://schemas.microsoft.com/office/powerpoint/2010/main" val="20060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1279</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Real Time Environmental Parameters Monitoring System using Wireless Communication Technology in Underground Mines</vt:lpstr>
      <vt:lpstr>OUTLINE</vt:lpstr>
      <vt:lpstr>ABSTRACT</vt:lpstr>
      <vt:lpstr>INTRODUCTION</vt:lpstr>
      <vt:lpstr>Key Safety Challenges in Underground Mining</vt:lpstr>
      <vt:lpstr>OBJECTIVES OF THE PROJECT</vt:lpstr>
      <vt:lpstr>COMPONENTS AND TECHNOLOGY</vt:lpstr>
      <vt:lpstr>METHODOLOGY</vt:lpstr>
      <vt:lpstr>BLOCK DIAGRAM</vt:lpstr>
      <vt:lpstr>HARDWARE SET- UP</vt:lpstr>
      <vt:lpstr>TESTING</vt:lpstr>
      <vt:lpstr>RESULTS AND ANALYSIS</vt:lpstr>
      <vt:lpstr>PowerPoint Presentation</vt:lpstr>
      <vt:lpstr>PowerPoint Presentation</vt:lpstr>
      <vt:lpstr>PowerPoint Presentation</vt:lpstr>
      <vt:lpstr>PowerPoint Presentation</vt:lpstr>
      <vt:lpstr>BENEFITS OF THE SYSTEM</vt:lpstr>
      <vt:lpstr>CONCLUSION</vt:lpstr>
      <vt:lpstr>FUTURE WORK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Neha Vel Tech University</dc:creator>
  <cp:lastModifiedBy>HARSHA KANNE</cp:lastModifiedBy>
  <cp:revision>8</cp:revision>
  <dcterms:created xsi:type="dcterms:W3CDTF">2024-12-04T03:26:09Z</dcterms:created>
  <dcterms:modified xsi:type="dcterms:W3CDTF">2024-12-04T10:36:34Z</dcterms:modified>
</cp:coreProperties>
</file>