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EB8DA-7F1C-4C92-A211-0426352DCE3B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E981A-F12D-439B-BF0B-70D462FB9B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9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981A-F12D-439B-BF0B-70D462FB9B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31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OLTP, OLAP – DW; Hadoop -&gt; hive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981A-F12D-439B-BF0B-70D462FB9B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5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HiveServer2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thrift server which is a thin Service layer to interact with the HDP cluster in a seamless fashion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It supports both JDBC and ODBC driver to provide a SQL layer to query the data. An incoming SQL query is converted to either TEZ or MR job, the results are fetched and send back to client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DE981A-F12D-439B-BF0B-70D462FB9B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302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86D26913-F960-4A22-86DE-26274AE3F540}"/>
              </a:ext>
            </a:extLst>
          </p:cNvPr>
          <p:cNvSpPr/>
          <p:nvPr userDrawn="1"/>
        </p:nvSpPr>
        <p:spPr>
          <a:xfrm>
            <a:off x="357900" y="569000"/>
            <a:ext cx="11476200" cy="1368300"/>
          </a:xfrm>
          <a:prstGeom prst="roundRect">
            <a:avLst>
              <a:gd name="adj" fmla="val 9040"/>
            </a:avLst>
          </a:prstGeom>
          <a:solidFill>
            <a:srgbClr val="335295"/>
          </a:solidFill>
          <a:ln>
            <a:noFill/>
          </a:ln>
          <a:effectLst>
            <a:outerShdw blurRad="57150" dist="114300" dir="27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56;p13">
            <a:extLst>
              <a:ext uri="{FF2B5EF4-FFF2-40B4-BE49-F238E27FC236}">
                <a16:creationId xmlns:a16="http://schemas.microsoft.com/office/drawing/2014/main" id="{098C0B80-F99D-470B-9FDD-4D592A4D3B83}"/>
              </a:ext>
            </a:extLst>
          </p:cNvPr>
          <p:cNvSpPr txBox="1"/>
          <p:nvPr userDrawn="1"/>
        </p:nvSpPr>
        <p:spPr>
          <a:xfrm>
            <a:off x="492034" y="718403"/>
            <a:ext cx="11207931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FFFF"/>
                </a:solidFill>
              </a:rPr>
              <a:t> </a:t>
            </a:r>
            <a:endParaRPr sz="2200" dirty="0">
              <a:solidFill>
                <a:srgbClr val="FFFFFF"/>
              </a:solidFill>
            </a:endParaRPr>
          </a:p>
        </p:txBody>
      </p:sp>
      <p:pic>
        <p:nvPicPr>
          <p:cNvPr id="11" name="Google Shape;55;p13">
            <a:extLst>
              <a:ext uri="{FF2B5EF4-FFF2-40B4-BE49-F238E27FC236}">
                <a16:creationId xmlns:a16="http://schemas.microsoft.com/office/drawing/2014/main" id="{873C1C94-609F-4385-B415-448B95C211F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7900" y="5905897"/>
            <a:ext cx="11476199" cy="7662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71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030C6-AA40-41A1-B609-4A6625C5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3" y="1018903"/>
            <a:ext cx="11469189" cy="4673692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  <a:cs typeface="Arial" panose="020B0604020202020204" pitchFamily="34" charset="0"/>
              </a:defRPr>
            </a:lvl1pPr>
            <a:lvl2pPr>
              <a:defRPr sz="2000">
                <a:latin typeface="+mn-lt"/>
                <a:cs typeface="Arial" panose="020B0604020202020204" pitchFamily="34" charset="0"/>
              </a:defRPr>
            </a:lvl2pPr>
            <a:lvl3pPr>
              <a:defRPr sz="1800">
                <a:latin typeface="+mn-lt"/>
                <a:cs typeface="Arial" panose="020B0604020202020204" pitchFamily="34" charset="0"/>
              </a:defRPr>
            </a:lvl3pPr>
            <a:lvl4pPr>
              <a:defRPr sz="1600">
                <a:latin typeface="+mn-lt"/>
                <a:cs typeface="Arial" panose="020B0604020202020204" pitchFamily="34" charset="0"/>
              </a:defRPr>
            </a:lvl4pPr>
            <a:lvl5pPr>
              <a:defRPr sz="160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7" name="Google Shape;64;p14">
            <a:extLst>
              <a:ext uri="{FF2B5EF4-FFF2-40B4-BE49-F238E27FC236}">
                <a16:creationId xmlns:a16="http://schemas.microsoft.com/office/drawing/2014/main" id="{4364185B-C74A-41B8-A4AD-5ECB797475E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885" y="5778005"/>
            <a:ext cx="11469189" cy="8002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6FF94A92-8A89-4AFB-8DCD-9C8B9FEDD4FB}"/>
              </a:ext>
            </a:extLst>
          </p:cNvPr>
          <p:cNvSpPr/>
          <p:nvPr userDrawn="1"/>
        </p:nvSpPr>
        <p:spPr>
          <a:xfrm>
            <a:off x="74" y="-28226"/>
            <a:ext cx="12191925" cy="800215"/>
          </a:xfrm>
          <a:prstGeom prst="rect">
            <a:avLst/>
          </a:prstGeom>
          <a:solidFill>
            <a:srgbClr val="3352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38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53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8;p13">
            <a:extLst>
              <a:ext uri="{FF2B5EF4-FFF2-40B4-BE49-F238E27FC236}">
                <a16:creationId xmlns:a16="http://schemas.microsoft.com/office/drawing/2014/main" id="{BAA2AA5E-7E1F-4558-9E76-71338E2106E4}"/>
              </a:ext>
            </a:extLst>
          </p:cNvPr>
          <p:cNvSpPr txBox="1"/>
          <p:nvPr/>
        </p:nvSpPr>
        <p:spPr>
          <a:xfrm>
            <a:off x="3137249" y="3679132"/>
            <a:ext cx="5917500" cy="137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Department of Computer Science and Engineering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School </a:t>
            </a:r>
            <a:r>
              <a:rPr lang="en-US" dirty="0"/>
              <a:t>of Engineering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Shiv Nadar University Chennai</a:t>
            </a:r>
            <a:endParaRPr dirty="0"/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72AC51B1-DC0A-42EC-B5C2-9EDEB7C32AE2}"/>
              </a:ext>
            </a:extLst>
          </p:cNvPr>
          <p:cNvSpPr txBox="1"/>
          <p:nvPr/>
        </p:nvSpPr>
        <p:spPr>
          <a:xfrm>
            <a:off x="4340849" y="2658968"/>
            <a:ext cx="35103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Sundharakumar KB</a:t>
            </a:r>
            <a:endParaRPr sz="2200" dirty="0"/>
          </a:p>
        </p:txBody>
      </p:sp>
      <p:sp>
        <p:nvSpPr>
          <p:cNvPr id="6" name="Google Shape;56;p13">
            <a:extLst>
              <a:ext uri="{FF2B5EF4-FFF2-40B4-BE49-F238E27FC236}">
                <a16:creationId xmlns:a16="http://schemas.microsoft.com/office/drawing/2014/main" id="{BFD0314B-E7BA-4D43-8BFB-161570B9A9CF}"/>
              </a:ext>
            </a:extLst>
          </p:cNvPr>
          <p:cNvSpPr txBox="1"/>
          <p:nvPr/>
        </p:nvSpPr>
        <p:spPr>
          <a:xfrm>
            <a:off x="569843" y="87276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HIVE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54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01239B-0276-62E6-2B5D-3E427048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 into emp (</a:t>
            </a:r>
            <a:r>
              <a:rPr lang="en-IN" dirty="0" err="1"/>
              <a:t>sno</a:t>
            </a:r>
            <a:r>
              <a:rPr lang="en-IN" dirty="0"/>
              <a:t>, name, city) values (1, ‘sample’, ‘Chennai’);</a:t>
            </a:r>
          </a:p>
          <a:p>
            <a:endParaRPr lang="en-IN" dirty="0"/>
          </a:p>
          <a:p>
            <a:r>
              <a:rPr lang="en-IN" dirty="0"/>
              <a:t>Load data local </a:t>
            </a:r>
            <a:r>
              <a:rPr lang="en-IN" dirty="0" err="1"/>
              <a:t>inpath</a:t>
            </a:r>
            <a:r>
              <a:rPr lang="en-IN" dirty="0"/>
              <a:t> ‘/home/Sundharakumar/Desktop/sampletxns.txt’) into table emp;</a:t>
            </a:r>
          </a:p>
          <a:p>
            <a:endParaRPr lang="en-IN" dirty="0"/>
          </a:p>
          <a:p>
            <a:r>
              <a:rPr lang="en-IN" dirty="0" err="1"/>
              <a:t>Desc</a:t>
            </a:r>
            <a:r>
              <a:rPr lang="en-IN" dirty="0"/>
              <a:t> emp;</a:t>
            </a:r>
          </a:p>
          <a:p>
            <a:r>
              <a:rPr lang="en-IN" dirty="0"/>
              <a:t>Select * from emp; -&gt; no </a:t>
            </a:r>
            <a:r>
              <a:rPr lang="en-IN" dirty="0" err="1"/>
              <a:t>mapreduce</a:t>
            </a:r>
            <a:endParaRPr lang="en-IN" dirty="0"/>
          </a:p>
          <a:p>
            <a:r>
              <a:rPr lang="en-IN" dirty="0"/>
              <a:t>Select count(*) from emp; -&gt; </a:t>
            </a:r>
            <a:r>
              <a:rPr lang="en-IN" dirty="0" err="1"/>
              <a:t>mapreduce</a:t>
            </a:r>
            <a:endParaRPr lang="en-IN" dirty="0"/>
          </a:p>
          <a:p>
            <a:endParaRPr lang="en-IN" dirty="0"/>
          </a:p>
          <a:p>
            <a:r>
              <a:rPr lang="en-IN" dirty="0"/>
              <a:t>Load data </a:t>
            </a:r>
            <a:r>
              <a:rPr lang="en-IN" dirty="0" err="1"/>
              <a:t>inpath</a:t>
            </a:r>
            <a:r>
              <a:rPr lang="en-IN" dirty="0"/>
              <a:t> ‘/</a:t>
            </a:r>
            <a:r>
              <a:rPr lang="en-IN" dirty="0" err="1"/>
              <a:t>samplehive</a:t>
            </a:r>
            <a:r>
              <a:rPr lang="en-IN" dirty="0"/>
              <a:t>/sampletxns.txt’) into table emp;</a:t>
            </a:r>
          </a:p>
          <a:p>
            <a:endParaRPr lang="en-IN" dirty="0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5991141D-B41E-3F41-355F-BB70C7E6F722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Sample Queries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81277C-6519-F3D3-2AD1-99712EC5D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21" y="194871"/>
            <a:ext cx="7630099" cy="1658717"/>
          </a:xfrm>
        </p:spPr>
      </p:pic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9D2C22AA-457E-814F-B6F0-BBA5965ECFD9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Sample Queries</a:t>
            </a:r>
            <a:endParaRPr lang="en-US" sz="22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DB10B0-8E1F-9B8D-F894-3488D8E65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13" y="2945292"/>
            <a:ext cx="11147949" cy="279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8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8D67DB-98D7-2A09-277E-367E58F3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Partitions:</a:t>
            </a:r>
          </a:p>
          <a:p>
            <a:pPr lvl="1">
              <a:buFontTx/>
              <a:buChar char="-"/>
            </a:pPr>
            <a:r>
              <a:rPr lang="en-US" dirty="0"/>
              <a:t>Each table can be broken into partitions</a:t>
            </a:r>
          </a:p>
          <a:p>
            <a:pPr lvl="1">
              <a:buFontTx/>
              <a:buChar char="-"/>
            </a:pPr>
            <a:r>
              <a:rPr lang="en-US" dirty="0"/>
              <a:t>Partitions determine distribution of data within subdirectories</a:t>
            </a:r>
          </a:p>
          <a:p>
            <a:pPr lvl="1">
              <a:buFontTx/>
              <a:buChar char="-"/>
            </a:pPr>
            <a:endParaRPr lang="en-US" dirty="0"/>
          </a:p>
          <a:p>
            <a:r>
              <a:rPr lang="en-US" dirty="0"/>
              <a:t>Static and Dynamic Partitioning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CREATE_TABLE </a:t>
            </a:r>
            <a:r>
              <a:rPr lang="en-US" dirty="0"/>
              <a:t>Sales (</a:t>
            </a:r>
            <a:r>
              <a:rPr lang="en-US" dirty="0" err="1"/>
              <a:t>sale_id</a:t>
            </a:r>
            <a:r>
              <a:rPr lang="en-US" dirty="0"/>
              <a:t> INT, amount FLOAT)</a:t>
            </a:r>
          </a:p>
          <a:p>
            <a:pPr marL="0" indent="0">
              <a:buNone/>
            </a:pPr>
            <a:r>
              <a:rPr lang="en-US" b="1" dirty="0"/>
              <a:t>PARTITIONED BY </a:t>
            </a:r>
            <a:r>
              <a:rPr lang="en-US" dirty="0"/>
              <a:t>(country STRING)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sales partition (country=‘India’) select </a:t>
            </a:r>
            <a:r>
              <a:rPr lang="en-US" dirty="0" err="1"/>
              <a:t>sale_id</a:t>
            </a:r>
            <a:r>
              <a:rPr lang="en-US" dirty="0"/>
              <a:t>, amount from </a:t>
            </a:r>
            <a:r>
              <a:rPr lang="en-US" dirty="0" err="1"/>
              <a:t>sales_nopart</a:t>
            </a:r>
            <a:r>
              <a:rPr lang="en-US" dirty="0"/>
              <a:t> where country=‘India’</a:t>
            </a:r>
          </a:p>
          <a:p>
            <a:endParaRPr lang="en-US" dirty="0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1EC532F4-FC61-F2F7-4A77-9C6C7D02E0A0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Partitions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7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6B4457-ED54-41D6-48E8-B5047CFD6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CREATE_TABLE </a:t>
            </a:r>
            <a:r>
              <a:rPr lang="en-US" dirty="0"/>
              <a:t>Sales (</a:t>
            </a:r>
            <a:r>
              <a:rPr lang="en-US" dirty="0" err="1"/>
              <a:t>sale_id</a:t>
            </a:r>
            <a:r>
              <a:rPr lang="en-US" dirty="0"/>
              <a:t> INT, amount FLOAT)</a:t>
            </a:r>
          </a:p>
          <a:p>
            <a:pPr marL="0" indent="0">
              <a:buNone/>
            </a:pPr>
            <a:r>
              <a:rPr lang="en-US" b="1" dirty="0"/>
              <a:t>PARTITIONED BY </a:t>
            </a:r>
            <a:r>
              <a:rPr lang="en-US" dirty="0"/>
              <a:t>(country STRING)</a:t>
            </a:r>
          </a:p>
          <a:p>
            <a:endParaRPr lang="en-IN" dirty="0"/>
          </a:p>
          <a:p>
            <a:r>
              <a:rPr lang="en-IN" dirty="0"/>
              <a:t>Set </a:t>
            </a:r>
            <a:r>
              <a:rPr lang="en-IN" dirty="0" err="1"/>
              <a:t>hive.exec.dynamic.partition.mode</a:t>
            </a:r>
            <a:r>
              <a:rPr lang="en-IN" dirty="0"/>
              <a:t>=</a:t>
            </a:r>
            <a:r>
              <a:rPr lang="en-IN" dirty="0" err="1"/>
              <a:t>nonstrict</a:t>
            </a:r>
            <a:r>
              <a:rPr lang="en-IN" dirty="0"/>
              <a:t>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INSERT into sales partition (country) select </a:t>
            </a:r>
            <a:r>
              <a:rPr lang="en-IN" dirty="0" err="1"/>
              <a:t>sale_id</a:t>
            </a:r>
            <a:r>
              <a:rPr lang="en-IN" dirty="0"/>
              <a:t>, amount from </a:t>
            </a:r>
            <a:r>
              <a:rPr lang="en-IN" dirty="0" err="1"/>
              <a:t>sales_nopart</a:t>
            </a:r>
            <a:r>
              <a:rPr lang="en-IN" dirty="0"/>
              <a:t> where country=‘India’; </a:t>
            </a:r>
          </a:p>
        </p:txBody>
      </p:sp>
    </p:spTree>
    <p:extLst>
      <p:ext uri="{BB962C8B-B14F-4D97-AF65-F5344CB8AC3E}">
        <p14:creationId xmlns:p14="http://schemas.microsoft.com/office/powerpoint/2010/main" val="336177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94700E-8AB6-985D-DD8E-207B4A32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Buckets</a:t>
            </a:r>
          </a:p>
          <a:p>
            <a:r>
              <a:rPr lang="en-AU" dirty="0">
                <a:cs typeface="Arial" pitchFamily="34" charset="0"/>
              </a:rPr>
              <a:t>Can speed up queries that involve sampling the data</a:t>
            </a:r>
          </a:p>
          <a:p>
            <a:pPr lvl="1"/>
            <a:r>
              <a:rPr lang="en-AU" dirty="0">
                <a:cs typeface="Arial" pitchFamily="34" charset="0"/>
              </a:rPr>
              <a:t>Sampling works without bucketing, but Hive has to scan the entire dataset</a:t>
            </a:r>
          </a:p>
          <a:p>
            <a:r>
              <a:rPr lang="en-AU" dirty="0">
                <a:cs typeface="Arial" pitchFamily="34" charset="0"/>
              </a:rPr>
              <a:t>Use CLUSTERED BY when creating table</a:t>
            </a:r>
          </a:p>
          <a:p>
            <a:pPr lvl="1"/>
            <a:r>
              <a:rPr lang="en-AU" dirty="0">
                <a:cs typeface="Arial" pitchFamily="34" charset="0"/>
              </a:rPr>
              <a:t>For sorted buckets, add SORTED BY</a:t>
            </a:r>
          </a:p>
          <a:p>
            <a:pPr>
              <a:buFontTx/>
              <a:buChar char="-"/>
            </a:pPr>
            <a:r>
              <a:rPr lang="en-US" dirty="0"/>
              <a:t>Data can be divided into buckets</a:t>
            </a:r>
          </a:p>
          <a:p>
            <a:pPr>
              <a:buFontTx/>
              <a:buChar char="-"/>
            </a:pPr>
            <a:r>
              <a:rPr lang="en-US" dirty="0"/>
              <a:t>Based on a hash function of the column</a:t>
            </a:r>
          </a:p>
          <a:p>
            <a:pPr>
              <a:buFontTx/>
              <a:buChar char="-"/>
            </a:pPr>
            <a:r>
              <a:rPr lang="en-US" b="1" dirty="0"/>
              <a:t>H(column) mod </a:t>
            </a:r>
            <a:r>
              <a:rPr lang="en-US" b="1" dirty="0" err="1"/>
              <a:t>NumBuckets</a:t>
            </a:r>
            <a:r>
              <a:rPr lang="en-US" b="1" dirty="0"/>
              <a:t> = bucket number</a:t>
            </a:r>
          </a:p>
          <a:p>
            <a:pPr>
              <a:buFontTx/>
              <a:buChar char="-"/>
            </a:pPr>
            <a:r>
              <a:rPr lang="en-US" dirty="0"/>
              <a:t>Each bucket is stored as a file in partition directory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Set.hive.enforce.bucketing</a:t>
            </a:r>
            <a:r>
              <a:rPr lang="en-US" dirty="0"/>
              <a:t> = true;</a:t>
            </a:r>
          </a:p>
          <a:p>
            <a:endParaRPr lang="en-IN" dirty="0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299ED3D4-E136-2BE2-2178-F805274AFB8B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Buckets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18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2AC863-3746-59D5-CE48-647D66EE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Hive is a data warehouse infrastructure based on Hadoop framework</a:t>
            </a:r>
          </a:p>
          <a:p>
            <a:endParaRPr lang="en-IN" dirty="0"/>
          </a:p>
          <a:p>
            <a:r>
              <a:rPr lang="en-IN" dirty="0"/>
              <a:t>Suitable for data summarization, analysis and querying.</a:t>
            </a:r>
          </a:p>
          <a:p>
            <a:endParaRPr lang="en-IN" dirty="0"/>
          </a:p>
          <a:p>
            <a:r>
              <a:rPr lang="en-IN" dirty="0"/>
              <a:t>Uses SQL like syntax called as HQL – Hive Query Language.</a:t>
            </a:r>
          </a:p>
          <a:p>
            <a:endParaRPr lang="en-IN" dirty="0"/>
          </a:p>
          <a:p>
            <a:r>
              <a:rPr lang="en-IN" dirty="0"/>
              <a:t>Hive uses </a:t>
            </a:r>
            <a:r>
              <a:rPr lang="en-IN" dirty="0" err="1"/>
              <a:t>mapreduce</a:t>
            </a:r>
            <a:r>
              <a:rPr lang="en-IN" dirty="0"/>
              <a:t> and HDFS for processing and storage/retrieval.</a:t>
            </a:r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D479E50B-3000-FF1C-13E6-9144E2E90E94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HIVE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0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09D17F-DD0E-BF5D-C128-E86DCD4902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878" y="824457"/>
            <a:ext cx="8154650" cy="4984273"/>
          </a:xfrm>
        </p:spPr>
      </p:pic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ACE66191-87B3-C5BB-9A2B-238422C09A63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HIVE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E4A2A5-A3F2-FA57-4836-F6FBF508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4" y="1018903"/>
            <a:ext cx="4809704" cy="4673692"/>
          </a:xfrm>
        </p:spPr>
        <p:txBody>
          <a:bodyPr/>
          <a:lstStyle/>
          <a:p>
            <a:r>
              <a:rPr lang="en-IN" dirty="0"/>
              <a:t>Can be used as ETL tool.</a:t>
            </a:r>
          </a:p>
          <a:p>
            <a:endParaRPr lang="en-IN" dirty="0"/>
          </a:p>
          <a:p>
            <a:r>
              <a:rPr lang="en-IN" dirty="0"/>
              <a:t>Can handle large datasets.</a:t>
            </a:r>
          </a:p>
          <a:p>
            <a:endParaRPr lang="en-IN" dirty="0"/>
          </a:p>
          <a:p>
            <a:r>
              <a:rPr lang="en-IN" dirty="0"/>
              <a:t>SQL(filters, joins, </a:t>
            </a:r>
            <a:r>
              <a:rPr lang="en-IN" dirty="0" err="1"/>
              <a:t>groupby</a:t>
            </a:r>
            <a:r>
              <a:rPr lang="en-IN" dirty="0"/>
              <a:t>) on top of map and reduce.</a:t>
            </a:r>
          </a:p>
          <a:p>
            <a:endParaRPr lang="en-IN" dirty="0"/>
          </a:p>
          <a:p>
            <a:r>
              <a:rPr lang="en-IN" dirty="0"/>
              <a:t>Provides integration support to BI tools.</a:t>
            </a:r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0899E367-E997-0FE2-7684-EC55D16503B2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</a:rPr>
              <a:t>Advantages of HIVE</a:t>
            </a:r>
            <a:endParaRPr lang="en-US" sz="2200" b="1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BF88B-64F5-E1F0-2441-3A9C6D0C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15" y="1045614"/>
            <a:ext cx="6496957" cy="46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222CF-A8FA-B91E-DE23-625B56E25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Don’t use hive if:</a:t>
            </a:r>
          </a:p>
          <a:p>
            <a:endParaRPr lang="en-IN" dirty="0"/>
          </a:p>
          <a:p>
            <a:r>
              <a:rPr lang="en-IN" dirty="0"/>
              <a:t>The data size doesn’t cross GBs.</a:t>
            </a:r>
          </a:p>
          <a:p>
            <a:r>
              <a:rPr lang="en-IN" dirty="0"/>
              <a:t>Creating schema from the data is not possible</a:t>
            </a:r>
          </a:p>
          <a:p>
            <a:r>
              <a:rPr lang="en-IN" dirty="0"/>
              <a:t>RDBMS can solve the problem, don’t invest time in Hive.</a:t>
            </a:r>
          </a:p>
          <a:p>
            <a:r>
              <a:rPr lang="en-IN" dirty="0"/>
              <a:t>For low latency applications and for low response time.</a:t>
            </a:r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6C983E4F-E1BC-3608-B190-48D1DF1F6523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Where not to use Hive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31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326CDE-8BC4-BFC0-5B61-6BDBF5F7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Similarity: </a:t>
            </a:r>
            <a:r>
              <a:rPr lang="en-IN" dirty="0"/>
              <a:t>HiveQL is very similar in syntax to SQL. It is based on SQL-92 framework and acts as SQL for DFS.</a:t>
            </a:r>
          </a:p>
          <a:p>
            <a:endParaRPr lang="en-IN" b="1" dirty="0"/>
          </a:p>
          <a:p>
            <a:r>
              <a:rPr lang="en-IN" b="1" dirty="0"/>
              <a:t>Difference: </a:t>
            </a:r>
            <a:r>
              <a:rPr lang="en-IN" dirty="0"/>
              <a:t>the query is executed on Hadoop infra (cluster) than a traditional RDBMS.</a:t>
            </a:r>
          </a:p>
          <a:p>
            <a:r>
              <a:rPr lang="en-IN" dirty="0"/>
              <a:t>This allows hive to scale and handle huge datasets.</a:t>
            </a:r>
          </a:p>
          <a:p>
            <a:r>
              <a:rPr lang="en-IN" dirty="0"/>
              <a:t>Internal execution of hive queries is a series of automatically created map-reduce tasks.</a:t>
            </a:r>
          </a:p>
          <a:p>
            <a:endParaRPr lang="en-IN" dirty="0"/>
          </a:p>
          <a:p>
            <a:r>
              <a:rPr lang="en-IN" dirty="0"/>
              <a:t>All hive queries are converted to </a:t>
            </a:r>
            <a:r>
              <a:rPr lang="en-IN" dirty="0" err="1"/>
              <a:t>mapreduce</a:t>
            </a:r>
            <a:r>
              <a:rPr lang="en-IN" dirty="0"/>
              <a:t>.. Why not straightaway write MR codes?</a:t>
            </a:r>
          </a:p>
          <a:p>
            <a:r>
              <a:rPr lang="en-IN" dirty="0"/>
              <a:t>To do this, internals of Hadoop framework is required. However, people with SQL knowledge can simply write hive queries to get the results.</a:t>
            </a:r>
          </a:p>
          <a:p>
            <a:endParaRPr lang="en-IN" dirty="0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0A3C5165-712A-C3A2-8F08-18EB877455A7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Similarity with SQL &amp; Differences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02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2BF8EF-DFAF-05B1-78F2-B3DBEBF9D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6033" y="964861"/>
            <a:ext cx="8639177" cy="4928277"/>
          </a:xfrm>
        </p:spPr>
      </p:pic>
      <p:sp>
        <p:nvSpPr>
          <p:cNvPr id="7" name="Google Shape;56;p13">
            <a:extLst>
              <a:ext uri="{FF2B5EF4-FFF2-40B4-BE49-F238E27FC236}">
                <a16:creationId xmlns:a16="http://schemas.microsoft.com/office/drawing/2014/main" id="{A4F1E8EE-264C-DF74-1AA3-3F86B67C4A2E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Hive Architecture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51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5FEBA0-D584-36EA-9230-34C70A24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default, Hive uses embedded </a:t>
            </a:r>
            <a:r>
              <a:rPr lang="en-IN" dirty="0" err="1"/>
              <a:t>metastore</a:t>
            </a:r>
            <a:r>
              <a:rPr lang="en-IN" dirty="0"/>
              <a:t>; this means the metadata is stored in the built-in Derby database.</a:t>
            </a:r>
          </a:p>
          <a:p>
            <a:endParaRPr lang="en-IN" dirty="0"/>
          </a:p>
          <a:p>
            <a:r>
              <a:rPr lang="en-IN" dirty="0"/>
              <a:t>You can configure your own database as a metadata storage for Hive – </a:t>
            </a:r>
            <a:r>
              <a:rPr lang="en-IN" dirty="0" err="1"/>
              <a:t>eg</a:t>
            </a:r>
            <a:r>
              <a:rPr lang="en-IN" dirty="0"/>
              <a:t>: MySQL.</a:t>
            </a:r>
          </a:p>
          <a:p>
            <a:endParaRPr lang="en-IN" dirty="0"/>
          </a:p>
          <a:p>
            <a:r>
              <a:rPr lang="en-IN" dirty="0"/>
              <a:t>Data in hive is organised into three categories:</a:t>
            </a:r>
          </a:p>
          <a:p>
            <a:pPr lvl="1"/>
            <a:r>
              <a:rPr lang="en-IN" dirty="0"/>
              <a:t>Tables</a:t>
            </a:r>
          </a:p>
          <a:p>
            <a:pPr lvl="1"/>
            <a:r>
              <a:rPr lang="en-IN" dirty="0"/>
              <a:t>Partitions</a:t>
            </a:r>
          </a:p>
          <a:p>
            <a:pPr lvl="1"/>
            <a:r>
              <a:rPr lang="en-IN" dirty="0"/>
              <a:t>Buckets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1BB0C2FD-70B9-349A-21BD-87FF05DA771D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Hive Architecture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72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DE3EE-B247-0E08-5D81-B18995088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Show databases;</a:t>
            </a:r>
          </a:p>
          <a:p>
            <a:endParaRPr lang="en-IN" dirty="0"/>
          </a:p>
          <a:p>
            <a:r>
              <a:rPr lang="en-IN" dirty="0"/>
              <a:t>Show tables;</a:t>
            </a:r>
          </a:p>
          <a:p>
            <a:endParaRPr lang="en-IN" dirty="0"/>
          </a:p>
          <a:p>
            <a:r>
              <a:rPr lang="en-IN" dirty="0"/>
              <a:t>Create database sample;</a:t>
            </a:r>
          </a:p>
          <a:p>
            <a:endParaRPr lang="en-IN" dirty="0"/>
          </a:p>
          <a:p>
            <a:r>
              <a:rPr lang="en-IN" dirty="0"/>
              <a:t>Use sample;</a:t>
            </a:r>
          </a:p>
          <a:p>
            <a:endParaRPr lang="en-IN" dirty="0"/>
          </a:p>
          <a:p>
            <a:r>
              <a:rPr lang="en-IN" dirty="0"/>
              <a:t>Create table emp (emp int, name string, city string)</a:t>
            </a:r>
          </a:p>
          <a:p>
            <a:pPr marL="0" indent="0">
              <a:buNone/>
            </a:pPr>
            <a:r>
              <a:rPr lang="en-IN" dirty="0"/>
              <a:t>ROW FORMAT delimited fields terminated by “,” LINES TERMINATED BY “\n” STORED AS TEXTFILE;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BCA01339-3708-31DC-9024-E8E1E32CB20F}"/>
              </a:ext>
            </a:extLst>
          </p:cNvPr>
          <p:cNvSpPr txBox="1"/>
          <p:nvPr/>
        </p:nvSpPr>
        <p:spPr>
          <a:xfrm>
            <a:off x="119269" y="0"/>
            <a:ext cx="11052313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</a:rPr>
              <a:t>Sample Queries</a:t>
            </a:r>
            <a:endParaRPr lang="en-US" sz="22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0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703</Words>
  <Application>Microsoft Office PowerPoint</Application>
  <PresentationFormat>Widescreen</PresentationFormat>
  <Paragraphs>107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Sundharakumar K B</dc:creator>
  <cp:lastModifiedBy>Dr. Sundharakumar K B</cp:lastModifiedBy>
  <cp:revision>240</cp:revision>
  <dcterms:created xsi:type="dcterms:W3CDTF">2021-08-26T09:04:20Z</dcterms:created>
  <dcterms:modified xsi:type="dcterms:W3CDTF">2024-10-28T04:18:39Z</dcterms:modified>
</cp:coreProperties>
</file>