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 Semi Bold"/>
      <p:regular r:id="rId21"/>
    </p:embeddedFont>
    <p:embeddedFont>
      <p:font typeface="Tomorrow Semi Bold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  <p:embeddedFont>
      <p:font typeface="Tomorrow"/>
      <p:regular r:id="rId25"/>
    </p:embeddedFont>
    <p:embeddedFont>
      <p:font typeface="Tomorrow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9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812" y="615077"/>
            <a:ext cx="13068776" cy="418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6450"/>
              </a:lnSpc>
              <a:buNone/>
            </a:pPr>
            <a:r>
              <a:rPr lang="en-US" sz="131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IoT and Spark Streaming</a:t>
            </a:r>
            <a:endParaRPr lang="en-US" sz="13150" dirty="0"/>
          </a:p>
        </p:txBody>
      </p:sp>
      <p:sp>
        <p:nvSpPr>
          <p:cNvPr id="3" name="Text 1"/>
          <p:cNvSpPr/>
          <p:nvPr/>
        </p:nvSpPr>
        <p:spPr>
          <a:xfrm>
            <a:off x="780812" y="5132784"/>
            <a:ext cx="1306877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80812" y="5740718"/>
            <a:ext cx="13068776" cy="1873806"/>
          </a:xfrm>
          <a:prstGeom prst="roundRect">
            <a:avLst>
              <a:gd name="adj" fmla="val 1786"/>
            </a:avLst>
          </a:prstGeom>
          <a:solidFill>
            <a:srgbClr val="1D1D1B"/>
          </a:solidFill>
          <a:ln/>
        </p:spPr>
      </p:sp>
      <p:sp>
        <p:nvSpPr>
          <p:cNvPr id="5" name="Text 3"/>
          <p:cNvSpPr/>
          <p:nvPr/>
        </p:nvSpPr>
        <p:spPr>
          <a:xfrm>
            <a:off x="1003816" y="5963722"/>
            <a:ext cx="12622768" cy="1427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 A Saran(22011102012)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Jabin Joshua S(22011102027)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Madhavv Arul(22011102053)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Muhammad Farhaan(22011102059)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905947"/>
            <a:ext cx="13042821" cy="57995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606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5927"/>
            <a:ext cx="60468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Collecting Temp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675590"/>
            <a:ext cx="3005495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6242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Hardware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32984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ESP32 microcontroller and DHT11 sensor.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9446" y="5335310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13944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MQTT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9446" y="639270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ESP32 sends data to MQTT broker.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5221" y="4995029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485221" y="5562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Spark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5221" y="605242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Spark Streaming consumes MQTT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0997" y="4654868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14" name="Text 11"/>
          <p:cNvSpPr/>
          <p:nvPr/>
        </p:nvSpPr>
        <p:spPr>
          <a:xfrm>
            <a:off x="10830997" y="5221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0997" y="571226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Results visualized on dashboards, can also be combined with ML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65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Predicting Temp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22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03471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temperature data from DHT11 sensors using ESP32 microcontrollers.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93187"/>
            <a:ext cx="3652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Spark Streaming Pipeline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174331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Set up a Spark Streaming job to consume temperature data from the MQTT broker.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Model Training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345192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 a regression model/LSTM to predict temperature based on historical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34908"/>
            <a:ext cx="3008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Prediction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6516053"/>
            <a:ext cx="110032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Apply the trained model to real-time data for predictive analytics and visualization.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2358092" y="2399586"/>
            <a:ext cx="14860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0715"/>
            <a:ext cx="6270307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Apache Spark?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790" y="1957268"/>
            <a:ext cx="75564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Open-source distributed computing framework.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93790" y="2377440"/>
            <a:ext cx="75564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Designed for fast and large-scale data processing.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93790" y="2797612"/>
            <a:ext cx="75564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Supports batch, real-time (streaming), machine learning, and graph processing.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93790" y="3810357"/>
            <a:ext cx="7079933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Spark Streaming?</a:t>
            </a:r>
            <a:endParaRPr lang="en-US" sz="4200" dirty="0"/>
          </a:p>
        </p:txBody>
      </p:sp>
      <p:sp>
        <p:nvSpPr>
          <p:cNvPr id="8" name="Text 5"/>
          <p:cNvSpPr/>
          <p:nvPr/>
        </p:nvSpPr>
        <p:spPr>
          <a:xfrm>
            <a:off x="793790" y="4806910"/>
            <a:ext cx="75564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 extension of Spark for real-time stream processing.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93790" y="5227082"/>
            <a:ext cx="75564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Processes data from sources like Kafka, Flume, and MQTT in micro-batches.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93790" y="5992058"/>
            <a:ext cx="75564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Enables real-time analytics on IoT, financial transactions, social media feeds, etc.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93790" y="6924080"/>
            <a:ext cx="75564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96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Core Concepts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837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457950" y="2668786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8377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Discretized Streams (DStreams)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2852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Continuous data stream represented as a sequence of RDDs. Each RDD holds data from a micro-batch interval.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5837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10312718" y="2668786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Micro-Batching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074194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Incoming data divided into small batches for processing. Spark processes each batch, providing near real-time analytics.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7335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6421636" y="5818584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733574"/>
            <a:ext cx="30825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Sources &amp; Sinks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22399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Sources include Kafka, Flume, and MQTT. Sinks are HDFS, NoSQL, Kafka, and dashboards.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92446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Architecture and Fault Tolerance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Workflow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streams from sources into Spark. Spark processes and transforms data. Processed data is stored or visualized.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RDD Lineage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852505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Lost data recomputed if a worker node fails. Provides data recovery and reliability.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27136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WAL (Write-Ahead Logging)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06835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Ensures data persistence before processing. Prevents data loss during failures.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Checkpointing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852505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Stores metadata to recover from failures. Enables stateful stream processing.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67822"/>
            <a:ext cx="3873698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9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Transformations</a:t>
            </a:r>
            <a:endParaRPr lang="en-US" sz="2900" dirty="0"/>
          </a:p>
        </p:txBody>
      </p:sp>
      <p:sp>
        <p:nvSpPr>
          <p:cNvPr id="4" name="Shape 1"/>
          <p:cNvSpPr/>
          <p:nvPr/>
        </p:nvSpPr>
        <p:spPr>
          <a:xfrm>
            <a:off x="6280190" y="1349692"/>
            <a:ext cx="7556421" cy="1487448"/>
          </a:xfrm>
          <a:prstGeom prst="roundRect">
            <a:avLst>
              <a:gd name="adj" fmla="val 148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427589" y="1497092"/>
            <a:ext cx="4371975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map():  Applies a function to each RDD element</a:t>
            </a: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822" y="1893332"/>
            <a:ext cx="4679037" cy="796409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6280190" y="2984540"/>
            <a:ext cx="7556421" cy="1524953"/>
          </a:xfrm>
          <a:prstGeom prst="roundRect">
            <a:avLst>
              <a:gd name="adj" fmla="val 1450"/>
            </a:avLst>
          </a:prstGeom>
          <a:solidFill>
            <a:srgbClr val="3C3C3A"/>
          </a:solidFill>
          <a:ln/>
        </p:spPr>
      </p:sp>
      <p:sp>
        <p:nvSpPr>
          <p:cNvPr id="8" name="Text 4"/>
          <p:cNvSpPr/>
          <p:nvPr/>
        </p:nvSpPr>
        <p:spPr>
          <a:xfrm>
            <a:off x="6427589" y="3131939"/>
            <a:ext cx="503777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filter():  Removes unwanted data based on a condition</a:t>
            </a:r>
            <a:endParaRPr lang="en-US" sz="14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0" y="3528179"/>
            <a:ext cx="4663321" cy="833914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6280190" y="4656892"/>
            <a:ext cx="7556421" cy="1361480"/>
          </a:xfrm>
          <a:prstGeom prst="roundRect">
            <a:avLst>
              <a:gd name="adj" fmla="val 1624"/>
            </a:avLst>
          </a:prstGeom>
          <a:solidFill>
            <a:srgbClr val="3C3C3A"/>
          </a:solidFill>
          <a:ln/>
        </p:spPr>
      </p:sp>
      <p:sp>
        <p:nvSpPr>
          <p:cNvPr id="11" name="Text 6"/>
          <p:cNvSpPr/>
          <p:nvPr/>
        </p:nvSpPr>
        <p:spPr>
          <a:xfrm>
            <a:off x="6427589" y="4804291"/>
            <a:ext cx="614255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reduceByKey():  Aggregates values by key for grouped processing</a:t>
            </a:r>
            <a:endParaRPr lang="en-US" sz="14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915" y="5200531"/>
            <a:ext cx="4712970" cy="670441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6280190" y="6165771"/>
            <a:ext cx="7556421" cy="1396008"/>
          </a:xfrm>
          <a:prstGeom prst="roundRect">
            <a:avLst>
              <a:gd name="adj" fmla="val 1584"/>
            </a:avLst>
          </a:prstGeom>
          <a:solidFill>
            <a:srgbClr val="3C3C3A"/>
          </a:solidFill>
          <a:ln/>
        </p:spPr>
      </p:sp>
      <p:sp>
        <p:nvSpPr>
          <p:cNvPr id="14" name="Text 8"/>
          <p:cNvSpPr/>
          <p:nvPr/>
        </p:nvSpPr>
        <p:spPr>
          <a:xfrm>
            <a:off x="6427589" y="6313170"/>
            <a:ext cx="5650230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countByValue():  count the occurrences of each unique value</a:t>
            </a:r>
            <a:endParaRPr lang="en-US" sz="14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915" y="6709410"/>
            <a:ext cx="4712970" cy="7049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0300"/>
            <a:ext cx="122155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Spark Streaming vs. Structured Streaming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99241"/>
            <a:ext cx="13042821" cy="4280059"/>
          </a:xfrm>
          <a:prstGeom prst="roundRect">
            <a:avLst>
              <a:gd name="adj" fmla="val 7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50686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265056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Feature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265056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Spark Streaming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265056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Structured Streaming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157180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330088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Processing Model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30088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Micro-batching (RDDs)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30088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Continuous (DataFrames)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807500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395120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API Complexity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395120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Low-level DStreams API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395120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Higher-level SQL/DataFrame API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457819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460152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Fault Tolerance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4601528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RDD checkpointing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460152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Built-in with WAL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108138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9653" y="525184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Late Data Handling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077" y="5251847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Limited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6691" y="5251847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Better event-time handling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801410" y="5758458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29653" y="590216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5375077" y="5902166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Decent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9716691" y="5902166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Optimized with Catalyst and Tungsten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4161"/>
            <a:ext cx="123640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IoT Data Challenges and Spark’s Relevance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79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 Data Velocity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610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Continuous real-time data flow from sensors and devices requires immediate processing.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Huge Data Volume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massive influx of data from millions of connected IoT devices is a core issue.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474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Variety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82858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IoT devices generate diverse structured, semi-structured, and unstructured data types.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7584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179915"/>
            <a:ext cx="30825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Processing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27610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Spark Streaming handles continuous IoT data streams efficiently.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Spark's distributed architecture allows for large-scale IoT data handling.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2474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Fault Tolerance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99521" y="582858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RDDs ensure reliability and prevent data loss during failures.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2015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IoT Use Cases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826062"/>
            <a:ext cx="510302" cy="5103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40437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Predictive Maintenance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80190" y="3300532"/>
            <a:ext cx="23146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sensor data to predict equipment failure.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993" y="1826062"/>
            <a:ext cx="510302" cy="5103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00993" y="2540437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Anomaly Detection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8900993" y="3300532"/>
            <a:ext cx="23146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Identify unusual patterns for security or fraud.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797" y="1826062"/>
            <a:ext cx="510302" cy="5103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21797" y="2540437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Smart Manufacturing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1521797" y="3300532"/>
            <a:ext cx="231469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 production processes in real-time.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892993"/>
            <a:ext cx="510302" cy="51030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607368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Connected Vehicles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6280190" y="6367463"/>
            <a:ext cx="23146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monitoring and analytics for vehicles.</a:t>
            </a:r>
            <a:endParaRPr lang="en-US" sz="160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993" y="4892993"/>
            <a:ext cx="510302" cy="510302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8900993" y="5607368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Smart Agriculture</a:t>
            </a:r>
            <a:endParaRPr lang="en-US" sz="2000" dirty="0"/>
          </a:p>
        </p:txBody>
      </p:sp>
      <p:sp>
        <p:nvSpPr>
          <p:cNvPr id="18" name="Text 10"/>
          <p:cNvSpPr/>
          <p:nvPr/>
        </p:nvSpPr>
        <p:spPr>
          <a:xfrm>
            <a:off x="8900993" y="6367463"/>
            <a:ext cx="23146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Monitor soil moisture and weather conditions for precision farming</a:t>
            </a:r>
            <a:endParaRPr lang="en-US" sz="1600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1797" y="4892993"/>
            <a:ext cx="510302" cy="510302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1521797" y="5607368"/>
            <a:ext cx="2314694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Healthcare Monitoring</a:t>
            </a:r>
            <a:endParaRPr lang="en-US" sz="2000" dirty="0"/>
          </a:p>
        </p:txBody>
      </p:sp>
      <p:sp>
        <p:nvSpPr>
          <p:cNvPr id="21" name="Text 12"/>
          <p:cNvSpPr/>
          <p:nvPr/>
        </p:nvSpPr>
        <p:spPr>
          <a:xfrm>
            <a:off x="11521797" y="6367463"/>
            <a:ext cx="23146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patient vitals from wearable devices for early alerts.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8962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IoT 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Edge Devices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Sensors collect data.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138624" y="3321725"/>
            <a:ext cx="12894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634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Ingestion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12467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MQTT broker receives data.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67424" y="3057049"/>
            <a:ext cx="1905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10051256" y="426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Spark Streaming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051256" y="4759643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Processes data in real-time.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794433" y="4743807"/>
            <a:ext cx="1893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937790" y="590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Storage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937790" y="639472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stored in database.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44978" y="6050875"/>
            <a:ext cx="1905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Dashboards display insights.</a:t>
            </a:r>
            <a:endParaRPr lang="en-US" sz="1750" dirty="0"/>
          </a:p>
        </p:txBody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785842" y="5172075"/>
            <a:ext cx="1888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2025-03-03T06:36:50Z</dcterms:created>
  <dcterms:modified xsi:type="dcterms:W3CDTF">2025-03-03T06:36:50Z</dcterms:modified>
</cp:coreProperties>
</file>