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70" r:id="rId6"/>
    <p:sldId id="260" r:id="rId7"/>
    <p:sldId id="267" r:id="rId8"/>
    <p:sldId id="268" r:id="rId9"/>
    <p:sldId id="269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1"/>
  </p:normalViewPr>
  <p:slideViewPr>
    <p:cSldViewPr snapToGrid="0">
      <p:cViewPr varScale="1">
        <p:scale>
          <a:sx n="84" d="100"/>
          <a:sy n="84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EACAC-8B09-4299-A8AB-202092BE21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7A621-BA40-4F97-B9C8-9CD59CEC8864}">
      <dgm:prSet/>
      <dgm:spPr/>
      <dgm:t>
        <a:bodyPr/>
        <a:lstStyle/>
        <a:p>
          <a:r>
            <a:rPr lang="en-US"/>
            <a:t>Apache Spark is an open-source, distributed computing framework designed for fast and scalable big data processing.</a:t>
          </a:r>
        </a:p>
      </dgm:t>
    </dgm:pt>
    <dgm:pt modelId="{38B8A053-C26B-493A-8E08-58E0A2524D81}" type="parTrans" cxnId="{D09B0BE8-B7E3-4CB6-A2DD-4473E94D432F}">
      <dgm:prSet/>
      <dgm:spPr/>
      <dgm:t>
        <a:bodyPr/>
        <a:lstStyle/>
        <a:p>
          <a:endParaRPr lang="en-US"/>
        </a:p>
      </dgm:t>
    </dgm:pt>
    <dgm:pt modelId="{45D079E9-E30C-4FC6-A753-2A4ED8C423C1}" type="sibTrans" cxnId="{D09B0BE8-B7E3-4CB6-A2DD-4473E94D432F}">
      <dgm:prSet/>
      <dgm:spPr/>
      <dgm:t>
        <a:bodyPr/>
        <a:lstStyle/>
        <a:p>
          <a:endParaRPr lang="en-US"/>
        </a:p>
      </dgm:t>
    </dgm:pt>
    <dgm:pt modelId="{4AB7434E-3023-4B6A-93DE-71C3275CB550}">
      <dgm:prSet/>
      <dgm:spPr/>
      <dgm:t>
        <a:bodyPr/>
        <a:lstStyle/>
        <a:p>
          <a:r>
            <a:rPr lang="en-US"/>
            <a:t>Originally developed at UC Berkeley’s AMPLab, Spark is now one of the most widely used frameworks in the big data ecosystem.</a:t>
          </a:r>
        </a:p>
      </dgm:t>
    </dgm:pt>
    <dgm:pt modelId="{538E50CB-DD14-4AD7-8209-97F2E60D6395}" type="parTrans" cxnId="{2AD44FD4-1022-4542-A280-213C55474B89}">
      <dgm:prSet/>
      <dgm:spPr/>
      <dgm:t>
        <a:bodyPr/>
        <a:lstStyle/>
        <a:p>
          <a:endParaRPr lang="en-US"/>
        </a:p>
      </dgm:t>
    </dgm:pt>
    <dgm:pt modelId="{07448E80-BD3D-4DF5-86BC-BCDDF370053A}" type="sibTrans" cxnId="{2AD44FD4-1022-4542-A280-213C55474B89}">
      <dgm:prSet/>
      <dgm:spPr/>
      <dgm:t>
        <a:bodyPr/>
        <a:lstStyle/>
        <a:p>
          <a:endParaRPr lang="en-US"/>
        </a:p>
      </dgm:t>
    </dgm:pt>
    <dgm:pt modelId="{07619323-C8E8-48CE-899F-CA6344D53B64}">
      <dgm:prSet/>
      <dgm:spPr/>
      <dgm:t>
        <a:bodyPr/>
        <a:lstStyle/>
        <a:p>
          <a:r>
            <a:rPr lang="en-US" dirty="0"/>
            <a:t>It provides fast , scalable and in-memory data processing.</a:t>
          </a:r>
        </a:p>
      </dgm:t>
    </dgm:pt>
    <dgm:pt modelId="{607D4370-A63C-4568-BC16-3380C7467EDD}" type="parTrans" cxnId="{70340C91-AA1C-4DF4-9EFB-78D20C8A0E1D}">
      <dgm:prSet/>
      <dgm:spPr/>
      <dgm:t>
        <a:bodyPr/>
        <a:lstStyle/>
        <a:p>
          <a:endParaRPr lang="en-US"/>
        </a:p>
      </dgm:t>
    </dgm:pt>
    <dgm:pt modelId="{0FBDB648-AA55-403B-AD89-148CCC55FC5D}" type="sibTrans" cxnId="{70340C91-AA1C-4DF4-9EFB-78D20C8A0E1D}">
      <dgm:prSet/>
      <dgm:spPr/>
      <dgm:t>
        <a:bodyPr/>
        <a:lstStyle/>
        <a:p>
          <a:endParaRPr lang="en-US"/>
        </a:p>
      </dgm:t>
    </dgm:pt>
    <dgm:pt modelId="{41C20EA7-B32A-4D36-9045-B736330AF848}" type="pres">
      <dgm:prSet presAssocID="{644EACAC-8B09-4299-A8AB-202092BE214C}" presName="root" presStyleCnt="0">
        <dgm:presLayoutVars>
          <dgm:dir/>
          <dgm:resizeHandles val="exact"/>
        </dgm:presLayoutVars>
      </dgm:prSet>
      <dgm:spPr/>
    </dgm:pt>
    <dgm:pt modelId="{2081711B-5A88-467A-83A9-ACA9445379E9}" type="pres">
      <dgm:prSet presAssocID="{9DF7A621-BA40-4F97-B9C8-9CD59CEC8864}" presName="compNode" presStyleCnt="0"/>
      <dgm:spPr/>
    </dgm:pt>
    <dgm:pt modelId="{69577773-D4C5-4B0D-9AC4-D36B67475F65}" type="pres">
      <dgm:prSet presAssocID="{9DF7A621-BA40-4F97-B9C8-9CD59CEC8864}" presName="bgRect" presStyleLbl="bgShp" presStyleIdx="0" presStyleCnt="3"/>
      <dgm:spPr/>
    </dgm:pt>
    <dgm:pt modelId="{C3D40502-D8AC-4EEF-8C97-1570898335EB}" type="pres">
      <dgm:prSet presAssocID="{9DF7A621-BA40-4F97-B9C8-9CD59CEC88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7507AE-570D-487E-8D82-7BF4C089CFD5}" type="pres">
      <dgm:prSet presAssocID="{9DF7A621-BA40-4F97-B9C8-9CD59CEC8864}" presName="spaceRect" presStyleCnt="0"/>
      <dgm:spPr/>
    </dgm:pt>
    <dgm:pt modelId="{103C5D71-E0CF-4484-B390-C26D7A4D5BF1}" type="pres">
      <dgm:prSet presAssocID="{9DF7A621-BA40-4F97-B9C8-9CD59CEC8864}" presName="parTx" presStyleLbl="revTx" presStyleIdx="0" presStyleCnt="3">
        <dgm:presLayoutVars>
          <dgm:chMax val="0"/>
          <dgm:chPref val="0"/>
        </dgm:presLayoutVars>
      </dgm:prSet>
      <dgm:spPr/>
    </dgm:pt>
    <dgm:pt modelId="{476C7EB0-2588-435C-AF67-7E5299A6165B}" type="pres">
      <dgm:prSet presAssocID="{45D079E9-E30C-4FC6-A753-2A4ED8C423C1}" presName="sibTrans" presStyleCnt="0"/>
      <dgm:spPr/>
    </dgm:pt>
    <dgm:pt modelId="{6F6ADFA8-9AC6-48EE-AAA6-09E6A5645752}" type="pres">
      <dgm:prSet presAssocID="{4AB7434E-3023-4B6A-93DE-71C3275CB550}" presName="compNode" presStyleCnt="0"/>
      <dgm:spPr/>
    </dgm:pt>
    <dgm:pt modelId="{08DA79F1-597C-4297-BBB3-128C259801FD}" type="pres">
      <dgm:prSet presAssocID="{4AB7434E-3023-4B6A-93DE-71C3275CB550}" presName="bgRect" presStyleLbl="bgShp" presStyleIdx="1" presStyleCnt="3"/>
      <dgm:spPr/>
    </dgm:pt>
    <dgm:pt modelId="{8C7B8883-A5C7-4F2F-9CDA-ED58416DE263}" type="pres">
      <dgm:prSet presAssocID="{4AB7434E-3023-4B6A-93DE-71C3275CB5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85F58F-E758-4B72-B316-4968927F59F7}" type="pres">
      <dgm:prSet presAssocID="{4AB7434E-3023-4B6A-93DE-71C3275CB550}" presName="spaceRect" presStyleCnt="0"/>
      <dgm:spPr/>
    </dgm:pt>
    <dgm:pt modelId="{C23B50EC-2B94-4853-BEAC-F091870C1180}" type="pres">
      <dgm:prSet presAssocID="{4AB7434E-3023-4B6A-93DE-71C3275CB550}" presName="parTx" presStyleLbl="revTx" presStyleIdx="1" presStyleCnt="3">
        <dgm:presLayoutVars>
          <dgm:chMax val="0"/>
          <dgm:chPref val="0"/>
        </dgm:presLayoutVars>
      </dgm:prSet>
      <dgm:spPr/>
    </dgm:pt>
    <dgm:pt modelId="{8892A07A-229D-472C-A1C8-1DF9549A354F}" type="pres">
      <dgm:prSet presAssocID="{07448E80-BD3D-4DF5-86BC-BCDDF370053A}" presName="sibTrans" presStyleCnt="0"/>
      <dgm:spPr/>
    </dgm:pt>
    <dgm:pt modelId="{58B162AB-CD96-4D25-A30F-A2CA3B834393}" type="pres">
      <dgm:prSet presAssocID="{07619323-C8E8-48CE-899F-CA6344D53B64}" presName="compNode" presStyleCnt="0"/>
      <dgm:spPr/>
    </dgm:pt>
    <dgm:pt modelId="{F74EA3EC-1EB1-4D24-925A-E3753C6A3CC6}" type="pres">
      <dgm:prSet presAssocID="{07619323-C8E8-48CE-899F-CA6344D53B64}" presName="bgRect" presStyleLbl="bgShp" presStyleIdx="2" presStyleCnt="3"/>
      <dgm:spPr/>
    </dgm:pt>
    <dgm:pt modelId="{9F13CE13-5AF1-4624-9780-55808AAF7DC2}" type="pres">
      <dgm:prSet presAssocID="{07619323-C8E8-48CE-899F-CA6344D53B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CA318ED-DF42-4556-BA2F-7653E8220FD2}" type="pres">
      <dgm:prSet presAssocID="{07619323-C8E8-48CE-899F-CA6344D53B64}" presName="spaceRect" presStyleCnt="0"/>
      <dgm:spPr/>
    </dgm:pt>
    <dgm:pt modelId="{6AFA82C2-C3C4-46C8-BCC4-6C10984F3C87}" type="pres">
      <dgm:prSet presAssocID="{07619323-C8E8-48CE-899F-CA6344D53B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034934-C49A-4A82-BE1F-284F8933C28C}" type="presOf" srcId="{4AB7434E-3023-4B6A-93DE-71C3275CB550}" destId="{C23B50EC-2B94-4853-BEAC-F091870C1180}" srcOrd="0" destOrd="0" presId="urn:microsoft.com/office/officeart/2018/2/layout/IconVerticalSolidList"/>
    <dgm:cxn modelId="{C6A16D5E-D131-44F0-8920-8A03C6632D0B}" type="presOf" srcId="{644EACAC-8B09-4299-A8AB-202092BE214C}" destId="{41C20EA7-B32A-4D36-9045-B736330AF848}" srcOrd="0" destOrd="0" presId="urn:microsoft.com/office/officeart/2018/2/layout/IconVerticalSolidList"/>
    <dgm:cxn modelId="{3BBC1A4C-33E5-4E0D-81F4-264239918F31}" type="presOf" srcId="{9DF7A621-BA40-4F97-B9C8-9CD59CEC8864}" destId="{103C5D71-E0CF-4484-B390-C26D7A4D5BF1}" srcOrd="0" destOrd="0" presId="urn:microsoft.com/office/officeart/2018/2/layout/IconVerticalSolidList"/>
    <dgm:cxn modelId="{70340C91-AA1C-4DF4-9EFB-78D20C8A0E1D}" srcId="{644EACAC-8B09-4299-A8AB-202092BE214C}" destId="{07619323-C8E8-48CE-899F-CA6344D53B64}" srcOrd="2" destOrd="0" parTransId="{607D4370-A63C-4568-BC16-3380C7467EDD}" sibTransId="{0FBDB648-AA55-403B-AD89-148CCC55FC5D}"/>
    <dgm:cxn modelId="{2AD44FD4-1022-4542-A280-213C55474B89}" srcId="{644EACAC-8B09-4299-A8AB-202092BE214C}" destId="{4AB7434E-3023-4B6A-93DE-71C3275CB550}" srcOrd="1" destOrd="0" parTransId="{538E50CB-DD14-4AD7-8209-97F2E60D6395}" sibTransId="{07448E80-BD3D-4DF5-86BC-BCDDF370053A}"/>
    <dgm:cxn modelId="{9A0F4DD7-4492-4BD7-A142-517E331E7838}" type="presOf" srcId="{07619323-C8E8-48CE-899F-CA6344D53B64}" destId="{6AFA82C2-C3C4-46C8-BCC4-6C10984F3C87}" srcOrd="0" destOrd="0" presId="urn:microsoft.com/office/officeart/2018/2/layout/IconVerticalSolidList"/>
    <dgm:cxn modelId="{D09B0BE8-B7E3-4CB6-A2DD-4473E94D432F}" srcId="{644EACAC-8B09-4299-A8AB-202092BE214C}" destId="{9DF7A621-BA40-4F97-B9C8-9CD59CEC8864}" srcOrd="0" destOrd="0" parTransId="{38B8A053-C26B-493A-8E08-58E0A2524D81}" sibTransId="{45D079E9-E30C-4FC6-A753-2A4ED8C423C1}"/>
    <dgm:cxn modelId="{F6AD41CE-6302-4774-B1B4-E96956A462BC}" type="presParOf" srcId="{41C20EA7-B32A-4D36-9045-B736330AF848}" destId="{2081711B-5A88-467A-83A9-ACA9445379E9}" srcOrd="0" destOrd="0" presId="urn:microsoft.com/office/officeart/2018/2/layout/IconVerticalSolidList"/>
    <dgm:cxn modelId="{225D9ECD-6388-47AF-BF74-7D37A80ECD53}" type="presParOf" srcId="{2081711B-5A88-467A-83A9-ACA9445379E9}" destId="{69577773-D4C5-4B0D-9AC4-D36B67475F65}" srcOrd="0" destOrd="0" presId="urn:microsoft.com/office/officeart/2018/2/layout/IconVerticalSolidList"/>
    <dgm:cxn modelId="{C9065841-9D8C-47ED-AE2B-616B43285286}" type="presParOf" srcId="{2081711B-5A88-467A-83A9-ACA9445379E9}" destId="{C3D40502-D8AC-4EEF-8C97-1570898335EB}" srcOrd="1" destOrd="0" presId="urn:microsoft.com/office/officeart/2018/2/layout/IconVerticalSolidList"/>
    <dgm:cxn modelId="{191582C9-CC11-4669-AC3E-75C67098CE93}" type="presParOf" srcId="{2081711B-5A88-467A-83A9-ACA9445379E9}" destId="{5C7507AE-570D-487E-8D82-7BF4C089CFD5}" srcOrd="2" destOrd="0" presId="urn:microsoft.com/office/officeart/2018/2/layout/IconVerticalSolidList"/>
    <dgm:cxn modelId="{80F2A8A1-9B82-4696-93C2-B601FBFC12F4}" type="presParOf" srcId="{2081711B-5A88-467A-83A9-ACA9445379E9}" destId="{103C5D71-E0CF-4484-B390-C26D7A4D5BF1}" srcOrd="3" destOrd="0" presId="urn:microsoft.com/office/officeart/2018/2/layout/IconVerticalSolidList"/>
    <dgm:cxn modelId="{934688DF-BADE-45C0-AD4F-1477AA425950}" type="presParOf" srcId="{41C20EA7-B32A-4D36-9045-B736330AF848}" destId="{476C7EB0-2588-435C-AF67-7E5299A6165B}" srcOrd="1" destOrd="0" presId="urn:microsoft.com/office/officeart/2018/2/layout/IconVerticalSolidList"/>
    <dgm:cxn modelId="{86583749-0573-46E5-9FE7-23975034ECB9}" type="presParOf" srcId="{41C20EA7-B32A-4D36-9045-B736330AF848}" destId="{6F6ADFA8-9AC6-48EE-AAA6-09E6A5645752}" srcOrd="2" destOrd="0" presId="urn:microsoft.com/office/officeart/2018/2/layout/IconVerticalSolidList"/>
    <dgm:cxn modelId="{FD47A6AB-B2E1-41B3-B3BE-C6269D84DE03}" type="presParOf" srcId="{6F6ADFA8-9AC6-48EE-AAA6-09E6A5645752}" destId="{08DA79F1-597C-4297-BBB3-128C259801FD}" srcOrd="0" destOrd="0" presId="urn:microsoft.com/office/officeart/2018/2/layout/IconVerticalSolidList"/>
    <dgm:cxn modelId="{A6009942-D004-4A5E-9668-253364B9329E}" type="presParOf" srcId="{6F6ADFA8-9AC6-48EE-AAA6-09E6A5645752}" destId="{8C7B8883-A5C7-4F2F-9CDA-ED58416DE263}" srcOrd="1" destOrd="0" presId="urn:microsoft.com/office/officeart/2018/2/layout/IconVerticalSolidList"/>
    <dgm:cxn modelId="{2122B8E6-01EC-4966-978A-A861CA3AE4B0}" type="presParOf" srcId="{6F6ADFA8-9AC6-48EE-AAA6-09E6A5645752}" destId="{1785F58F-E758-4B72-B316-4968927F59F7}" srcOrd="2" destOrd="0" presId="urn:microsoft.com/office/officeart/2018/2/layout/IconVerticalSolidList"/>
    <dgm:cxn modelId="{CC148AB5-7171-4443-A43D-C93C7DF08D4B}" type="presParOf" srcId="{6F6ADFA8-9AC6-48EE-AAA6-09E6A5645752}" destId="{C23B50EC-2B94-4853-BEAC-F091870C1180}" srcOrd="3" destOrd="0" presId="urn:microsoft.com/office/officeart/2018/2/layout/IconVerticalSolidList"/>
    <dgm:cxn modelId="{D54A766B-FA3B-4C26-A528-F1C74A825941}" type="presParOf" srcId="{41C20EA7-B32A-4D36-9045-B736330AF848}" destId="{8892A07A-229D-472C-A1C8-1DF9549A354F}" srcOrd="3" destOrd="0" presId="urn:microsoft.com/office/officeart/2018/2/layout/IconVerticalSolidList"/>
    <dgm:cxn modelId="{3E7CA56D-24F7-4AD8-86C1-D10BB9E0EEF8}" type="presParOf" srcId="{41C20EA7-B32A-4D36-9045-B736330AF848}" destId="{58B162AB-CD96-4D25-A30F-A2CA3B834393}" srcOrd="4" destOrd="0" presId="urn:microsoft.com/office/officeart/2018/2/layout/IconVerticalSolidList"/>
    <dgm:cxn modelId="{A6107C81-E554-44F9-9BB1-957072C42937}" type="presParOf" srcId="{58B162AB-CD96-4D25-A30F-A2CA3B834393}" destId="{F74EA3EC-1EB1-4D24-925A-E3753C6A3CC6}" srcOrd="0" destOrd="0" presId="urn:microsoft.com/office/officeart/2018/2/layout/IconVerticalSolidList"/>
    <dgm:cxn modelId="{E7F41606-6ECE-47C6-BE08-36A9BE794362}" type="presParOf" srcId="{58B162AB-CD96-4D25-A30F-A2CA3B834393}" destId="{9F13CE13-5AF1-4624-9780-55808AAF7DC2}" srcOrd="1" destOrd="0" presId="urn:microsoft.com/office/officeart/2018/2/layout/IconVerticalSolidList"/>
    <dgm:cxn modelId="{DC3E1C9D-C7FF-4AB6-BFB6-89D3D7DDFA10}" type="presParOf" srcId="{58B162AB-CD96-4D25-A30F-A2CA3B834393}" destId="{CCA318ED-DF42-4556-BA2F-7653E8220FD2}" srcOrd="2" destOrd="0" presId="urn:microsoft.com/office/officeart/2018/2/layout/IconVerticalSolidList"/>
    <dgm:cxn modelId="{B32535D6-DD68-4E1A-AAF3-17B3B1FFB83B}" type="presParOf" srcId="{58B162AB-CD96-4D25-A30F-A2CA3B834393}" destId="{6AFA82C2-C3C4-46C8-BCC4-6C10984F3C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9BCBD-A634-455C-8DD8-158404C70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5B5C2-0F5C-4672-AFDD-C5260106A8D8}">
      <dgm:prSet/>
      <dgm:spPr/>
      <dgm:t>
        <a:bodyPr/>
        <a:lstStyle/>
        <a:p>
          <a:r>
            <a:rPr lang="en-US" dirty="0"/>
            <a:t> Feature	       RDDs	                                           Data Frames</a:t>
          </a:r>
        </a:p>
      </dgm:t>
    </dgm:pt>
    <dgm:pt modelId="{06CAE40B-B1D9-453B-99A3-2A961C5ED780}" type="parTrans" cxnId="{24DDAFC6-63FF-4FA5-862C-F3C91C011325}">
      <dgm:prSet/>
      <dgm:spPr/>
      <dgm:t>
        <a:bodyPr/>
        <a:lstStyle/>
        <a:p>
          <a:endParaRPr lang="en-US"/>
        </a:p>
      </dgm:t>
    </dgm:pt>
    <dgm:pt modelId="{A6B08FE8-0D36-415B-B264-C2F1856157B8}" type="sibTrans" cxnId="{24DDAFC6-63FF-4FA5-862C-F3C91C011325}">
      <dgm:prSet/>
      <dgm:spPr/>
      <dgm:t>
        <a:bodyPr/>
        <a:lstStyle/>
        <a:p>
          <a:endParaRPr lang="en-US"/>
        </a:p>
      </dgm:t>
    </dgm:pt>
    <dgm:pt modelId="{AF2DD612-4BDF-46D3-97A0-586AC04F5C96}">
      <dgm:prSet/>
      <dgm:spPr/>
      <dgm:t>
        <a:bodyPr/>
        <a:lstStyle/>
        <a:p>
          <a:r>
            <a:rPr lang="en-US" dirty="0"/>
            <a:t>Structure	       Unstructured	                              Tabular (Columns &amp; Rows)</a:t>
          </a:r>
        </a:p>
      </dgm:t>
    </dgm:pt>
    <dgm:pt modelId="{C68F65AA-C448-45AB-8233-416EDB588090}" type="parTrans" cxnId="{C9CF4781-A46A-408A-9838-D07BFB9181B7}">
      <dgm:prSet/>
      <dgm:spPr/>
      <dgm:t>
        <a:bodyPr/>
        <a:lstStyle/>
        <a:p>
          <a:endParaRPr lang="en-US"/>
        </a:p>
      </dgm:t>
    </dgm:pt>
    <dgm:pt modelId="{EB49654B-2BCF-46BC-9977-8599CADD31E9}" type="sibTrans" cxnId="{C9CF4781-A46A-408A-9838-D07BFB9181B7}">
      <dgm:prSet/>
      <dgm:spPr/>
      <dgm:t>
        <a:bodyPr/>
        <a:lstStyle/>
        <a:p>
          <a:endParaRPr lang="en-US"/>
        </a:p>
      </dgm:t>
    </dgm:pt>
    <dgm:pt modelId="{7E277A61-F5EB-43E1-BC55-48FAEB6A16D0}">
      <dgm:prSet/>
      <dgm:spPr/>
      <dgm:t>
        <a:bodyPr/>
        <a:lstStyle/>
        <a:p>
          <a:r>
            <a:rPr lang="en-US" dirty="0"/>
            <a:t>Performance	       Slower	                                            Optimized (Catalyst Optimizer)</a:t>
          </a:r>
        </a:p>
      </dgm:t>
    </dgm:pt>
    <dgm:pt modelId="{DBEC7D4E-E215-429B-8D95-9B1CCCDCB57B}" type="parTrans" cxnId="{562E2657-60EF-4E04-BA60-2F14B29E147B}">
      <dgm:prSet/>
      <dgm:spPr/>
      <dgm:t>
        <a:bodyPr/>
        <a:lstStyle/>
        <a:p>
          <a:endParaRPr lang="en-US"/>
        </a:p>
      </dgm:t>
    </dgm:pt>
    <dgm:pt modelId="{4E70E9E5-3F13-4B4B-B652-C1EAB2AF0DDE}" type="sibTrans" cxnId="{562E2657-60EF-4E04-BA60-2F14B29E147B}">
      <dgm:prSet/>
      <dgm:spPr/>
      <dgm:t>
        <a:bodyPr/>
        <a:lstStyle/>
        <a:p>
          <a:endParaRPr lang="en-US"/>
        </a:p>
      </dgm:t>
    </dgm:pt>
    <dgm:pt modelId="{6EAEA9F6-8EF3-44EB-885D-D0AEE96F0B3D}">
      <dgm:prSet/>
      <dgm:spPr/>
      <dgm:t>
        <a:bodyPr/>
        <a:lstStyle/>
        <a:p>
          <a:r>
            <a:rPr lang="en-US" dirty="0"/>
            <a:t>Operations	        Low-level API	                              High-level API (SQL &amp; Functions)</a:t>
          </a:r>
        </a:p>
      </dgm:t>
    </dgm:pt>
    <dgm:pt modelId="{F564DB35-86F8-45C9-9EB9-3EF1E0165546}" type="parTrans" cxnId="{B645E4BE-5669-4602-9B36-FCCE1CB6B29B}">
      <dgm:prSet/>
      <dgm:spPr/>
      <dgm:t>
        <a:bodyPr/>
        <a:lstStyle/>
        <a:p>
          <a:endParaRPr lang="en-US"/>
        </a:p>
      </dgm:t>
    </dgm:pt>
    <dgm:pt modelId="{569C9D56-2B64-41E7-BA09-2A78BC0B43C6}" type="sibTrans" cxnId="{B645E4BE-5669-4602-9B36-FCCE1CB6B29B}">
      <dgm:prSet/>
      <dgm:spPr/>
      <dgm:t>
        <a:bodyPr/>
        <a:lstStyle/>
        <a:p>
          <a:endParaRPr lang="en-US"/>
        </a:p>
      </dgm:t>
    </dgm:pt>
    <dgm:pt modelId="{C73E72CD-1593-4449-BFB1-987B2FA40796}">
      <dgm:prSet/>
      <dgm:spPr/>
      <dgm:t>
        <a:bodyPr/>
        <a:lstStyle/>
        <a:p>
          <a:r>
            <a:rPr lang="en-US" dirty="0"/>
            <a:t>Storage	        Java/Python objects	                Efficient storage in Tungsten format</a:t>
          </a:r>
        </a:p>
      </dgm:t>
    </dgm:pt>
    <dgm:pt modelId="{F3D363AF-6B4D-44D8-91AA-BAE5751F354D}" type="parTrans" cxnId="{5886A7FD-1173-4A55-88EB-13EFDC6F5AC2}">
      <dgm:prSet/>
      <dgm:spPr/>
      <dgm:t>
        <a:bodyPr/>
        <a:lstStyle/>
        <a:p>
          <a:endParaRPr lang="en-US"/>
        </a:p>
      </dgm:t>
    </dgm:pt>
    <dgm:pt modelId="{CB840227-DF94-41A3-8594-5E96C7E1F315}" type="sibTrans" cxnId="{5886A7FD-1173-4A55-88EB-13EFDC6F5AC2}">
      <dgm:prSet/>
      <dgm:spPr/>
      <dgm:t>
        <a:bodyPr/>
        <a:lstStyle/>
        <a:p>
          <a:endParaRPr lang="en-US"/>
        </a:p>
      </dgm:t>
    </dgm:pt>
    <dgm:pt modelId="{C72CBFB6-E175-4393-B7BD-865247DDCD08}">
      <dgm:prSet/>
      <dgm:spPr/>
      <dgm:t>
        <a:bodyPr/>
        <a:lstStyle/>
        <a:p>
          <a:r>
            <a:rPr lang="en-US" dirty="0"/>
            <a:t>Optimization	        No optimization	                              Uses Catalyst &amp; Tungsten optimization</a:t>
          </a:r>
        </a:p>
      </dgm:t>
    </dgm:pt>
    <dgm:pt modelId="{CCF43836-400A-4649-AA1F-B44DD764541A}" type="parTrans" cxnId="{E155D97A-1E63-495B-A168-D770F2D2631E}">
      <dgm:prSet/>
      <dgm:spPr/>
      <dgm:t>
        <a:bodyPr/>
        <a:lstStyle/>
        <a:p>
          <a:endParaRPr lang="en-US"/>
        </a:p>
      </dgm:t>
    </dgm:pt>
    <dgm:pt modelId="{85499C6D-4274-4225-BA76-D0FDA54A770A}" type="sibTrans" cxnId="{E155D97A-1E63-495B-A168-D770F2D2631E}">
      <dgm:prSet/>
      <dgm:spPr/>
      <dgm:t>
        <a:bodyPr/>
        <a:lstStyle/>
        <a:p>
          <a:endParaRPr lang="en-US"/>
        </a:p>
      </dgm:t>
    </dgm:pt>
    <dgm:pt modelId="{69AAC3AD-19F3-9C45-8D7D-CC314285A54A}" type="pres">
      <dgm:prSet presAssocID="{3939BCBD-A634-455C-8DD8-158404C70E8A}" presName="linear" presStyleCnt="0">
        <dgm:presLayoutVars>
          <dgm:animLvl val="lvl"/>
          <dgm:resizeHandles val="exact"/>
        </dgm:presLayoutVars>
      </dgm:prSet>
      <dgm:spPr/>
    </dgm:pt>
    <dgm:pt modelId="{D0DBA2F0-1D7F-1F4E-B6C5-1BEC8EBC2498}" type="pres">
      <dgm:prSet presAssocID="{1515B5C2-0F5C-4672-AFDD-C5260106A8D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4A07D84-DC85-D947-8A07-DDB045752061}" type="pres">
      <dgm:prSet presAssocID="{A6B08FE8-0D36-415B-B264-C2F1856157B8}" presName="spacer" presStyleCnt="0"/>
      <dgm:spPr/>
    </dgm:pt>
    <dgm:pt modelId="{F7BDA624-5980-0C41-B7DB-BBE2746034AE}" type="pres">
      <dgm:prSet presAssocID="{AF2DD612-4BDF-46D3-97A0-586AC04F5C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1F8FA2A-3807-AF49-B3C0-470DBB32F9E4}" type="pres">
      <dgm:prSet presAssocID="{EB49654B-2BCF-46BC-9977-8599CADD31E9}" presName="spacer" presStyleCnt="0"/>
      <dgm:spPr/>
    </dgm:pt>
    <dgm:pt modelId="{197597AC-F856-A44E-93A7-1009EE146442}" type="pres">
      <dgm:prSet presAssocID="{7E277A61-F5EB-43E1-BC55-48FAEB6A16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A13C35C-81EC-8B43-88E8-D5131B5CCC55}" type="pres">
      <dgm:prSet presAssocID="{4E70E9E5-3F13-4B4B-B652-C1EAB2AF0DDE}" presName="spacer" presStyleCnt="0"/>
      <dgm:spPr/>
    </dgm:pt>
    <dgm:pt modelId="{5683A0E4-4D4A-DA4B-B802-97C63B6F1709}" type="pres">
      <dgm:prSet presAssocID="{6EAEA9F6-8EF3-44EB-885D-D0AEE96F0B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AF4F64-36C8-8C41-B1B9-EBB87FE1AED6}" type="pres">
      <dgm:prSet presAssocID="{569C9D56-2B64-41E7-BA09-2A78BC0B43C6}" presName="spacer" presStyleCnt="0"/>
      <dgm:spPr/>
    </dgm:pt>
    <dgm:pt modelId="{0230D4FE-6007-A041-AF9F-0F71428965A1}" type="pres">
      <dgm:prSet presAssocID="{C73E72CD-1593-4449-BFB1-987B2FA4079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B8D4458-0C66-3945-B378-B9D78B95400F}" type="pres">
      <dgm:prSet presAssocID="{CB840227-DF94-41A3-8594-5E96C7E1F315}" presName="spacer" presStyleCnt="0"/>
      <dgm:spPr/>
    </dgm:pt>
    <dgm:pt modelId="{C1EB0539-641D-E24F-AE15-4CC06F4F2A81}" type="pres">
      <dgm:prSet presAssocID="{C72CBFB6-E175-4393-B7BD-865247DDCD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2D94226-1E54-4F45-B562-A29FF613F4D0}" type="presOf" srcId="{AF2DD612-4BDF-46D3-97A0-586AC04F5C96}" destId="{F7BDA624-5980-0C41-B7DB-BBE2746034AE}" srcOrd="0" destOrd="0" presId="urn:microsoft.com/office/officeart/2005/8/layout/vList2"/>
    <dgm:cxn modelId="{1CD55941-D30F-BA4D-B55A-412242CBE79C}" type="presOf" srcId="{1515B5C2-0F5C-4672-AFDD-C5260106A8D8}" destId="{D0DBA2F0-1D7F-1F4E-B6C5-1BEC8EBC2498}" srcOrd="0" destOrd="0" presId="urn:microsoft.com/office/officeart/2005/8/layout/vList2"/>
    <dgm:cxn modelId="{73177566-8E21-E149-A87E-8AB9524F1DBE}" type="presOf" srcId="{3939BCBD-A634-455C-8DD8-158404C70E8A}" destId="{69AAC3AD-19F3-9C45-8D7D-CC314285A54A}" srcOrd="0" destOrd="0" presId="urn:microsoft.com/office/officeart/2005/8/layout/vList2"/>
    <dgm:cxn modelId="{5D0B0B67-1D4B-5244-9809-D3BB216AED46}" type="presOf" srcId="{C73E72CD-1593-4449-BFB1-987B2FA40796}" destId="{0230D4FE-6007-A041-AF9F-0F71428965A1}" srcOrd="0" destOrd="0" presId="urn:microsoft.com/office/officeart/2005/8/layout/vList2"/>
    <dgm:cxn modelId="{759E074C-22F8-BA44-A4BD-C17366309320}" type="presOf" srcId="{7E277A61-F5EB-43E1-BC55-48FAEB6A16D0}" destId="{197597AC-F856-A44E-93A7-1009EE146442}" srcOrd="0" destOrd="0" presId="urn:microsoft.com/office/officeart/2005/8/layout/vList2"/>
    <dgm:cxn modelId="{562E2657-60EF-4E04-BA60-2F14B29E147B}" srcId="{3939BCBD-A634-455C-8DD8-158404C70E8A}" destId="{7E277A61-F5EB-43E1-BC55-48FAEB6A16D0}" srcOrd="2" destOrd="0" parTransId="{DBEC7D4E-E215-429B-8D95-9B1CCCDCB57B}" sibTransId="{4E70E9E5-3F13-4B4B-B652-C1EAB2AF0DDE}"/>
    <dgm:cxn modelId="{E155D97A-1E63-495B-A168-D770F2D2631E}" srcId="{3939BCBD-A634-455C-8DD8-158404C70E8A}" destId="{C72CBFB6-E175-4393-B7BD-865247DDCD08}" srcOrd="5" destOrd="0" parTransId="{CCF43836-400A-4649-AA1F-B44DD764541A}" sibTransId="{85499C6D-4274-4225-BA76-D0FDA54A770A}"/>
    <dgm:cxn modelId="{C9CF4781-A46A-408A-9838-D07BFB9181B7}" srcId="{3939BCBD-A634-455C-8DD8-158404C70E8A}" destId="{AF2DD612-4BDF-46D3-97A0-586AC04F5C96}" srcOrd="1" destOrd="0" parTransId="{C68F65AA-C448-45AB-8233-416EDB588090}" sibTransId="{EB49654B-2BCF-46BC-9977-8599CADD31E9}"/>
    <dgm:cxn modelId="{B645E4BE-5669-4602-9B36-FCCE1CB6B29B}" srcId="{3939BCBD-A634-455C-8DD8-158404C70E8A}" destId="{6EAEA9F6-8EF3-44EB-885D-D0AEE96F0B3D}" srcOrd="3" destOrd="0" parTransId="{F564DB35-86F8-45C9-9EB9-3EF1E0165546}" sibTransId="{569C9D56-2B64-41E7-BA09-2A78BC0B43C6}"/>
    <dgm:cxn modelId="{24DDAFC6-63FF-4FA5-862C-F3C91C011325}" srcId="{3939BCBD-A634-455C-8DD8-158404C70E8A}" destId="{1515B5C2-0F5C-4672-AFDD-C5260106A8D8}" srcOrd="0" destOrd="0" parTransId="{06CAE40B-B1D9-453B-99A3-2A961C5ED780}" sibTransId="{A6B08FE8-0D36-415B-B264-C2F1856157B8}"/>
    <dgm:cxn modelId="{61EE2CD2-48A0-E243-A5F9-C176FEC66F77}" type="presOf" srcId="{C72CBFB6-E175-4393-B7BD-865247DDCD08}" destId="{C1EB0539-641D-E24F-AE15-4CC06F4F2A81}" srcOrd="0" destOrd="0" presId="urn:microsoft.com/office/officeart/2005/8/layout/vList2"/>
    <dgm:cxn modelId="{89B285D4-0F1E-C341-A38B-04972B441C60}" type="presOf" srcId="{6EAEA9F6-8EF3-44EB-885D-D0AEE96F0B3D}" destId="{5683A0E4-4D4A-DA4B-B802-97C63B6F1709}" srcOrd="0" destOrd="0" presId="urn:microsoft.com/office/officeart/2005/8/layout/vList2"/>
    <dgm:cxn modelId="{5886A7FD-1173-4A55-88EB-13EFDC6F5AC2}" srcId="{3939BCBD-A634-455C-8DD8-158404C70E8A}" destId="{C73E72CD-1593-4449-BFB1-987B2FA40796}" srcOrd="4" destOrd="0" parTransId="{F3D363AF-6B4D-44D8-91AA-BAE5751F354D}" sibTransId="{CB840227-DF94-41A3-8594-5E96C7E1F315}"/>
    <dgm:cxn modelId="{0818E50A-AC5B-8143-A907-25DD8BBE7AE4}" type="presParOf" srcId="{69AAC3AD-19F3-9C45-8D7D-CC314285A54A}" destId="{D0DBA2F0-1D7F-1F4E-B6C5-1BEC8EBC2498}" srcOrd="0" destOrd="0" presId="urn:microsoft.com/office/officeart/2005/8/layout/vList2"/>
    <dgm:cxn modelId="{00C1F24E-655E-7044-AA97-3F8465CAE00E}" type="presParOf" srcId="{69AAC3AD-19F3-9C45-8D7D-CC314285A54A}" destId="{84A07D84-DC85-D947-8A07-DDB045752061}" srcOrd="1" destOrd="0" presId="urn:microsoft.com/office/officeart/2005/8/layout/vList2"/>
    <dgm:cxn modelId="{D4DDC0D1-D535-5043-9FCD-A1CA804E4F33}" type="presParOf" srcId="{69AAC3AD-19F3-9C45-8D7D-CC314285A54A}" destId="{F7BDA624-5980-0C41-B7DB-BBE2746034AE}" srcOrd="2" destOrd="0" presId="urn:microsoft.com/office/officeart/2005/8/layout/vList2"/>
    <dgm:cxn modelId="{4922E704-3BDC-5947-BB18-6617C37056E8}" type="presParOf" srcId="{69AAC3AD-19F3-9C45-8D7D-CC314285A54A}" destId="{31F8FA2A-3807-AF49-B3C0-470DBB32F9E4}" srcOrd="3" destOrd="0" presId="urn:microsoft.com/office/officeart/2005/8/layout/vList2"/>
    <dgm:cxn modelId="{46E7A236-1B67-024B-8CA0-7D788F8DBF75}" type="presParOf" srcId="{69AAC3AD-19F3-9C45-8D7D-CC314285A54A}" destId="{197597AC-F856-A44E-93A7-1009EE146442}" srcOrd="4" destOrd="0" presId="urn:microsoft.com/office/officeart/2005/8/layout/vList2"/>
    <dgm:cxn modelId="{EB0EF8E6-6A2B-3248-A329-6B0092F0A4E4}" type="presParOf" srcId="{69AAC3AD-19F3-9C45-8D7D-CC314285A54A}" destId="{BA13C35C-81EC-8B43-88E8-D5131B5CCC55}" srcOrd="5" destOrd="0" presId="urn:microsoft.com/office/officeart/2005/8/layout/vList2"/>
    <dgm:cxn modelId="{A88E5233-CAEB-2149-880D-A0AFDE13555F}" type="presParOf" srcId="{69AAC3AD-19F3-9C45-8D7D-CC314285A54A}" destId="{5683A0E4-4D4A-DA4B-B802-97C63B6F1709}" srcOrd="6" destOrd="0" presId="urn:microsoft.com/office/officeart/2005/8/layout/vList2"/>
    <dgm:cxn modelId="{CE673014-B563-774F-800F-26CB5EA45B2B}" type="presParOf" srcId="{69AAC3AD-19F3-9C45-8D7D-CC314285A54A}" destId="{C6AF4F64-36C8-8C41-B1B9-EBB87FE1AED6}" srcOrd="7" destOrd="0" presId="urn:microsoft.com/office/officeart/2005/8/layout/vList2"/>
    <dgm:cxn modelId="{F581A535-DE0B-E14B-997B-7AC161BCD00B}" type="presParOf" srcId="{69AAC3AD-19F3-9C45-8D7D-CC314285A54A}" destId="{0230D4FE-6007-A041-AF9F-0F71428965A1}" srcOrd="8" destOrd="0" presId="urn:microsoft.com/office/officeart/2005/8/layout/vList2"/>
    <dgm:cxn modelId="{B74C5429-DEEB-4049-BA43-1B08A8ACF913}" type="presParOf" srcId="{69AAC3AD-19F3-9C45-8D7D-CC314285A54A}" destId="{0B8D4458-0C66-3945-B378-B9D78B95400F}" srcOrd="9" destOrd="0" presId="urn:microsoft.com/office/officeart/2005/8/layout/vList2"/>
    <dgm:cxn modelId="{BBF8D84F-34C4-854E-9C21-B95CDAA2449E}" type="presParOf" srcId="{69AAC3AD-19F3-9C45-8D7D-CC314285A54A}" destId="{C1EB0539-641D-E24F-AE15-4CC06F4F2A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77773-D4C5-4B0D-9AC4-D36B67475F65}">
      <dsp:nvSpPr>
        <dsp:cNvPr id="0" name=""/>
        <dsp:cNvSpPr/>
      </dsp:nvSpPr>
      <dsp:spPr>
        <a:xfrm>
          <a:off x="0" y="614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40502-D8AC-4EEF-8C97-1570898335EB}">
      <dsp:nvSpPr>
        <dsp:cNvPr id="0" name=""/>
        <dsp:cNvSpPr/>
      </dsp:nvSpPr>
      <dsp:spPr>
        <a:xfrm>
          <a:off x="435058" y="324211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C5D71-E0CF-4484-B390-C26D7A4D5BF1}">
      <dsp:nvSpPr>
        <dsp:cNvPr id="0" name=""/>
        <dsp:cNvSpPr/>
      </dsp:nvSpPr>
      <dsp:spPr>
        <a:xfrm>
          <a:off x="1661133" y="614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Spark is an open-source, distributed computing framework designed for fast and scalable big data processing.</a:t>
          </a:r>
        </a:p>
      </dsp:txBody>
      <dsp:txXfrm>
        <a:off x="1661133" y="614"/>
        <a:ext cx="4471103" cy="1438210"/>
      </dsp:txXfrm>
    </dsp:sp>
    <dsp:sp modelId="{08DA79F1-597C-4297-BBB3-128C259801FD}">
      <dsp:nvSpPr>
        <dsp:cNvPr id="0" name=""/>
        <dsp:cNvSpPr/>
      </dsp:nvSpPr>
      <dsp:spPr>
        <a:xfrm>
          <a:off x="0" y="1798377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B8883-A5C7-4F2F-9CDA-ED58416DE263}">
      <dsp:nvSpPr>
        <dsp:cNvPr id="0" name=""/>
        <dsp:cNvSpPr/>
      </dsp:nvSpPr>
      <dsp:spPr>
        <a:xfrm>
          <a:off x="435058" y="2121975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B50EC-2B94-4853-BEAC-F091870C1180}">
      <dsp:nvSpPr>
        <dsp:cNvPr id="0" name=""/>
        <dsp:cNvSpPr/>
      </dsp:nvSpPr>
      <dsp:spPr>
        <a:xfrm>
          <a:off x="1661133" y="1798377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Originally developed at UC Berkeley’s AMPLab, Spark is now one of the most widely used frameworks in the big data ecosystem.</a:t>
          </a:r>
        </a:p>
      </dsp:txBody>
      <dsp:txXfrm>
        <a:off x="1661133" y="1798377"/>
        <a:ext cx="4471103" cy="1438210"/>
      </dsp:txXfrm>
    </dsp:sp>
    <dsp:sp modelId="{F74EA3EC-1EB1-4D24-925A-E3753C6A3CC6}">
      <dsp:nvSpPr>
        <dsp:cNvPr id="0" name=""/>
        <dsp:cNvSpPr/>
      </dsp:nvSpPr>
      <dsp:spPr>
        <a:xfrm>
          <a:off x="0" y="3596140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CE13-5AF1-4624-9780-55808AAF7DC2}">
      <dsp:nvSpPr>
        <dsp:cNvPr id="0" name=""/>
        <dsp:cNvSpPr/>
      </dsp:nvSpPr>
      <dsp:spPr>
        <a:xfrm>
          <a:off x="435058" y="3919738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82C2-C3C4-46C8-BCC4-6C10984F3C87}">
      <dsp:nvSpPr>
        <dsp:cNvPr id="0" name=""/>
        <dsp:cNvSpPr/>
      </dsp:nvSpPr>
      <dsp:spPr>
        <a:xfrm>
          <a:off x="1661133" y="3596140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provides fast , scalable and in-memory data processing.</a:t>
          </a:r>
        </a:p>
      </dsp:txBody>
      <dsp:txXfrm>
        <a:off x="1661133" y="3596140"/>
        <a:ext cx="4471103" cy="1438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BA2F0-1D7F-1F4E-B6C5-1BEC8EBC2498}">
      <dsp:nvSpPr>
        <dsp:cNvPr id="0" name=""/>
        <dsp:cNvSpPr/>
      </dsp:nvSpPr>
      <dsp:spPr>
        <a:xfrm>
          <a:off x="0" y="4078"/>
          <a:ext cx="1102518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Feature	       RDDs	                                           Data Frames</a:t>
          </a:r>
        </a:p>
      </dsp:txBody>
      <dsp:txXfrm>
        <a:off x="23417" y="27495"/>
        <a:ext cx="10978351" cy="432866"/>
      </dsp:txXfrm>
    </dsp:sp>
    <dsp:sp modelId="{F7BDA624-5980-0C41-B7DB-BBE2746034AE}">
      <dsp:nvSpPr>
        <dsp:cNvPr id="0" name=""/>
        <dsp:cNvSpPr/>
      </dsp:nvSpPr>
      <dsp:spPr>
        <a:xfrm>
          <a:off x="0" y="541378"/>
          <a:ext cx="1102518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Structure	       Unstructured	                              Tabular (Columns &amp; Rows)</a:t>
          </a:r>
        </a:p>
      </dsp:txBody>
      <dsp:txXfrm>
        <a:off x="23417" y="564795"/>
        <a:ext cx="10978351" cy="432866"/>
      </dsp:txXfrm>
    </dsp:sp>
    <dsp:sp modelId="{197597AC-F856-A44E-93A7-1009EE146442}">
      <dsp:nvSpPr>
        <dsp:cNvPr id="0" name=""/>
        <dsp:cNvSpPr/>
      </dsp:nvSpPr>
      <dsp:spPr>
        <a:xfrm>
          <a:off x="0" y="1078678"/>
          <a:ext cx="1102518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	       Slower	                                            Optimized (Catalyst Optimizer)</a:t>
          </a:r>
        </a:p>
      </dsp:txBody>
      <dsp:txXfrm>
        <a:off x="23417" y="1102095"/>
        <a:ext cx="10978351" cy="432866"/>
      </dsp:txXfrm>
    </dsp:sp>
    <dsp:sp modelId="{5683A0E4-4D4A-DA4B-B802-97C63B6F1709}">
      <dsp:nvSpPr>
        <dsp:cNvPr id="0" name=""/>
        <dsp:cNvSpPr/>
      </dsp:nvSpPr>
      <dsp:spPr>
        <a:xfrm>
          <a:off x="0" y="1615978"/>
          <a:ext cx="1102518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Operations	        Low-level API	                              High-level API (SQL &amp; Functions)</a:t>
          </a:r>
        </a:p>
      </dsp:txBody>
      <dsp:txXfrm>
        <a:off x="23417" y="1639395"/>
        <a:ext cx="10978351" cy="432866"/>
      </dsp:txXfrm>
    </dsp:sp>
    <dsp:sp modelId="{0230D4FE-6007-A041-AF9F-0F71428965A1}">
      <dsp:nvSpPr>
        <dsp:cNvPr id="0" name=""/>
        <dsp:cNvSpPr/>
      </dsp:nvSpPr>
      <dsp:spPr>
        <a:xfrm>
          <a:off x="0" y="2153278"/>
          <a:ext cx="1102518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	        Java/Python objects	                Efficient storage in Tungsten format</a:t>
          </a:r>
        </a:p>
      </dsp:txBody>
      <dsp:txXfrm>
        <a:off x="23417" y="2176695"/>
        <a:ext cx="10978351" cy="432866"/>
      </dsp:txXfrm>
    </dsp:sp>
    <dsp:sp modelId="{C1EB0539-641D-E24F-AE15-4CC06F4F2A81}">
      <dsp:nvSpPr>
        <dsp:cNvPr id="0" name=""/>
        <dsp:cNvSpPr/>
      </dsp:nvSpPr>
      <dsp:spPr>
        <a:xfrm>
          <a:off x="0" y="2690578"/>
          <a:ext cx="1102518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Optimization	        No optimization	                              Uses Catalyst &amp; Tungsten optimization</a:t>
          </a:r>
        </a:p>
      </dsp:txBody>
      <dsp:txXfrm>
        <a:off x="23417" y="2713995"/>
        <a:ext cx="10978351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87CDF-AAAD-4A09-B79D-B41889FD2B8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78E8-8363-4D95-8D1C-85B1266DC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578E8-8363-4D95-8D1C-85B1266DC74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15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F0415C6-A93D-4BE9-0F9A-18529B76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6F7D-C560-B317-6BC4-5C34884F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Resilient Distributed Datasets (RDDs) in Apache Spark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1AE2CAC-E6AC-B022-4184-3D372E9E6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992" y="1201002"/>
            <a:ext cx="6197007" cy="431282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Resilient Distributed Datasets (RDDs) in Apache Spark</a:t>
            </a:r>
          </a:p>
          <a:p>
            <a:pPr marL="182880">
              <a:lnSpc>
                <a:spcPct val="110000"/>
              </a:lnSpc>
            </a:pPr>
            <a:endParaRPr lang="en-US" dirty="0"/>
          </a:p>
          <a:p>
            <a:pPr marL="182880">
              <a:lnSpc>
                <a:spcPct val="110000"/>
              </a:lnSpc>
            </a:pPr>
            <a:r>
              <a:rPr lang="en-US" dirty="0"/>
              <a:t>Team Members :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Jaideep D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Loka Nehan Reddy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JVBS </a:t>
            </a:r>
            <a:r>
              <a:rPr lang="en-US" dirty="0" err="1"/>
              <a:t>Satwik</a:t>
            </a:r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op view of cubes connected with black lines">
            <a:extLst>
              <a:ext uri="{FF2B5EF4-FFF2-40B4-BE49-F238E27FC236}">
                <a16:creationId xmlns:a16="http://schemas.microsoft.com/office/drawing/2014/main" id="{26E40D26-A5F5-846C-6A28-D78E4C8AA8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24537-22D7-4CB0-C67F-66FF4C0B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dirty="0"/>
              <a:t>What is a Data Frame in Spark?</a:t>
            </a:r>
            <a:br>
              <a:rPr lang="en-US" dirty="0"/>
            </a:b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12FA7DF-3C7F-A81F-F405-5CCD2272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 Data Frame in Apache Spark is a distributed collection of data organized into named columns. It is similar to: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Tables in relational databases (SQL)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Data Frames in Pandas (Python) and 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Key Features of Data Frames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Schema-based – Data is stored in a structured format with column names and types.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Optimized for Performance – Uses Catalyst Optimizer for query optimization.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– Data is spread across a cluster for parallel processing.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Interoperable – Supports Spark SQL API and works with multiple data sources (CSV, JSON, Parquet, databases).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0D4DC-C826-0083-A0BD-9BEC6285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Key Differences Between RDDs and DataFrames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AB05D16-3A14-7A12-C616-0A5D35805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42653"/>
              </p:ext>
            </p:extLst>
          </p:nvPr>
        </p:nvGraphicFramePr>
        <p:xfrm>
          <a:off x="758824" y="2607732"/>
          <a:ext cx="11025186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98507-B942-1AEA-4577-DDC7E8AC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AB97-CA40-3361-2FEB-EC978463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1998325"/>
            <a:ext cx="6108191" cy="438418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"In conclusion, Resilient Distributed Datasets (RDDs) are the backbone of Apache Spark, enabling efficient distributed data processing. They offer immutability, fault tolerance, and parallel execution, making them a powerful tool for handling large-scale data. However, with the introduction of </a:t>
            </a:r>
            <a:r>
              <a:rPr lang="en-US" dirty="0" err="1"/>
              <a:t>DataFrames</a:t>
            </a:r>
            <a:r>
              <a:rPr lang="en-US" dirty="0"/>
              <a:t>, Spark provides an optimized alternative for structured data processing. While RDDs give fine-grained control, </a:t>
            </a:r>
            <a:r>
              <a:rPr lang="en-US" dirty="0" err="1"/>
              <a:t>DataFrames</a:t>
            </a:r>
            <a:r>
              <a:rPr lang="en-US" dirty="0"/>
              <a:t> offer better performance and ease of use. The best approach is to use </a:t>
            </a:r>
            <a:r>
              <a:rPr lang="en-US" dirty="0" err="1"/>
              <a:t>DataFrames</a:t>
            </a:r>
            <a:r>
              <a:rPr lang="en-US" dirty="0"/>
              <a:t> whenever possible and RDDs when specific low-level transformations are required. Understanding these differences allows us to make informed choices while working with big data. Thank you!"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A013FADA-00F3-808A-4446-7E2F0E47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4D13C-46E1-453F-CC67-0EE3D480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sz="5100"/>
              <a:t>Introduction to Apache Spark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6277E02-157A-03DA-DB93-09134184B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93173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86C-7A46-97EE-40E4-34D533F7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73" y="523194"/>
            <a:ext cx="5920896" cy="596904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an RDD (Resilient Distributed Dataset)?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Definition: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 RDD is the fundamental data structure in Apache Spark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that stores data across multiple machines in a cluster.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Enables parallel data processing across multiple nodes.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Key Characteristics: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🟢 Immutable &amp; Distributed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   Data is split into partitions and stored across multiple nodes.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Once created, an RDD cannot be modified—new RDDs are derived through transformations.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🟢 Lazy Evaluation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    Operations are executed only when an action is called.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Reduces unnecessary computations, improving efficiency.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🟢 </a:t>
            </a:r>
            <a:r>
              <a:rPr lang="en-US" sz="1800" dirty="0"/>
              <a:t>Fault Tolerance</a:t>
            </a:r>
            <a:br>
              <a:rPr lang="en-US" sz="1800" dirty="0"/>
            </a:br>
            <a:r>
              <a:rPr lang="en-US" sz="1800" dirty="0"/>
              <a:t>     Uses lineage (DAG tracking) to recompute lost partitions in    case of node failure.</a:t>
            </a:r>
            <a:br>
              <a:rPr lang="en-US" sz="1800" dirty="0"/>
            </a:br>
            <a:r>
              <a:rPr lang="en-US" sz="1800" dirty="0"/>
              <a:t>    No need for data replication like in Hadoop.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🟢 Parallel Processing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     RDD operations run concurrently on different nodes.</a:t>
            </a:r>
            <a:b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In-memory computation boosts performance over disk-based systems.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Database">
            <a:extLst>
              <a:ext uri="{FF2B5EF4-FFF2-40B4-BE49-F238E27FC236}">
                <a16:creationId xmlns:a16="http://schemas.microsoft.com/office/drawing/2014/main" id="{3899C7B1-F6FA-ECAE-C441-0A9F12CA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073" y="1613916"/>
            <a:ext cx="3630167" cy="3630167"/>
          </a:xfrm>
          <a:prstGeom prst="rect">
            <a:avLst/>
          </a:prstGeom>
        </p:spPr>
      </p:pic>
      <p:sp>
        <p:nvSpPr>
          <p:cNvPr id="5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9B6B4-A712-0615-8EF4-7A936149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9" y="1453896"/>
            <a:ext cx="6301805" cy="452154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4D84-894B-34AF-F02D-A5A29329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91" y="1453896"/>
            <a:ext cx="4541207" cy="31581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Resilient: Recovers lost data automatically.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Distributed: Data is split across cluster nodes.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Lazy Evaluation: Optimizes execution by deferring computations.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Immutable: Once created, cannot be modified.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Fault-tolerant: Uses lineage graphs to recompute lost data.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25B41-C137-A9D1-637B-EB68149E6C4A}"/>
              </a:ext>
            </a:extLst>
          </p:cNvPr>
          <p:cNvSpPr txBox="1"/>
          <p:nvPr/>
        </p:nvSpPr>
        <p:spPr>
          <a:xfrm>
            <a:off x="3829968" y="210533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Key Features of RDDs</a:t>
            </a:r>
          </a:p>
        </p:txBody>
      </p:sp>
    </p:spTree>
    <p:extLst>
      <p:ext uri="{BB962C8B-B14F-4D97-AF65-F5344CB8AC3E}">
        <p14:creationId xmlns:p14="http://schemas.microsoft.com/office/powerpoint/2010/main" val="69089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8A2E0-E8D4-6217-1D5A-12097F89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EBF6BD-9B5B-EEAE-8C34-D6F93F93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D6BA77-CACF-BF93-EECC-F1554123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D52EBEA-ABD0-EF90-F149-763ABA2A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92CCF-F113-02FB-E01C-91772001A6FF}"/>
              </a:ext>
            </a:extLst>
          </p:cNvPr>
          <p:cNvSpPr txBox="1"/>
          <p:nvPr/>
        </p:nvSpPr>
        <p:spPr>
          <a:xfrm>
            <a:off x="3829968" y="210533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Sources of RDDs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506F5-B2BA-0FC8-2DE1-F52D9ECE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93" y="1229471"/>
            <a:ext cx="5172075" cy="458152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313C659-7A61-100E-6837-8B57FF87C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1244" y="1229471"/>
            <a:ext cx="434676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Hadoop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Spark can read data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HDFS (Hadoop Distributed File System)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compatible with the Hadoop ecosystem.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HBase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NoSQL database that stores large amounts of sparse data. Spark can integrate with HBase to process its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Hive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data warehouse that provides SQL-like querying on Hadoop. Spark can process data stored in Hive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cloud-based storage service used to store and retrieve large datasets, which Spark can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Data Sources (Relational Databases, Local Files, etc.)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Spark can also create RDDs from structured databases (e.g., MySQL, PostgreSQL) or local file systems. </a:t>
            </a:r>
          </a:p>
        </p:txBody>
      </p:sp>
    </p:spTree>
    <p:extLst>
      <p:ext uri="{BB962C8B-B14F-4D97-AF65-F5344CB8AC3E}">
        <p14:creationId xmlns:p14="http://schemas.microsoft.com/office/powerpoint/2010/main" val="243063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6FF0-93A7-BD35-37BC-E5F4CF1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28600"/>
            <a:ext cx="10387584" cy="960120"/>
          </a:xfrm>
        </p:spPr>
        <p:txBody>
          <a:bodyPr>
            <a:normAutofit/>
          </a:bodyPr>
          <a:lstStyle/>
          <a:p>
            <a:r>
              <a:rPr lang="en-US" sz="3000" dirty="0"/>
              <a:t>Operations performed on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3815-7D20-63F3-710B-011FEF0A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31" y="4106632"/>
            <a:ext cx="10140696" cy="2321925"/>
          </a:xfrm>
        </p:spPr>
        <p:txBody>
          <a:bodyPr>
            <a:noAutofit/>
          </a:bodyPr>
          <a:lstStyle/>
          <a:p>
            <a:r>
              <a:rPr lang="en-US" sz="2200" dirty="0"/>
              <a:t>Transformations are applied on RDDs to access ,modify and filter the current RDD to generate a new RDD.. The new RDD returns a pointer to the previous RDD to ensure the dependency between them.</a:t>
            </a:r>
            <a:br>
              <a:rPr lang="en-US" sz="2200" dirty="0"/>
            </a:br>
            <a:r>
              <a:rPr lang="en-US" sz="2200" dirty="0"/>
              <a:t>Two types:</a:t>
            </a:r>
            <a:br>
              <a:rPr lang="en-US" sz="2200" dirty="0"/>
            </a:br>
            <a:r>
              <a:rPr lang="en-US" sz="2200" dirty="0"/>
              <a:t>1)Narrow Transformation</a:t>
            </a:r>
          </a:p>
          <a:p>
            <a:pPr marL="0" indent="0">
              <a:buNone/>
            </a:pPr>
            <a:r>
              <a:rPr lang="en-US" sz="2200" dirty="0"/>
              <a:t>   2)Wide Transformation</a:t>
            </a:r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5292B-682B-9D78-ECFA-08F62358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708660"/>
            <a:ext cx="9525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2C0-C3DA-94E3-51EC-869BF92B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5EDF-29BD-1DCA-056D-6AAB5060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9417"/>
            <a:ext cx="11845909" cy="5886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1)Narrow Transformations</a:t>
            </a:r>
          </a:p>
          <a:p>
            <a:r>
              <a:rPr lang="en-US" sz="2200" dirty="0"/>
              <a:t>Narrow transformations are those where data required for a computation is present within a </a:t>
            </a:r>
            <a:r>
              <a:rPr lang="en-US" sz="2200" b="1" dirty="0"/>
              <a:t>single partition</a:t>
            </a:r>
            <a:r>
              <a:rPr lang="en-US" sz="2200" dirty="0"/>
              <a:t>. These operations do not require data movement across partitions, making them more efficient.</a:t>
            </a:r>
          </a:p>
          <a:p>
            <a:r>
              <a:rPr lang="en-US" sz="2200" b="1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map()</a:t>
            </a:r>
            <a:r>
              <a:rPr lang="en-US" sz="2200" dirty="0"/>
              <a:t> – Applies a function to each element in the RDD, creating a new RDD with transformed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filter()</a:t>
            </a:r>
            <a:r>
              <a:rPr lang="en-US" sz="2200" dirty="0"/>
              <a:t> – Retains only the elements that satisfy a given condition.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flatMap</a:t>
            </a:r>
            <a:r>
              <a:rPr lang="en-US" sz="2200" b="1" dirty="0"/>
              <a:t>()</a:t>
            </a:r>
            <a:r>
              <a:rPr lang="en-US" sz="2200" dirty="0"/>
              <a:t> – Similar to map(), but each element can produce multiple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partition()</a:t>
            </a:r>
            <a:r>
              <a:rPr lang="en-US" sz="2200" dirty="0"/>
              <a:t> – Divides the RDD into a specified number of partitions without shuffling data across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mapPartitions</a:t>
            </a:r>
            <a:r>
              <a:rPr lang="en-US" sz="2200" b="1" dirty="0"/>
              <a:t>()</a:t>
            </a:r>
            <a:r>
              <a:rPr lang="en-US" sz="2200" dirty="0"/>
              <a:t> – Similar to map(), but processes entire partitions at a time instead of individual elements.</a:t>
            </a:r>
          </a:p>
          <a:p>
            <a:pPr marL="0" indent="0">
              <a:buNone/>
            </a:pP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429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AB47A-F4C9-6EE1-59D0-8512EB31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A113-4F8F-15DF-C256-9AB4C08F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9417"/>
            <a:ext cx="11845909" cy="5886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2)</a:t>
            </a:r>
            <a:r>
              <a:rPr lang="en-US" sz="2000" b="1" dirty="0"/>
              <a:t> Wide Transformations</a:t>
            </a:r>
          </a:p>
          <a:p>
            <a:r>
              <a:rPr lang="en-US" sz="2000" dirty="0"/>
              <a:t>Wide transformations require </a:t>
            </a:r>
            <a:r>
              <a:rPr lang="en-US" sz="2000" b="1" dirty="0"/>
              <a:t>data shuffling across partitions</a:t>
            </a:r>
            <a:r>
              <a:rPr lang="en-US" sz="2000" dirty="0"/>
              <a:t>, meaning that data from multiple partitions is exchanged across the cluster. These transformations are more expensive in terms of performance as they involve network communication.</a:t>
            </a:r>
          </a:p>
          <a:p>
            <a:r>
              <a:rPr lang="en-US" sz="2000" b="1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reduceByKey</a:t>
            </a:r>
            <a:r>
              <a:rPr lang="en-US" sz="2000" b="1" dirty="0"/>
              <a:t>()</a:t>
            </a:r>
            <a:r>
              <a:rPr lang="en-US" sz="2000" dirty="0"/>
              <a:t> – Aggregates values by key across multiple partitions, requiring data shuffling.</a:t>
            </a:r>
          </a:p>
          <a:p>
            <a:r>
              <a:rPr lang="en-US" sz="2000" b="1" dirty="0"/>
              <a:t>union()</a:t>
            </a:r>
            <a:r>
              <a:rPr lang="en-US" sz="2000" dirty="0"/>
              <a:t> – Combines two RDDs, possibly requiring data movement if partitions do not align properly.</a:t>
            </a:r>
            <a:br>
              <a:rPr lang="en-US" sz="2000" dirty="0"/>
            </a:br>
            <a:br>
              <a:rPr lang="en-US" sz="2000" dirty="0"/>
            </a:br>
            <a:r>
              <a:rPr lang="en-US" sz="2500" b="1" dirty="0"/>
              <a:t>Actions in RDDs</a:t>
            </a:r>
          </a:p>
          <a:p>
            <a:r>
              <a:rPr lang="en-US" dirty="0"/>
              <a:t>Actions in Apache Spark are operations that </a:t>
            </a:r>
            <a:r>
              <a:rPr lang="en-US" b="1" dirty="0"/>
              <a:t>trigger computation</a:t>
            </a:r>
            <a:r>
              <a:rPr lang="en-US" dirty="0"/>
              <a:t> and return results to the driver program. Unlike transformations (which are lazy and create new RDDs), actions execute the transformations and return a final value or output.</a:t>
            </a:r>
          </a:p>
          <a:p>
            <a:r>
              <a:rPr lang="en-US" dirty="0"/>
              <a:t>Actions can be categorized into </a:t>
            </a:r>
            <a:r>
              <a:rPr lang="en-US" b="1" dirty="0"/>
              <a:t>basic</a:t>
            </a:r>
            <a:r>
              <a:rPr lang="en-US" dirty="0"/>
              <a:t> and </a:t>
            </a:r>
            <a:r>
              <a:rPr lang="en-US" b="1" dirty="0"/>
              <a:t>aggregate</a:t>
            </a:r>
            <a:r>
              <a:rPr lang="en-US" dirty="0"/>
              <a:t> actions based on their purpose.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59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4D73-FCF0-EE65-A1AA-F10A9656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D1949-5A9F-5B9C-61A3-D4F694F09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1722608" cy="721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1) Basic Actions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 actions retrieve or interact with data but do not perform aggregation.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Returns all elements of the RDD to the driver program as a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Returns the total number of elements in the RDD.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Fetches the first element from the RDD.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take(n)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Returns the first n elements from the RDD.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foreach()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Applies a function to each element in the RDD, typically used for logging or writing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1" dirty="0"/>
              <a:t>2) Aggregate Actions</a:t>
            </a:r>
          </a:p>
          <a:p>
            <a:r>
              <a:rPr lang="en-US" dirty="0"/>
              <a:t>Aggregate actions compute a result from the entire dataset using a function.</a:t>
            </a:r>
          </a:p>
          <a:p>
            <a:r>
              <a:rPr lang="en-US" b="1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reduce()</a:t>
            </a:r>
            <a:r>
              <a:rPr lang="en-US" dirty="0"/>
              <a:t> – Aggregates elements of the RDD using an associative function (e.g., summing values).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fold()</a:t>
            </a:r>
            <a:r>
              <a:rPr lang="en-US" dirty="0"/>
              <a:t> – Similar to reduce(), but with an initial zero value that ensures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aggregate()</a:t>
            </a:r>
            <a:r>
              <a:rPr lang="en-US" dirty="0"/>
              <a:t> – Performs aggregation with separate operations for merging within partitions and across partitions.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countByKey</a:t>
            </a:r>
            <a:r>
              <a:rPr lang="en-US" b="1" dirty="0"/>
              <a:t>()</a:t>
            </a:r>
            <a:r>
              <a:rPr lang="en-US" dirty="0"/>
              <a:t> – Counts the occurrences of each key in an RDD of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4707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1225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Sitka Banner</vt:lpstr>
      <vt:lpstr>HeadlinesVTI</vt:lpstr>
      <vt:lpstr>Resilient Distributed Datasets (RDDs) in Apache Spark</vt:lpstr>
      <vt:lpstr>Introduction to Apache Spark</vt:lpstr>
      <vt:lpstr>What is an RDD (Resilient Distributed Dataset)? Definition: An RDD is the fundamental data structure in Apache Spark that stores data across multiple machines in a cluster.  Enables parallel data processing across multiple nodes. Key Characteristics:  🟢 Immutable &amp; Distributed     Data is split into partitions and stored across multiple nodes. Once created, an RDD cannot be modified—new RDDs are derived through transformations.  🟢 Lazy Evaluation      Operations are executed only when an action is called. Reduces unnecessary computations, improving efficiency.  🟢 Fault Tolerance      Uses lineage (DAG tracking) to recompute lost partitions in    case of node failure.     No need for data replication like in Hadoop.   🟢 Parallel Processing       RDD operations run concurrently on different nodes. In-memory computation boosts performance over disk-based systems.</vt:lpstr>
      <vt:lpstr>PowerPoint Presentation</vt:lpstr>
      <vt:lpstr>PowerPoint Presentation</vt:lpstr>
      <vt:lpstr>Operations performed on RDDs</vt:lpstr>
      <vt:lpstr>PowerPoint Presentation</vt:lpstr>
      <vt:lpstr>PowerPoint Presentation</vt:lpstr>
      <vt:lpstr>PowerPoint Presentation</vt:lpstr>
      <vt:lpstr>What is a Data Frame in Spark? </vt:lpstr>
      <vt:lpstr>Key Differences Between RDDs and DataFrames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Nali Hashish Reddy</dc:creator>
  <cp:lastModifiedBy>nehan reddy</cp:lastModifiedBy>
  <cp:revision>9</cp:revision>
  <dcterms:created xsi:type="dcterms:W3CDTF">2025-02-24T17:07:00Z</dcterms:created>
  <dcterms:modified xsi:type="dcterms:W3CDTF">2025-02-25T03:21:58Z</dcterms:modified>
</cp:coreProperties>
</file>