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82" r:id="rId3"/>
    <p:sldId id="283" r:id="rId4"/>
    <p:sldId id="284" r:id="rId5"/>
    <p:sldId id="28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EB8DA-7F1C-4C92-A211-0426352DCE3B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E981A-F12D-439B-BF0B-70D462FB9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795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E981A-F12D-439B-BF0B-70D462FB9B9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331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4;p13">
            <a:extLst>
              <a:ext uri="{FF2B5EF4-FFF2-40B4-BE49-F238E27FC236}">
                <a16:creationId xmlns:a16="http://schemas.microsoft.com/office/drawing/2014/main" id="{86D26913-F960-4A22-86DE-26274AE3F540}"/>
              </a:ext>
            </a:extLst>
          </p:cNvPr>
          <p:cNvSpPr/>
          <p:nvPr userDrawn="1"/>
        </p:nvSpPr>
        <p:spPr>
          <a:xfrm>
            <a:off x="357900" y="569000"/>
            <a:ext cx="11476200" cy="1368300"/>
          </a:xfrm>
          <a:prstGeom prst="roundRect">
            <a:avLst>
              <a:gd name="adj" fmla="val 9040"/>
            </a:avLst>
          </a:prstGeom>
          <a:solidFill>
            <a:srgbClr val="335295"/>
          </a:solidFill>
          <a:ln>
            <a:noFill/>
          </a:ln>
          <a:effectLst>
            <a:outerShdw blurRad="57150" dist="114300" dir="27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56;p13">
            <a:extLst>
              <a:ext uri="{FF2B5EF4-FFF2-40B4-BE49-F238E27FC236}">
                <a16:creationId xmlns:a16="http://schemas.microsoft.com/office/drawing/2014/main" id="{098C0B80-F99D-470B-9FDD-4D592A4D3B83}"/>
              </a:ext>
            </a:extLst>
          </p:cNvPr>
          <p:cNvSpPr txBox="1"/>
          <p:nvPr userDrawn="1"/>
        </p:nvSpPr>
        <p:spPr>
          <a:xfrm>
            <a:off x="492034" y="718403"/>
            <a:ext cx="11207931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</a:rPr>
              <a:t> </a:t>
            </a:r>
            <a:endParaRPr sz="2200" dirty="0">
              <a:solidFill>
                <a:srgbClr val="FFFFFF"/>
              </a:solidFill>
            </a:endParaRPr>
          </a:p>
        </p:txBody>
      </p:sp>
      <p:pic>
        <p:nvPicPr>
          <p:cNvPr id="11" name="Google Shape;55;p13">
            <a:extLst>
              <a:ext uri="{FF2B5EF4-FFF2-40B4-BE49-F238E27FC236}">
                <a16:creationId xmlns:a16="http://schemas.microsoft.com/office/drawing/2014/main" id="{873C1C94-609F-4385-B415-448B95C211FD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7900" y="5905897"/>
            <a:ext cx="11476199" cy="766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871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030C6-AA40-41A1-B609-4A6625C5B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3" y="1018903"/>
            <a:ext cx="11469189" cy="467369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cs typeface="Arial" panose="020B0604020202020204" pitchFamily="34" charset="0"/>
              </a:defRPr>
            </a:lvl1pPr>
            <a:lvl2pPr>
              <a:defRPr sz="2000">
                <a:latin typeface="+mn-lt"/>
                <a:cs typeface="Arial" panose="020B0604020202020204" pitchFamily="34" charset="0"/>
              </a:defRPr>
            </a:lvl2pPr>
            <a:lvl3pPr>
              <a:defRPr sz="1800">
                <a:latin typeface="+mn-lt"/>
                <a:cs typeface="Arial" panose="020B0604020202020204" pitchFamily="34" charset="0"/>
              </a:defRPr>
            </a:lvl3pPr>
            <a:lvl4pPr>
              <a:defRPr sz="1600">
                <a:latin typeface="+mn-lt"/>
                <a:cs typeface="Arial" panose="020B0604020202020204" pitchFamily="34" charset="0"/>
              </a:defRPr>
            </a:lvl4pPr>
            <a:lvl5pPr>
              <a:defRPr sz="16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7" name="Google Shape;64;p14">
            <a:extLst>
              <a:ext uri="{FF2B5EF4-FFF2-40B4-BE49-F238E27FC236}">
                <a16:creationId xmlns:a16="http://schemas.microsoft.com/office/drawing/2014/main" id="{4364185B-C74A-41B8-A4AD-5ECB797475EB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1885" y="5778005"/>
            <a:ext cx="11469189" cy="80021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3;p14">
            <a:extLst>
              <a:ext uri="{FF2B5EF4-FFF2-40B4-BE49-F238E27FC236}">
                <a16:creationId xmlns:a16="http://schemas.microsoft.com/office/drawing/2014/main" id="{6FF94A92-8A89-4AFB-8DCD-9C8B9FEDD4FB}"/>
              </a:ext>
            </a:extLst>
          </p:cNvPr>
          <p:cNvSpPr/>
          <p:nvPr userDrawn="1"/>
        </p:nvSpPr>
        <p:spPr>
          <a:xfrm>
            <a:off x="74" y="-28226"/>
            <a:ext cx="12191925" cy="800215"/>
          </a:xfrm>
          <a:prstGeom prst="rect">
            <a:avLst/>
          </a:prstGeom>
          <a:solidFill>
            <a:srgbClr val="3352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638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53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8;p13">
            <a:extLst>
              <a:ext uri="{FF2B5EF4-FFF2-40B4-BE49-F238E27FC236}">
                <a16:creationId xmlns:a16="http://schemas.microsoft.com/office/drawing/2014/main" id="{BAA2AA5E-7E1F-4558-9E76-71338E2106E4}"/>
              </a:ext>
            </a:extLst>
          </p:cNvPr>
          <p:cNvSpPr txBox="1"/>
          <p:nvPr/>
        </p:nvSpPr>
        <p:spPr>
          <a:xfrm>
            <a:off x="3137249" y="3679132"/>
            <a:ext cx="5917500" cy="1375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Department of Computer Science and Engineering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School </a:t>
            </a:r>
            <a:r>
              <a:rPr lang="en-US" dirty="0"/>
              <a:t>of Engineering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Shiv Nadar University Chennai</a:t>
            </a:r>
            <a:endParaRPr dirty="0"/>
          </a:p>
        </p:txBody>
      </p:sp>
      <p:sp>
        <p:nvSpPr>
          <p:cNvPr id="5" name="Google Shape;57;p13">
            <a:extLst>
              <a:ext uri="{FF2B5EF4-FFF2-40B4-BE49-F238E27FC236}">
                <a16:creationId xmlns:a16="http://schemas.microsoft.com/office/drawing/2014/main" id="{72AC51B1-DC0A-42EC-B5C2-9EDEB7C32AE2}"/>
              </a:ext>
            </a:extLst>
          </p:cNvPr>
          <p:cNvSpPr txBox="1"/>
          <p:nvPr/>
        </p:nvSpPr>
        <p:spPr>
          <a:xfrm>
            <a:off x="4340849" y="2658968"/>
            <a:ext cx="3510300" cy="5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Sundharakumar KB</a:t>
            </a:r>
            <a:endParaRPr sz="2200" dirty="0"/>
          </a:p>
        </p:txBody>
      </p:sp>
      <p:sp>
        <p:nvSpPr>
          <p:cNvPr id="6" name="Google Shape;56;p13">
            <a:extLst>
              <a:ext uri="{FF2B5EF4-FFF2-40B4-BE49-F238E27FC236}">
                <a16:creationId xmlns:a16="http://schemas.microsoft.com/office/drawing/2014/main" id="{BFD0314B-E7BA-4D43-8BFB-161570B9A9CF}"/>
              </a:ext>
            </a:extLst>
          </p:cNvPr>
          <p:cNvSpPr txBox="1"/>
          <p:nvPr/>
        </p:nvSpPr>
        <p:spPr>
          <a:xfrm>
            <a:off x="569843" y="872760"/>
            <a:ext cx="11052313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FF"/>
                </a:solidFill>
              </a:rPr>
              <a:t>SPARK SQL</a:t>
            </a:r>
            <a:endParaRPr lang="en-US" sz="2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54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D4B1D5-0428-04F3-0264-88E309214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err="1"/>
              <a:t>Dataframes</a:t>
            </a:r>
            <a:r>
              <a:rPr lang="en-IN" sz="2800" dirty="0"/>
              <a:t> instead of RDDs</a:t>
            </a:r>
          </a:p>
          <a:p>
            <a:endParaRPr lang="en-IN" sz="2800" dirty="0"/>
          </a:p>
          <a:p>
            <a:r>
              <a:rPr lang="en-IN" sz="2800" dirty="0"/>
              <a:t>Extends RDDs to </a:t>
            </a:r>
            <a:r>
              <a:rPr lang="en-IN" sz="2800" dirty="0" err="1"/>
              <a:t>dataframe</a:t>
            </a:r>
            <a:r>
              <a:rPr lang="en-IN" sz="2800" dirty="0"/>
              <a:t> objects</a:t>
            </a:r>
          </a:p>
          <a:p>
            <a:r>
              <a:rPr lang="en-IN" sz="2800" dirty="0"/>
              <a:t>DF : </a:t>
            </a:r>
          </a:p>
          <a:p>
            <a:pPr lvl="1"/>
            <a:r>
              <a:rPr lang="en-IN" sz="2400" dirty="0"/>
              <a:t>Contain row elements</a:t>
            </a:r>
          </a:p>
          <a:p>
            <a:pPr lvl="1"/>
            <a:r>
              <a:rPr lang="en-IN" sz="2400" dirty="0"/>
              <a:t>Can run SQL queries</a:t>
            </a:r>
          </a:p>
          <a:p>
            <a:pPr lvl="1"/>
            <a:r>
              <a:rPr lang="en-IN" sz="2400" dirty="0"/>
              <a:t>Can have a schema</a:t>
            </a:r>
          </a:p>
          <a:p>
            <a:pPr lvl="1"/>
            <a:r>
              <a:rPr lang="en-IN" sz="2400" dirty="0"/>
              <a:t>Read and write to JSON, HIVE, csv, etc.</a:t>
            </a:r>
          </a:p>
          <a:p>
            <a:pPr lvl="1"/>
            <a:r>
              <a:rPr lang="en-IN" sz="2400" dirty="0"/>
              <a:t>Communicates with JDBC/ODBC, tableau, etc.</a:t>
            </a:r>
          </a:p>
          <a:p>
            <a:endParaRPr lang="en-IN" sz="2800" dirty="0"/>
          </a:p>
        </p:txBody>
      </p:sp>
      <p:sp>
        <p:nvSpPr>
          <p:cNvPr id="3" name="Google Shape;56;p13">
            <a:extLst>
              <a:ext uri="{FF2B5EF4-FFF2-40B4-BE49-F238E27FC236}">
                <a16:creationId xmlns:a16="http://schemas.microsoft.com/office/drawing/2014/main" id="{C0839359-8EB7-FAEE-8727-9248D562AD93}"/>
              </a:ext>
            </a:extLst>
          </p:cNvPr>
          <p:cNvSpPr txBox="1"/>
          <p:nvPr/>
        </p:nvSpPr>
        <p:spPr>
          <a:xfrm>
            <a:off x="119269" y="0"/>
            <a:ext cx="11052313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FF"/>
                </a:solidFill>
              </a:rPr>
              <a:t>Spark SQL</a:t>
            </a:r>
            <a:endParaRPr lang="en-US" sz="2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35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2AC863-3746-59D5-CE48-647D66EE7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Instead of creating </a:t>
            </a:r>
            <a:r>
              <a:rPr lang="en-IN" dirty="0" err="1"/>
              <a:t>sparkcontext</a:t>
            </a:r>
            <a:r>
              <a:rPr lang="en-IN" dirty="0"/>
              <a:t>, we must create </a:t>
            </a:r>
            <a:r>
              <a:rPr lang="en-IN" dirty="0" err="1"/>
              <a:t>sparksession</a:t>
            </a:r>
            <a:r>
              <a:rPr lang="en-IN" dirty="0"/>
              <a:t> to use it with spark </a:t>
            </a:r>
            <a:r>
              <a:rPr lang="en-IN" dirty="0" err="1"/>
              <a:t>sql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 err="1"/>
              <a:t>Eg</a:t>
            </a:r>
            <a:r>
              <a:rPr lang="en-IN" dirty="0"/>
              <a:t>: from </a:t>
            </a:r>
            <a:r>
              <a:rPr lang="en-IN" dirty="0" err="1"/>
              <a:t>pyspark.sql</a:t>
            </a:r>
            <a:r>
              <a:rPr lang="en-IN" dirty="0"/>
              <a:t> import </a:t>
            </a:r>
            <a:r>
              <a:rPr lang="en-IN" dirty="0" err="1"/>
              <a:t>SparkSession</a:t>
            </a:r>
            <a:r>
              <a:rPr lang="en-IN" dirty="0"/>
              <a:t>, Row</a:t>
            </a:r>
          </a:p>
          <a:p>
            <a:endParaRPr lang="en-IN" dirty="0"/>
          </a:p>
          <a:p>
            <a:r>
              <a:rPr lang="en-IN" dirty="0" err="1"/>
              <a:t>Sparksession</a:t>
            </a:r>
            <a:r>
              <a:rPr lang="en-IN" dirty="0"/>
              <a:t> is the entry point to use </a:t>
            </a:r>
            <a:r>
              <a:rPr lang="en-IN" dirty="0" err="1"/>
              <a:t>dataframes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To use </a:t>
            </a:r>
            <a:r>
              <a:rPr lang="en-IN" dirty="0" err="1"/>
              <a:t>SparkSession</a:t>
            </a:r>
            <a:r>
              <a:rPr lang="en-IN" dirty="0"/>
              <a:t>, you must use </a:t>
            </a:r>
            <a:r>
              <a:rPr lang="en-IN" dirty="0" err="1"/>
              <a:t>SparkSession.builder</a:t>
            </a:r>
            <a:endParaRPr lang="en-IN" dirty="0"/>
          </a:p>
        </p:txBody>
      </p:sp>
      <p:sp>
        <p:nvSpPr>
          <p:cNvPr id="3" name="Google Shape;56;p13">
            <a:extLst>
              <a:ext uri="{FF2B5EF4-FFF2-40B4-BE49-F238E27FC236}">
                <a16:creationId xmlns:a16="http://schemas.microsoft.com/office/drawing/2014/main" id="{D479E50B-3000-FF1C-13E6-9144E2E90E94}"/>
              </a:ext>
            </a:extLst>
          </p:cNvPr>
          <p:cNvSpPr txBox="1"/>
          <p:nvPr/>
        </p:nvSpPr>
        <p:spPr>
          <a:xfrm>
            <a:off x="119269" y="0"/>
            <a:ext cx="11052313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FF"/>
                </a:solidFill>
              </a:rPr>
              <a:t>Spark SQL</a:t>
            </a:r>
            <a:endParaRPr lang="en-US" sz="2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03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0E7CBE-8721-77C2-0B57-6F000583C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inputData</a:t>
            </a:r>
            <a:r>
              <a:rPr lang="en-IN" dirty="0"/>
              <a:t> = </a:t>
            </a:r>
            <a:r>
              <a:rPr lang="en-IN" dirty="0" err="1"/>
              <a:t>spark.read.json</a:t>
            </a:r>
            <a:r>
              <a:rPr lang="en-IN" dirty="0"/>
              <a:t>(data)</a:t>
            </a:r>
          </a:p>
          <a:p>
            <a:endParaRPr lang="en-IN" dirty="0"/>
          </a:p>
          <a:p>
            <a:r>
              <a:rPr lang="en-IN" dirty="0" err="1"/>
              <a:t>inputData.createOrReplaceTempView</a:t>
            </a:r>
            <a:r>
              <a:rPr lang="en-IN" dirty="0"/>
              <a:t>(“</a:t>
            </a:r>
            <a:r>
              <a:rPr lang="en-IN" dirty="0" err="1"/>
              <a:t>myView</a:t>
            </a:r>
            <a:r>
              <a:rPr lang="en-IN" dirty="0"/>
              <a:t>”)</a:t>
            </a:r>
          </a:p>
          <a:p>
            <a:endParaRPr lang="en-IN" dirty="0"/>
          </a:p>
          <a:p>
            <a:r>
              <a:rPr lang="en-IN" dirty="0" err="1"/>
              <a:t>resultDF</a:t>
            </a:r>
            <a:r>
              <a:rPr lang="en-IN" dirty="0"/>
              <a:t> = </a:t>
            </a:r>
            <a:r>
              <a:rPr lang="en-IN" dirty="0" err="1"/>
              <a:t>spark.sql</a:t>
            </a:r>
            <a:r>
              <a:rPr lang="en-IN" dirty="0"/>
              <a:t>(“select foo from </a:t>
            </a:r>
            <a:r>
              <a:rPr lang="en-IN" dirty="0" err="1"/>
              <a:t>xyz</a:t>
            </a:r>
            <a:r>
              <a:rPr lang="en-IN" dirty="0"/>
              <a:t> ORDER BY </a:t>
            </a:r>
            <a:r>
              <a:rPr lang="en-IN" dirty="0" err="1"/>
              <a:t>foobar</a:t>
            </a:r>
            <a:r>
              <a:rPr lang="en-IN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409817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9C0D0D-2011-431F-D535-18A2BFF85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resultDF.show</a:t>
            </a:r>
            <a:r>
              <a:rPr lang="en-IN" dirty="0"/>
              <a:t>()</a:t>
            </a:r>
          </a:p>
          <a:p>
            <a:r>
              <a:rPr lang="en-IN" dirty="0" err="1"/>
              <a:t>resultDF.select</a:t>
            </a:r>
            <a:r>
              <a:rPr lang="en-IN" dirty="0"/>
              <a:t>(“</a:t>
            </a:r>
            <a:r>
              <a:rPr lang="en-IN" dirty="0" err="1"/>
              <a:t>someFieldName</a:t>
            </a:r>
            <a:r>
              <a:rPr lang="en-IN" dirty="0"/>
              <a:t>”)</a:t>
            </a:r>
          </a:p>
          <a:p>
            <a:r>
              <a:rPr lang="en-IN" dirty="0" err="1"/>
              <a:t>resultDF.filter</a:t>
            </a:r>
            <a:r>
              <a:rPr lang="en-IN" dirty="0"/>
              <a:t>(</a:t>
            </a:r>
            <a:r>
              <a:rPr lang="en-IN" dirty="0" err="1"/>
              <a:t>resultDF</a:t>
            </a:r>
            <a:r>
              <a:rPr lang="en-IN" dirty="0"/>
              <a:t>(“</a:t>
            </a:r>
            <a:r>
              <a:rPr lang="en-IN" dirty="0" err="1"/>
              <a:t>someFieldName</a:t>
            </a:r>
            <a:r>
              <a:rPr lang="en-IN" dirty="0"/>
              <a:t>”&gt;200))</a:t>
            </a:r>
          </a:p>
          <a:p>
            <a:r>
              <a:rPr lang="en-IN" dirty="0" err="1"/>
              <a:t>resultDF.groupby</a:t>
            </a:r>
            <a:r>
              <a:rPr lang="en-IN" dirty="0"/>
              <a:t>(</a:t>
            </a:r>
            <a:r>
              <a:rPr lang="en-IN" dirty="0" err="1"/>
              <a:t>resultDF</a:t>
            </a:r>
            <a:r>
              <a:rPr lang="en-IN" dirty="0"/>
              <a:t>(“</a:t>
            </a:r>
            <a:r>
              <a:rPr lang="en-IN" dirty="0" err="1"/>
              <a:t>someFieldName</a:t>
            </a:r>
            <a:r>
              <a:rPr lang="en-IN" dirty="0"/>
              <a:t>”)).mean()</a:t>
            </a:r>
          </a:p>
          <a:p>
            <a:r>
              <a:rPr lang="en-IN" dirty="0" err="1"/>
              <a:t>resultDF.rdd</a:t>
            </a:r>
            <a:r>
              <a:rPr lang="en-IN" dirty="0"/>
              <a:t>().map(</a:t>
            </a:r>
            <a:r>
              <a:rPr lang="en-IN" dirty="0" err="1"/>
              <a:t>mapperFunction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Most of the current spark operations deals with the </a:t>
            </a:r>
            <a:r>
              <a:rPr lang="en-IN" dirty="0" err="1"/>
              <a:t>Dataframes</a:t>
            </a:r>
            <a:r>
              <a:rPr lang="en-IN" dirty="0"/>
              <a:t> more than RDDs because of the flexibility that </a:t>
            </a:r>
            <a:r>
              <a:rPr lang="en-IN" dirty="0" err="1"/>
              <a:t>dataframes</a:t>
            </a:r>
            <a:r>
              <a:rPr lang="en-IN" dirty="0"/>
              <a:t> offer.</a:t>
            </a:r>
          </a:p>
        </p:txBody>
      </p:sp>
    </p:spTree>
    <p:extLst>
      <p:ext uri="{BB962C8B-B14F-4D97-AF65-F5344CB8AC3E}">
        <p14:creationId xmlns:p14="http://schemas.microsoft.com/office/powerpoint/2010/main" val="140836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3022</TotalTime>
  <Words>201</Words>
  <Application>Microsoft Office PowerPoint</Application>
  <PresentationFormat>Widescreen</PresentationFormat>
  <Paragraphs>37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Sundharakumar K B</dc:creator>
  <cp:lastModifiedBy>Dr. Sundharakumar K B</cp:lastModifiedBy>
  <cp:revision>215</cp:revision>
  <dcterms:created xsi:type="dcterms:W3CDTF">2021-08-26T09:04:20Z</dcterms:created>
  <dcterms:modified xsi:type="dcterms:W3CDTF">2024-10-08T17:43:31Z</dcterms:modified>
</cp:coreProperties>
</file>