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1" r:id="rId4"/>
    <p:sldId id="260" r:id="rId5"/>
    <p:sldId id="259"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3C9E54-BFE5-204B-9F42-E99871E950D6}" v="4" dt="2022-11-15T18:34:50.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ireddy Rishithreddy" userId="2814ac59bf8b4ea3" providerId="LiveId" clId="{E63C9E54-BFE5-204B-9F42-E99871E950D6}"/>
    <pc:docChg chg="modSld">
      <pc:chgData name="singireddy Rishithreddy" userId="2814ac59bf8b4ea3" providerId="LiveId" clId="{E63C9E54-BFE5-204B-9F42-E99871E950D6}" dt="2022-11-15T18:34:50.031" v="3" actId="114"/>
      <pc:docMkLst>
        <pc:docMk/>
      </pc:docMkLst>
      <pc:sldChg chg="modSp">
        <pc:chgData name="singireddy Rishithreddy" userId="2814ac59bf8b4ea3" providerId="LiveId" clId="{E63C9E54-BFE5-204B-9F42-E99871E950D6}" dt="2022-11-15T18:34:50.031" v="3" actId="114"/>
        <pc:sldMkLst>
          <pc:docMk/>
          <pc:sldMk cId="3523723020" sldId="259"/>
        </pc:sldMkLst>
        <pc:spChg chg="mod">
          <ac:chgData name="singireddy Rishithreddy" userId="2814ac59bf8b4ea3" providerId="LiveId" clId="{E63C9E54-BFE5-204B-9F42-E99871E950D6}" dt="2022-11-15T18:34:50.031" v="3" actId="114"/>
          <ac:spMkLst>
            <pc:docMk/>
            <pc:sldMk cId="3523723020" sldId="259"/>
            <ac:spMk id="5" creationId="{F3A68745-62DC-0FE2-E0D2-FAE21176C3AC}"/>
          </ac:spMkLst>
        </pc:spChg>
      </pc:sldChg>
      <pc:sldChg chg="modSp">
        <pc:chgData name="singireddy Rishithreddy" userId="2814ac59bf8b4ea3" providerId="LiveId" clId="{E63C9E54-BFE5-204B-9F42-E99871E950D6}" dt="2022-11-15T18:33:09.338" v="0" actId="114"/>
        <pc:sldMkLst>
          <pc:docMk/>
          <pc:sldMk cId="5938996" sldId="260"/>
        </pc:sldMkLst>
        <pc:spChg chg="mod">
          <ac:chgData name="singireddy Rishithreddy" userId="2814ac59bf8b4ea3" providerId="LiveId" clId="{E63C9E54-BFE5-204B-9F42-E99871E950D6}" dt="2022-11-15T18:33:09.338" v="0" actId="114"/>
          <ac:spMkLst>
            <pc:docMk/>
            <pc:sldMk cId="5938996" sldId="260"/>
            <ac:spMk id="4" creationId="{638007CD-F511-D269-2BD6-A9FFD7C96371}"/>
          </ac:spMkLst>
        </pc:spChg>
      </pc:sldChg>
      <pc:sldChg chg="modSp">
        <pc:chgData name="singireddy Rishithreddy" userId="2814ac59bf8b4ea3" providerId="LiveId" clId="{E63C9E54-BFE5-204B-9F42-E99871E950D6}" dt="2022-11-15T18:34:24.054" v="1" actId="114"/>
        <pc:sldMkLst>
          <pc:docMk/>
          <pc:sldMk cId="145005272" sldId="262"/>
        </pc:sldMkLst>
        <pc:spChg chg="mod">
          <ac:chgData name="singireddy Rishithreddy" userId="2814ac59bf8b4ea3" providerId="LiveId" clId="{E63C9E54-BFE5-204B-9F42-E99871E950D6}" dt="2022-11-15T18:34:24.054" v="1" actId="114"/>
          <ac:spMkLst>
            <pc:docMk/>
            <pc:sldMk cId="145005272" sldId="262"/>
            <ac:spMk id="3" creationId="{3041D553-9806-D3DE-D4AF-A69CC7F690B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11/16/2022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65DB0F-8719-247A-F4CD-EADC6BE2FA27}"/>
              </a:ext>
            </a:extLst>
          </p:cNvPr>
          <p:cNvSpPr txBox="1"/>
          <p:nvPr/>
        </p:nvSpPr>
        <p:spPr>
          <a:xfrm>
            <a:off x="1461798" y="1241439"/>
            <a:ext cx="10189028" cy="1600438"/>
          </a:xfrm>
          <a:prstGeom prst="rect">
            <a:avLst/>
          </a:prstGeom>
          <a:noFill/>
        </p:spPr>
        <p:txBody>
          <a:bodyPr wrap="square" rtlCol="0">
            <a:spAutoFit/>
          </a:bodyPr>
          <a:lstStyle/>
          <a:p>
            <a:r>
              <a:rPr lang="en-IN" sz="4000">
                <a:latin typeface="Berlin Sans FB" panose="020E0602020502020306" pitchFamily="34" charset="0"/>
              </a:rPr>
              <a:t>Sources of water pollution and methods to control them</a:t>
            </a:r>
          </a:p>
          <a:p>
            <a:endParaRPr lang="en-IN"/>
          </a:p>
        </p:txBody>
      </p:sp>
      <p:pic>
        <p:nvPicPr>
          <p:cNvPr id="3" name="Picture 2" descr="See the source image">
            <a:extLst>
              <a:ext uri="{FF2B5EF4-FFF2-40B4-BE49-F238E27FC236}">
                <a16:creationId xmlns:a16="http://schemas.microsoft.com/office/drawing/2014/main" id="{03EBEA98-30CD-0B6B-01CD-AB8434376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37" y="2986873"/>
            <a:ext cx="5464628" cy="38442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3D0C06-0D36-0D86-E784-E99D9F6EF88C}"/>
              </a:ext>
            </a:extLst>
          </p:cNvPr>
          <p:cNvSpPr txBox="1"/>
          <p:nvPr/>
        </p:nvSpPr>
        <p:spPr>
          <a:xfrm>
            <a:off x="7240555" y="4520682"/>
            <a:ext cx="4780383" cy="1815882"/>
          </a:xfrm>
          <a:prstGeom prst="rect">
            <a:avLst/>
          </a:prstGeom>
          <a:noFill/>
        </p:spPr>
        <p:txBody>
          <a:bodyPr wrap="square">
            <a:spAutoFit/>
          </a:bodyPr>
          <a:lstStyle/>
          <a:p>
            <a:r>
              <a:rPr lang="en-IN" sz="2800">
                <a:solidFill>
                  <a:srgbClr val="002060"/>
                </a:solidFill>
              </a:rPr>
              <a:t>Done by:</a:t>
            </a:r>
          </a:p>
          <a:p>
            <a:r>
              <a:rPr lang="en-IN" sz="2800" err="1">
                <a:solidFill>
                  <a:srgbClr val="FF0000"/>
                </a:solidFill>
              </a:rPr>
              <a:t>P.Shashikanth</a:t>
            </a:r>
            <a:r>
              <a:rPr lang="en-IN" sz="2800">
                <a:solidFill>
                  <a:srgbClr val="FF0000"/>
                </a:solidFill>
              </a:rPr>
              <a:t> Reddy-12210906</a:t>
            </a:r>
          </a:p>
          <a:p>
            <a:r>
              <a:rPr lang="en-IN" sz="2800">
                <a:solidFill>
                  <a:srgbClr val="FF0000"/>
                </a:solidFill>
              </a:rPr>
              <a:t>M.Mukil-12217062</a:t>
            </a:r>
          </a:p>
          <a:p>
            <a:r>
              <a:rPr lang="en-IN" sz="2800" err="1">
                <a:solidFill>
                  <a:srgbClr val="FF0000"/>
                </a:solidFill>
              </a:rPr>
              <a:t>S.Rishith</a:t>
            </a:r>
            <a:r>
              <a:rPr lang="en-IN" sz="2800">
                <a:solidFill>
                  <a:srgbClr val="FF0000"/>
                </a:solidFill>
              </a:rPr>
              <a:t> Reddy-12207770</a:t>
            </a:r>
          </a:p>
        </p:txBody>
      </p:sp>
      <p:sp>
        <p:nvSpPr>
          <p:cNvPr id="6" name="TextBox 5">
            <a:extLst>
              <a:ext uri="{FF2B5EF4-FFF2-40B4-BE49-F238E27FC236}">
                <a16:creationId xmlns:a16="http://schemas.microsoft.com/office/drawing/2014/main" id="{ED59CD10-89B7-21BF-257D-5B441BD9210D}"/>
              </a:ext>
            </a:extLst>
          </p:cNvPr>
          <p:cNvSpPr txBox="1"/>
          <p:nvPr/>
        </p:nvSpPr>
        <p:spPr>
          <a:xfrm>
            <a:off x="2640563" y="138814"/>
            <a:ext cx="6195526" cy="1107996"/>
          </a:xfrm>
          <a:prstGeom prst="rect">
            <a:avLst/>
          </a:prstGeom>
          <a:noFill/>
        </p:spPr>
        <p:txBody>
          <a:bodyPr wrap="square" rtlCol="0">
            <a:spAutoFit/>
          </a:bodyPr>
          <a:lstStyle/>
          <a:p>
            <a:r>
              <a:rPr lang="en-US" sz="4800">
                <a:solidFill>
                  <a:schemeClr val="accent6">
                    <a:lumMod val="50000"/>
                  </a:schemeClr>
                </a:solidFill>
                <a:latin typeface="Algerian" panose="04020705040A02060702" pitchFamily="82" charset="0"/>
              </a:rPr>
              <a:t>CHE 110 PROJECT</a:t>
            </a:r>
            <a:endParaRPr lang="en-IN" sz="4800">
              <a:solidFill>
                <a:schemeClr val="accent6">
                  <a:lumMod val="50000"/>
                </a:schemeClr>
              </a:solidFill>
              <a:latin typeface="Algerian" panose="04020705040A02060702" pitchFamily="82" charset="0"/>
            </a:endParaRPr>
          </a:p>
          <a:p>
            <a:endParaRPr lang="en-IN"/>
          </a:p>
        </p:txBody>
      </p:sp>
      <p:pic>
        <p:nvPicPr>
          <p:cNvPr id="7" name="Picture 6">
            <a:extLst>
              <a:ext uri="{FF2B5EF4-FFF2-40B4-BE49-F238E27FC236}">
                <a16:creationId xmlns:a16="http://schemas.microsoft.com/office/drawing/2014/main" id="{CEABCC2F-34BB-7626-FBE2-431364870219}"/>
              </a:ext>
            </a:extLst>
          </p:cNvPr>
          <p:cNvPicPr>
            <a:picLocks noChangeAspect="1"/>
          </p:cNvPicPr>
          <p:nvPr/>
        </p:nvPicPr>
        <p:blipFill>
          <a:blip r:embed="rId3"/>
          <a:srcRect/>
          <a:stretch/>
        </p:blipFill>
        <p:spPr>
          <a:xfrm>
            <a:off x="9164517" y="138814"/>
            <a:ext cx="2927956" cy="1026792"/>
          </a:xfrm>
          <a:prstGeom prst="rect">
            <a:avLst/>
          </a:prstGeom>
        </p:spPr>
      </p:pic>
    </p:spTree>
    <p:extLst>
      <p:ext uri="{BB962C8B-B14F-4D97-AF65-F5344CB8AC3E}">
        <p14:creationId xmlns:p14="http://schemas.microsoft.com/office/powerpoint/2010/main" val="168219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85B64-9D24-53DE-58B2-318555E2A761}"/>
              </a:ext>
            </a:extLst>
          </p:cNvPr>
          <p:cNvSpPr txBox="1"/>
          <p:nvPr/>
        </p:nvSpPr>
        <p:spPr>
          <a:xfrm>
            <a:off x="250370" y="1764059"/>
            <a:ext cx="11543523" cy="4093428"/>
          </a:xfrm>
          <a:prstGeom prst="rect">
            <a:avLst/>
          </a:prstGeom>
          <a:noFill/>
        </p:spPr>
        <p:txBody>
          <a:bodyPr wrap="square" rtlCol="0">
            <a:spAutoFit/>
          </a:bodyPr>
          <a:lstStyle/>
          <a:p>
            <a:r>
              <a:rPr lang="en-US" sz="2000" b="0" i="1">
                <a:solidFill>
                  <a:srgbClr val="333333"/>
                </a:solidFill>
                <a:effectLst/>
                <a:latin typeface="Roboto" panose="02000000000000000000" pitchFamily="2" charset="0"/>
              </a:rPr>
              <a:t>Water pollution can be defined as the contamination of water bodies. Water pollution is caused when water bodies such as rivers, lakes, oceans, groundwater and aquifers get contaminated with industrial and agricultural effluents. One of the primary </a:t>
            </a:r>
            <a:r>
              <a:rPr lang="en-US" sz="2000" b="1" i="1">
                <a:solidFill>
                  <a:srgbClr val="73AD21"/>
                </a:solidFill>
                <a:effectLst/>
                <a:latin typeface="Roboto" panose="02000000000000000000" pitchFamily="2" charset="0"/>
              </a:rPr>
              <a:t>causes of water pollution</a:t>
            </a:r>
            <a:r>
              <a:rPr lang="en-US" sz="2000" b="0" i="1">
                <a:solidFill>
                  <a:srgbClr val="333333"/>
                </a:solidFill>
                <a:effectLst/>
                <a:latin typeface="Roboto" panose="02000000000000000000" pitchFamily="2" charset="0"/>
              </a:rPr>
              <a:t> is the contamination of water bodies by toxic chemicals. As seen in the example mentioned above, the dumped plastic bottles, tins, water cans and other wastes pollute the water bodies. These result in water pollution, which harms not just humans, but the whole ecosystem. Toxins drained from these pollutants, travel up to the food chain and eventually affect humans. Nearly 6 billion kilograms of garbage is dumped every year in the oceans. Apart from industrial effluents and untreated sewage, other forms of unwanted materials are dumped into various water bodies. This is the result of dumping garbage and toxic chemicals by industrial and commercial establishments Water pollution drastically affects aquatic life. This chemical is bioaccumulated in fish, chicken and meat.</a:t>
            </a:r>
            <a:r>
              <a:rPr lang="en-US" sz="2000" b="0" i="1">
                <a:solidFill>
                  <a:srgbClr val="222222"/>
                </a:solidFill>
                <a:effectLst/>
                <a:latin typeface="Lato" panose="020B0604020202020204" pitchFamily="34" charset="0"/>
              </a:rPr>
              <a:t> Most water pollution doesn't begin in the water itself. When farmers fertilize the fields, the chemicals they use are gradually washed by rain into the groundwater or surface waters nearby</a:t>
            </a:r>
            <a:r>
              <a:rPr lang="en-US" sz="2000" b="0" i="0">
                <a:solidFill>
                  <a:srgbClr val="222222"/>
                </a:solidFill>
                <a:effectLst/>
                <a:latin typeface="Lato" panose="020B0604020202020204" pitchFamily="34" charset="0"/>
              </a:rPr>
              <a:t>. </a:t>
            </a:r>
            <a:endParaRPr lang="en-IN"/>
          </a:p>
        </p:txBody>
      </p:sp>
      <p:sp>
        <p:nvSpPr>
          <p:cNvPr id="3" name="TextBox 2">
            <a:extLst>
              <a:ext uri="{FF2B5EF4-FFF2-40B4-BE49-F238E27FC236}">
                <a16:creationId xmlns:a16="http://schemas.microsoft.com/office/drawing/2014/main" id="{DBB4EC7B-59B6-80C1-4D00-831EF6D636A5}"/>
              </a:ext>
            </a:extLst>
          </p:cNvPr>
          <p:cNvSpPr txBox="1"/>
          <p:nvPr/>
        </p:nvSpPr>
        <p:spPr>
          <a:xfrm>
            <a:off x="354565" y="270589"/>
            <a:ext cx="4236099" cy="1015663"/>
          </a:xfrm>
          <a:prstGeom prst="rect">
            <a:avLst/>
          </a:prstGeom>
          <a:noFill/>
        </p:spPr>
        <p:txBody>
          <a:bodyPr wrap="square" rtlCol="0">
            <a:spAutoFit/>
          </a:bodyPr>
          <a:lstStyle/>
          <a:p>
            <a:r>
              <a:rPr lang="en-US" sz="6000" i="1"/>
              <a:t>Introduction:</a:t>
            </a:r>
            <a:endParaRPr lang="en-IN" sz="6000" i="1"/>
          </a:p>
        </p:txBody>
      </p:sp>
    </p:spTree>
    <p:extLst>
      <p:ext uri="{BB962C8B-B14F-4D97-AF65-F5344CB8AC3E}">
        <p14:creationId xmlns:p14="http://schemas.microsoft.com/office/powerpoint/2010/main" val="343762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60BA-3E60-2803-A7B6-A99074984ED2}"/>
              </a:ext>
            </a:extLst>
          </p:cNvPr>
          <p:cNvSpPr txBox="1"/>
          <p:nvPr/>
        </p:nvSpPr>
        <p:spPr>
          <a:xfrm>
            <a:off x="195942" y="553643"/>
            <a:ext cx="7585787" cy="584775"/>
          </a:xfrm>
          <a:prstGeom prst="rect">
            <a:avLst/>
          </a:prstGeom>
          <a:noFill/>
        </p:spPr>
        <p:txBody>
          <a:bodyPr wrap="square" rtlCol="0">
            <a:spAutoFit/>
          </a:bodyPr>
          <a:lstStyle/>
          <a:p>
            <a:r>
              <a:rPr lang="en-US" sz="3200"/>
              <a:t>Goals and objectives</a:t>
            </a:r>
            <a:r>
              <a:rPr lang="en-US"/>
              <a:t>:</a:t>
            </a:r>
            <a:endParaRPr lang="en-IN"/>
          </a:p>
        </p:txBody>
      </p:sp>
      <p:sp>
        <p:nvSpPr>
          <p:cNvPr id="4" name="TextBox 3">
            <a:extLst>
              <a:ext uri="{FF2B5EF4-FFF2-40B4-BE49-F238E27FC236}">
                <a16:creationId xmlns:a16="http://schemas.microsoft.com/office/drawing/2014/main" id="{0C3C5F10-0B64-7F30-8189-1E387786FF70}"/>
              </a:ext>
            </a:extLst>
          </p:cNvPr>
          <p:cNvSpPr txBox="1"/>
          <p:nvPr/>
        </p:nvSpPr>
        <p:spPr>
          <a:xfrm>
            <a:off x="247260" y="1576957"/>
            <a:ext cx="7483152" cy="7017306"/>
          </a:xfrm>
          <a:prstGeom prst="rect">
            <a:avLst/>
          </a:prstGeom>
          <a:noFill/>
        </p:spPr>
        <p:txBody>
          <a:bodyPr wrap="square" rtlCol="0">
            <a:spAutoFit/>
          </a:bodyPr>
          <a:lstStyle/>
          <a:p>
            <a:pPr marL="285750" indent="-285750" algn="l" fontAlgn="base">
              <a:buFont typeface="Wingdings" panose="05000000000000000000" pitchFamily="2" charset="2"/>
              <a:buChar char="v"/>
            </a:pPr>
            <a:r>
              <a:rPr lang="en-US" b="1" i="1">
                <a:solidFill>
                  <a:srgbClr val="444340"/>
                </a:solidFill>
                <a:effectLst/>
                <a:latin typeface="inherit"/>
              </a:rPr>
              <a:t>Promote Environmental, Economic and Social Sustainability</a:t>
            </a:r>
          </a:p>
          <a:p>
            <a:pPr algn="l" fontAlgn="base"/>
            <a:endParaRPr lang="en-US" b="1" i="1">
              <a:solidFill>
                <a:srgbClr val="444340"/>
              </a:solidFill>
              <a:latin typeface="inherit"/>
            </a:endParaRPr>
          </a:p>
          <a:p>
            <a:pPr marL="285750" indent="-285750" fontAlgn="base">
              <a:buFont typeface="Wingdings" panose="05000000000000000000" pitchFamily="2" charset="2"/>
              <a:buChar char="v"/>
            </a:pPr>
            <a:r>
              <a:rPr lang="en-US" b="1" i="1">
                <a:solidFill>
                  <a:srgbClr val="444340"/>
                </a:solidFill>
                <a:effectLst/>
                <a:latin typeface="inherit"/>
              </a:rPr>
              <a:t> Improve water supply reliability and quality</a:t>
            </a:r>
          </a:p>
          <a:p>
            <a:pPr fontAlgn="base"/>
            <a:endParaRPr lang="en-US" b="1" i="1">
              <a:solidFill>
                <a:srgbClr val="444340"/>
              </a:solidFill>
              <a:latin typeface="inherit"/>
            </a:endParaRPr>
          </a:p>
          <a:p>
            <a:pPr marL="285750" indent="-285750" algn="l" fontAlgn="base">
              <a:buFont typeface="Wingdings" panose="05000000000000000000" pitchFamily="2" charset="2"/>
              <a:buChar char="v"/>
            </a:pPr>
            <a:r>
              <a:rPr lang="en-US" b="1" i="1">
                <a:solidFill>
                  <a:srgbClr val="444340"/>
                </a:solidFill>
                <a:effectLst/>
                <a:latin typeface="Source Sans Pro" panose="020B0503030403020204" pitchFamily="34" charset="0"/>
              </a:rPr>
              <a:t>Protection of groundwater resources from contamination</a:t>
            </a:r>
          </a:p>
          <a:p>
            <a:pPr algn="l" fontAlgn="base"/>
            <a:endParaRPr lang="en-US" i="1">
              <a:solidFill>
                <a:srgbClr val="444340"/>
              </a:solidFill>
              <a:latin typeface="Source Sans Pro" panose="020B0503030403020204" pitchFamily="34" charset="0"/>
            </a:endParaRPr>
          </a:p>
          <a:p>
            <a:pPr marL="285750" indent="-285750" fontAlgn="base">
              <a:buFont typeface="Wingdings" panose="05000000000000000000" pitchFamily="2" charset="2"/>
              <a:buChar char="v"/>
            </a:pPr>
            <a:r>
              <a:rPr lang="en-IN" b="1" i="1">
                <a:solidFill>
                  <a:srgbClr val="444340"/>
                </a:solidFill>
                <a:effectLst/>
                <a:latin typeface="inherit"/>
              </a:rPr>
              <a:t>Create, protect, enhance and maintain environmental resources and habitats</a:t>
            </a:r>
          </a:p>
          <a:p>
            <a:pPr marL="285750" indent="-285750" fontAlgn="base">
              <a:buFont typeface="Wingdings" panose="05000000000000000000" pitchFamily="2" charset="2"/>
              <a:buChar char="v"/>
            </a:pPr>
            <a:endParaRPr lang="en-IN" b="1" i="1">
              <a:solidFill>
                <a:srgbClr val="444340"/>
              </a:solidFill>
              <a:latin typeface="inherit"/>
            </a:endParaRPr>
          </a:p>
          <a:p>
            <a:pPr marL="285750" indent="-285750" fontAlgn="base">
              <a:buFont typeface="Wingdings" panose="05000000000000000000" pitchFamily="2" charset="2"/>
              <a:buChar char="v"/>
            </a:pPr>
            <a:r>
              <a:rPr lang="en-US" b="1" i="1">
                <a:solidFill>
                  <a:srgbClr val="444340"/>
                </a:solidFill>
                <a:effectLst/>
                <a:latin typeface="Source Sans Pro" panose="020B0503030403020204" pitchFamily="34" charset="0"/>
              </a:rPr>
              <a:t>Provide clean, safe, reliable drinking water</a:t>
            </a:r>
            <a:r>
              <a:rPr lang="en-IN" b="1" i="1">
                <a:solidFill>
                  <a:srgbClr val="444340"/>
                </a:solidFill>
                <a:effectLst/>
                <a:latin typeface="inherit"/>
              </a:rPr>
              <a:t>.</a:t>
            </a:r>
          </a:p>
          <a:p>
            <a:pPr marL="285750" indent="-285750" fontAlgn="base">
              <a:buFont typeface="Wingdings" panose="05000000000000000000" pitchFamily="2" charset="2"/>
              <a:buChar char="v"/>
            </a:pPr>
            <a:endParaRPr lang="en-IN" b="1" i="1">
              <a:solidFill>
                <a:srgbClr val="444340"/>
              </a:solidFill>
              <a:latin typeface="inherit"/>
            </a:endParaRPr>
          </a:p>
          <a:p>
            <a:pPr marL="285750" indent="-285750" fontAlgn="base">
              <a:buFont typeface="Wingdings" panose="05000000000000000000" pitchFamily="2" charset="2"/>
              <a:buChar char="v"/>
            </a:pPr>
            <a:r>
              <a:rPr lang="en-IN" b="1" i="1">
                <a:solidFill>
                  <a:srgbClr val="444340"/>
                </a:solidFill>
                <a:effectLst/>
                <a:latin typeface="Source Sans Pro" panose="020B0503030403020204" pitchFamily="34" charset="0"/>
              </a:rPr>
              <a:t> Increase recycled water use</a:t>
            </a:r>
            <a:r>
              <a:rPr lang="en-IN" b="1" i="1">
                <a:solidFill>
                  <a:srgbClr val="444340"/>
                </a:solidFill>
                <a:effectLst/>
                <a:latin typeface="inherit"/>
              </a:rPr>
              <a:t>.</a:t>
            </a:r>
          </a:p>
          <a:p>
            <a:pPr marL="285750" indent="-285750" fontAlgn="base">
              <a:buFont typeface="Wingdings" panose="05000000000000000000" pitchFamily="2" charset="2"/>
              <a:buChar char="v"/>
            </a:pPr>
            <a:endParaRPr lang="en-IN" b="1" i="1">
              <a:solidFill>
                <a:srgbClr val="444340"/>
              </a:solidFill>
              <a:latin typeface="inherit"/>
            </a:endParaRPr>
          </a:p>
          <a:p>
            <a:pPr marL="285750" indent="-285750" fontAlgn="base">
              <a:buFont typeface="Wingdings" panose="05000000000000000000" pitchFamily="2" charset="2"/>
              <a:buChar char="v"/>
            </a:pPr>
            <a:r>
              <a:rPr lang="en-US" b="1" i="1">
                <a:solidFill>
                  <a:srgbClr val="1B1B1B"/>
                </a:solidFill>
                <a:effectLst/>
                <a:latin typeface="Merriweather Web"/>
              </a:rPr>
              <a:t>Promote Materials Management and Waste Management and Clean Sites</a:t>
            </a:r>
          </a:p>
          <a:p>
            <a:pPr marL="285750" indent="-285750" fontAlgn="base">
              <a:buFont typeface="Wingdings" panose="05000000000000000000" pitchFamily="2" charset="2"/>
              <a:buChar char="v"/>
            </a:pPr>
            <a:endParaRPr lang="en-US" b="1" i="1">
              <a:solidFill>
                <a:srgbClr val="1B1B1B"/>
              </a:solidFill>
              <a:latin typeface="Merriweather Web"/>
            </a:endParaRPr>
          </a:p>
          <a:p>
            <a:pPr marL="285750" indent="-285750" fontAlgn="base">
              <a:buFont typeface="Wingdings" panose="05000000000000000000" pitchFamily="2" charset="2"/>
              <a:buChar char="v"/>
            </a:pPr>
            <a:r>
              <a:rPr lang="en-US" b="0" i="1">
                <a:solidFill>
                  <a:srgbClr val="111111"/>
                </a:solidFill>
                <a:effectLst/>
                <a:latin typeface="Roboto" panose="02000000000000000000" pitchFamily="2" charset="0"/>
              </a:rPr>
              <a:t>Promote Materials Management, Waste Management, and Clean Sites</a:t>
            </a:r>
            <a:endParaRPr lang="en-US" b="1" i="1">
              <a:solidFill>
                <a:srgbClr val="1B1B1B"/>
              </a:solidFill>
              <a:effectLst/>
              <a:latin typeface="Merriweather Web"/>
            </a:endParaRPr>
          </a:p>
          <a:p>
            <a:pPr marL="285750" indent="-285750" fontAlgn="base">
              <a:buFont typeface="Wingdings" panose="05000000000000000000" pitchFamily="2" charset="2"/>
              <a:buChar char="v"/>
            </a:pPr>
            <a:endParaRPr lang="en-US" b="1" i="1">
              <a:solidFill>
                <a:srgbClr val="1B1B1B"/>
              </a:solidFill>
              <a:latin typeface="Merriweather Web"/>
            </a:endParaRPr>
          </a:p>
          <a:p>
            <a:pPr marL="285750" indent="-285750" fontAlgn="base">
              <a:buFont typeface="Wingdings" panose="05000000000000000000" pitchFamily="2" charset="2"/>
              <a:buChar char="v"/>
            </a:pPr>
            <a:endParaRPr lang="en-US" b="1" i="0">
              <a:solidFill>
                <a:srgbClr val="1B1B1B"/>
              </a:solidFill>
              <a:effectLst/>
              <a:latin typeface="Merriweather Web"/>
            </a:endParaRPr>
          </a:p>
          <a:p>
            <a:pPr marL="285750" indent="-285750" fontAlgn="base">
              <a:buFont typeface="Wingdings" panose="05000000000000000000" pitchFamily="2" charset="2"/>
              <a:buChar char="v"/>
            </a:pPr>
            <a:endParaRPr lang="en-IN" b="1" i="0">
              <a:solidFill>
                <a:srgbClr val="444340"/>
              </a:solidFill>
              <a:effectLst/>
              <a:latin typeface="Yrsa"/>
            </a:endParaRPr>
          </a:p>
          <a:p>
            <a:pPr algn="l" fontAlgn="base"/>
            <a:endParaRPr lang="en-US" b="0" i="0">
              <a:solidFill>
                <a:srgbClr val="444340"/>
              </a:solidFill>
              <a:effectLst/>
              <a:latin typeface="Source Sans Pro" panose="020B0503030403020204" pitchFamily="34" charset="0"/>
            </a:endParaRPr>
          </a:p>
          <a:p>
            <a:br>
              <a:rPr lang="en-US"/>
            </a:br>
            <a:endParaRPr lang="en-US" b="1" i="0">
              <a:solidFill>
                <a:srgbClr val="444340"/>
              </a:solidFill>
              <a:effectLst/>
              <a:latin typeface="Yrsa"/>
            </a:endParaRPr>
          </a:p>
          <a:p>
            <a:pPr algn="l" fontAlgn="base"/>
            <a:endParaRPr lang="en-US" b="1" i="0">
              <a:solidFill>
                <a:srgbClr val="444340"/>
              </a:solidFill>
              <a:effectLst/>
              <a:latin typeface="Yrsa"/>
            </a:endParaRPr>
          </a:p>
        </p:txBody>
      </p:sp>
      <p:pic>
        <p:nvPicPr>
          <p:cNvPr id="3074" name="Picture 2" descr="See the source image">
            <a:extLst>
              <a:ext uri="{FF2B5EF4-FFF2-40B4-BE49-F238E27FC236}">
                <a16:creationId xmlns:a16="http://schemas.microsoft.com/office/drawing/2014/main" id="{5DDF97DD-A849-FAF0-21A9-32E87B96A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245" y="4147106"/>
            <a:ext cx="4088364"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e the source image">
            <a:extLst>
              <a:ext uri="{FF2B5EF4-FFF2-40B4-BE49-F238E27FC236}">
                <a16:creationId xmlns:a16="http://schemas.microsoft.com/office/drawing/2014/main" id="{7E0155C3-E9E8-EF67-535C-0EB57016A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6984" y="553643"/>
            <a:ext cx="3820886" cy="254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17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48A581-54F5-2664-92D4-1CA0A72F466E}"/>
              </a:ext>
            </a:extLst>
          </p:cNvPr>
          <p:cNvSpPr txBox="1"/>
          <p:nvPr/>
        </p:nvSpPr>
        <p:spPr>
          <a:xfrm>
            <a:off x="2892489" y="167951"/>
            <a:ext cx="7632441" cy="707886"/>
          </a:xfrm>
          <a:prstGeom prst="rect">
            <a:avLst/>
          </a:prstGeom>
          <a:noFill/>
        </p:spPr>
        <p:txBody>
          <a:bodyPr wrap="square" rtlCol="0">
            <a:spAutoFit/>
          </a:bodyPr>
          <a:lstStyle/>
          <a:p>
            <a:r>
              <a:rPr lang="en-US" sz="4000"/>
              <a:t>Causes of water pollution</a:t>
            </a:r>
            <a:endParaRPr lang="en-IN" sz="4000"/>
          </a:p>
        </p:txBody>
      </p:sp>
      <p:pic>
        <p:nvPicPr>
          <p:cNvPr id="2050" name="Picture 2" descr="See the source image">
            <a:extLst>
              <a:ext uri="{FF2B5EF4-FFF2-40B4-BE49-F238E27FC236}">
                <a16:creationId xmlns:a16="http://schemas.microsoft.com/office/drawing/2014/main" id="{024168B0-8D0F-08BE-0984-58C2F1616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709" y="1023261"/>
            <a:ext cx="4886131" cy="26208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8007CD-F511-D269-2BD6-A9FFD7C96371}"/>
              </a:ext>
            </a:extLst>
          </p:cNvPr>
          <p:cNvSpPr txBox="1"/>
          <p:nvPr/>
        </p:nvSpPr>
        <p:spPr>
          <a:xfrm>
            <a:off x="332791" y="4104726"/>
            <a:ext cx="11262049" cy="2585323"/>
          </a:xfrm>
          <a:prstGeom prst="rect">
            <a:avLst/>
          </a:prstGeom>
          <a:noFill/>
        </p:spPr>
        <p:txBody>
          <a:bodyPr wrap="square" rtlCol="0">
            <a:spAutoFit/>
          </a:bodyPr>
          <a:lstStyle/>
          <a:p>
            <a:pPr marL="285750" indent="-285750">
              <a:buFont typeface="Wingdings" panose="05000000000000000000" pitchFamily="2" charset="2"/>
              <a:buChar char="ü"/>
            </a:pPr>
            <a:r>
              <a:rPr lang="en-US" b="1" i="1">
                <a:solidFill>
                  <a:srgbClr val="111111"/>
                </a:solidFill>
                <a:effectLst/>
                <a:latin typeface="Roboto" panose="02000000000000000000" pitchFamily="2" charset="0"/>
              </a:rPr>
              <a:t>One of the primary causes of water pollution is the disposal of sewage in bodies of water.</a:t>
            </a:r>
            <a:endParaRPr lang="en-US" b="0" i="1">
              <a:solidFill>
                <a:srgbClr val="333333"/>
              </a:solidFill>
              <a:effectLst/>
              <a:latin typeface="Open Sans" panose="020B0604020202020204" pitchFamily="34" charset="0"/>
            </a:endParaRPr>
          </a:p>
          <a:p>
            <a:pPr marL="285750" indent="-285750">
              <a:buFont typeface="Wingdings" panose="05000000000000000000" pitchFamily="2" charset="2"/>
              <a:buChar char="ü"/>
            </a:pPr>
            <a:r>
              <a:rPr lang="en-US" b="1" i="1">
                <a:solidFill>
                  <a:srgbClr val="333333"/>
                </a:solidFill>
                <a:effectLst/>
                <a:latin typeface="Open Sans" panose="020B0604020202020204" pitchFamily="34" charset="0"/>
              </a:rPr>
              <a:t>Global warming causes water temperatures to rise, which can kill water-dwelling animals. </a:t>
            </a:r>
          </a:p>
          <a:p>
            <a:pPr marL="285750" indent="-285750">
              <a:buFont typeface="Wingdings" panose="05000000000000000000" pitchFamily="2" charset="2"/>
              <a:buChar char="ü"/>
            </a:pPr>
            <a:r>
              <a:rPr lang="en-US" b="1" i="1">
                <a:solidFill>
                  <a:srgbClr val="333333"/>
                </a:solidFill>
                <a:effectLst/>
                <a:latin typeface="Open Sans" panose="020B0606030504020204" pitchFamily="34" charset="0"/>
              </a:rPr>
              <a:t>In order to protect their crops from bacteria and insects, farmers often use chemicals and pesticides they can harm animals, plants and humans which then flows into rivers and streams that filter into the ocean, causing further water pollution. </a:t>
            </a:r>
          </a:p>
          <a:p>
            <a:pPr marL="285750" indent="-285750">
              <a:buFont typeface="Wingdings" panose="05000000000000000000" pitchFamily="2" charset="2"/>
              <a:buChar char="ü"/>
            </a:pPr>
            <a:r>
              <a:rPr lang="en-US" b="1" i="1">
                <a:solidFill>
                  <a:srgbClr val="333333"/>
                </a:solidFill>
                <a:effectLst/>
                <a:latin typeface="Open Sans" panose="020B0606030504020204" pitchFamily="34" charset="0"/>
              </a:rPr>
              <a:t>The </a:t>
            </a:r>
            <a:r>
              <a:rPr lang="en-US" b="1" i="1">
                <a:solidFill>
                  <a:srgbClr val="BE2600"/>
                </a:solidFill>
                <a:effectLst/>
                <a:latin typeface="Open Sans" panose="020B0606030504020204" pitchFamily="34" charset="0"/>
              </a:rPr>
              <a:t> </a:t>
            </a:r>
            <a:r>
              <a:rPr lang="en-US" b="1" i="1">
                <a:effectLst/>
                <a:latin typeface="Open Sans" panose="020B0606030504020204" pitchFamily="34" charset="0"/>
              </a:rPr>
              <a:t>process of marine dumping </a:t>
            </a:r>
            <a:r>
              <a:rPr lang="en-US" b="1" i="1">
                <a:solidFill>
                  <a:srgbClr val="333333"/>
                </a:solidFill>
                <a:effectLst/>
                <a:latin typeface="Open Sans" panose="020B0606030504020204" pitchFamily="34" charset="0"/>
              </a:rPr>
              <a:t>is exactly what it sounds like, dumping garbage into the waters of the ocean.</a:t>
            </a:r>
          </a:p>
          <a:p>
            <a:pPr marL="285750" indent="-285750">
              <a:buFont typeface="Wingdings" panose="05000000000000000000" pitchFamily="2" charset="2"/>
              <a:buChar char="ü"/>
            </a:pPr>
            <a:r>
              <a:rPr lang="en-IN" b="1" i="1">
                <a:solidFill>
                  <a:srgbClr val="333333"/>
                </a:solidFill>
                <a:effectLst/>
                <a:latin typeface="Open Sans" panose="020B0606030504020204" pitchFamily="34" charset="0"/>
              </a:rPr>
              <a:t>Industries</a:t>
            </a:r>
            <a:r>
              <a:rPr lang="en-US" b="1" i="1">
                <a:solidFill>
                  <a:srgbClr val="333333"/>
                </a:solidFill>
                <a:latin typeface="Open Sans" panose="020B0606030504020204" pitchFamily="34" charset="0"/>
              </a:rPr>
              <a:t> </a:t>
            </a:r>
            <a:r>
              <a:rPr lang="en-US" b="1" i="1">
                <a:solidFill>
                  <a:srgbClr val="333333"/>
                </a:solidFill>
                <a:effectLst/>
                <a:latin typeface="Open Sans" panose="020B0606030504020204" pitchFamily="34" charset="0"/>
              </a:rPr>
              <a:t>produce waste in the form of toxic chemicals and pollutants</a:t>
            </a:r>
            <a:r>
              <a:rPr lang="en-US" b="1" i="1">
                <a:solidFill>
                  <a:srgbClr val="333333"/>
                </a:solidFill>
                <a:latin typeface="Open Sans" panose="020B0606030504020204" pitchFamily="34" charset="0"/>
              </a:rPr>
              <a:t> </a:t>
            </a:r>
            <a:r>
              <a:rPr lang="en-US" b="1" i="1">
                <a:solidFill>
                  <a:srgbClr val="333333"/>
                </a:solidFill>
                <a:effectLst/>
                <a:latin typeface="Open Sans" panose="020B0606030504020204" pitchFamily="34" charset="0"/>
              </a:rPr>
              <a:t>are a major contributor to water pollution</a:t>
            </a:r>
            <a:r>
              <a:rPr lang="en-US" b="0" i="1">
                <a:solidFill>
                  <a:srgbClr val="333333"/>
                </a:solidFill>
                <a:effectLst/>
                <a:latin typeface="Open Sans" panose="020B0606030504020204" pitchFamily="34" charset="0"/>
              </a:rPr>
              <a:t>. </a:t>
            </a:r>
            <a:endParaRPr lang="en-IN" i="1"/>
          </a:p>
        </p:txBody>
      </p:sp>
      <p:pic>
        <p:nvPicPr>
          <p:cNvPr id="2052" name="Picture 4" descr="See the source image">
            <a:extLst>
              <a:ext uri="{FF2B5EF4-FFF2-40B4-BE49-F238E27FC236}">
                <a16:creationId xmlns:a16="http://schemas.microsoft.com/office/drawing/2014/main" id="{2075F3F6-E132-9D00-0C32-7E2117EFD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91" y="1023261"/>
            <a:ext cx="2799185" cy="25244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e the source image">
            <a:extLst>
              <a:ext uri="{FF2B5EF4-FFF2-40B4-BE49-F238E27FC236}">
                <a16:creationId xmlns:a16="http://schemas.microsoft.com/office/drawing/2014/main" id="{8C10DDBD-40CF-3D95-7B5F-E6B37A7250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494" y="1828800"/>
            <a:ext cx="2225350" cy="114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A63566-CFB3-45CB-2B4E-F0FDCB0054B5}"/>
              </a:ext>
            </a:extLst>
          </p:cNvPr>
          <p:cNvSpPr txBox="1"/>
          <p:nvPr/>
        </p:nvSpPr>
        <p:spPr>
          <a:xfrm>
            <a:off x="199051" y="252864"/>
            <a:ext cx="10730204" cy="861774"/>
          </a:xfrm>
          <a:prstGeom prst="rect">
            <a:avLst/>
          </a:prstGeom>
          <a:noFill/>
        </p:spPr>
        <p:txBody>
          <a:bodyPr wrap="square" rtlCol="0">
            <a:spAutoFit/>
          </a:bodyPr>
          <a:lstStyle/>
          <a:p>
            <a:r>
              <a:rPr lang="en-US" sz="3200" b="0" i="0">
                <a:solidFill>
                  <a:srgbClr val="FF0000"/>
                </a:solidFill>
                <a:effectLst/>
                <a:latin typeface="Roboto" panose="02000000000000000000" pitchFamily="2" charset="0"/>
              </a:rPr>
              <a:t>Control Measures of Water Pollution:</a:t>
            </a:r>
          </a:p>
          <a:p>
            <a:endParaRPr lang="en-IN"/>
          </a:p>
        </p:txBody>
      </p:sp>
      <p:sp>
        <p:nvSpPr>
          <p:cNvPr id="5" name="TextBox 4">
            <a:extLst>
              <a:ext uri="{FF2B5EF4-FFF2-40B4-BE49-F238E27FC236}">
                <a16:creationId xmlns:a16="http://schemas.microsoft.com/office/drawing/2014/main" id="{F3A68745-62DC-0FE2-E0D2-FAE21176C3AC}"/>
              </a:ext>
            </a:extLst>
          </p:cNvPr>
          <p:cNvSpPr txBox="1"/>
          <p:nvPr/>
        </p:nvSpPr>
        <p:spPr>
          <a:xfrm>
            <a:off x="60260" y="1262990"/>
            <a:ext cx="7156580" cy="6955750"/>
          </a:xfrm>
          <a:prstGeom prst="rect">
            <a:avLst/>
          </a:prstGeom>
          <a:noFill/>
        </p:spPr>
        <p:txBody>
          <a:bodyPr wrap="square" rtlCol="0">
            <a:spAutoFit/>
          </a:bodyPr>
          <a:lstStyle/>
          <a:p>
            <a:pPr marL="285750" indent="-285750">
              <a:buFont typeface="Wingdings" panose="05000000000000000000" pitchFamily="2" charset="2"/>
              <a:buChar char="Ø"/>
            </a:pPr>
            <a:r>
              <a:rPr lang="en-US" i="1">
                <a:solidFill>
                  <a:srgbClr val="424142"/>
                </a:solidFill>
                <a:effectLst/>
                <a:latin typeface="Georgia" panose="02040502050405020303" pitchFamily="18" charset="0"/>
              </a:rPr>
              <a:t> </a:t>
            </a:r>
            <a:r>
              <a:rPr lang="en-US" sz="2400" i="1">
                <a:solidFill>
                  <a:schemeClr val="tx1">
                    <a:lumMod val="95000"/>
                    <a:lumOff val="5000"/>
                  </a:schemeClr>
                </a:solidFill>
                <a:effectLst/>
                <a:latin typeface="Georgia" panose="02040502050405020303" pitchFamily="18" charset="0"/>
              </a:rPr>
              <a:t>Reduction of direct industrial discharge volumes into the municipal sewer system.</a:t>
            </a:r>
          </a:p>
          <a:p>
            <a:pPr marL="285750" indent="-285750" algn="l">
              <a:buFont typeface="Wingdings" panose="05000000000000000000" pitchFamily="2" charset="2"/>
              <a:buChar char="Ø"/>
            </a:pPr>
            <a:r>
              <a:rPr lang="en-US" sz="2400" b="1" i="1">
                <a:solidFill>
                  <a:schemeClr val="tx1">
                    <a:lumMod val="95000"/>
                    <a:lumOff val="5000"/>
                  </a:schemeClr>
                </a:solidFill>
                <a:latin typeface="Nunito Sans" panose="020B0604020202020204" pitchFamily="2" charset="0"/>
              </a:rPr>
              <a:t>Use</a:t>
            </a:r>
            <a:r>
              <a:rPr lang="en-US" sz="2400" b="1" i="1">
                <a:solidFill>
                  <a:schemeClr val="tx1">
                    <a:lumMod val="95000"/>
                    <a:lumOff val="5000"/>
                  </a:schemeClr>
                </a:solidFill>
                <a:effectLst/>
                <a:latin typeface="Nunito Sans" panose="020B0604020202020204" pitchFamily="2" charset="0"/>
              </a:rPr>
              <a:t> of fertilizers and insecticides in excess should be avoided.</a:t>
            </a:r>
          </a:p>
          <a:p>
            <a:pPr marL="285750" indent="-285750" algn="l">
              <a:buFont typeface="Wingdings" panose="05000000000000000000" pitchFamily="2" charset="2"/>
              <a:buChar char="Ø"/>
            </a:pPr>
            <a:r>
              <a:rPr lang="en-US" sz="2400" b="1" i="1">
                <a:solidFill>
                  <a:schemeClr val="tx1">
                    <a:lumMod val="95000"/>
                    <a:lumOff val="5000"/>
                  </a:schemeClr>
                </a:solidFill>
                <a:effectLst/>
                <a:latin typeface="Nunito Sans" panose="020B0604020202020204" pitchFamily="2" charset="0"/>
              </a:rPr>
              <a:t>Chemical fertilizers can be replaced by organic farming and efficient use of animal waste as fertilizer.</a:t>
            </a:r>
          </a:p>
          <a:p>
            <a:pPr marL="285750" indent="-285750" algn="l">
              <a:buFont typeface="Wingdings" panose="05000000000000000000" pitchFamily="2" charset="2"/>
              <a:buChar char="Ø"/>
            </a:pPr>
            <a:r>
              <a:rPr lang="en-US" sz="2400" b="1" i="1">
                <a:solidFill>
                  <a:schemeClr val="tx1">
                    <a:lumMod val="95000"/>
                    <a:lumOff val="5000"/>
                  </a:schemeClr>
                </a:solidFill>
                <a:effectLst/>
                <a:latin typeface="Nunito Sans" panose="020B0604020202020204" pitchFamily="2" charset="0"/>
              </a:rPr>
              <a:t>Water hyacinth (an aquatic weed and an invasive plant) can purify water by removing harmful compounds and heavy metals.</a:t>
            </a:r>
          </a:p>
          <a:p>
            <a:pPr marL="285750" indent="-285750">
              <a:buFont typeface="Wingdings" panose="05000000000000000000" pitchFamily="2" charset="2"/>
              <a:buChar char="Ø"/>
            </a:pPr>
            <a:r>
              <a:rPr lang="en-US" sz="2400" b="1" i="1">
                <a:solidFill>
                  <a:schemeClr val="tx1">
                    <a:lumMod val="95000"/>
                    <a:lumOff val="5000"/>
                  </a:schemeClr>
                </a:solidFill>
                <a:effectLst/>
                <a:latin typeface="Nunito Sans" panose="020B0604020202020204" pitchFamily="2" charset="0"/>
              </a:rPr>
              <a:t>It has been suggested that eucalyptus trees be planted everywhere along sewage ponds. These trees quickly absorb excess wastewater and emit pure water </a:t>
            </a:r>
            <a:r>
              <a:rPr lang="en-US" sz="2400" b="1" i="1" err="1">
                <a:solidFill>
                  <a:schemeClr val="tx1">
                    <a:lumMod val="95000"/>
                    <a:lumOff val="5000"/>
                  </a:schemeClr>
                </a:solidFill>
                <a:effectLst/>
                <a:latin typeface="Nunito Sans" panose="020B0604020202020204" pitchFamily="2" charset="0"/>
              </a:rPr>
              <a:t>vapour</a:t>
            </a:r>
            <a:r>
              <a:rPr lang="en-US" sz="2400" b="1" i="1">
                <a:solidFill>
                  <a:schemeClr val="tx1">
                    <a:lumMod val="95000"/>
                    <a:lumOff val="5000"/>
                  </a:schemeClr>
                </a:solidFill>
                <a:effectLst/>
                <a:latin typeface="Nunito Sans" panose="020B0604020202020204" pitchFamily="2" charset="0"/>
              </a:rPr>
              <a:t> into the atmosphere.</a:t>
            </a:r>
          </a:p>
          <a:p>
            <a:endParaRPr lang="en-US" sz="2400" b="0" i="1">
              <a:solidFill>
                <a:srgbClr val="666666"/>
              </a:solidFill>
              <a:effectLst/>
              <a:latin typeface="Nunito Sans" panose="020B0604020202020204" pitchFamily="2" charset="0"/>
            </a:endParaRPr>
          </a:p>
          <a:p>
            <a:pPr marL="285750" indent="-285750">
              <a:buFont typeface="Wingdings" panose="05000000000000000000" pitchFamily="2" charset="2"/>
              <a:buChar char="Ø"/>
            </a:pPr>
            <a:endParaRPr lang="en-US" sz="2400" b="0" i="1">
              <a:solidFill>
                <a:srgbClr val="666666"/>
              </a:solidFill>
              <a:effectLst/>
              <a:latin typeface="Nunito Sans" panose="020B0604020202020204" pitchFamily="2" charset="0"/>
            </a:endParaRPr>
          </a:p>
          <a:p>
            <a:pPr marL="285750" indent="-285750">
              <a:buFont typeface="Wingdings" panose="05000000000000000000" pitchFamily="2" charset="2"/>
              <a:buChar char="Ø"/>
            </a:pPr>
            <a:endParaRPr lang="en-US" sz="2000" b="1" i="1">
              <a:solidFill>
                <a:srgbClr val="666666"/>
              </a:solidFill>
              <a:effectLst/>
              <a:latin typeface="Nunito Sans" panose="020B0604020202020204" pitchFamily="2" charset="0"/>
            </a:endParaRPr>
          </a:p>
          <a:p>
            <a:endParaRPr lang="en-IN"/>
          </a:p>
        </p:txBody>
      </p:sp>
      <p:pic>
        <p:nvPicPr>
          <p:cNvPr id="1026" name="Picture 2" descr="See the source image">
            <a:extLst>
              <a:ext uri="{FF2B5EF4-FFF2-40B4-BE49-F238E27FC236}">
                <a16:creationId xmlns:a16="http://schemas.microsoft.com/office/drawing/2014/main" id="{C915D7EE-8EBA-9776-DF31-DBB7768166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33" b="5154"/>
          <a:stretch/>
        </p:blipFill>
        <p:spPr bwMode="auto">
          <a:xfrm>
            <a:off x="7179908" y="521387"/>
            <a:ext cx="2908039" cy="24644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96BEB64-B6F3-4C48-41D3-8B4475BC9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2573" y="2467608"/>
            <a:ext cx="3066661" cy="21833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91ED2B8A-1D13-0E81-59B6-BF1A612D06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532" y="4394895"/>
            <a:ext cx="3206620" cy="237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72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D3D9BB-33FE-E35D-66C4-FC783ABCF30B}"/>
              </a:ext>
            </a:extLst>
          </p:cNvPr>
          <p:cNvSpPr txBox="1"/>
          <p:nvPr/>
        </p:nvSpPr>
        <p:spPr>
          <a:xfrm>
            <a:off x="279918" y="55983"/>
            <a:ext cx="3872204" cy="707886"/>
          </a:xfrm>
          <a:prstGeom prst="rect">
            <a:avLst/>
          </a:prstGeom>
          <a:noFill/>
        </p:spPr>
        <p:txBody>
          <a:bodyPr wrap="square" rtlCol="0">
            <a:spAutoFit/>
          </a:bodyPr>
          <a:lstStyle/>
          <a:p>
            <a:r>
              <a:rPr lang="en-US" sz="4000"/>
              <a:t>Conclusion:</a:t>
            </a:r>
            <a:endParaRPr lang="en-IN" sz="4000"/>
          </a:p>
        </p:txBody>
      </p:sp>
      <p:sp>
        <p:nvSpPr>
          <p:cNvPr id="3" name="TextBox 2">
            <a:extLst>
              <a:ext uri="{FF2B5EF4-FFF2-40B4-BE49-F238E27FC236}">
                <a16:creationId xmlns:a16="http://schemas.microsoft.com/office/drawing/2014/main" id="{3041D553-9806-D3DE-D4AF-A69CC7F690B7}"/>
              </a:ext>
            </a:extLst>
          </p:cNvPr>
          <p:cNvSpPr txBox="1"/>
          <p:nvPr/>
        </p:nvSpPr>
        <p:spPr>
          <a:xfrm>
            <a:off x="559837" y="1156996"/>
            <a:ext cx="10599575" cy="2677656"/>
          </a:xfrm>
          <a:prstGeom prst="rect">
            <a:avLst/>
          </a:prstGeom>
          <a:noFill/>
        </p:spPr>
        <p:txBody>
          <a:bodyPr wrap="square" rtlCol="0">
            <a:spAutoFit/>
          </a:bodyPr>
          <a:lstStyle/>
          <a:p>
            <a:pPr marL="285750" indent="-285750">
              <a:buFont typeface="Wingdings" panose="05000000000000000000" pitchFamily="2" charset="2"/>
              <a:buChar char="q"/>
            </a:pPr>
            <a:r>
              <a:rPr lang="en-US" sz="2400" i="1"/>
              <a:t>Water pollution is not less dangerous than air and soil pollution. All of them are negatively affect the lives of humans and animals alike.</a:t>
            </a:r>
          </a:p>
          <a:p>
            <a:pPr marL="285750" indent="-285750">
              <a:buFont typeface="Wingdings" panose="05000000000000000000" pitchFamily="2" charset="2"/>
              <a:buChar char="q"/>
            </a:pPr>
            <a:r>
              <a:rPr lang="en-US" sz="2400" i="1"/>
              <a:t> Directly and indirectly, water is polluted with germs, solid, and liquid wastes. These pollutants change its color, taste and aroma and make it unfit for consumption.</a:t>
            </a:r>
          </a:p>
          <a:p>
            <a:pPr marL="285750" indent="-285750">
              <a:buFont typeface="Wingdings" panose="05000000000000000000" pitchFamily="2" charset="2"/>
              <a:buChar char="q"/>
            </a:pPr>
            <a:r>
              <a:rPr lang="en-US" sz="2400" i="1"/>
              <a:t>There are many types of water pollutants. The most important are physical, chemical, biological, and radiological pollution. All these types are very dangerous, and causing several diseases to humans, animals and plants</a:t>
            </a:r>
            <a:endParaRPr lang="en-IN" sz="2400" i="1"/>
          </a:p>
        </p:txBody>
      </p:sp>
      <p:sp>
        <p:nvSpPr>
          <p:cNvPr id="5" name="TextBox 4">
            <a:extLst>
              <a:ext uri="{FF2B5EF4-FFF2-40B4-BE49-F238E27FC236}">
                <a16:creationId xmlns:a16="http://schemas.microsoft.com/office/drawing/2014/main" id="{0731B357-4DD2-15F2-B178-51D35921B913}"/>
              </a:ext>
            </a:extLst>
          </p:cNvPr>
          <p:cNvSpPr txBox="1"/>
          <p:nvPr/>
        </p:nvSpPr>
        <p:spPr>
          <a:xfrm>
            <a:off x="4056484" y="4573945"/>
            <a:ext cx="6097554" cy="1200329"/>
          </a:xfrm>
          <a:prstGeom prst="rect">
            <a:avLst/>
          </a:prstGeom>
          <a:noFill/>
        </p:spPr>
        <p:txBody>
          <a:bodyPr wrap="square">
            <a:spAutoFit/>
          </a:bodyPr>
          <a:lstStyle/>
          <a:p>
            <a:r>
              <a:rPr lang="en-IN" sz="7200">
                <a:latin typeface="Brush Script MT" panose="03060802040406070304" pitchFamily="66" charset="0"/>
              </a:rPr>
              <a:t>Thank you</a:t>
            </a:r>
            <a:endParaRPr lang="en-IN" sz="7200"/>
          </a:p>
        </p:txBody>
      </p:sp>
    </p:spTree>
    <p:extLst>
      <p:ext uri="{BB962C8B-B14F-4D97-AF65-F5344CB8AC3E}">
        <p14:creationId xmlns:p14="http://schemas.microsoft.com/office/powerpoint/2010/main" val="1450052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632</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vt:i4>
      </vt:variant>
    </vt:vector>
  </HeadingPairs>
  <TitlesOfParts>
    <vt:vector size="22" baseType="lpstr">
      <vt:lpstr>Algerian</vt:lpstr>
      <vt:lpstr>Arial</vt:lpstr>
      <vt:lpstr>Berlin Sans FB</vt:lpstr>
      <vt:lpstr>Brush Script MT</vt:lpstr>
      <vt:lpstr>Georgia</vt:lpstr>
      <vt:lpstr>inherit</vt:lpstr>
      <vt:lpstr>Lato</vt:lpstr>
      <vt:lpstr>Merriweather Web</vt:lpstr>
      <vt:lpstr>Nunito Sans</vt:lpstr>
      <vt:lpstr>Open Sans</vt:lpstr>
      <vt:lpstr>Roboto</vt:lpstr>
      <vt:lpstr>Source Sans Pro</vt:lpstr>
      <vt:lpstr>Tw Cen MT</vt:lpstr>
      <vt:lpstr>Wingdings</vt:lpstr>
      <vt:lpstr>Yrsa</vt:lpstr>
      <vt:lpstr>Droplet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singireddy Rishithreddy</dc:creator>
  <cp:lastModifiedBy>singireddy Rishithreddy</cp:lastModifiedBy>
  <cp:revision>1</cp:revision>
  <dcterms:created xsi:type="dcterms:W3CDTF">2022-11-15T15:25:07Z</dcterms:created>
  <dcterms:modified xsi:type="dcterms:W3CDTF">2022-11-15T18:37:51Z</dcterms:modified>
</cp:coreProperties>
</file>