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73DB1-93F3-48D4-9F3E-F47341537FFC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8B76A-8489-4B6F-8BD4-6EBA921BE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7D2B-9576-4919-A1B9-98CCC34D83D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B13-7F76-4FC5-831C-9114CD3614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7D2B-9576-4919-A1B9-98CCC34D83D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B13-7F76-4FC5-831C-9114CD361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7D2B-9576-4919-A1B9-98CCC34D83D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B13-7F76-4FC5-831C-9114CD361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7D2B-9576-4919-A1B9-98CCC34D83D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B13-7F76-4FC5-831C-9114CD361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7D2B-9576-4919-A1B9-98CCC34D83D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B13-7F76-4FC5-831C-9114CD3614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7D2B-9576-4919-A1B9-98CCC34D83D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B13-7F76-4FC5-831C-9114CD361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7D2B-9576-4919-A1B9-98CCC34D83D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B13-7F76-4FC5-831C-9114CD361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7D2B-9576-4919-A1B9-98CCC34D83D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B13-7F76-4FC5-831C-9114CD361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7D2B-9576-4919-A1B9-98CCC34D83D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B13-7F76-4FC5-831C-9114CD3614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7D2B-9576-4919-A1B9-98CCC34D83D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B13-7F76-4FC5-831C-9114CD361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7D2B-9576-4919-A1B9-98CCC34D83D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B13-7F76-4FC5-831C-9114CD3614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5697D2B-9576-4919-A1B9-98CCC34D83D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774CB13-7F76-4FC5-831C-9114CD3614C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mbareni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mbareni.com/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tambareni.com/" TargetMode="Externa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tambareni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ambaren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mbareni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tambareni.com/" TargetMode="Externa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ambaren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mbareni.com/" TargetMode="External"/><Relationship Id="rId2" Type="http://schemas.openxmlformats.org/officeDocument/2006/relationships/hyperlink" Target="mailto:rishi.h2kinfosys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6400" y="762000"/>
            <a:ext cx="7620000" cy="6096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59302"/>
          </a:xfrm>
        </p:spPr>
        <p:txBody>
          <a:bodyPr/>
          <a:lstStyle/>
          <a:p>
            <a:r>
              <a:rPr lang="en-US" dirty="0"/>
              <a:t>Self-Improvement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828800"/>
            <a:ext cx="7848600" cy="74073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Introduction to OOP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0600" y="5266372"/>
            <a:ext cx="8305801" cy="1659255"/>
            <a:chOff x="990600" y="5266372"/>
            <a:chExt cx="8305801" cy="165925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990600" y="6096000"/>
              <a:ext cx="7990114" cy="633984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1500" dirty="0" err="1">
                  <a:effectLst/>
                </a:rPr>
                <a:t>TambareniAcademy</a:t>
              </a:r>
              <a:endParaRPr lang="en-US" sz="1500" dirty="0">
                <a:effectLst/>
              </a:endParaRPr>
            </a:p>
            <a:p>
              <a:r>
                <a:rPr lang="en-US" sz="1500" u="sng" dirty="0">
                  <a:effectLst/>
                  <a:hlinkClick r:id="rId3"/>
                </a:rPr>
                <a:t>www.Tambareni.com</a:t>
              </a:r>
              <a:endParaRPr lang="en-US" sz="1500" dirty="0"/>
            </a:p>
          </p:txBody>
        </p:sp>
        <p:pic>
          <p:nvPicPr>
            <p:cNvPr id="6" name="Picture 5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1" y="5266372"/>
              <a:ext cx="1828800" cy="1659255"/>
            </a:xfrm>
            <a:prstGeom prst="rect">
              <a:avLst/>
            </a:prstGeom>
            <a:noFill/>
          </p:spPr>
        </p:pic>
      </p:grpSp>
      <p:pic>
        <p:nvPicPr>
          <p:cNvPr id="1026" name="Picture 2" descr="C:\Users\AXD8985\AppData\Local\Microsoft\Windows\Temporary Internet Files\Content.IE5\6OIHOUXP\MC90043598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26" y="3733800"/>
            <a:ext cx="191135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7467601" y="2707298"/>
            <a:ext cx="1524000" cy="74073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rgbClr val="00B0F0"/>
                </a:solidFill>
              </a:rPr>
              <a:t>By Rishi</a:t>
            </a:r>
          </a:p>
        </p:txBody>
      </p:sp>
    </p:spTree>
    <p:extLst>
      <p:ext uri="{BB962C8B-B14F-4D97-AF65-F5344CB8AC3E}">
        <p14:creationId xmlns:p14="http://schemas.microsoft.com/office/powerpoint/2010/main" val="333429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</a:t>
            </a:r>
          </a:p>
        </p:txBody>
      </p:sp>
      <p:pic>
        <p:nvPicPr>
          <p:cNvPr id="2050" name="Picture 2" descr="C:\Users\AXD8985\AppData\Local\Microsoft\Windows\Temporary Internet Files\Content.IE5\SSMEA7BA\MC900300049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1755648" cy="143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03970" y="3200400"/>
            <a:ext cx="710663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Lets see if we can write a design for this Cube Object.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62400" y="1295400"/>
            <a:ext cx="5047488" cy="16764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Imagine you have to create these cubes. And you have to give it to a designer.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4419600"/>
            <a:ext cx="213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 = Square</a:t>
            </a:r>
          </a:p>
          <a:p>
            <a:pPr marL="82296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Side = Square</a:t>
            </a:r>
          </a:p>
          <a:p>
            <a:pPr marL="82296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= Square</a:t>
            </a:r>
          </a:p>
          <a:p>
            <a:pPr marL="82296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Height = 2 cm</a:t>
            </a:r>
          </a:p>
          <a:p>
            <a:pPr marL="82296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Width = 2 cm</a:t>
            </a:r>
          </a:p>
        </p:txBody>
      </p:sp>
      <p:sp>
        <p:nvSpPr>
          <p:cNvPr id="7" name="Line Callout 2 (Accent Bar) 6"/>
          <p:cNvSpPr/>
          <p:nvPr/>
        </p:nvSpPr>
        <p:spPr>
          <a:xfrm>
            <a:off x="4212770" y="4343400"/>
            <a:ext cx="4397829" cy="17526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929"/>
              <a:gd name="adj6" fmla="val -303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rgbClr val="FF0000"/>
                </a:solidFill>
              </a:rPr>
              <a:t>The class can be seen as the blueprint of an object. It describes how an object is created.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90600" y="5266372"/>
            <a:ext cx="8305801" cy="1659255"/>
            <a:chOff x="990600" y="5266372"/>
            <a:chExt cx="8305801" cy="1659255"/>
          </a:xfrm>
        </p:grpSpPr>
        <p:sp>
          <p:nvSpPr>
            <p:cNvPr id="12" name="Title 1"/>
            <p:cNvSpPr txBox="1">
              <a:spLocks/>
            </p:cNvSpPr>
            <p:nvPr/>
          </p:nvSpPr>
          <p:spPr>
            <a:xfrm>
              <a:off x="990600" y="6096000"/>
              <a:ext cx="7990114" cy="633984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1500" dirty="0" err="1">
                  <a:effectLst/>
                </a:rPr>
                <a:t>TambareniAcademy</a:t>
              </a:r>
              <a:endParaRPr lang="en-US" sz="1500" dirty="0">
                <a:effectLst/>
              </a:endParaRPr>
            </a:p>
            <a:p>
              <a:r>
                <a:rPr lang="en-US" sz="1500" u="sng" dirty="0">
                  <a:effectLst/>
                  <a:hlinkClick r:id="rId3"/>
                </a:rPr>
                <a:t>www.Tambareni.com</a:t>
              </a:r>
              <a:endParaRPr lang="en-US" sz="1500" dirty="0"/>
            </a:p>
          </p:txBody>
        </p:sp>
        <p:pic>
          <p:nvPicPr>
            <p:cNvPr id="13" name="Picture 12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1" y="5266372"/>
              <a:ext cx="1828800" cy="165925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63311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152400"/>
            <a:ext cx="7498080" cy="1143000"/>
          </a:xfrm>
        </p:spPr>
        <p:txBody>
          <a:bodyPr/>
          <a:lstStyle/>
          <a:p>
            <a:r>
              <a:rPr lang="en-US" dirty="0"/>
              <a:t>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20762"/>
            <a:ext cx="7498080" cy="609600"/>
          </a:xfrm>
        </p:spPr>
        <p:txBody>
          <a:bodyPr/>
          <a:lstStyle/>
          <a:p>
            <a:r>
              <a:rPr lang="en-US" dirty="0"/>
              <a:t>Do you know how to use toaster?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88592" y="1752600"/>
            <a:ext cx="6083808" cy="1383636"/>
            <a:chOff x="1752600" y="2209800"/>
            <a:chExt cx="6248400" cy="1653766"/>
          </a:xfrm>
        </p:grpSpPr>
        <p:pic>
          <p:nvPicPr>
            <p:cNvPr id="3075" name="Picture 3" descr="C:\Program Files\Microsoft Office\MEDIA\CAGCAT10\j0199283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209800"/>
              <a:ext cx="1840871" cy="1653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AXD8985\AppData\Local\Microsoft\Windows\Temporary Internet Files\Content.IE5\FNQ5VP7T\MC900441778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2350883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AXD8985\AppData\Local\Microsoft\Windows\Temporary Internet Files\Content.IE5\FNQ5VP7T\MP9004304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285137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3276600" y="2819400"/>
              <a:ext cx="609600" cy="381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019800" y="2704237"/>
              <a:ext cx="609600" cy="381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88592" y="3535362"/>
            <a:ext cx="6324600" cy="832757"/>
            <a:chOff x="1828800" y="3962400"/>
            <a:chExt cx="6400800" cy="914400"/>
          </a:xfrm>
        </p:grpSpPr>
        <p:sp>
          <p:nvSpPr>
            <p:cNvPr id="14" name="Right Arrow 13"/>
            <p:cNvSpPr/>
            <p:nvPr/>
          </p:nvSpPr>
          <p:spPr>
            <a:xfrm>
              <a:off x="6019800" y="4191000"/>
              <a:ext cx="609600" cy="381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828800" y="3962400"/>
              <a:ext cx="6400800" cy="914400"/>
              <a:chOff x="1828800" y="3962400"/>
              <a:chExt cx="6400800" cy="9144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828800" y="4038600"/>
                <a:ext cx="1219200" cy="7565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</a:t>
                </a:r>
              </a:p>
            </p:txBody>
          </p:sp>
          <p:sp>
            <p:nvSpPr>
              <p:cNvPr id="12" name="Right Arrow 11"/>
              <p:cNvSpPr/>
              <p:nvPr/>
            </p:nvSpPr>
            <p:spPr>
              <a:xfrm>
                <a:off x="3320143" y="4191000"/>
                <a:ext cx="609600" cy="381000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349435" y="4038600"/>
                <a:ext cx="1219200" cy="8001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Method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858000" y="3962400"/>
                <a:ext cx="13716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Processed</a:t>
                </a:r>
              </a:p>
              <a:p>
                <a:pPr algn="ctr"/>
                <a:r>
                  <a:rPr lang="en-US" dirty="0"/>
                  <a:t>Outcome </a:t>
                </a: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1231392" y="472440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A method is a block of code with parameters and a return value. It can be called on the object.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90600" y="5266372"/>
            <a:ext cx="8305801" cy="1659255"/>
            <a:chOff x="990600" y="5266372"/>
            <a:chExt cx="8305801" cy="1659255"/>
          </a:xfrm>
        </p:grpSpPr>
        <p:sp>
          <p:nvSpPr>
            <p:cNvPr id="21" name="Title 1"/>
            <p:cNvSpPr txBox="1">
              <a:spLocks/>
            </p:cNvSpPr>
            <p:nvPr/>
          </p:nvSpPr>
          <p:spPr>
            <a:xfrm>
              <a:off x="990600" y="6096000"/>
              <a:ext cx="7990114" cy="633984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1500" dirty="0" err="1">
                  <a:effectLst/>
                </a:rPr>
                <a:t>TambareniAcademy</a:t>
              </a:r>
              <a:endParaRPr lang="en-US" sz="1500" dirty="0">
                <a:effectLst/>
              </a:endParaRPr>
            </a:p>
            <a:p>
              <a:r>
                <a:rPr lang="en-US" sz="1500" u="sng" dirty="0">
                  <a:effectLst/>
                  <a:hlinkClick r:id="rId5"/>
                </a:rPr>
                <a:t>www.Tambareni.com</a:t>
              </a:r>
              <a:endParaRPr lang="en-US" sz="1500" dirty="0"/>
            </a:p>
          </p:txBody>
        </p:sp>
        <p:pic>
          <p:nvPicPr>
            <p:cNvPr id="22" name="Picture 21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1" y="5266372"/>
              <a:ext cx="1828800" cy="165925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2811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pic>
        <p:nvPicPr>
          <p:cNvPr id="4098" name="Picture 2" descr="C:\Users\AXD8985\AppData\Local\Microsoft\Windows\Temporary Internet Files\Content.IE5\SSMEA7BA\MC90032052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65052"/>
            <a:ext cx="2558324" cy="171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ne Callout 1 (Accent Bar) 3"/>
          <p:cNvSpPr/>
          <p:nvPr/>
        </p:nvSpPr>
        <p:spPr>
          <a:xfrm>
            <a:off x="6204857" y="1524000"/>
            <a:ext cx="1981200" cy="1981200"/>
          </a:xfrm>
          <a:prstGeom prst="accentCallout1">
            <a:avLst>
              <a:gd name="adj1" fmla="val 19299"/>
              <a:gd name="adj2" fmla="val -5586"/>
              <a:gd name="adj3" fmla="val 47500"/>
              <a:gd name="adj4" fmla="val -4282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</a:t>
            </a:r>
          </a:p>
          <a:p>
            <a:pPr algn="ctr"/>
            <a:r>
              <a:rPr lang="en-US" dirty="0"/>
              <a:t>Break</a:t>
            </a:r>
          </a:p>
          <a:p>
            <a:pPr algn="ctr"/>
            <a:r>
              <a:rPr lang="en-US" dirty="0"/>
              <a:t>Pedal</a:t>
            </a:r>
          </a:p>
          <a:p>
            <a:pPr algn="ctr"/>
            <a:r>
              <a:rPr lang="en-US" dirty="0"/>
              <a:t>seat</a:t>
            </a:r>
          </a:p>
          <a:p>
            <a:pPr algn="ctr"/>
            <a:r>
              <a:rPr lang="en-US" dirty="0"/>
              <a:t>Gears</a:t>
            </a:r>
          </a:p>
          <a:p>
            <a:pPr algn="ctr"/>
            <a:r>
              <a:rPr lang="en-US" dirty="0"/>
              <a:t>Wheels</a:t>
            </a:r>
          </a:p>
        </p:txBody>
      </p:sp>
      <p:sp>
        <p:nvSpPr>
          <p:cNvPr id="5" name="Line Callout 1 (Accent Bar) 4"/>
          <p:cNvSpPr/>
          <p:nvPr/>
        </p:nvSpPr>
        <p:spPr>
          <a:xfrm>
            <a:off x="1295400" y="1513114"/>
            <a:ext cx="1763486" cy="1600200"/>
          </a:xfrm>
          <a:prstGeom prst="accentCallout1">
            <a:avLst>
              <a:gd name="adj1" fmla="val 31675"/>
              <a:gd name="adj2" fmla="val 105865"/>
              <a:gd name="adj3" fmla="val 55196"/>
              <a:gd name="adj4" fmla="val 150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breaks</a:t>
            </a:r>
          </a:p>
          <a:p>
            <a:pPr algn="ctr"/>
            <a:r>
              <a:rPr lang="en-US" dirty="0"/>
              <a:t>Change Gears</a:t>
            </a:r>
          </a:p>
          <a:p>
            <a:pPr algn="ctr"/>
            <a:r>
              <a:rPr lang="en-US" dirty="0"/>
              <a:t>Move pedal</a:t>
            </a:r>
          </a:p>
          <a:p>
            <a:pPr algn="ctr"/>
            <a:r>
              <a:rPr lang="en-US" dirty="0"/>
              <a:t>Adjust seat</a:t>
            </a:r>
          </a:p>
        </p:txBody>
      </p:sp>
      <p:pic>
        <p:nvPicPr>
          <p:cNvPr id="4099" name="Picture 3" descr="C:\Users\AXD8985\AppData\Local\Microsoft\Windows\Temporary Internet Files\Content.IE5\1JDPWZKJ\MC90043785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0"/>
            <a:ext cx="1599972" cy="15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Callout 1 (Accent Bar) 7"/>
          <p:cNvSpPr/>
          <p:nvPr/>
        </p:nvSpPr>
        <p:spPr>
          <a:xfrm>
            <a:off x="6335486" y="4267200"/>
            <a:ext cx="1981200" cy="1219200"/>
          </a:xfrm>
          <a:prstGeom prst="accentCallout1">
            <a:avLst>
              <a:gd name="adj1" fmla="val 19299"/>
              <a:gd name="adj2" fmla="val -5586"/>
              <a:gd name="adj3" fmla="val 71607"/>
              <a:gd name="adj4" fmla="val -4501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State </a:t>
            </a:r>
          </a:p>
          <a:p>
            <a:pPr algn="ctr"/>
            <a:endParaRPr lang="en-US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1295400" y="4343400"/>
            <a:ext cx="1763486" cy="1066800"/>
          </a:xfrm>
          <a:prstGeom prst="accentCallout1">
            <a:avLst>
              <a:gd name="adj1" fmla="val 31675"/>
              <a:gd name="adj2" fmla="val 105865"/>
              <a:gd name="adj3" fmla="val 64380"/>
              <a:gd name="adj4" fmla="val 15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Functions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90600" y="5266372"/>
            <a:ext cx="8305801" cy="1659255"/>
            <a:chOff x="990600" y="5266372"/>
            <a:chExt cx="8305801" cy="1659255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990600" y="6096000"/>
              <a:ext cx="7990114" cy="633984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1500" dirty="0" err="1">
                  <a:effectLst/>
                </a:rPr>
                <a:t>TambareniAcademy</a:t>
              </a:r>
              <a:endParaRPr lang="en-US" sz="1500" dirty="0">
                <a:effectLst/>
              </a:endParaRPr>
            </a:p>
            <a:p>
              <a:r>
                <a:rPr lang="en-US" sz="1500" u="sng" dirty="0">
                  <a:effectLst/>
                  <a:hlinkClick r:id="rId4"/>
                </a:rPr>
                <a:t>www.Tambareni.com</a:t>
              </a:r>
              <a:endParaRPr lang="en-US" sz="1500" dirty="0"/>
            </a:p>
          </p:txBody>
        </p:sp>
        <p:pic>
          <p:nvPicPr>
            <p:cNvPr id="12" name="Picture 11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1" y="5266372"/>
              <a:ext cx="1828800" cy="165925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8051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/>
          <a:lstStyle/>
          <a:p>
            <a:r>
              <a:rPr lang="en-US" dirty="0"/>
              <a:t>Object: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4800600"/>
          </a:xfrm>
        </p:spPr>
        <p:txBody>
          <a:bodyPr>
            <a:normAutofit/>
          </a:bodyPr>
          <a:lstStyle/>
          <a:p>
            <a:r>
              <a:rPr lang="en-US" sz="3000" dirty="0"/>
              <a:t>Objects are key to understanding </a:t>
            </a:r>
            <a:r>
              <a:rPr lang="en-US" sz="3000" i="1" dirty="0"/>
              <a:t>object-oriented</a:t>
            </a:r>
            <a:r>
              <a:rPr lang="en-US" sz="3000" dirty="0"/>
              <a:t> technology. Look around right now and you'll find many examples of real-world objects: your dog, your desk, your television set, your bicycle.</a:t>
            </a:r>
          </a:p>
          <a:p>
            <a:r>
              <a:rPr lang="en-US" sz="3000" dirty="0"/>
              <a:t>Software objects are conceptually similar to real-world objects: they too consist of state and related behavior. An object stores its state in </a:t>
            </a:r>
            <a:r>
              <a:rPr lang="en-US" sz="3000" i="1" dirty="0"/>
              <a:t>fields</a:t>
            </a:r>
            <a:r>
              <a:rPr lang="en-US" sz="3000" dirty="0"/>
              <a:t> (variables) and exposes its behavior through </a:t>
            </a:r>
            <a:r>
              <a:rPr lang="en-US" sz="3000" i="1" dirty="0"/>
              <a:t>methods</a:t>
            </a:r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5266372"/>
            <a:ext cx="8305801" cy="1659255"/>
            <a:chOff x="990600" y="5266372"/>
            <a:chExt cx="8305801" cy="1659255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990600" y="6096000"/>
              <a:ext cx="7990114" cy="633984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1500" dirty="0" err="1">
                  <a:effectLst/>
                </a:rPr>
                <a:t>TambareniAcademy</a:t>
              </a:r>
              <a:endParaRPr lang="en-US" sz="1500" dirty="0">
                <a:effectLst/>
              </a:endParaRPr>
            </a:p>
            <a:p>
              <a:r>
                <a:rPr lang="en-US" sz="1500" u="sng" dirty="0">
                  <a:effectLst/>
                  <a:hlinkClick r:id="rId2"/>
                </a:rPr>
                <a:t>www.Tambareni.com</a:t>
              </a:r>
              <a:endParaRPr lang="en-US" sz="1500" dirty="0"/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1" y="5266372"/>
              <a:ext cx="1828800" cy="165925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03182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8080" cy="792162"/>
          </a:xfrm>
        </p:spPr>
        <p:txBody>
          <a:bodyPr/>
          <a:lstStyle/>
          <a:p>
            <a:r>
              <a:rPr lang="en-US" dirty="0">
                <a:effectLst/>
              </a:rPr>
              <a:t>Encapsulation:</a:t>
            </a:r>
            <a:endParaRPr lang="en-US" dirty="0"/>
          </a:p>
        </p:txBody>
      </p:sp>
      <p:pic>
        <p:nvPicPr>
          <p:cNvPr id="5122" name="Picture 2" descr="C:\Users\AXD8985\AppData\Local\Microsoft\Windows\Temporary Internet Files\Content.IE5\SSMEA7BA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9314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ne Callout 1 (No Border) 3"/>
          <p:cNvSpPr/>
          <p:nvPr/>
        </p:nvSpPr>
        <p:spPr>
          <a:xfrm>
            <a:off x="1295400" y="1371600"/>
            <a:ext cx="3657828" cy="609600"/>
          </a:xfrm>
          <a:prstGeom prst="callout1">
            <a:avLst>
              <a:gd name="adj1" fmla="val 25893"/>
              <a:gd name="adj2" fmla="val 101779"/>
              <a:gd name="adj3" fmla="val 199107"/>
              <a:gd name="adj4" fmla="val 141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know How to use Call button on your cell phone?</a:t>
            </a:r>
          </a:p>
        </p:txBody>
      </p:sp>
      <p:sp>
        <p:nvSpPr>
          <p:cNvPr id="6" name="Line Callout 1 (No Border) 5"/>
          <p:cNvSpPr/>
          <p:nvPr/>
        </p:nvSpPr>
        <p:spPr>
          <a:xfrm>
            <a:off x="1295400" y="2133600"/>
            <a:ext cx="3657828" cy="914400"/>
          </a:xfrm>
          <a:prstGeom prst="callout1">
            <a:avLst>
              <a:gd name="adj1" fmla="val 25893"/>
              <a:gd name="adj2" fmla="val 101779"/>
              <a:gd name="adj3" fmla="val 48810"/>
              <a:gd name="adj4" fmla="val 140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understand how this “Call” connects to network and dials the number… basically all logic?</a:t>
            </a:r>
          </a:p>
        </p:txBody>
      </p:sp>
      <p:sp>
        <p:nvSpPr>
          <p:cNvPr id="7" name="Line Callout 1 (No Border) 6"/>
          <p:cNvSpPr/>
          <p:nvPr/>
        </p:nvSpPr>
        <p:spPr>
          <a:xfrm>
            <a:off x="1295400" y="3200400"/>
            <a:ext cx="3657828" cy="609600"/>
          </a:xfrm>
          <a:prstGeom prst="callout1">
            <a:avLst>
              <a:gd name="adj1" fmla="val 25893"/>
              <a:gd name="adj2" fmla="val 101779"/>
              <a:gd name="adj3" fmla="val -100000"/>
              <a:gd name="adj4" fmla="val 139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that stopped you from using it?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191000"/>
            <a:ext cx="75438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Encapsulation provides the security that keeps data and methods safe from inadvertent changes. It also means hiding data and methods within an Object.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90600" y="5266372"/>
            <a:ext cx="8305801" cy="1659255"/>
            <a:chOff x="990600" y="5266372"/>
            <a:chExt cx="8305801" cy="1659255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990600" y="6096000"/>
              <a:ext cx="7990114" cy="633984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1500" dirty="0" err="1">
                  <a:effectLst/>
                </a:rPr>
                <a:t>TambareniAcademy</a:t>
              </a:r>
              <a:endParaRPr lang="en-US" sz="1500" dirty="0">
                <a:effectLst/>
              </a:endParaRPr>
            </a:p>
            <a:p>
              <a:r>
                <a:rPr lang="en-US" sz="1500" u="sng" dirty="0">
                  <a:effectLst/>
                  <a:hlinkClick r:id="rId3"/>
                </a:rPr>
                <a:t>www.Tambareni.com</a:t>
              </a:r>
              <a:endParaRPr lang="en-US" sz="1500" dirty="0"/>
            </a:p>
          </p:txBody>
        </p:sp>
        <p:pic>
          <p:nvPicPr>
            <p:cNvPr id="11" name="Picture 10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1" y="5266372"/>
              <a:ext cx="1828800" cy="165925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40587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498080" cy="1143000"/>
          </a:xfrm>
        </p:spPr>
        <p:txBody>
          <a:bodyPr/>
          <a:lstStyle/>
          <a:p>
            <a:r>
              <a:rPr lang="en-US" dirty="0">
                <a:effectLst/>
              </a:rPr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696200" cy="2286000"/>
          </a:xfrm>
        </p:spPr>
        <p:txBody>
          <a:bodyPr/>
          <a:lstStyle/>
          <a:p>
            <a:r>
              <a:rPr lang="en-US" dirty="0"/>
              <a:t>Poly – Many ; Morphs – forms</a:t>
            </a:r>
          </a:p>
          <a:p>
            <a:r>
              <a:rPr lang="en-US" dirty="0"/>
              <a:t>Object-oriented programs are written so that the methods having same name works differently in different context. 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3505200"/>
            <a:ext cx="1752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/>
                </a:solidFill>
              </a:rPr>
              <a:t>RUN</a:t>
            </a:r>
          </a:p>
        </p:txBody>
      </p:sp>
      <p:pic>
        <p:nvPicPr>
          <p:cNvPr id="6146" name="Picture 2" descr="C:\Users\AXD8985\AppData\Local\Microsoft\Windows\Temporary Internet Files\Content.IE5\6OIHOUXP\MC90044188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611" y="4572000"/>
            <a:ext cx="142208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45298"/>
            <a:ext cx="1383640" cy="126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XD8985\AppData\Local\Microsoft\Windows\Temporary Internet Files\Content.IE5\SSMEA7BA\MP900439345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08827"/>
            <a:ext cx="1405560" cy="134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3200400" y="3848100"/>
            <a:ext cx="533400" cy="597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</p:cNvCxnSpPr>
          <p:nvPr/>
        </p:nvCxnSpPr>
        <p:spPr>
          <a:xfrm>
            <a:off x="4610100" y="4191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</p:cNvCxnSpPr>
          <p:nvPr/>
        </p:nvCxnSpPr>
        <p:spPr>
          <a:xfrm>
            <a:off x="5486400" y="3848100"/>
            <a:ext cx="838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990600" y="5266372"/>
            <a:ext cx="8305801" cy="1659255"/>
            <a:chOff x="990600" y="5266372"/>
            <a:chExt cx="8305801" cy="1659255"/>
          </a:xfrm>
        </p:grpSpPr>
        <p:sp>
          <p:nvSpPr>
            <p:cNvPr id="16" name="Title 1"/>
            <p:cNvSpPr txBox="1">
              <a:spLocks/>
            </p:cNvSpPr>
            <p:nvPr/>
          </p:nvSpPr>
          <p:spPr>
            <a:xfrm>
              <a:off x="990600" y="6096000"/>
              <a:ext cx="7990114" cy="633984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1500" dirty="0" err="1">
                  <a:effectLst/>
                </a:rPr>
                <a:t>TambareniAcademy</a:t>
              </a:r>
              <a:endParaRPr lang="en-US" sz="1500" dirty="0">
                <a:effectLst/>
              </a:endParaRPr>
            </a:p>
            <a:p>
              <a:r>
                <a:rPr lang="en-US" sz="1500" u="sng" dirty="0">
                  <a:effectLst/>
                  <a:hlinkClick r:id="rId5"/>
                </a:rPr>
                <a:t>www.Tambareni.com</a:t>
              </a:r>
              <a:endParaRPr lang="en-US" sz="1500" dirty="0"/>
            </a:p>
          </p:txBody>
        </p:sp>
        <p:pic>
          <p:nvPicPr>
            <p:cNvPr id="17" name="Picture 16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1" y="5266372"/>
              <a:ext cx="1828800" cy="165925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44684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944562"/>
          </a:xfrm>
        </p:spPr>
        <p:txBody>
          <a:bodyPr/>
          <a:lstStyle/>
          <a:p>
            <a:r>
              <a:rPr lang="en-US" dirty="0">
                <a:effectLst/>
              </a:rPr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790688" cy="1447800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/>
              <a:t>In OOP deriving a new class from existing class, it’s called as Inheritance. New class may have new features in it.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0600" y="5266372"/>
            <a:ext cx="8305801" cy="1659255"/>
            <a:chOff x="990600" y="5266372"/>
            <a:chExt cx="8305801" cy="1659255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990600" y="6096000"/>
              <a:ext cx="7990114" cy="633984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1500" dirty="0" err="1">
                  <a:effectLst/>
                </a:rPr>
                <a:t>TambareniAcademy</a:t>
              </a:r>
              <a:endParaRPr lang="en-US" sz="1500" dirty="0">
                <a:effectLst/>
              </a:endParaRPr>
            </a:p>
            <a:p>
              <a:r>
                <a:rPr lang="en-US" sz="1500" u="sng" dirty="0">
                  <a:effectLst/>
                  <a:hlinkClick r:id="rId2"/>
                </a:rPr>
                <a:t>www.Tambareni.com</a:t>
              </a:r>
              <a:endParaRPr lang="en-US" sz="1500" dirty="0"/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1" y="5266372"/>
              <a:ext cx="1828800" cy="1659255"/>
            </a:xfrm>
            <a:prstGeom prst="rect">
              <a:avLst/>
            </a:prstGeom>
            <a:noFill/>
          </p:spPr>
        </p:pic>
      </p:grpSp>
      <p:sp>
        <p:nvSpPr>
          <p:cNvPr id="7" name="phone3"/>
          <p:cNvSpPr>
            <a:spLocks noEditPoints="1" noChangeArrowheads="1"/>
          </p:cNvSpPr>
          <p:nvPr/>
        </p:nvSpPr>
        <p:spPr bwMode="auto">
          <a:xfrm>
            <a:off x="2667000" y="2683329"/>
            <a:ext cx="914400" cy="6858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200 w 21600"/>
              <a:gd name="T17" fmla="*/ 23516 h 21600"/>
              <a:gd name="T18" fmla="*/ 21400 w 21600"/>
              <a:gd name="T19" fmla="*/ 4048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Callout 1 (Accent Bar) 7"/>
          <p:cNvSpPr/>
          <p:nvPr/>
        </p:nvSpPr>
        <p:spPr>
          <a:xfrm>
            <a:off x="4419600" y="2476501"/>
            <a:ext cx="3581400" cy="800099"/>
          </a:xfrm>
          <a:prstGeom prst="accentCallout1">
            <a:avLst>
              <a:gd name="adj1" fmla="val 18750"/>
              <a:gd name="adj2" fmla="val -8333"/>
              <a:gd name="adj3" fmla="val 57622"/>
              <a:gd name="adj4" fmla="val -21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Calls from A to B connected with phone line</a:t>
            </a:r>
          </a:p>
        </p:txBody>
      </p:sp>
      <p:pic>
        <p:nvPicPr>
          <p:cNvPr id="7171" name="Picture 3" descr="C:\Users\AXD8985\AppData\Local\Microsoft\Windows\Temporary Internet Files\Content.IE5\1JDPWZKJ\MC900431507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Callout 1 (Accent Bar) 9"/>
          <p:cNvSpPr/>
          <p:nvPr/>
        </p:nvSpPr>
        <p:spPr>
          <a:xfrm>
            <a:off x="4419600" y="3652158"/>
            <a:ext cx="3581400" cy="800099"/>
          </a:xfrm>
          <a:prstGeom prst="accentCallout1">
            <a:avLst>
              <a:gd name="adj1" fmla="val 18750"/>
              <a:gd name="adj2" fmla="val -8333"/>
              <a:gd name="adj3" fmla="val 57622"/>
              <a:gd name="adj4" fmla="val -21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Wireless calling. Works outside, send text message</a:t>
            </a:r>
          </a:p>
        </p:txBody>
      </p:sp>
      <p:pic>
        <p:nvPicPr>
          <p:cNvPr id="7172" name="Picture 4" descr="C:\Users\AXD8985\AppData\Local\Microsoft\Windows\Temporary Internet Files\Content.IE5\SSMEA7BA\MC90044134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876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Callout 1 (Accent Bar) 11"/>
          <p:cNvSpPr/>
          <p:nvPr/>
        </p:nvSpPr>
        <p:spPr>
          <a:xfrm>
            <a:off x="4419600" y="4724400"/>
            <a:ext cx="3581400" cy="979714"/>
          </a:xfrm>
          <a:prstGeom prst="accentCallout1">
            <a:avLst>
              <a:gd name="adj1" fmla="val 18750"/>
              <a:gd name="adj2" fmla="val -8333"/>
              <a:gd name="adj3" fmla="val 57622"/>
              <a:gd name="adj4" fmla="val -21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Internet, songs, </a:t>
            </a:r>
            <a:r>
              <a:rPr lang="en-US" dirty="0" err="1"/>
              <a:t>whatsApp</a:t>
            </a:r>
            <a:r>
              <a:rPr lang="en-US" dirty="0"/>
              <a:t>, </a:t>
            </a:r>
            <a:r>
              <a:rPr lang="en-US" dirty="0" err="1"/>
              <a:t>facebook</a:t>
            </a:r>
            <a:r>
              <a:rPr lang="en-US" dirty="0"/>
              <a:t>, GPS and what not</a:t>
            </a:r>
          </a:p>
        </p:txBody>
      </p:sp>
      <p:sp>
        <p:nvSpPr>
          <p:cNvPr id="9" name="Curved Right Arrow 8"/>
          <p:cNvSpPr/>
          <p:nvPr/>
        </p:nvSpPr>
        <p:spPr>
          <a:xfrm>
            <a:off x="2057400" y="3276600"/>
            <a:ext cx="381000" cy="685800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2062843" y="4229100"/>
            <a:ext cx="381000" cy="685800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  <p:bldP spid="12" grpId="0" animBg="1"/>
      <p:bldP spid="9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048000"/>
          </a:xfrm>
        </p:spPr>
        <p:txBody>
          <a:bodyPr/>
          <a:lstStyle/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No question is dumb question.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>
                <a:hlinkClick r:id="rId2"/>
              </a:rPr>
              <a:t>rishi.h2kinfosys@gmail.com</a:t>
            </a: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5266372"/>
            <a:ext cx="8305801" cy="1659255"/>
            <a:chOff x="990600" y="5266372"/>
            <a:chExt cx="8305801" cy="1659255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990600" y="6096000"/>
              <a:ext cx="7990114" cy="633984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1500" dirty="0" err="1">
                  <a:effectLst/>
                </a:rPr>
                <a:t>TambareniAcademy</a:t>
              </a:r>
              <a:endParaRPr lang="en-US" sz="1500" dirty="0">
                <a:effectLst/>
              </a:endParaRPr>
            </a:p>
            <a:p>
              <a:r>
                <a:rPr lang="en-US" sz="1500" u="sng" dirty="0">
                  <a:effectLst/>
                  <a:hlinkClick r:id="rId3"/>
                </a:rPr>
                <a:t>www.Tambareni.com</a:t>
              </a:r>
              <a:endParaRPr lang="en-US" sz="1500" dirty="0"/>
            </a:p>
          </p:txBody>
        </p:sp>
        <p:pic>
          <p:nvPicPr>
            <p:cNvPr id="6" name="Picture 5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1" y="5266372"/>
              <a:ext cx="1828800" cy="1659255"/>
            </a:xfrm>
            <a:prstGeom prst="rect">
              <a:avLst/>
            </a:prstGeom>
            <a:noFill/>
          </p:spPr>
        </p:pic>
      </p:grpSp>
      <p:pic>
        <p:nvPicPr>
          <p:cNvPr id="2050" name="Picture 2" descr="C:\Users\AXD8985\AppData\Local\Microsoft\Windows\Temporary Internet Files\Content.IE5\1JDPWZKJ\MC90007876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2514600"/>
            <a:ext cx="25241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98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2040</TotalTime>
  <Words>363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Verdana</vt:lpstr>
      <vt:lpstr>Wingdings 2</vt:lpstr>
      <vt:lpstr>Solstice</vt:lpstr>
      <vt:lpstr>Self-Improvement</vt:lpstr>
      <vt:lpstr>Class:</vt:lpstr>
      <vt:lpstr>Method:</vt:lpstr>
      <vt:lpstr>What is an Object?</vt:lpstr>
      <vt:lpstr>Object:</vt:lpstr>
      <vt:lpstr>Encapsulation:</vt:lpstr>
      <vt:lpstr>Polymorphism</vt:lpstr>
      <vt:lpstr>Inheritance</vt:lpstr>
      <vt:lpstr>Thank you.</vt:lpstr>
    </vt:vector>
  </TitlesOfParts>
  <Company>The Home Depot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Self-Improvement</dc:title>
  <dc:creator>Deshpande, Ambarish</dc:creator>
  <cp:lastModifiedBy>Credence SkillWorks</cp:lastModifiedBy>
  <cp:revision>47</cp:revision>
  <dcterms:created xsi:type="dcterms:W3CDTF">2014-11-12T12:05:26Z</dcterms:created>
  <dcterms:modified xsi:type="dcterms:W3CDTF">2019-06-20T02:17:06Z</dcterms:modified>
</cp:coreProperties>
</file>