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Introduction to Sockets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 Light"/>
              </a:rPr>
              <a:t>connect(): Connect to a Remote Socket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8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1" i="1" lang="en-IN" sz="2800" spc="-1" strike="noStrike">
                <a:solidFill>
                  <a:srgbClr val="000000"/>
                </a:solidFill>
                <a:latin typeface="Calibri"/>
              </a:rPr>
              <a:t>General syntax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sockfd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 socket file descriptor returned by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socket()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serv_addr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 pointer to a structure that contains the destination IP address and the port number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addrlen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 typically set to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sizeof(struct sockaddr)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1" i="1" lang="en-IN" sz="2800" spc="-1" strike="noStrike">
                <a:solidFill>
                  <a:srgbClr val="000000"/>
                </a:solidFill>
                <a:latin typeface="Calibri"/>
              </a:rPr>
              <a:t>Returns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 -1 on error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#include &lt;sys/types.h&gt;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#include &lt;sys/socket.h&gt;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int connect (int sockfd, struct sockaddr *serv_addr, int addrlen);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 Light"/>
              </a:rPr>
              <a:t>listen(): Get Set for Incoming Connections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1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Here, we wish to wait for incoming connections and handle them in some way.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Two steps, first you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listen(),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then you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accept().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1" i="1" lang="en-IN" sz="2800" spc="-1" strike="noStrike">
                <a:solidFill>
                  <a:srgbClr val="000000"/>
                </a:solidFill>
                <a:latin typeface="Calibri"/>
              </a:rPr>
              <a:t>General syntax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sockfd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 socket file descriptor returned by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socket().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backlog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 used to set the maximum number of requests (up to a maximum of about 20) that will be queued up before requests start being denied.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1" i="1" lang="en-IN" sz="2800" spc="-1" strike="noStrike">
                <a:solidFill>
                  <a:srgbClr val="000000"/>
                </a:solidFill>
                <a:latin typeface="Calibri"/>
              </a:rPr>
              <a:t>Returns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 -1 on error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int listen (int sockfd, int backlog);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 Light"/>
              </a:rPr>
              <a:t>accept(): Waiting for Incoming Connections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1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Basic concept: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Someone far away will try to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connect()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to your machine on a port that you are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listen()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’ing on.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Such connections will be queued up waiting to be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accept()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’ed.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accept()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returns a </a:t>
            </a:r>
            <a:r>
              <a:rPr b="1" i="1" lang="en-IN" sz="2800" spc="-1" strike="noStrike">
                <a:solidFill>
                  <a:srgbClr val="000000"/>
                </a:solidFill>
                <a:latin typeface="Calibri"/>
              </a:rPr>
              <a:t>brand new socket file descriptor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to use for every single connection.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Two socket file descriptors!!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The original one is still listening on your port.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Newly created one is finally ready to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send()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recv().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 Light"/>
              </a:rPr>
              <a:t>accept(): contd..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i="1" lang="en-IN" sz="2800" spc="-1" strike="noStrike">
                <a:solidFill>
                  <a:srgbClr val="000000"/>
                </a:solidFill>
                <a:latin typeface="Calibri"/>
              </a:rPr>
              <a:t>General syntax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sockfd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listen()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’ing socket descriptor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addr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 pointer to a local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struct sockaddr_in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(This is where the information about the incoming connection will go)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addrlen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 local integer variable that should be set to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sizeof(struct sockaddr_in)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before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accept()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is called.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1" i="1" lang="en-IN" sz="2800" spc="-1" strike="noStrike">
                <a:solidFill>
                  <a:srgbClr val="000000"/>
                </a:solidFill>
                <a:latin typeface="Calibri"/>
              </a:rPr>
              <a:t>Returns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 -1 on error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#include &lt;sys/socket.h&gt;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int accept (int sockfd, void *addr, int *addrlen);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 Light"/>
              </a:rPr>
              <a:t>send() and recv(): Sending/receiving Data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5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Used for communicating over stream sockets or connected datagram sockets.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1" i="1" lang="en-IN" sz="2800" spc="-1" strike="noStrike">
                <a:solidFill>
                  <a:srgbClr val="000000"/>
                </a:solidFill>
                <a:latin typeface="Calibri"/>
              </a:rPr>
              <a:t>General syntax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mesg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 a pointer to the data you want to send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len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 length of the data in bytes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buf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 buffer to read the information into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flags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 typically set to 0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send()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returns the number of bytes actually sent out, and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recv()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returns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the number of bytes actually read into the buffer.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int send (int sockfd, const void *mesg, int len, int flags);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int recv (int sockfd, void *buf, int len, unsigned int flags);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 Light"/>
              </a:rPr>
              <a:t>sendto() and recvfrom()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1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Used to transmit and receive data packets over unconnected datagram sockets.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1" i="1" lang="en-IN" sz="2800" spc="-1" strike="noStrike">
                <a:solidFill>
                  <a:srgbClr val="000000"/>
                </a:solidFill>
                <a:latin typeface="Calibri"/>
              </a:rPr>
              <a:t>General syntax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If you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connect()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 datagram socket, you can then simply use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send()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recv()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for all your transactions.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int sendto (int sockfd, const void *msg, int len, unsigned int flags,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const struct sockaddr *to, int tolen);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int recvfrom (int sockfd, void *buf, int len, unsigned int flags,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struct sockaddr *from, int *fromlen);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 Light"/>
              </a:rPr>
              <a:t>close() and shutdown()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Used to close the connection on the socket descriptor.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This prevents any more reads and writes to the socket.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how=0 _further receives are disallowed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how=1 _further sends are disallowed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how=2 _further sends and receives are disallowed (like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close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())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close (sockfd);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int shutdown (int sockfd, int how);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 Light"/>
              </a:rPr>
              <a:t>getpeername()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1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This function will tell you who is at the other end of a connection stream socket.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sockfd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 descriptor of the connected stream socket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addr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 pointer to a structure that will hold the information about the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other side of the connection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addrlen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 pointer to an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int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that should be initialized to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sizeof(struct sockaddr)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#include &lt;sys/socket.h&gt;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int getpeername (int sockfd, struct sockaddr *addr, int *addrlen);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 Light"/>
              </a:rPr>
              <a:t>gethostname()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This function returns the name of the computer that your program is running on.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This name can be used by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gethostbyname()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to determine the IP address of the local machine.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hostname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 pointer to an array of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char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 that will contain the host name upon the function’s return.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size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 length in bytes of the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hostname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array.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#include &lt;unistd.h&gt;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int gethostname (char *hostname, size_t size);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 Light"/>
              </a:rPr>
              <a:t>gethostbyname()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8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Returns the IP address of a host given its name.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Invokes the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Domain Name Server (DNS).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Returns a pointer to a struct hostent: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#include &lt;netdb.h&gt;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struct hostent *gethostbyname (const char *name);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struct hostent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char *h_name; /* official name of the host */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char **h_aliases; /* NULL terminate array of alternate names */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int haddrtype; /* Type of address being returned (AF_INET) */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int h_length; /* Length of the address in bytes */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char **h_addr_list; /* Zero terminated array of network addresses */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};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#define h_addr h_adr_list[0];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 Light"/>
              </a:rPr>
              <a:t>What is a socket?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1" i="1" lang="en-IN" sz="2800" spc="-1" strike="noStrike">
                <a:solidFill>
                  <a:srgbClr val="000000"/>
                </a:solidFill>
                <a:latin typeface="Calibri"/>
              </a:rPr>
              <a:t>socket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is the BSD method for accomplishing inter-process communication (IPC).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It is used to allow one process to speak to another (on same or different machine).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1" i="1" lang="en-IN" sz="2800" spc="-1" strike="noStrike">
                <a:solidFill>
                  <a:srgbClr val="000000"/>
                </a:solidFill>
                <a:latin typeface="Calibri"/>
              </a:rPr>
              <a:t>Analogy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 Like the telephone is used to allow one person to speak to another.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Works very similar to files.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Socket descriptor _very similar to file descriptor.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Read/write on a socket and file are very similar.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 Light"/>
              </a:rPr>
              <a:t>Client-server Model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2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Standard model for network applications.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1" i="1" lang="en-IN" sz="2800" spc="-1" strike="noStrike">
                <a:solidFill>
                  <a:srgbClr val="000000"/>
                </a:solidFill>
                <a:latin typeface="Calibri"/>
              </a:rPr>
              <a:t>server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is a process that is waiting to be contacted by a </a:t>
            </a:r>
            <a:r>
              <a:rPr b="1" i="1" lang="en-IN" sz="2800" spc="-1" strike="noStrike">
                <a:solidFill>
                  <a:srgbClr val="000000"/>
                </a:solidFill>
                <a:latin typeface="Calibri"/>
              </a:rPr>
              <a:t>client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process so as to provide some service.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1" i="1" lang="en-IN" sz="2800" spc="-1" strike="noStrike">
                <a:solidFill>
                  <a:srgbClr val="000000"/>
                </a:solidFill>
                <a:latin typeface="Calibri"/>
              </a:rPr>
              <a:t>Typical scenario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The server process is started on some computer system.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Initializes itself, then goes to sleep waiting for a client request.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 client process is started, either on the same system or on some other system.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Client sends a request (across the network) to the server.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When the server process has finished providing its service to the client, the server goes back to sleep, waiting for the next client request to arrive.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 Light"/>
              </a:rPr>
              <a:t>Client-server Model (contd.)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Roles of the client and the server processes are asymmetric.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Two types of servers: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1" i="1" lang="en-IN" sz="2800" spc="-1" strike="noStrike">
                <a:solidFill>
                  <a:srgbClr val="000000"/>
                </a:solidFill>
                <a:latin typeface="Calibri"/>
              </a:rPr>
              <a:t>Iterative servers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 Used when the server process knows in advance how long it takes to handle each request and it handles each request itself.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1" i="1" lang="en-IN" sz="2800" spc="-1" strike="noStrike">
                <a:solidFill>
                  <a:srgbClr val="000000"/>
                </a:solidFill>
                <a:latin typeface="Calibri"/>
              </a:rPr>
              <a:t>Concurrent servers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 Used when the amount of work required to handle a request is unknown; the server starts another process to handle each request.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System calls for Connection-oriented Protocol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19" name="Content Placeholder 4" descr=""/>
          <p:cNvPicPr/>
          <p:nvPr/>
        </p:nvPicPr>
        <p:blipFill>
          <a:blip r:embed="rId1"/>
          <a:stretch/>
        </p:blipFill>
        <p:spPr>
          <a:xfrm>
            <a:off x="2237040" y="1689840"/>
            <a:ext cx="7914960" cy="466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System calls for Connectionless Protocol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21" name="Content Placeholder 4" descr=""/>
          <p:cNvPicPr/>
          <p:nvPr/>
        </p:nvPicPr>
        <p:blipFill>
          <a:blip r:embed="rId1"/>
          <a:stretch/>
        </p:blipFill>
        <p:spPr>
          <a:xfrm>
            <a:off x="1258920" y="1825560"/>
            <a:ext cx="8794080" cy="503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References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Unix Network Programming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W.R.Stevens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, Prentice-Hall of India, 1992.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Internetworking with TCP/IP (Volume I,II,III)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D.E.Comer and D.L.Stevens,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Prentice-Hall of India, 1995.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http://www.ecst.csuchico.edu/~beej/guide/net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 Light"/>
              </a:rPr>
              <a:t>Basic Idea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5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When two processes located on the same or different machines communicate, we define association and socket.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1" i="1" lang="en-IN" sz="2800" spc="-1" strike="noStrike">
                <a:solidFill>
                  <a:srgbClr val="000000"/>
                </a:solidFill>
                <a:latin typeface="Calibri"/>
              </a:rPr>
              <a:t>Association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 basically a 5-tuple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Protocol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Local IP address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Local port number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Remote IP address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Remote port number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1" i="1" lang="en-IN" sz="2800" spc="-1" strike="noStrike">
                <a:solidFill>
                  <a:srgbClr val="000000"/>
                </a:solidFill>
                <a:latin typeface="Calibri"/>
              </a:rPr>
              <a:t>Socket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 also called half-association (a 3-tuple)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Protocol, local IP address, local port number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Protocol, remote IP address, remote port number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 Light"/>
              </a:rPr>
              <a:t>More about sockets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4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Creating a socket is the first step in network programming using BSD socket interface.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Using the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socket()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system call.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Two main addressing formats of a socket: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1" i="1" lang="en-IN" sz="2800" spc="-1" strike="noStrike">
                <a:solidFill>
                  <a:srgbClr val="000000"/>
                </a:solidFill>
                <a:latin typeface="Calibri"/>
              </a:rPr>
              <a:t>AF_UNIX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 uses Unix pathnames to identify sockets, and are very useful for IPC between processes on the same machine.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1" i="1" lang="en-IN" sz="2800" spc="-1" strike="noStrike">
                <a:solidFill>
                  <a:srgbClr val="000000"/>
                </a:solidFill>
                <a:latin typeface="Calibri"/>
              </a:rPr>
              <a:t>AF_INET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 uses IP addresses.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 addition to machine address, there is also a port number that allows more than one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AF_INET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socket on each machine.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 Light"/>
              </a:rPr>
              <a:t>Types of socket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5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Two most common types: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1" i="1" lang="en-IN" sz="2800" spc="-1" strike="noStrike">
                <a:solidFill>
                  <a:srgbClr val="000000"/>
                </a:solidFill>
                <a:latin typeface="Calibri"/>
              </a:rPr>
              <a:t>SOCK_STREAM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 Stream sockets, which provide reliable, two-way, connection-oriented communication streams.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&lt;Uses TCP&gt;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1" i="1" lang="en-IN" sz="2800" spc="-1" strike="noStrike">
                <a:solidFill>
                  <a:srgbClr val="000000"/>
                </a:solidFill>
                <a:latin typeface="Calibri"/>
              </a:rPr>
              <a:t>SOCK_DGRAM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 Datagram sockets, which provide connectionless, unreliable service, used for packet-by-packet transfer of information.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&lt;Uses UDP&gt;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Other types like SOCK_RAW also exist.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Beyond the scope of the present discussion.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 Light"/>
              </a:rPr>
              <a:t>Systems calls for using sockets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0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socket()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bind()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connect()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listen()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accept()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send() &amp; recv()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sendto() &amp; recvfrom()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close() &amp; shutdown()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getpeername()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gethostname()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gethostbyname()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 Light"/>
              </a:rPr>
              <a:t>socket() :: Get the Socket Descriptor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1" i="1" lang="en-IN" sz="2800" spc="-1" strike="noStrike">
                <a:solidFill>
                  <a:srgbClr val="000000"/>
                </a:solidFill>
                <a:latin typeface="Calibri"/>
              </a:rPr>
              <a:t>General syntax: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domain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 should be set to AF_INET (typically)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type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 should be set to SOCK_STREAM or SOCK_DGRAM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protocol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 set to zero (typically)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1" i="1" lang="en-IN" sz="2800" spc="-1" strike="noStrike">
                <a:solidFill>
                  <a:srgbClr val="000000"/>
                </a:solidFill>
                <a:latin typeface="Calibri"/>
              </a:rPr>
              <a:t>Returns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 socket descriptor; -1 on error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#include &lt;sys/types.h&gt;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#include &lt;sys/socket.h&gt;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int socket (int domain, int type, int protocol)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 Light"/>
              </a:rPr>
              <a:t>bind():: What Port am I on?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5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Used to associate the socket with an address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1" i="1" lang="en-IN" sz="2800" spc="-1" strike="noStrike">
                <a:solidFill>
                  <a:srgbClr val="000000"/>
                </a:solidFill>
                <a:latin typeface="Calibri"/>
              </a:rPr>
              <a:t>General syntax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sockfd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 socket file descriptor returned by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socket()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my_addr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 pointer to a structure that contains information about the local IP address and port number.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addrlen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 typically set to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sizeof(struct sockaddr)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1" i="1" lang="en-IN" sz="2800" spc="-1" strike="noStrike">
                <a:solidFill>
                  <a:srgbClr val="000000"/>
                </a:solidFill>
                <a:latin typeface="Calibri"/>
              </a:rPr>
              <a:t>Returns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 -1 on error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#include &lt;sys/types.h&gt;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#include &lt;sys/socket.h&gt;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int bind (int sockfd, struct sockaddr *my_addr, int addrlen);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796760" y="4028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 Light"/>
              </a:rPr>
              <a:t>The </a:t>
            </a:r>
            <a:r>
              <a:rPr b="1" i="1" lang="en-IN" sz="4400" spc="-1" strike="noStrike">
                <a:solidFill>
                  <a:srgbClr val="000000"/>
                </a:solidFill>
                <a:latin typeface="Calibri Light"/>
              </a:rPr>
              <a:t>sockaddr </a:t>
            </a:r>
            <a:r>
              <a:rPr b="1" lang="en-IN" sz="4400" spc="-1" strike="noStrike">
                <a:solidFill>
                  <a:srgbClr val="000000"/>
                </a:solidFill>
                <a:latin typeface="Calibri Light"/>
              </a:rPr>
              <a:t>Structure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IN" sz="1050" spc="-1" strike="noStrike">
                <a:solidFill>
                  <a:srgbClr val="000000"/>
                </a:solidFill>
                <a:latin typeface="Calibri"/>
              </a:rPr>
              <a:t>struct sockaddr</a:t>
            </a:r>
            <a:endParaRPr b="0" lang="en-IN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105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en-IN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IN" sz="1050" spc="-1" strike="noStrike">
                <a:solidFill>
                  <a:srgbClr val="000000"/>
                </a:solidFill>
                <a:latin typeface="Calibri"/>
              </a:rPr>
              <a:t>unsigned short sa_family;</a:t>
            </a:r>
            <a:endParaRPr b="0" lang="en-IN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IN" sz="1050" spc="-1" strike="noStrike">
                <a:solidFill>
                  <a:srgbClr val="000000"/>
                </a:solidFill>
                <a:latin typeface="Calibri"/>
              </a:rPr>
              <a:t>char sa_data[14];</a:t>
            </a:r>
            <a:endParaRPr b="0" lang="en-IN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105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IN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IN" sz="1050" spc="-1" strike="noStrike">
                <a:solidFill>
                  <a:srgbClr val="000000"/>
                </a:solidFill>
                <a:latin typeface="Calibri"/>
              </a:rPr>
              <a:t>struct sockaddr_in</a:t>
            </a:r>
            <a:endParaRPr b="0" lang="en-IN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105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en-IN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IN" sz="1050" spc="-1" strike="noStrike">
                <a:solidFill>
                  <a:srgbClr val="000000"/>
                </a:solidFill>
                <a:latin typeface="Calibri"/>
              </a:rPr>
              <a:t>short int sin_family;</a:t>
            </a:r>
            <a:endParaRPr b="0" lang="en-IN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IN" sz="1050" spc="-1" strike="noStrike">
                <a:solidFill>
                  <a:srgbClr val="000000"/>
                </a:solidFill>
                <a:latin typeface="Calibri"/>
              </a:rPr>
              <a:t>unsigned short int sin_port;</a:t>
            </a:r>
            <a:endParaRPr b="0" lang="en-IN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IN" sz="1050" spc="-1" strike="noStrike">
                <a:solidFill>
                  <a:srgbClr val="000000"/>
                </a:solidFill>
                <a:latin typeface="Calibri"/>
              </a:rPr>
              <a:t>struct in_addr sin_addr;</a:t>
            </a:r>
            <a:endParaRPr b="0" lang="en-IN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IN" sz="1050" spc="-1" strike="noStrike">
                <a:solidFill>
                  <a:srgbClr val="000000"/>
                </a:solidFill>
                <a:latin typeface="Calibri"/>
              </a:rPr>
              <a:t>unsigned char sin_zero[8];</a:t>
            </a:r>
            <a:endParaRPr b="0" lang="en-IN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105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IN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i="1" lang="en-IN" sz="1050" spc="-1" strike="noStrike">
                <a:solidFill>
                  <a:srgbClr val="000000"/>
                </a:solidFill>
                <a:latin typeface="Calibri"/>
              </a:rPr>
              <a:t>sockaddr_in </a:t>
            </a:r>
            <a:r>
              <a:rPr b="0" lang="en-IN" sz="1050" spc="-1" strike="noStrike">
                <a:solidFill>
                  <a:srgbClr val="000000"/>
                </a:solidFill>
                <a:latin typeface="Calibri"/>
              </a:rPr>
              <a:t>is a parallel structure to </a:t>
            </a:r>
            <a:r>
              <a:rPr b="1" i="1" lang="en-IN" sz="1050" spc="-1" strike="noStrike">
                <a:solidFill>
                  <a:srgbClr val="000000"/>
                </a:solidFill>
                <a:latin typeface="Calibri"/>
              </a:rPr>
              <a:t>sockaddr </a:t>
            </a:r>
            <a:r>
              <a:rPr b="0" lang="en-IN" sz="1050" spc="-1" strike="noStrike">
                <a:solidFill>
                  <a:srgbClr val="000000"/>
                </a:solidFill>
                <a:latin typeface="Calibri"/>
              </a:rPr>
              <a:t>which a programmer uses</a:t>
            </a:r>
            <a:endParaRPr b="0" lang="en-IN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1050" spc="-1" strike="noStrike">
                <a:solidFill>
                  <a:srgbClr val="000000"/>
                </a:solidFill>
                <a:latin typeface="Calibri"/>
              </a:rPr>
              <a:t>in the program for convenience.</a:t>
            </a:r>
            <a:endParaRPr b="0" lang="en-IN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IN" sz="1050" spc="-1" strike="noStrike">
                <a:solidFill>
                  <a:srgbClr val="000000"/>
                </a:solidFill>
                <a:latin typeface="Calibri"/>
              </a:rPr>
              <a:t>struct in_addr</a:t>
            </a:r>
            <a:endParaRPr b="0" lang="en-IN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105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en-IN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IN" sz="1050" spc="-1" strike="noStrike">
                <a:solidFill>
                  <a:srgbClr val="000000"/>
                </a:solidFill>
                <a:latin typeface="Calibri"/>
              </a:rPr>
              <a:t>unsigned long s_addr;</a:t>
            </a:r>
            <a:endParaRPr b="0" lang="en-IN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105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IN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Application>LibreOffice/6.2.2.2$Linux_X86_64 LibreOffice_project/20$Build-2</Application>
  <Words>1755</Words>
  <Paragraphs>195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2020-01-10T05:04:34Z</dcterms:created>
  <dc:creator>Siba</dc:creator>
  <dc:description/>
  <dc:language>en-IN</dc:language>
  <cp:lastModifiedBy/>
  <dcterms:modified xsi:type="dcterms:W3CDTF">2020-01-13T20:23:07Z</dcterms:modified>
  <cp:revision>45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