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61" r:id="rId4"/>
    <p:sldId id="263"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8891"/>
    <a:srgbClr val="081321"/>
    <a:srgbClr val="091727"/>
    <a:srgbClr val="050A17"/>
    <a:srgbClr val="0A1A31"/>
    <a:srgbClr val="09121F"/>
    <a:srgbClr val="091625"/>
    <a:srgbClr val="080F19"/>
    <a:srgbClr val="262626"/>
    <a:srgbClr val="252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CF8D-954B-41F5-BEF2-80AA797ACDB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EC1F245-8988-4251-B10F-7661A3D6D58F}">
      <dgm:prSet custT="1"/>
      <dgm:spPr>
        <a:solidFill>
          <a:srgbClr val="091727"/>
        </a:solidFill>
      </dgm:spPr>
      <dgm:t>
        <a:bodyPr/>
        <a:lstStyle/>
        <a:p>
          <a:r>
            <a:rPr lang="en-US" sz="2200" kern="1200" dirty="0">
              <a:solidFill>
                <a:schemeClr val="bg1"/>
              </a:solidFill>
              <a:latin typeface="Angsana New" panose="02020603050405020304" pitchFamily="18" charset="-34"/>
              <a:ea typeface="+mn-ea"/>
              <a:cs typeface="Angsana New" panose="02020603050405020304" pitchFamily="18" charset="-34"/>
            </a:rPr>
            <a:t>Logistic Regression is a Machine Learning algorithm which is used for the classification problems. It is a predictive analysis algorithm based on the concept of probability.</a:t>
          </a:r>
        </a:p>
      </dgm:t>
    </dgm:pt>
    <dgm:pt modelId="{2F559107-2DA7-4117-BD5C-36B36571C5A3}" type="parTrans" cxnId="{3D66E3BD-BFBE-432E-8064-263790C2787B}">
      <dgm:prSet/>
      <dgm:spPr/>
      <dgm:t>
        <a:bodyPr/>
        <a:lstStyle/>
        <a:p>
          <a:endParaRPr lang="en-US"/>
        </a:p>
      </dgm:t>
    </dgm:pt>
    <dgm:pt modelId="{942FF3F0-8438-4148-B68F-FD0550F4F233}" type="sibTrans" cxnId="{3D66E3BD-BFBE-432E-8064-263790C2787B}">
      <dgm:prSet/>
      <dgm:spPr/>
      <dgm:t>
        <a:bodyPr/>
        <a:lstStyle/>
        <a:p>
          <a:endParaRPr lang="en-US"/>
        </a:p>
      </dgm:t>
    </dgm:pt>
    <dgm:pt modelId="{FA2B9582-7934-47FD-BCF5-B011F26D2349}">
      <dgm:prSet custT="1"/>
      <dgm:spPr>
        <a:solidFill>
          <a:schemeClr val="accent2">
            <a:lumMod val="50000"/>
          </a:schemeClr>
        </a:solidFill>
      </dgm:spPr>
      <dgm:t>
        <a:bodyPr/>
        <a:lstStyle/>
        <a:p>
          <a:r>
            <a:rPr lang="en-US" sz="2400" kern="1200" dirty="0">
              <a:solidFill>
                <a:schemeClr val="bg1"/>
              </a:solidFill>
              <a:latin typeface="Angsana New" panose="02020603050405020304" pitchFamily="18" charset="-34"/>
              <a:ea typeface="+mn-ea"/>
              <a:cs typeface="Angsana New" panose="02020603050405020304" pitchFamily="18" charset="-34"/>
            </a:rPr>
            <a:t>It uses no hidden layers. A set of weights is created, one for each attribute and one for bias.</a:t>
          </a:r>
        </a:p>
      </dgm:t>
    </dgm:pt>
    <dgm:pt modelId="{DEE0C842-6766-4E0D-B5AE-B77E23F69E2E}" type="parTrans" cxnId="{108A21B5-A59E-4C21-AC10-F1B5BAADEF90}">
      <dgm:prSet/>
      <dgm:spPr/>
      <dgm:t>
        <a:bodyPr/>
        <a:lstStyle/>
        <a:p>
          <a:endParaRPr lang="en-US"/>
        </a:p>
      </dgm:t>
    </dgm:pt>
    <dgm:pt modelId="{290AC519-124B-4FF4-BEC3-8214EBEDA4B3}" type="sibTrans" cxnId="{108A21B5-A59E-4C21-AC10-F1B5BAADEF90}">
      <dgm:prSet/>
      <dgm:spPr/>
      <dgm:t>
        <a:bodyPr/>
        <a:lstStyle/>
        <a:p>
          <a:endParaRPr lang="en-US"/>
        </a:p>
      </dgm:t>
    </dgm:pt>
    <dgm:pt modelId="{DD35EC12-F5C2-461B-BFE8-4658B41E3021}">
      <dgm:prSet custT="1"/>
      <dgm:spPr>
        <a:solidFill>
          <a:schemeClr val="accent2">
            <a:lumMod val="60000"/>
            <a:lumOff val="40000"/>
          </a:schemeClr>
        </a:solidFill>
      </dgm:spPr>
      <dgm:t>
        <a:bodyPr/>
        <a:lstStyle/>
        <a:p>
          <a:r>
            <a:rPr lang="en-US" sz="2100" kern="1200" dirty="0">
              <a:solidFill>
                <a:srgbClr val="081321"/>
              </a:solidFill>
              <a:latin typeface="Angsana New" panose="02020603050405020304" pitchFamily="18" charset="-34"/>
              <a:ea typeface="+mn-ea"/>
              <a:cs typeface="Angsana New" panose="02020603050405020304" pitchFamily="18" charset="-34"/>
            </a:rPr>
            <a:t>Each row of the training set is passed to the model and the logistic sigmoid function is applied on the continuous value that was obtained </a:t>
          </a:r>
          <a:r>
            <a:rPr lang="en-US" sz="2100" b="1" i="1" kern="1200" dirty="0">
              <a:solidFill>
                <a:srgbClr val="081321"/>
              </a:solidFill>
              <a:latin typeface="Angsana New" panose="02020603050405020304" pitchFamily="18" charset="-34"/>
              <a:ea typeface="+mn-ea"/>
              <a:cs typeface="Angsana New" panose="02020603050405020304" pitchFamily="18" charset="-34"/>
            </a:rPr>
            <a:t>to transform the output to a probability value which can mapped to one of the two classes.</a:t>
          </a:r>
        </a:p>
      </dgm:t>
    </dgm:pt>
    <dgm:pt modelId="{64D60E95-CED4-4FBC-8B7F-606DFEE3410F}" type="parTrans" cxnId="{52AAE584-4A7D-4919-A11B-041D12B80172}">
      <dgm:prSet/>
      <dgm:spPr/>
      <dgm:t>
        <a:bodyPr/>
        <a:lstStyle/>
        <a:p>
          <a:endParaRPr lang="en-US"/>
        </a:p>
      </dgm:t>
    </dgm:pt>
    <dgm:pt modelId="{1DA03517-79A2-45E2-AC81-7EC67C7B7C74}" type="sibTrans" cxnId="{52AAE584-4A7D-4919-A11B-041D12B80172}">
      <dgm:prSet/>
      <dgm:spPr/>
      <dgm:t>
        <a:bodyPr/>
        <a:lstStyle/>
        <a:p>
          <a:endParaRPr lang="en-US"/>
        </a:p>
      </dgm:t>
    </dgm:pt>
    <dgm:pt modelId="{AFDC5339-2625-4545-B4FD-D4DFD812D3CF}">
      <dgm:prSet custT="1"/>
      <dgm:spPr>
        <a:solidFill>
          <a:schemeClr val="accent2">
            <a:lumMod val="40000"/>
            <a:lumOff val="60000"/>
          </a:schemeClr>
        </a:solidFill>
      </dgm:spPr>
      <dgm:t>
        <a:bodyPr/>
        <a:lstStyle/>
        <a:p>
          <a:r>
            <a:rPr lang="en-US" sz="2900" b="1" i="1" kern="1200" dirty="0">
              <a:solidFill>
                <a:srgbClr val="081321"/>
              </a:solidFill>
              <a:latin typeface="Angsana New" panose="02020603050405020304" pitchFamily="18" charset="-34"/>
              <a:ea typeface="+mn-ea"/>
              <a:cs typeface="Angsana New" panose="02020603050405020304" pitchFamily="18" charset="-34"/>
            </a:rPr>
            <a:t>We have used 5 cross fold validation to train and test our model.</a:t>
          </a:r>
        </a:p>
      </dgm:t>
    </dgm:pt>
    <dgm:pt modelId="{CE62A957-6388-4B3B-9985-C18F92BB21CB}" type="parTrans" cxnId="{F6B59ED9-A47F-4072-83B6-80C8017A2E4B}">
      <dgm:prSet/>
      <dgm:spPr/>
      <dgm:t>
        <a:bodyPr/>
        <a:lstStyle/>
        <a:p>
          <a:endParaRPr lang="en-US"/>
        </a:p>
      </dgm:t>
    </dgm:pt>
    <dgm:pt modelId="{00F8B18B-4D12-439E-8DC1-EDBCFF379915}" type="sibTrans" cxnId="{F6B59ED9-A47F-4072-83B6-80C8017A2E4B}">
      <dgm:prSet/>
      <dgm:spPr/>
      <dgm:t>
        <a:bodyPr/>
        <a:lstStyle/>
        <a:p>
          <a:endParaRPr lang="en-US"/>
        </a:p>
      </dgm:t>
    </dgm:pt>
    <dgm:pt modelId="{ABEB800C-14F9-4818-9A34-4BB1D4EC7ECE}" type="pres">
      <dgm:prSet presAssocID="{A30DCF8D-954B-41F5-BEF2-80AA797ACDBB}" presName="outerComposite" presStyleCnt="0">
        <dgm:presLayoutVars>
          <dgm:chMax val="5"/>
          <dgm:dir/>
          <dgm:resizeHandles val="exact"/>
        </dgm:presLayoutVars>
      </dgm:prSet>
      <dgm:spPr/>
    </dgm:pt>
    <dgm:pt modelId="{594E32AD-68F0-4016-8DDF-269DC437DBC3}" type="pres">
      <dgm:prSet presAssocID="{A30DCF8D-954B-41F5-BEF2-80AA797ACDBB}" presName="dummyMaxCanvas" presStyleCnt="0">
        <dgm:presLayoutVars/>
      </dgm:prSet>
      <dgm:spPr/>
    </dgm:pt>
    <dgm:pt modelId="{E7F1EAC9-CFEE-4E68-8120-B52D641F073D}" type="pres">
      <dgm:prSet presAssocID="{A30DCF8D-954B-41F5-BEF2-80AA797ACDBB}" presName="FourNodes_1" presStyleLbl="node1" presStyleIdx="0" presStyleCnt="4" custScaleX="113089" custScaleY="115413" custLinFactNeighborY="-1056">
        <dgm:presLayoutVars>
          <dgm:bulletEnabled val="1"/>
        </dgm:presLayoutVars>
      </dgm:prSet>
      <dgm:spPr/>
    </dgm:pt>
    <dgm:pt modelId="{E8974F6B-1941-412A-8819-744E28CC4E28}" type="pres">
      <dgm:prSet presAssocID="{A30DCF8D-954B-41F5-BEF2-80AA797ACDBB}" presName="FourNodes_2" presStyleLbl="node1" presStyleIdx="1" presStyleCnt="4" custScaleX="112094" custScaleY="94867" custLinFactNeighborY="2112">
        <dgm:presLayoutVars>
          <dgm:bulletEnabled val="1"/>
        </dgm:presLayoutVars>
      </dgm:prSet>
      <dgm:spPr/>
    </dgm:pt>
    <dgm:pt modelId="{971ADE88-3DAC-4722-ADCF-C33B20C351D0}" type="pres">
      <dgm:prSet presAssocID="{A30DCF8D-954B-41F5-BEF2-80AA797ACDBB}" presName="FourNodes_3" presStyleLbl="node1" presStyleIdx="2" presStyleCnt="4" custScaleX="110312" custScaleY="105930">
        <dgm:presLayoutVars>
          <dgm:bulletEnabled val="1"/>
        </dgm:presLayoutVars>
      </dgm:prSet>
      <dgm:spPr/>
    </dgm:pt>
    <dgm:pt modelId="{4BCD905D-1C33-4D31-9796-4FF92CFA67E7}" type="pres">
      <dgm:prSet presAssocID="{A30DCF8D-954B-41F5-BEF2-80AA797ACDBB}" presName="FourNodes_4" presStyleLbl="node1" presStyleIdx="3" presStyleCnt="4" custScaleX="111882" custScaleY="95538">
        <dgm:presLayoutVars>
          <dgm:bulletEnabled val="1"/>
        </dgm:presLayoutVars>
      </dgm:prSet>
      <dgm:spPr/>
    </dgm:pt>
    <dgm:pt modelId="{317867BC-1B58-4CD5-AEF0-95D9BA259181}" type="pres">
      <dgm:prSet presAssocID="{A30DCF8D-954B-41F5-BEF2-80AA797ACDBB}" presName="FourConn_1-2" presStyleLbl="fgAccFollowNode1" presStyleIdx="0" presStyleCnt="3">
        <dgm:presLayoutVars>
          <dgm:bulletEnabled val="1"/>
        </dgm:presLayoutVars>
      </dgm:prSet>
      <dgm:spPr/>
    </dgm:pt>
    <dgm:pt modelId="{A66DABF1-1F65-494F-B56B-546C60505BDC}" type="pres">
      <dgm:prSet presAssocID="{A30DCF8D-954B-41F5-BEF2-80AA797ACDBB}" presName="FourConn_2-3" presStyleLbl="fgAccFollowNode1" presStyleIdx="1" presStyleCnt="3">
        <dgm:presLayoutVars>
          <dgm:bulletEnabled val="1"/>
        </dgm:presLayoutVars>
      </dgm:prSet>
      <dgm:spPr/>
    </dgm:pt>
    <dgm:pt modelId="{B3EFAB6C-1DB1-4DD8-8B46-4398956BF8D1}" type="pres">
      <dgm:prSet presAssocID="{A30DCF8D-954B-41F5-BEF2-80AA797ACDBB}" presName="FourConn_3-4" presStyleLbl="fgAccFollowNode1" presStyleIdx="2" presStyleCnt="3">
        <dgm:presLayoutVars>
          <dgm:bulletEnabled val="1"/>
        </dgm:presLayoutVars>
      </dgm:prSet>
      <dgm:spPr/>
    </dgm:pt>
    <dgm:pt modelId="{473BCD71-D491-4C00-8E74-EAEEE46B026E}" type="pres">
      <dgm:prSet presAssocID="{A30DCF8D-954B-41F5-BEF2-80AA797ACDBB}" presName="FourNodes_1_text" presStyleLbl="node1" presStyleIdx="3" presStyleCnt="4">
        <dgm:presLayoutVars>
          <dgm:bulletEnabled val="1"/>
        </dgm:presLayoutVars>
      </dgm:prSet>
      <dgm:spPr/>
    </dgm:pt>
    <dgm:pt modelId="{281B5331-D318-4538-B7C2-3FB5CE27FFCA}" type="pres">
      <dgm:prSet presAssocID="{A30DCF8D-954B-41F5-BEF2-80AA797ACDBB}" presName="FourNodes_2_text" presStyleLbl="node1" presStyleIdx="3" presStyleCnt="4">
        <dgm:presLayoutVars>
          <dgm:bulletEnabled val="1"/>
        </dgm:presLayoutVars>
      </dgm:prSet>
      <dgm:spPr/>
    </dgm:pt>
    <dgm:pt modelId="{EF5A6532-112A-4350-A63D-31656008BD9B}" type="pres">
      <dgm:prSet presAssocID="{A30DCF8D-954B-41F5-BEF2-80AA797ACDBB}" presName="FourNodes_3_text" presStyleLbl="node1" presStyleIdx="3" presStyleCnt="4">
        <dgm:presLayoutVars>
          <dgm:bulletEnabled val="1"/>
        </dgm:presLayoutVars>
      </dgm:prSet>
      <dgm:spPr/>
    </dgm:pt>
    <dgm:pt modelId="{C837D3C5-C211-4D38-8A17-F29A38AA6D3B}" type="pres">
      <dgm:prSet presAssocID="{A30DCF8D-954B-41F5-BEF2-80AA797ACDBB}" presName="FourNodes_4_text" presStyleLbl="node1" presStyleIdx="3" presStyleCnt="4">
        <dgm:presLayoutVars>
          <dgm:bulletEnabled val="1"/>
        </dgm:presLayoutVars>
      </dgm:prSet>
      <dgm:spPr/>
    </dgm:pt>
  </dgm:ptLst>
  <dgm:cxnLst>
    <dgm:cxn modelId="{B2A14108-B738-4CE5-8E2C-454275653C64}" type="presOf" srcId="{DD35EC12-F5C2-461B-BFE8-4658B41E3021}" destId="{EF5A6532-112A-4350-A63D-31656008BD9B}" srcOrd="1" destOrd="0" presId="urn:microsoft.com/office/officeart/2005/8/layout/vProcess5"/>
    <dgm:cxn modelId="{0469B20B-431E-45BC-9F6F-97808E3F674E}" type="presOf" srcId="{AEC1F245-8988-4251-B10F-7661A3D6D58F}" destId="{E7F1EAC9-CFEE-4E68-8120-B52D641F073D}" srcOrd="0" destOrd="0" presId="urn:microsoft.com/office/officeart/2005/8/layout/vProcess5"/>
    <dgm:cxn modelId="{D2E2B314-3C00-411F-99D8-CA8FFB14EC77}" type="presOf" srcId="{DD35EC12-F5C2-461B-BFE8-4658B41E3021}" destId="{971ADE88-3DAC-4722-ADCF-C33B20C351D0}" srcOrd="0" destOrd="0" presId="urn:microsoft.com/office/officeart/2005/8/layout/vProcess5"/>
    <dgm:cxn modelId="{FB876E1D-064D-4450-A750-860680179764}" type="presOf" srcId="{AEC1F245-8988-4251-B10F-7661A3D6D58F}" destId="{473BCD71-D491-4C00-8E74-EAEEE46B026E}" srcOrd="1" destOrd="0" presId="urn:microsoft.com/office/officeart/2005/8/layout/vProcess5"/>
    <dgm:cxn modelId="{6B249956-9EE1-44B9-BE6C-263793C8A8FB}" type="presOf" srcId="{AFDC5339-2625-4545-B4FD-D4DFD812D3CF}" destId="{C837D3C5-C211-4D38-8A17-F29A38AA6D3B}" srcOrd="1" destOrd="0" presId="urn:microsoft.com/office/officeart/2005/8/layout/vProcess5"/>
    <dgm:cxn modelId="{52AAE584-4A7D-4919-A11B-041D12B80172}" srcId="{A30DCF8D-954B-41F5-BEF2-80AA797ACDBB}" destId="{DD35EC12-F5C2-461B-BFE8-4658B41E3021}" srcOrd="2" destOrd="0" parTransId="{64D60E95-CED4-4FBC-8B7F-606DFEE3410F}" sibTransId="{1DA03517-79A2-45E2-AC81-7EC67C7B7C74}"/>
    <dgm:cxn modelId="{60CBF490-8F29-4A00-99F4-6174695EE1A0}" type="presOf" srcId="{A30DCF8D-954B-41F5-BEF2-80AA797ACDBB}" destId="{ABEB800C-14F9-4818-9A34-4BB1D4EC7ECE}" srcOrd="0" destOrd="0" presId="urn:microsoft.com/office/officeart/2005/8/layout/vProcess5"/>
    <dgm:cxn modelId="{A7C94B99-24E3-4F38-9E0D-39A077F5DA6D}" type="presOf" srcId="{942FF3F0-8438-4148-B68F-FD0550F4F233}" destId="{317867BC-1B58-4CD5-AEF0-95D9BA259181}" srcOrd="0" destOrd="0" presId="urn:microsoft.com/office/officeart/2005/8/layout/vProcess5"/>
    <dgm:cxn modelId="{40B80AA3-3E7C-4506-8891-F94FCC176FC4}" type="presOf" srcId="{1DA03517-79A2-45E2-AC81-7EC67C7B7C74}" destId="{B3EFAB6C-1DB1-4DD8-8B46-4398956BF8D1}" srcOrd="0" destOrd="0" presId="urn:microsoft.com/office/officeart/2005/8/layout/vProcess5"/>
    <dgm:cxn modelId="{6F662FA8-2DCC-41D3-997F-3215ABBD4309}" type="presOf" srcId="{AFDC5339-2625-4545-B4FD-D4DFD812D3CF}" destId="{4BCD905D-1C33-4D31-9796-4FF92CFA67E7}" srcOrd="0" destOrd="0" presId="urn:microsoft.com/office/officeart/2005/8/layout/vProcess5"/>
    <dgm:cxn modelId="{108A21B5-A59E-4C21-AC10-F1B5BAADEF90}" srcId="{A30DCF8D-954B-41F5-BEF2-80AA797ACDBB}" destId="{FA2B9582-7934-47FD-BCF5-B011F26D2349}" srcOrd="1" destOrd="0" parTransId="{DEE0C842-6766-4E0D-B5AE-B77E23F69E2E}" sibTransId="{290AC519-124B-4FF4-BEC3-8214EBEDA4B3}"/>
    <dgm:cxn modelId="{3D66E3BD-BFBE-432E-8064-263790C2787B}" srcId="{A30DCF8D-954B-41F5-BEF2-80AA797ACDBB}" destId="{AEC1F245-8988-4251-B10F-7661A3D6D58F}" srcOrd="0" destOrd="0" parTransId="{2F559107-2DA7-4117-BD5C-36B36571C5A3}" sibTransId="{942FF3F0-8438-4148-B68F-FD0550F4F233}"/>
    <dgm:cxn modelId="{EB91E4C1-F62D-4911-A312-BD7DD0080062}" type="presOf" srcId="{FA2B9582-7934-47FD-BCF5-B011F26D2349}" destId="{E8974F6B-1941-412A-8819-744E28CC4E28}" srcOrd="0" destOrd="0" presId="urn:microsoft.com/office/officeart/2005/8/layout/vProcess5"/>
    <dgm:cxn modelId="{286618CC-3690-4574-9BC3-243A00E2EB8A}" type="presOf" srcId="{FA2B9582-7934-47FD-BCF5-B011F26D2349}" destId="{281B5331-D318-4538-B7C2-3FB5CE27FFCA}" srcOrd="1" destOrd="0" presId="urn:microsoft.com/office/officeart/2005/8/layout/vProcess5"/>
    <dgm:cxn modelId="{63BFDDD1-1C78-43DE-8567-0E521FB96555}" type="presOf" srcId="{290AC519-124B-4FF4-BEC3-8214EBEDA4B3}" destId="{A66DABF1-1F65-494F-B56B-546C60505BDC}" srcOrd="0" destOrd="0" presId="urn:microsoft.com/office/officeart/2005/8/layout/vProcess5"/>
    <dgm:cxn modelId="{F6B59ED9-A47F-4072-83B6-80C8017A2E4B}" srcId="{A30DCF8D-954B-41F5-BEF2-80AA797ACDBB}" destId="{AFDC5339-2625-4545-B4FD-D4DFD812D3CF}" srcOrd="3" destOrd="0" parTransId="{CE62A957-6388-4B3B-9985-C18F92BB21CB}" sibTransId="{00F8B18B-4D12-439E-8DC1-EDBCFF379915}"/>
    <dgm:cxn modelId="{5D586D1D-B8BE-486D-BE7B-85CEF3E82F04}" type="presParOf" srcId="{ABEB800C-14F9-4818-9A34-4BB1D4EC7ECE}" destId="{594E32AD-68F0-4016-8DDF-269DC437DBC3}" srcOrd="0" destOrd="0" presId="urn:microsoft.com/office/officeart/2005/8/layout/vProcess5"/>
    <dgm:cxn modelId="{8146835D-8E30-4910-B921-A8351811BEC3}" type="presParOf" srcId="{ABEB800C-14F9-4818-9A34-4BB1D4EC7ECE}" destId="{E7F1EAC9-CFEE-4E68-8120-B52D641F073D}" srcOrd="1" destOrd="0" presId="urn:microsoft.com/office/officeart/2005/8/layout/vProcess5"/>
    <dgm:cxn modelId="{E9C35D5E-85D4-49A5-A85C-822358D6DF32}" type="presParOf" srcId="{ABEB800C-14F9-4818-9A34-4BB1D4EC7ECE}" destId="{E8974F6B-1941-412A-8819-744E28CC4E28}" srcOrd="2" destOrd="0" presId="urn:microsoft.com/office/officeart/2005/8/layout/vProcess5"/>
    <dgm:cxn modelId="{40784434-2D21-4F80-860F-C74581908955}" type="presParOf" srcId="{ABEB800C-14F9-4818-9A34-4BB1D4EC7ECE}" destId="{971ADE88-3DAC-4722-ADCF-C33B20C351D0}" srcOrd="3" destOrd="0" presId="urn:microsoft.com/office/officeart/2005/8/layout/vProcess5"/>
    <dgm:cxn modelId="{F912A5A0-E60F-47B2-B8E2-36C8606AC0F9}" type="presParOf" srcId="{ABEB800C-14F9-4818-9A34-4BB1D4EC7ECE}" destId="{4BCD905D-1C33-4D31-9796-4FF92CFA67E7}" srcOrd="4" destOrd="0" presId="urn:microsoft.com/office/officeart/2005/8/layout/vProcess5"/>
    <dgm:cxn modelId="{3D8CD628-CCAE-45B3-8F33-EE0A55787044}" type="presParOf" srcId="{ABEB800C-14F9-4818-9A34-4BB1D4EC7ECE}" destId="{317867BC-1B58-4CD5-AEF0-95D9BA259181}" srcOrd="5" destOrd="0" presId="urn:microsoft.com/office/officeart/2005/8/layout/vProcess5"/>
    <dgm:cxn modelId="{E9A5F4E5-F938-4ED7-AD68-4B9F8C62C69A}" type="presParOf" srcId="{ABEB800C-14F9-4818-9A34-4BB1D4EC7ECE}" destId="{A66DABF1-1F65-494F-B56B-546C60505BDC}" srcOrd="6" destOrd="0" presId="urn:microsoft.com/office/officeart/2005/8/layout/vProcess5"/>
    <dgm:cxn modelId="{55A5CDD7-360E-481B-87A3-BA868680BE76}" type="presParOf" srcId="{ABEB800C-14F9-4818-9A34-4BB1D4EC7ECE}" destId="{B3EFAB6C-1DB1-4DD8-8B46-4398956BF8D1}" srcOrd="7" destOrd="0" presId="urn:microsoft.com/office/officeart/2005/8/layout/vProcess5"/>
    <dgm:cxn modelId="{B6F27417-61FB-4436-A879-5CB8C14706B9}" type="presParOf" srcId="{ABEB800C-14F9-4818-9A34-4BB1D4EC7ECE}" destId="{473BCD71-D491-4C00-8E74-EAEEE46B026E}" srcOrd="8" destOrd="0" presId="urn:microsoft.com/office/officeart/2005/8/layout/vProcess5"/>
    <dgm:cxn modelId="{3953F27D-30D4-4EB7-829D-B9C80DDA9570}" type="presParOf" srcId="{ABEB800C-14F9-4818-9A34-4BB1D4EC7ECE}" destId="{281B5331-D318-4538-B7C2-3FB5CE27FFCA}" srcOrd="9" destOrd="0" presId="urn:microsoft.com/office/officeart/2005/8/layout/vProcess5"/>
    <dgm:cxn modelId="{92C94B27-9C28-478A-8918-5AB70272226B}" type="presParOf" srcId="{ABEB800C-14F9-4818-9A34-4BB1D4EC7ECE}" destId="{EF5A6532-112A-4350-A63D-31656008BD9B}" srcOrd="10" destOrd="0" presId="urn:microsoft.com/office/officeart/2005/8/layout/vProcess5"/>
    <dgm:cxn modelId="{DB41699E-3968-4E5F-BAF7-399256FA9709}" type="presParOf" srcId="{ABEB800C-14F9-4818-9A34-4BB1D4EC7ECE}" destId="{C837D3C5-C211-4D38-8A17-F29A38AA6D3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1EAC9-CFEE-4E68-8120-B52D641F073D}">
      <dsp:nvSpPr>
        <dsp:cNvPr id="0" name=""/>
        <dsp:cNvSpPr/>
      </dsp:nvSpPr>
      <dsp:spPr>
        <a:xfrm>
          <a:off x="-333888" y="-48358"/>
          <a:ext cx="6048466" cy="1448441"/>
        </a:xfrm>
        <a:prstGeom prst="roundRect">
          <a:avLst>
            <a:gd name="adj" fmla="val 10000"/>
          </a:avLst>
        </a:prstGeom>
        <a:solidFill>
          <a:srgbClr val="091727"/>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Angsana New" panose="02020603050405020304" pitchFamily="18" charset="-34"/>
              <a:ea typeface="+mn-ea"/>
              <a:cs typeface="Angsana New" panose="02020603050405020304" pitchFamily="18" charset="-34"/>
            </a:rPr>
            <a:t>Logistic Regression is a Machine Learning algorithm which is used for the classification problems. It is a predictive analysis algorithm based on the concept of probability.</a:t>
          </a:r>
        </a:p>
      </dsp:txBody>
      <dsp:txXfrm>
        <a:off x="-291465" y="-5935"/>
        <a:ext cx="4395321" cy="1363595"/>
      </dsp:txXfrm>
    </dsp:sp>
    <dsp:sp modelId="{E8974F6B-1941-412A-8819-744E28CC4E28}">
      <dsp:nvSpPr>
        <dsp:cNvPr id="0" name=""/>
        <dsp:cNvSpPr/>
      </dsp:nvSpPr>
      <dsp:spPr>
        <a:xfrm>
          <a:off x="140649" y="1590264"/>
          <a:ext cx="5995249" cy="1190587"/>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Angsana New" panose="02020603050405020304" pitchFamily="18" charset="-34"/>
              <a:ea typeface="+mn-ea"/>
              <a:cs typeface="Angsana New" panose="02020603050405020304" pitchFamily="18" charset="-34"/>
            </a:rPr>
            <a:t>It uses no hidden layers. A set of weights is created, one for each attribute and one for bias.</a:t>
          </a:r>
        </a:p>
      </dsp:txBody>
      <dsp:txXfrm>
        <a:off x="175520" y="1625135"/>
        <a:ext cx="4508993" cy="1120845"/>
      </dsp:txXfrm>
    </dsp:sp>
    <dsp:sp modelId="{971ADE88-3DAC-4722-ADCF-C33B20C351D0}">
      <dsp:nvSpPr>
        <dsp:cNvPr id="0" name=""/>
        <dsp:cNvSpPr/>
      </dsp:nvSpPr>
      <dsp:spPr>
        <a:xfrm>
          <a:off x="629548" y="2977528"/>
          <a:ext cx="5899941" cy="132942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81321"/>
              </a:solidFill>
              <a:latin typeface="Angsana New" panose="02020603050405020304" pitchFamily="18" charset="-34"/>
              <a:ea typeface="+mn-ea"/>
              <a:cs typeface="Angsana New" panose="02020603050405020304" pitchFamily="18" charset="-34"/>
            </a:rPr>
            <a:t>Each row of the training set is passed to the model and the logistic sigmoid function is applied on the continuous value that was obtained </a:t>
          </a:r>
          <a:r>
            <a:rPr lang="en-US" sz="2100" b="1" i="1" kern="1200" dirty="0">
              <a:solidFill>
                <a:srgbClr val="081321"/>
              </a:solidFill>
              <a:latin typeface="Angsana New" panose="02020603050405020304" pitchFamily="18" charset="-34"/>
              <a:ea typeface="+mn-ea"/>
              <a:cs typeface="Angsana New" panose="02020603050405020304" pitchFamily="18" charset="-34"/>
            </a:rPr>
            <a:t>to transform the output to a probability value which can mapped to one of the two classes.</a:t>
          </a:r>
        </a:p>
      </dsp:txBody>
      <dsp:txXfrm>
        <a:off x="668486" y="3016466"/>
        <a:ext cx="4435444" cy="1251553"/>
      </dsp:txXfrm>
    </dsp:sp>
    <dsp:sp modelId="{4BCD905D-1C33-4D31-9796-4FF92CFA67E7}">
      <dsp:nvSpPr>
        <dsp:cNvPr id="0" name=""/>
        <dsp:cNvSpPr/>
      </dsp:nvSpPr>
      <dsp:spPr>
        <a:xfrm>
          <a:off x="1035492" y="4525928"/>
          <a:ext cx="5983911" cy="1199008"/>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1" kern="1200" dirty="0">
              <a:solidFill>
                <a:srgbClr val="081321"/>
              </a:solidFill>
              <a:latin typeface="Angsana New" panose="02020603050405020304" pitchFamily="18" charset="-34"/>
              <a:ea typeface="+mn-ea"/>
              <a:cs typeface="Angsana New" panose="02020603050405020304" pitchFamily="18" charset="-34"/>
            </a:rPr>
            <a:t>We have used 5 cross fold validation to train and test our model.</a:t>
          </a:r>
        </a:p>
      </dsp:txBody>
      <dsp:txXfrm>
        <a:off x="1070610" y="4561046"/>
        <a:ext cx="4499840" cy="1128772"/>
      </dsp:txXfrm>
    </dsp:sp>
    <dsp:sp modelId="{317867BC-1B58-4CD5-AEF0-95D9BA259181}">
      <dsp:nvSpPr>
        <dsp:cNvPr id="0" name=""/>
        <dsp:cNvSpPr/>
      </dsp:nvSpPr>
      <dsp:spPr>
        <a:xfrm>
          <a:off x="4548796" y="1009579"/>
          <a:ext cx="815754" cy="81575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32341" y="1009579"/>
        <a:ext cx="448664" cy="613855"/>
      </dsp:txXfrm>
    </dsp:sp>
    <dsp:sp modelId="{A66DABF1-1F65-494F-B56B-546C60505BDC}">
      <dsp:nvSpPr>
        <dsp:cNvPr id="0" name=""/>
        <dsp:cNvSpPr/>
      </dsp:nvSpPr>
      <dsp:spPr>
        <a:xfrm>
          <a:off x="4996726" y="2492770"/>
          <a:ext cx="815754" cy="815754"/>
        </a:xfrm>
        <a:prstGeom prst="downArrow">
          <a:avLst>
            <a:gd name="adj1" fmla="val 55000"/>
            <a:gd name="adj2" fmla="val 45000"/>
          </a:avLst>
        </a:prstGeom>
        <a:solidFill>
          <a:schemeClr val="accent2">
            <a:tint val="40000"/>
            <a:alpha val="90000"/>
            <a:hueOff val="-5472993"/>
            <a:satOff val="15661"/>
            <a:lumOff val="-1042"/>
            <a:alphaOff val="0"/>
          </a:schemeClr>
        </a:solidFill>
        <a:ln w="12700" cap="flat" cmpd="sng" algn="ctr">
          <a:solidFill>
            <a:schemeClr val="accent2">
              <a:tint val="40000"/>
              <a:alpha val="90000"/>
              <a:hueOff val="-5472993"/>
              <a:satOff val="15661"/>
              <a:lumOff val="-10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80271" y="2492770"/>
        <a:ext cx="448664" cy="613855"/>
      </dsp:txXfrm>
    </dsp:sp>
    <dsp:sp modelId="{B3EFAB6C-1DB1-4DD8-8B46-4398956BF8D1}">
      <dsp:nvSpPr>
        <dsp:cNvPr id="0" name=""/>
        <dsp:cNvSpPr/>
      </dsp:nvSpPr>
      <dsp:spPr>
        <a:xfrm>
          <a:off x="5437970" y="3975960"/>
          <a:ext cx="815754" cy="815754"/>
        </a:xfrm>
        <a:prstGeom prst="downArrow">
          <a:avLst>
            <a:gd name="adj1" fmla="val 55000"/>
            <a:gd name="adj2" fmla="val 45000"/>
          </a:avLst>
        </a:prstGeom>
        <a:solidFill>
          <a:schemeClr val="accent2">
            <a:tint val="40000"/>
            <a:alpha val="90000"/>
            <a:hueOff val="-10945986"/>
            <a:satOff val="31321"/>
            <a:lumOff val="-2084"/>
            <a:alphaOff val="0"/>
          </a:schemeClr>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21515" y="3975960"/>
        <a:ext cx="448664" cy="61385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11/25/2019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11/25/2019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A60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11/25/2019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2DCEE5-F4CA-4645-8275-960945BA6662}"/>
              </a:ext>
            </a:extLst>
          </p:cNvPr>
          <p:cNvPicPr>
            <a:picLocks noChangeAspect="1"/>
          </p:cNvPicPr>
          <p:nvPr/>
        </p:nvPicPr>
        <p:blipFill rotWithShape="1">
          <a:blip r:embed="rId2">
            <a:alphaModFix amt="34000"/>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DE6CD6-3453-4BD6-9225-4446EF8416A0}"/>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b="1" dirty="0">
                <a:solidFill>
                  <a:schemeClr val="tx1"/>
                </a:solidFill>
                <a:latin typeface="Perpetua Titling MT" panose="02020502060505020804" pitchFamily="18" charset="0"/>
              </a:rPr>
              <a:t>MACHINE LEARNING</a:t>
            </a:r>
            <a:endParaRPr lang="en-IN" b="1" dirty="0">
              <a:solidFill>
                <a:schemeClr val="tx1"/>
              </a:solidFill>
              <a:latin typeface="Perpetua Titling MT" panose="02020502060505020804" pitchFamily="18" charset="0"/>
            </a:endParaRPr>
          </a:p>
        </p:txBody>
      </p:sp>
      <p:sp>
        <p:nvSpPr>
          <p:cNvPr id="3" name="Subtitle 2">
            <a:extLst>
              <a:ext uri="{FF2B5EF4-FFF2-40B4-BE49-F238E27FC236}">
                <a16:creationId xmlns:a16="http://schemas.microsoft.com/office/drawing/2014/main" id="{B7C899CD-23A2-48CE-BEEA-FF776BD2FDF0}"/>
              </a:ext>
            </a:extLst>
          </p:cNvPr>
          <p:cNvSpPr>
            <a:spLocks noGrp="1"/>
          </p:cNvSpPr>
          <p:nvPr>
            <p:ph type="subTitle" idx="1"/>
          </p:nvPr>
        </p:nvSpPr>
        <p:spPr>
          <a:xfrm>
            <a:off x="2695194" y="4352544"/>
            <a:ext cx="6801612" cy="1239894"/>
          </a:xfrm>
        </p:spPr>
        <p:txBody>
          <a:bodyPr>
            <a:normAutofit/>
          </a:bodyPr>
          <a:lstStyle/>
          <a:p>
            <a:r>
              <a:rPr lang="en-US" b="1" i="1" dirty="0">
                <a:solidFill>
                  <a:schemeClr val="tx1"/>
                </a:solidFill>
              </a:rPr>
              <a:t>Jeevana R Hegde –PES1201700633</a:t>
            </a:r>
          </a:p>
          <a:p>
            <a:r>
              <a:rPr lang="en-US" b="1" i="1" dirty="0">
                <a:solidFill>
                  <a:schemeClr val="tx1"/>
                </a:solidFill>
              </a:rPr>
              <a:t>Rishabh K Jain – PES1201700099</a:t>
            </a:r>
            <a:endParaRPr lang="en-IN" b="1" i="1" dirty="0">
              <a:solidFill>
                <a:schemeClr val="tx1"/>
              </a:solidFill>
            </a:endParaRPr>
          </a:p>
        </p:txBody>
      </p:sp>
    </p:spTree>
    <p:extLst>
      <p:ext uri="{BB962C8B-B14F-4D97-AF65-F5344CB8AC3E}">
        <p14:creationId xmlns:p14="http://schemas.microsoft.com/office/powerpoint/2010/main" val="205387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912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0C1C-8A23-43CA-8384-B1BDE33B1CDC}"/>
              </a:ext>
            </a:extLst>
          </p:cNvPr>
          <p:cNvSpPr>
            <a:spLocks noGrp="1"/>
          </p:cNvSpPr>
          <p:nvPr>
            <p:ph type="title"/>
          </p:nvPr>
        </p:nvSpPr>
        <p:spPr>
          <a:xfrm>
            <a:off x="2231136" y="453648"/>
            <a:ext cx="7729728" cy="1188720"/>
          </a:xfrm>
          <a:solidFill>
            <a:srgbClr val="09121F"/>
          </a:solidFill>
        </p:spPr>
        <p:txBody>
          <a:bodyPr>
            <a:normAutofit fontScale="90000"/>
          </a:bodyPr>
          <a:lstStyle/>
          <a:p>
            <a:r>
              <a:rPr lang="en-US" sz="4000" dirty="0">
                <a:solidFill>
                  <a:schemeClr val="bg1">
                    <a:lumMod val="95000"/>
                  </a:schemeClr>
                </a:solidFill>
              </a:rPr>
              <a:t>Problem statement and approaches </a:t>
            </a:r>
            <a:endParaRPr lang="en-IN" sz="4000" dirty="0">
              <a:solidFill>
                <a:schemeClr val="bg1">
                  <a:lumMod val="95000"/>
                </a:schemeClr>
              </a:solidFill>
            </a:endParaRPr>
          </a:p>
        </p:txBody>
      </p:sp>
      <p:sp>
        <p:nvSpPr>
          <p:cNvPr id="3" name="Content Placeholder 2">
            <a:extLst>
              <a:ext uri="{FF2B5EF4-FFF2-40B4-BE49-F238E27FC236}">
                <a16:creationId xmlns:a16="http://schemas.microsoft.com/office/drawing/2014/main" id="{7DC3A666-6C1A-4327-A892-346042B9408C}"/>
              </a:ext>
            </a:extLst>
          </p:cNvPr>
          <p:cNvSpPr>
            <a:spLocks noGrp="1"/>
          </p:cNvSpPr>
          <p:nvPr>
            <p:ph idx="1"/>
          </p:nvPr>
        </p:nvSpPr>
        <p:spPr>
          <a:xfrm>
            <a:off x="2231136" y="3302369"/>
            <a:ext cx="7729728" cy="3101983"/>
          </a:xfrm>
        </p:spPr>
        <p:txBody>
          <a:bodyPr>
            <a:normAutofit/>
          </a:bodyPr>
          <a:lstStyle/>
          <a:p>
            <a:pPr marL="0" indent="0" algn="ctr">
              <a:buNone/>
            </a:pPr>
            <a:r>
              <a:rPr lang="en-US" sz="3000">
                <a:solidFill>
                  <a:schemeClr val="accent5">
                    <a:lumMod val="20000"/>
                    <a:lumOff val="80000"/>
                  </a:schemeClr>
                </a:solidFill>
              </a:rPr>
              <a:t>Case study on File System Checkers across Operating Systems. Learn about what makes a file system consistent and how exactly to check for it.</a:t>
            </a:r>
          </a:p>
          <a:p>
            <a:pPr algn="ctr"/>
            <a:endParaRPr lang="en-US" sz="3000" dirty="0">
              <a:solidFill>
                <a:schemeClr val="bg2">
                  <a:lumMod val="10000"/>
                </a:schemeClr>
              </a:solidFill>
            </a:endParaRPr>
          </a:p>
        </p:txBody>
      </p:sp>
      <p:pic>
        <p:nvPicPr>
          <p:cNvPr id="20" name="Picture 19">
            <a:extLst>
              <a:ext uri="{FF2B5EF4-FFF2-40B4-BE49-F238E27FC236}">
                <a16:creationId xmlns:a16="http://schemas.microsoft.com/office/drawing/2014/main" id="{84C3EE41-5F48-4828-BB10-04616468EEB4}"/>
              </a:ext>
            </a:extLst>
          </p:cNvPr>
          <p:cNvPicPr>
            <a:picLocks noChangeAspect="1"/>
          </p:cNvPicPr>
          <p:nvPr/>
        </p:nvPicPr>
        <p:blipFill>
          <a:blip r:embed="rId2">
            <a:alphaModFix amt="27000"/>
          </a:blip>
          <a:stretch>
            <a:fillRect/>
          </a:stretch>
        </p:blipFill>
        <p:spPr>
          <a:xfrm>
            <a:off x="0" y="2153412"/>
            <a:ext cx="12192000" cy="4677508"/>
          </a:xfrm>
          <a:prstGeom prst="rect">
            <a:avLst/>
          </a:prstGeom>
          <a:solidFill>
            <a:srgbClr val="080F19"/>
          </a:solidFill>
        </p:spPr>
      </p:pic>
      <p:sp>
        <p:nvSpPr>
          <p:cNvPr id="27" name="Rectangle 26">
            <a:extLst>
              <a:ext uri="{FF2B5EF4-FFF2-40B4-BE49-F238E27FC236}">
                <a16:creationId xmlns:a16="http://schemas.microsoft.com/office/drawing/2014/main" id="{E8F1D415-0336-4C90-9231-94560A209427}"/>
              </a:ext>
            </a:extLst>
          </p:cNvPr>
          <p:cNvSpPr/>
          <p:nvPr/>
        </p:nvSpPr>
        <p:spPr>
          <a:xfrm>
            <a:off x="1420430" y="2003147"/>
            <a:ext cx="9115864" cy="4401205"/>
          </a:xfrm>
          <a:prstGeom prst="rect">
            <a:avLst/>
          </a:prstGeom>
        </p:spPr>
        <p:txBody>
          <a:bodyPr wrap="square">
            <a:spAutoFit/>
          </a:bodyPr>
          <a:lstStyle/>
          <a:p>
            <a:r>
              <a:rPr lang="en-IN" sz="2800" i="1" dirty="0">
                <a:solidFill>
                  <a:schemeClr val="bg1"/>
                </a:solidFill>
                <a:latin typeface="Angsana New" panose="02020603050405020304" pitchFamily="18" charset="-34"/>
                <a:cs typeface="Angsana New" panose="02020603050405020304" pitchFamily="18" charset="-34"/>
              </a:rPr>
              <a:t>Use any Machine learning Algorithm for classification of a liver and non-liver set.</a:t>
            </a:r>
            <a:endParaRPr lang="en-IN" sz="2800" dirty="0">
              <a:solidFill>
                <a:schemeClr val="bg1"/>
              </a:solidFill>
            </a:endParaRPr>
          </a:p>
          <a:p>
            <a:r>
              <a:rPr lang="en-IN" sz="2800" i="1" dirty="0">
                <a:solidFill>
                  <a:schemeClr val="bg1"/>
                </a:solidFill>
                <a:latin typeface="Angsana New" panose="02020603050405020304" pitchFamily="18" charset="-34"/>
                <a:cs typeface="Angsana New" panose="02020603050405020304" pitchFamily="18" charset="-34"/>
              </a:rPr>
              <a:t>CONSTRAINTS </a:t>
            </a:r>
          </a:p>
          <a:p>
            <a:pPr marL="457200" indent="-457200">
              <a:buFont typeface="Gill Sans MT" panose="020B0502020104020203" pitchFamily="34" charset="0"/>
              <a:buChar char="~"/>
            </a:pPr>
            <a:r>
              <a:rPr lang="en-IN" sz="2800" dirty="0">
                <a:solidFill>
                  <a:schemeClr val="bg1"/>
                </a:solidFill>
                <a:latin typeface="Angsana New" panose="02020603050405020304" pitchFamily="18" charset="-34"/>
                <a:cs typeface="Angsana New" panose="02020603050405020304" pitchFamily="18" charset="-34"/>
              </a:rPr>
              <a:t>Coding must be from scratch.</a:t>
            </a:r>
          </a:p>
          <a:p>
            <a:pPr marL="457200" indent="-457200">
              <a:buFont typeface="Gill Sans MT" panose="020B0502020104020203" pitchFamily="34" charset="0"/>
              <a:buChar char="~"/>
            </a:pPr>
            <a:r>
              <a:rPr lang="en-IN" sz="2800" dirty="0">
                <a:solidFill>
                  <a:schemeClr val="bg1"/>
                </a:solidFill>
                <a:latin typeface="Angsana New" panose="02020603050405020304" pitchFamily="18" charset="-34"/>
                <a:cs typeface="Angsana New" panose="02020603050405020304" pitchFamily="18" charset="-34"/>
              </a:rPr>
              <a:t>Minimum accuracy needed: 90%.</a:t>
            </a:r>
          </a:p>
          <a:p>
            <a:pPr marL="457200" indent="-457200">
              <a:buFont typeface="Gill Sans MT" panose="020B0502020104020203" pitchFamily="34" charset="0"/>
              <a:buChar char="~"/>
            </a:pPr>
            <a:r>
              <a:rPr lang="en-IN" sz="2800" dirty="0">
                <a:solidFill>
                  <a:schemeClr val="bg1"/>
                </a:solidFill>
                <a:latin typeface="Angsana New" panose="02020603050405020304" pitchFamily="18" charset="-34"/>
                <a:cs typeface="Angsana New" panose="02020603050405020304" pitchFamily="18" charset="-34"/>
              </a:rPr>
              <a:t>Use Cross-validation (5-fold).</a:t>
            </a:r>
          </a:p>
          <a:p>
            <a:pPr marL="457200" indent="-457200">
              <a:buFont typeface="Gill Sans MT" panose="020B0502020104020203" pitchFamily="34" charset="0"/>
              <a:buChar char="~"/>
            </a:pPr>
            <a:r>
              <a:rPr lang="en-IN" sz="2800" dirty="0">
                <a:solidFill>
                  <a:schemeClr val="bg1"/>
                </a:solidFill>
                <a:latin typeface="Angsana New" panose="02020603050405020304" pitchFamily="18" charset="-34"/>
                <a:cs typeface="Angsana New" panose="02020603050405020304" pitchFamily="18" charset="-34"/>
              </a:rPr>
              <a:t>Comparison of performance between different models.</a:t>
            </a:r>
          </a:p>
          <a:p>
            <a:r>
              <a:rPr lang="en-IN" sz="2800" dirty="0">
                <a:solidFill>
                  <a:schemeClr val="bg1"/>
                </a:solidFill>
                <a:latin typeface="Angsana New" panose="02020603050405020304" pitchFamily="18" charset="-34"/>
                <a:cs typeface="Angsana New" panose="02020603050405020304" pitchFamily="18" charset="-34"/>
              </a:rPr>
              <a:t>APPROCHES USED</a:t>
            </a:r>
          </a:p>
          <a:p>
            <a:pPr marL="514350" indent="-514350">
              <a:buAutoNum type="arabicPeriod"/>
            </a:pPr>
            <a:r>
              <a:rPr lang="en-US" sz="2800" i="1" dirty="0">
                <a:solidFill>
                  <a:schemeClr val="bg1"/>
                </a:solidFill>
                <a:latin typeface="Angsana New" panose="02020603050405020304" pitchFamily="18" charset="-34"/>
                <a:cs typeface="Angsana New" panose="02020603050405020304" pitchFamily="18" charset="-34"/>
              </a:rPr>
              <a:t>Random forest using decision trees</a:t>
            </a:r>
          </a:p>
          <a:p>
            <a:pPr marL="514350" indent="-514350">
              <a:buAutoNum type="arabicPeriod"/>
            </a:pPr>
            <a:r>
              <a:rPr lang="en-US" sz="2800" i="1" dirty="0">
                <a:solidFill>
                  <a:schemeClr val="bg1"/>
                </a:solidFill>
                <a:latin typeface="Angsana New" panose="02020603050405020304" pitchFamily="18" charset="-34"/>
                <a:cs typeface="Angsana New" panose="02020603050405020304" pitchFamily="18" charset="-34"/>
              </a:rPr>
              <a:t>Logistic regression</a:t>
            </a:r>
          </a:p>
          <a:p>
            <a:pPr marL="514350" indent="-514350">
              <a:buAutoNum type="arabicPeriod"/>
            </a:pPr>
            <a:r>
              <a:rPr lang="en-IN" sz="2800" dirty="0">
                <a:solidFill>
                  <a:schemeClr val="bg1"/>
                </a:solidFill>
                <a:latin typeface="Angsana New" panose="02020603050405020304" pitchFamily="18" charset="-34"/>
                <a:cs typeface="Angsana New" panose="02020603050405020304" pitchFamily="18" charset="-34"/>
              </a:rPr>
              <a:t>Naïve Bayes classifier  </a:t>
            </a:r>
          </a:p>
        </p:txBody>
      </p:sp>
    </p:spTree>
    <p:extLst>
      <p:ext uri="{BB962C8B-B14F-4D97-AF65-F5344CB8AC3E}">
        <p14:creationId xmlns:p14="http://schemas.microsoft.com/office/powerpoint/2010/main" val="30053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3ED20-2A23-4EA5-8E40-D4152B4027AF}"/>
              </a:ext>
            </a:extLst>
          </p:cNvPr>
          <p:cNvSpPr>
            <a:spLocks noGrp="1"/>
          </p:cNvSpPr>
          <p:nvPr>
            <p:ph type="title"/>
          </p:nvPr>
        </p:nvSpPr>
        <p:spPr>
          <a:xfrm>
            <a:off x="1260873" y="1586484"/>
            <a:ext cx="3685032" cy="3685032"/>
          </a:xfrm>
          <a:prstGeom prst="ellipse">
            <a:avLst/>
          </a:prstGeom>
          <a:solidFill>
            <a:srgbClr val="050A17"/>
          </a:solidFill>
          <a:ln>
            <a:noFill/>
          </a:ln>
        </p:spPr>
        <p:txBody>
          <a:bodyPr>
            <a:normAutofit/>
          </a:bodyPr>
          <a:lstStyle/>
          <a:p>
            <a:r>
              <a:rPr lang="en-US">
                <a:solidFill>
                  <a:schemeClr val="bg1"/>
                </a:solidFill>
                <a:latin typeface="Angsana New" panose="02020603050405020304" pitchFamily="18" charset="-34"/>
                <a:ea typeface="+mn-ea"/>
                <a:cs typeface="Angsana New" panose="02020603050405020304" pitchFamily="18" charset="-34"/>
              </a:rPr>
              <a:t>Pre processing: DATA</a:t>
            </a:r>
            <a:r>
              <a:rPr lang="en-US" i="1">
                <a:solidFill>
                  <a:schemeClr val="bg1"/>
                </a:solidFill>
                <a:latin typeface="Angsana New" panose="02020603050405020304" pitchFamily="18" charset="-34"/>
                <a:ea typeface="+mn-ea"/>
                <a:cs typeface="Angsana New" panose="02020603050405020304" pitchFamily="18" charset="-34"/>
              </a:rPr>
              <a:t> </a:t>
            </a:r>
            <a:r>
              <a:rPr lang="en-US">
                <a:solidFill>
                  <a:schemeClr val="bg1"/>
                </a:solidFill>
                <a:latin typeface="Angsana New" panose="02020603050405020304" pitchFamily="18" charset="-34"/>
                <a:ea typeface="+mn-ea"/>
                <a:cs typeface="Angsana New" panose="02020603050405020304" pitchFamily="18" charset="-34"/>
              </a:rPr>
              <a:t>CLEANING</a:t>
            </a:r>
            <a:endParaRPr lang="en-IN" dirty="0">
              <a:solidFill>
                <a:schemeClr val="bg1"/>
              </a:solidFill>
              <a:latin typeface="Angsana New" panose="02020603050405020304" pitchFamily="18" charset="-34"/>
              <a:ea typeface="+mn-ea"/>
              <a:cs typeface="Angsana New" panose="02020603050405020304" pitchFamily="18" charset="-34"/>
            </a:endParaRPr>
          </a:p>
        </p:txBody>
      </p:sp>
      <p:sp>
        <p:nvSpPr>
          <p:cNvPr id="3" name="Content Placeholder 2">
            <a:extLst>
              <a:ext uri="{FF2B5EF4-FFF2-40B4-BE49-F238E27FC236}">
                <a16:creationId xmlns:a16="http://schemas.microsoft.com/office/drawing/2014/main" id="{FA705193-5D4E-4DA4-B211-B198655A7088}"/>
              </a:ext>
            </a:extLst>
          </p:cNvPr>
          <p:cNvSpPr>
            <a:spLocks noGrp="1"/>
          </p:cNvSpPr>
          <p:nvPr>
            <p:ph idx="1"/>
          </p:nvPr>
        </p:nvSpPr>
        <p:spPr>
          <a:xfrm>
            <a:off x="5232805" y="781878"/>
            <a:ext cx="6344900" cy="5446644"/>
          </a:xfrm>
        </p:spPr>
        <p:txBody>
          <a:bodyPr anchor="ctr">
            <a:noAutofit/>
          </a:bodyPr>
          <a:lstStyle/>
          <a:p>
            <a:pPr defTabSz="457200">
              <a:buFont typeface="Symbol" panose="05050102010706020507" pitchFamily="18" charset="2"/>
              <a:buChar char="~"/>
            </a:pPr>
            <a:r>
              <a:rPr lang="en-US" sz="2800" dirty="0">
                <a:solidFill>
                  <a:schemeClr val="tx1"/>
                </a:solidFill>
                <a:latin typeface="Angsana New" panose="02020603050405020304" pitchFamily="18" charset="-34"/>
                <a:cs typeface="Angsana New" panose="02020603050405020304" pitchFamily="18" charset="-34"/>
              </a:rPr>
              <a:t>The </a:t>
            </a:r>
            <a:r>
              <a:rPr lang="en-US" sz="2800" dirty="0">
                <a:solidFill>
                  <a:schemeClr val="tx2">
                    <a:lumMod val="50000"/>
                  </a:schemeClr>
                </a:solidFill>
                <a:latin typeface="Angsana New" panose="02020603050405020304" pitchFamily="18" charset="-34"/>
                <a:cs typeface="Angsana New" panose="02020603050405020304" pitchFamily="18" charset="-34"/>
              </a:rPr>
              <a:t>data set is initially split into two separate classes. The NULL values of each column belonging to one of the classes is then filled with the </a:t>
            </a:r>
            <a:r>
              <a:rPr lang="en-US" sz="2800" b="1" i="1" dirty="0">
                <a:solidFill>
                  <a:schemeClr val="tx2">
                    <a:lumMod val="50000"/>
                  </a:schemeClr>
                </a:solidFill>
                <a:latin typeface="Angsana New" panose="02020603050405020304" pitchFamily="18" charset="-34"/>
                <a:cs typeface="Angsana New" panose="02020603050405020304" pitchFamily="18" charset="-34"/>
              </a:rPr>
              <a:t>mean value </a:t>
            </a:r>
            <a:r>
              <a:rPr lang="en-US" sz="2800" dirty="0">
                <a:solidFill>
                  <a:schemeClr val="tx2">
                    <a:lumMod val="50000"/>
                  </a:schemeClr>
                </a:solidFill>
                <a:latin typeface="Angsana New" panose="02020603050405020304" pitchFamily="18" charset="-34"/>
                <a:cs typeface="Angsana New" panose="02020603050405020304" pitchFamily="18" charset="-34"/>
              </a:rPr>
              <a:t>of that column for that class.</a:t>
            </a:r>
          </a:p>
          <a:p>
            <a:pPr defTabSz="457200">
              <a:buFont typeface="Symbol" panose="05050102010706020507" pitchFamily="18" charset="2"/>
              <a:buChar char="~"/>
            </a:pPr>
            <a:r>
              <a:rPr lang="en-US" sz="2800" dirty="0">
                <a:solidFill>
                  <a:schemeClr val="tx2">
                    <a:lumMod val="50000"/>
                  </a:schemeClr>
                </a:solidFill>
                <a:latin typeface="Angsana New" panose="02020603050405020304" pitchFamily="18" charset="-34"/>
                <a:cs typeface="Angsana New" panose="02020603050405020304" pitchFamily="18" charset="-34"/>
              </a:rPr>
              <a:t>The </a:t>
            </a:r>
            <a:r>
              <a:rPr lang="en-US" sz="2800" b="1" i="1" dirty="0">
                <a:solidFill>
                  <a:schemeClr val="tx2">
                    <a:lumMod val="50000"/>
                  </a:schemeClr>
                </a:solidFill>
                <a:latin typeface="Angsana New" panose="02020603050405020304" pitchFamily="18" charset="-34"/>
                <a:cs typeface="Angsana New" panose="02020603050405020304" pitchFamily="18" charset="-34"/>
              </a:rPr>
              <a:t>outliers</a:t>
            </a:r>
            <a:r>
              <a:rPr lang="en-US" sz="2800" dirty="0">
                <a:solidFill>
                  <a:schemeClr val="tx2">
                    <a:lumMod val="50000"/>
                  </a:schemeClr>
                </a:solidFill>
                <a:latin typeface="Angsana New" panose="02020603050405020304" pitchFamily="18" charset="-34"/>
                <a:cs typeface="Angsana New" panose="02020603050405020304" pitchFamily="18" charset="-34"/>
              </a:rPr>
              <a:t> from the class are </a:t>
            </a:r>
            <a:r>
              <a:rPr lang="en-US" sz="2800" b="1" i="1" dirty="0">
                <a:solidFill>
                  <a:schemeClr val="tx2">
                    <a:lumMod val="50000"/>
                  </a:schemeClr>
                </a:solidFill>
                <a:latin typeface="Angsana New" panose="02020603050405020304" pitchFamily="18" charset="-34"/>
                <a:cs typeface="Angsana New" panose="02020603050405020304" pitchFamily="18" charset="-34"/>
              </a:rPr>
              <a:t>removed</a:t>
            </a:r>
            <a:r>
              <a:rPr lang="en-US" sz="2800" dirty="0">
                <a:solidFill>
                  <a:schemeClr val="tx2">
                    <a:lumMod val="50000"/>
                  </a:schemeClr>
                </a:solidFill>
                <a:latin typeface="Angsana New" panose="02020603050405020304" pitchFamily="18" charset="-34"/>
                <a:cs typeface="Angsana New" panose="02020603050405020304" pitchFamily="18" charset="-34"/>
              </a:rPr>
              <a:t> using the z-value.</a:t>
            </a:r>
          </a:p>
          <a:p>
            <a:pPr defTabSz="457200">
              <a:buFont typeface="Symbol" panose="05050102010706020507" pitchFamily="18" charset="2"/>
              <a:buChar char="~"/>
            </a:pPr>
            <a:r>
              <a:rPr lang="en-US" sz="2800" dirty="0">
                <a:solidFill>
                  <a:schemeClr val="tx2">
                    <a:lumMod val="50000"/>
                  </a:schemeClr>
                </a:solidFill>
                <a:latin typeface="Angsana New" panose="02020603050405020304" pitchFamily="18" charset="-34"/>
                <a:cs typeface="Angsana New" panose="02020603050405020304" pitchFamily="18" charset="-34"/>
              </a:rPr>
              <a:t>As the class with selector value 0 has fewer number of entries, </a:t>
            </a:r>
            <a:r>
              <a:rPr lang="en-US" sz="2800" b="1" i="1" dirty="0">
                <a:solidFill>
                  <a:schemeClr val="tx2">
                    <a:lumMod val="50000"/>
                  </a:schemeClr>
                </a:solidFill>
                <a:latin typeface="Angsana New" panose="02020603050405020304" pitchFamily="18" charset="-34"/>
                <a:cs typeface="Angsana New" panose="02020603050405020304" pitchFamily="18" charset="-34"/>
              </a:rPr>
              <a:t>bagging</a:t>
            </a:r>
            <a:r>
              <a:rPr lang="en-US" sz="2800" dirty="0">
                <a:solidFill>
                  <a:schemeClr val="tx2">
                    <a:lumMod val="50000"/>
                  </a:schemeClr>
                </a:solidFill>
                <a:latin typeface="Angsana New" panose="02020603050405020304" pitchFamily="18" charset="-34"/>
                <a:cs typeface="Angsana New" panose="02020603050405020304" pitchFamily="18" charset="-34"/>
              </a:rPr>
              <a:t> is used to make its size equal to the other class</a:t>
            </a:r>
          </a:p>
          <a:p>
            <a:pPr defTabSz="457200">
              <a:buFont typeface="Symbol" panose="05050102010706020507" pitchFamily="18" charset="2"/>
              <a:buChar char="~"/>
            </a:pPr>
            <a:r>
              <a:rPr lang="en-US" sz="2800" dirty="0">
                <a:solidFill>
                  <a:schemeClr val="tx2">
                    <a:lumMod val="50000"/>
                  </a:schemeClr>
                </a:solidFill>
                <a:latin typeface="Angsana New" panose="02020603050405020304" pitchFamily="18" charset="-34"/>
                <a:cs typeface="Angsana New" panose="02020603050405020304" pitchFamily="18" charset="-34"/>
              </a:rPr>
              <a:t>The data is then normalized. Thus each column has values in the range 0 to 1. </a:t>
            </a:r>
          </a:p>
          <a:p>
            <a:pPr defTabSz="457200">
              <a:buFont typeface="Symbol" panose="05050102010706020507" pitchFamily="18" charset="2"/>
              <a:buChar char="~"/>
            </a:pPr>
            <a:r>
              <a:rPr lang="en-US" sz="2800" dirty="0">
                <a:solidFill>
                  <a:schemeClr val="tx2">
                    <a:lumMod val="50000"/>
                  </a:schemeClr>
                </a:solidFill>
                <a:latin typeface="Angsana New" panose="02020603050405020304" pitchFamily="18" charset="-34"/>
                <a:cs typeface="Angsana New" panose="02020603050405020304" pitchFamily="18" charset="-34"/>
              </a:rPr>
              <a:t>This is stored in a separate </a:t>
            </a:r>
            <a:r>
              <a:rPr lang="en-US" sz="2800" b="1" i="1" dirty="0">
                <a:solidFill>
                  <a:schemeClr val="tx2">
                    <a:lumMod val="50000"/>
                  </a:schemeClr>
                </a:solidFill>
                <a:latin typeface="Angsana New" panose="02020603050405020304" pitchFamily="18" charset="-34"/>
                <a:cs typeface="Angsana New" panose="02020603050405020304" pitchFamily="18" charset="-34"/>
              </a:rPr>
              <a:t>csv file</a:t>
            </a:r>
            <a:r>
              <a:rPr lang="en-US" sz="2800" b="1" dirty="0">
                <a:solidFill>
                  <a:schemeClr val="tx2">
                    <a:lumMod val="50000"/>
                  </a:schemeClr>
                </a:solidFill>
                <a:latin typeface="Angsana New" panose="02020603050405020304" pitchFamily="18" charset="-34"/>
                <a:cs typeface="Angsana New" panose="02020603050405020304" pitchFamily="18" charset="-34"/>
              </a:rPr>
              <a:t> </a:t>
            </a:r>
            <a:r>
              <a:rPr lang="en-US" sz="2800" dirty="0">
                <a:solidFill>
                  <a:schemeClr val="tx2">
                    <a:lumMod val="50000"/>
                  </a:schemeClr>
                </a:solidFill>
                <a:latin typeface="Angsana New" panose="02020603050405020304" pitchFamily="18" charset="-34"/>
                <a:cs typeface="Angsana New" panose="02020603050405020304" pitchFamily="18" charset="-34"/>
              </a:rPr>
              <a:t>which is used to </a:t>
            </a:r>
            <a:r>
              <a:rPr lang="en-US" sz="2800" b="1" i="1" dirty="0">
                <a:solidFill>
                  <a:schemeClr val="tx2">
                    <a:lumMod val="50000"/>
                  </a:schemeClr>
                </a:solidFill>
                <a:latin typeface="Angsana New" panose="02020603050405020304" pitchFamily="18" charset="-34"/>
                <a:cs typeface="Angsana New" panose="02020603050405020304" pitchFamily="18" charset="-34"/>
              </a:rPr>
              <a:t>train and test the different model</a:t>
            </a:r>
            <a:r>
              <a:rPr lang="en-US" sz="2800" dirty="0">
                <a:solidFill>
                  <a:schemeClr val="tx2">
                    <a:lumMod val="50000"/>
                  </a:schemeClr>
                </a:solidFill>
                <a:latin typeface="Angsana New" panose="02020603050405020304" pitchFamily="18" charset="-34"/>
                <a:cs typeface="Angsana New" panose="02020603050405020304" pitchFamily="18" charset="-34"/>
              </a:rPr>
              <a:t>s</a:t>
            </a:r>
            <a:r>
              <a:rPr lang="en-US" sz="2800" dirty="0">
                <a:solidFill>
                  <a:schemeClr val="tx1"/>
                </a:solidFill>
                <a:latin typeface="Angsana New" panose="02020603050405020304" pitchFamily="18" charset="-34"/>
                <a:cs typeface="Angsana New" panose="02020603050405020304" pitchFamily="18" charset="-34"/>
              </a:rPr>
              <a:t>.</a:t>
            </a:r>
          </a:p>
        </p:txBody>
      </p:sp>
      <p:pic>
        <p:nvPicPr>
          <p:cNvPr id="2050" name="Picture 2" descr="Image result for flash of light">
            <a:extLst>
              <a:ext uri="{FF2B5EF4-FFF2-40B4-BE49-F238E27FC236}">
                <a16:creationId xmlns:a16="http://schemas.microsoft.com/office/drawing/2014/main" id="{70EB09A2-8770-410A-B979-CDA57FDCBAB8}"/>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1655708" y="2619375"/>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0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C6723A-A842-4DC7-8382-83FBB6F3255C}"/>
              </a:ext>
            </a:extLst>
          </p:cNvPr>
          <p:cNvSpPr txBox="1"/>
          <p:nvPr/>
        </p:nvSpPr>
        <p:spPr>
          <a:xfrm>
            <a:off x="5080220" y="291547"/>
            <a:ext cx="6016487" cy="830997"/>
          </a:xfrm>
          <a:prstGeom prst="rect">
            <a:avLst/>
          </a:prstGeom>
          <a:noFill/>
        </p:spPr>
        <p:txBody>
          <a:bodyPr wrap="square" rtlCol="0">
            <a:spAutoFit/>
          </a:bodyPr>
          <a:lstStyle/>
          <a:p>
            <a:r>
              <a:rPr lang="en-US" sz="4800" b="1" i="1">
                <a:solidFill>
                  <a:schemeClr val="bg1"/>
                </a:solidFill>
                <a:latin typeface="Angsana New" panose="02020603050405020304" pitchFamily="18" charset="-34"/>
                <a:cs typeface="Angsana New" panose="02020603050405020304" pitchFamily="18" charset="-34"/>
              </a:rPr>
              <a:t>Random forest using decision trees</a:t>
            </a:r>
            <a:endParaRPr lang="en-US" sz="4800" b="1" i="1" dirty="0">
              <a:solidFill>
                <a:schemeClr val="bg1"/>
              </a:solidFill>
              <a:latin typeface="Angsana New" panose="02020603050405020304" pitchFamily="18" charset="-34"/>
              <a:cs typeface="Angsana New" panose="02020603050405020304" pitchFamily="18" charset="-34"/>
            </a:endParaRPr>
          </a:p>
        </p:txBody>
      </p:sp>
      <p:sp>
        <p:nvSpPr>
          <p:cNvPr id="12" name="Rectangle 11">
            <a:extLst>
              <a:ext uri="{FF2B5EF4-FFF2-40B4-BE49-F238E27FC236}">
                <a16:creationId xmlns:a16="http://schemas.microsoft.com/office/drawing/2014/main" id="{4E0AD1B7-251E-4E2A-8D66-0906F6C2CDE9}"/>
              </a:ext>
            </a:extLst>
          </p:cNvPr>
          <p:cNvSpPr/>
          <p:nvPr/>
        </p:nvSpPr>
        <p:spPr>
          <a:xfrm>
            <a:off x="212036" y="1012954"/>
            <a:ext cx="4293703" cy="5001369"/>
          </a:xfrm>
          <a:prstGeom prst="rect">
            <a:avLst/>
          </a:prstGeom>
        </p:spPr>
        <p:txBody>
          <a:bodyPr wrap="square">
            <a:spAutoFit/>
          </a:bodyPr>
          <a:lstStyle/>
          <a:p>
            <a:pPr marL="457200" indent="-457200">
              <a:buFont typeface="Symbol" panose="05050102010706020507" pitchFamily="18" charset="2"/>
              <a:buChar char="~"/>
            </a:pPr>
            <a:r>
              <a:rPr lang="en-US" sz="2900" dirty="0">
                <a:latin typeface="Angsana New" panose="02020603050405020304" pitchFamily="18" charset="-34"/>
                <a:cs typeface="Angsana New" panose="02020603050405020304" pitchFamily="18" charset="-34"/>
              </a:rPr>
              <a:t>A random forest is a </a:t>
            </a:r>
            <a:r>
              <a:rPr lang="en-US" sz="2900" b="1" i="1" dirty="0">
                <a:latin typeface="Angsana New" panose="02020603050405020304" pitchFamily="18" charset="-34"/>
                <a:cs typeface="Angsana New" panose="02020603050405020304" pitchFamily="18" charset="-34"/>
              </a:rPr>
              <a:t>collection of decision tree</a:t>
            </a:r>
            <a:r>
              <a:rPr lang="en-US" sz="2900" dirty="0">
                <a:latin typeface="Angsana New" panose="02020603050405020304" pitchFamily="18" charset="-34"/>
                <a:cs typeface="Angsana New" panose="02020603050405020304" pitchFamily="18" charset="-34"/>
              </a:rPr>
              <a:t>s whose results are used to vote on the final classification of the input.</a:t>
            </a:r>
          </a:p>
          <a:p>
            <a:pPr marL="457200" indent="-457200">
              <a:buFont typeface="Symbol" panose="05050102010706020507" pitchFamily="18" charset="2"/>
              <a:buChar char="~"/>
            </a:pPr>
            <a:r>
              <a:rPr lang="en-US" sz="2900" b="1" i="1" dirty="0">
                <a:latin typeface="Angsana New" panose="02020603050405020304" pitchFamily="18" charset="-34"/>
                <a:cs typeface="Angsana New" panose="02020603050405020304" pitchFamily="18" charset="-34"/>
              </a:rPr>
              <a:t>3</a:t>
            </a:r>
            <a:r>
              <a:rPr lang="en-US" sz="2900" dirty="0">
                <a:latin typeface="Angsana New" panose="02020603050405020304" pitchFamily="18" charset="-34"/>
                <a:cs typeface="Angsana New" panose="02020603050405020304" pitchFamily="18" charset="-34"/>
              </a:rPr>
              <a:t> training sets have been chosen with which </a:t>
            </a:r>
            <a:r>
              <a:rPr lang="en-US" sz="2900" b="1" i="1" dirty="0">
                <a:latin typeface="Angsana New" panose="02020603050405020304" pitchFamily="18" charset="-34"/>
                <a:cs typeface="Angsana New" panose="02020603050405020304" pitchFamily="18" charset="-34"/>
              </a:rPr>
              <a:t>11</a:t>
            </a:r>
            <a:r>
              <a:rPr lang="en-US" sz="2900" dirty="0">
                <a:latin typeface="Angsana New" panose="02020603050405020304" pitchFamily="18" charset="-34"/>
                <a:cs typeface="Angsana New" panose="02020603050405020304" pitchFamily="18" charset="-34"/>
              </a:rPr>
              <a:t> different decision trees have been created.</a:t>
            </a:r>
          </a:p>
          <a:p>
            <a:pPr marL="457200" indent="-457200">
              <a:buFont typeface="Symbol" panose="05050102010706020507" pitchFamily="18" charset="2"/>
              <a:buChar char="~"/>
            </a:pPr>
            <a:r>
              <a:rPr lang="en-US" sz="2900" dirty="0">
                <a:latin typeface="Angsana New" panose="02020603050405020304" pitchFamily="18" charset="-34"/>
                <a:cs typeface="Angsana New" panose="02020603050405020304" pitchFamily="18" charset="-34"/>
              </a:rPr>
              <a:t>Each decision tree is trained on a separate subset of features, with the subset size restricted to 5 to prevent </a:t>
            </a:r>
            <a:r>
              <a:rPr lang="en-US" sz="2900" b="1" i="1" dirty="0">
                <a:latin typeface="Angsana New" panose="02020603050405020304" pitchFamily="18" charset="-34"/>
                <a:cs typeface="Angsana New" panose="02020603050405020304" pitchFamily="18" charset="-34"/>
              </a:rPr>
              <a:t>overfitting</a:t>
            </a:r>
            <a:r>
              <a:rPr lang="en-US" sz="2900" dirty="0">
                <a:latin typeface="Angsana New" panose="02020603050405020304" pitchFamily="18" charset="-34"/>
                <a:cs typeface="Angsana New" panose="02020603050405020304" pitchFamily="18" charset="-34"/>
              </a:rPr>
              <a:t>.</a:t>
            </a:r>
          </a:p>
        </p:txBody>
      </p:sp>
      <p:pic>
        <p:nvPicPr>
          <p:cNvPr id="4" name="Picture 3">
            <a:extLst>
              <a:ext uri="{FF2B5EF4-FFF2-40B4-BE49-F238E27FC236}">
                <a16:creationId xmlns:a16="http://schemas.microsoft.com/office/drawing/2014/main" id="{3AA7CFC9-2BCA-425B-B992-DE6F28C8C6E3}"/>
              </a:ext>
            </a:extLst>
          </p:cNvPr>
          <p:cNvPicPr>
            <a:picLocks noChangeAspect="1"/>
          </p:cNvPicPr>
          <p:nvPr/>
        </p:nvPicPr>
        <p:blipFill>
          <a:blip r:embed="rId2"/>
          <a:stretch>
            <a:fillRect/>
          </a:stretch>
        </p:blipFill>
        <p:spPr>
          <a:xfrm>
            <a:off x="5732359" y="1122544"/>
            <a:ext cx="4611950" cy="3458962"/>
          </a:xfrm>
          <a:prstGeom prst="rect">
            <a:avLst/>
          </a:prstGeom>
          <a:solidFill>
            <a:schemeClr val="accent2"/>
          </a:solidFill>
        </p:spPr>
      </p:pic>
      <p:sp>
        <p:nvSpPr>
          <p:cNvPr id="5" name="TextBox 4">
            <a:extLst>
              <a:ext uri="{FF2B5EF4-FFF2-40B4-BE49-F238E27FC236}">
                <a16:creationId xmlns:a16="http://schemas.microsoft.com/office/drawing/2014/main" id="{08543142-EFFA-48D9-9776-8D5C0DDE0AF3}"/>
              </a:ext>
            </a:extLst>
          </p:cNvPr>
          <p:cNvSpPr txBox="1"/>
          <p:nvPr/>
        </p:nvSpPr>
        <p:spPr>
          <a:xfrm>
            <a:off x="4921849" y="4504350"/>
            <a:ext cx="6712132" cy="2062103"/>
          </a:xfrm>
          <a:prstGeom prst="rect">
            <a:avLst/>
          </a:prstGeom>
          <a:noFill/>
        </p:spPr>
        <p:txBody>
          <a:bodyPr wrap="square" rtlCol="0">
            <a:spAutoFit/>
          </a:bodyPr>
          <a:lstStyle/>
          <a:p>
            <a:pPr lvl="0" algn="ctr" defTabSz="914400" eaLnBrk="0" fontAlgn="base" hangingPunct="0">
              <a:spcBef>
                <a:spcPct val="0"/>
              </a:spcBef>
              <a:spcAft>
                <a:spcPct val="0"/>
              </a:spcAft>
            </a:pPr>
            <a:r>
              <a:rPr lang="en-US" altLang="en-US" sz="3200" b="1" i="1" dirty="0">
                <a:solidFill>
                  <a:srgbClr val="081321"/>
                </a:solidFill>
                <a:latin typeface="Angsana New" panose="02020603050405020304" pitchFamily="18" charset="-34"/>
                <a:cs typeface="Angsana New" panose="02020603050405020304" pitchFamily="18" charset="-34"/>
              </a:rPr>
              <a:t>Final error: </a:t>
            </a:r>
            <a:r>
              <a:rPr lang="en-US" altLang="en-US" sz="2900" dirty="0">
                <a:solidFill>
                  <a:schemeClr val="bg1">
                    <a:lumMod val="95000"/>
                    <a:lumOff val="5000"/>
                  </a:schemeClr>
                </a:solidFill>
                <a:latin typeface="Angsana New" panose="02020603050405020304" pitchFamily="18" charset="-34"/>
                <a:cs typeface="Angsana New" panose="02020603050405020304" pitchFamily="18" charset="-34"/>
              </a:rPr>
              <a:t>0.0792 </a:t>
            </a:r>
          </a:p>
          <a:p>
            <a:pPr lvl="0" algn="ctr" defTabSz="914400" eaLnBrk="0" fontAlgn="base" hangingPunct="0">
              <a:spcBef>
                <a:spcPct val="0"/>
              </a:spcBef>
              <a:spcAft>
                <a:spcPct val="0"/>
              </a:spcAft>
            </a:pPr>
            <a:r>
              <a:rPr lang="en-US" altLang="en-US" sz="3200" b="1" i="1" dirty="0">
                <a:solidFill>
                  <a:srgbClr val="081321"/>
                </a:solidFill>
                <a:latin typeface="Angsana New" panose="02020603050405020304" pitchFamily="18" charset="-34"/>
                <a:cs typeface="Angsana New" panose="02020603050405020304" pitchFamily="18" charset="-34"/>
              </a:rPr>
              <a:t>Train error</a:t>
            </a:r>
            <a:r>
              <a:rPr lang="en-US" altLang="en-US" sz="2900" dirty="0">
                <a:solidFill>
                  <a:schemeClr val="bg1">
                    <a:lumMod val="95000"/>
                    <a:lumOff val="5000"/>
                  </a:schemeClr>
                </a:solidFill>
                <a:latin typeface="Angsana New" panose="02020603050405020304" pitchFamily="18" charset="-34"/>
                <a:cs typeface="Angsana New" panose="02020603050405020304" pitchFamily="18" charset="-34"/>
              </a:rPr>
              <a:t>: 0.0747 </a:t>
            </a:r>
          </a:p>
          <a:p>
            <a:pPr lvl="0" algn="ctr" defTabSz="914400" eaLnBrk="0" fontAlgn="base" hangingPunct="0">
              <a:spcBef>
                <a:spcPct val="0"/>
              </a:spcBef>
              <a:spcAft>
                <a:spcPct val="0"/>
              </a:spcAft>
            </a:pPr>
            <a:r>
              <a:rPr lang="en-US" altLang="en-US" sz="3200" b="1" i="1" dirty="0">
                <a:solidFill>
                  <a:srgbClr val="081321"/>
                </a:solidFill>
                <a:latin typeface="Angsana New" panose="02020603050405020304" pitchFamily="18" charset="-34"/>
                <a:cs typeface="Angsana New" panose="02020603050405020304" pitchFamily="18" charset="-34"/>
              </a:rPr>
              <a:t>Test error:</a:t>
            </a:r>
            <a:r>
              <a:rPr lang="en-US" altLang="en-US" sz="2900" dirty="0">
                <a:latin typeface="Angsana New" panose="02020603050405020304" pitchFamily="18" charset="-34"/>
                <a:cs typeface="Angsana New" panose="02020603050405020304" pitchFamily="18" charset="-34"/>
              </a:rPr>
              <a:t> </a:t>
            </a:r>
            <a:r>
              <a:rPr lang="en-US" altLang="en-US" sz="2900" dirty="0">
                <a:solidFill>
                  <a:schemeClr val="bg1">
                    <a:lumMod val="95000"/>
                    <a:lumOff val="5000"/>
                  </a:schemeClr>
                </a:solidFill>
                <a:latin typeface="Angsana New" panose="02020603050405020304" pitchFamily="18" charset="-34"/>
                <a:cs typeface="Angsana New" panose="02020603050405020304" pitchFamily="18" charset="-34"/>
              </a:rPr>
              <a:t>0.0928</a:t>
            </a:r>
            <a:r>
              <a:rPr lang="en-US" altLang="en-US" sz="2900" dirty="0">
                <a:latin typeface="Angsana New" panose="02020603050405020304" pitchFamily="18" charset="-34"/>
                <a:cs typeface="Angsana New" panose="02020603050405020304" pitchFamily="18" charset="-34"/>
              </a:rPr>
              <a:t> </a:t>
            </a:r>
          </a:p>
          <a:p>
            <a:pPr lvl="0" algn="ctr" defTabSz="914400" eaLnBrk="0" fontAlgn="base" hangingPunct="0">
              <a:spcBef>
                <a:spcPct val="0"/>
              </a:spcBef>
              <a:spcAft>
                <a:spcPct val="0"/>
              </a:spcAft>
            </a:pPr>
            <a:r>
              <a:rPr lang="en-US" altLang="en-US" sz="3200" b="1" i="1" dirty="0">
                <a:solidFill>
                  <a:srgbClr val="081321"/>
                </a:solidFill>
                <a:latin typeface="Angsana New" panose="02020603050405020304" pitchFamily="18" charset="-34"/>
                <a:cs typeface="Angsana New" panose="02020603050405020304" pitchFamily="18" charset="-34"/>
              </a:rPr>
              <a:t>Execution time in seconds = </a:t>
            </a:r>
            <a:r>
              <a:rPr lang="en-US" altLang="en-US" sz="2900" dirty="0">
                <a:solidFill>
                  <a:schemeClr val="bg1">
                    <a:lumMod val="95000"/>
                    <a:lumOff val="5000"/>
                  </a:schemeClr>
                </a:solidFill>
                <a:latin typeface="Angsana New" panose="02020603050405020304" pitchFamily="18" charset="-34"/>
                <a:cs typeface="Angsana New" panose="02020603050405020304" pitchFamily="18" charset="-34"/>
              </a:rPr>
              <a:t> 0:01:03.569129 </a:t>
            </a:r>
          </a:p>
        </p:txBody>
      </p:sp>
    </p:spTree>
    <p:extLst>
      <p:ext uri="{BB962C8B-B14F-4D97-AF65-F5344CB8AC3E}">
        <p14:creationId xmlns:p14="http://schemas.microsoft.com/office/powerpoint/2010/main" val="24784804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A3C75-B98C-4888-BDFC-ECC684CCAC2F}"/>
              </a:ext>
            </a:extLst>
          </p:cNvPr>
          <p:cNvSpPr>
            <a:spLocks noGrp="1"/>
          </p:cNvSpPr>
          <p:nvPr>
            <p:ph type="title"/>
          </p:nvPr>
        </p:nvSpPr>
        <p:spPr>
          <a:xfrm>
            <a:off x="522569" y="477078"/>
            <a:ext cx="3401568" cy="1495794"/>
          </a:xfrm>
          <a:solidFill>
            <a:srgbClr val="FFFFFF"/>
          </a:solidFill>
          <a:ln>
            <a:solidFill>
              <a:srgbClr val="262626"/>
            </a:solidFill>
          </a:ln>
        </p:spPr>
        <p:txBody>
          <a:bodyPr>
            <a:normAutofit/>
          </a:bodyPr>
          <a:lstStyle/>
          <a:p>
            <a:r>
              <a:rPr lang="en-US" dirty="0"/>
              <a:t>Logistic REGRESSION</a:t>
            </a:r>
            <a:endParaRPr lang="en-IN" dirty="0"/>
          </a:p>
        </p:txBody>
      </p:sp>
      <p:sp useBgFill="1">
        <p:nvSpPr>
          <p:cNvPr id="19" name="Rectangle 18">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6E55A63C-2A0D-4479-B855-EDDDFB0858EF}"/>
              </a:ext>
            </a:extLst>
          </p:cNvPr>
          <p:cNvGraphicFramePr>
            <a:graphicFrameLocks noGrp="1"/>
          </p:cNvGraphicFramePr>
          <p:nvPr>
            <p:ph idx="1"/>
            <p:extLst>
              <p:ext uri="{D42A27DB-BD31-4B8C-83A1-F6EECF244321}">
                <p14:modId xmlns:p14="http://schemas.microsoft.com/office/powerpoint/2010/main" val="1426088086"/>
              </p:ext>
            </p:extLst>
          </p:nvPr>
        </p:nvGraphicFramePr>
        <p:xfrm>
          <a:off x="5129881" y="477078"/>
          <a:ext cx="6685516" cy="5704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D6CBAAD-490B-40FA-AAA5-ECE1B175849C}"/>
              </a:ext>
            </a:extLst>
          </p:cNvPr>
          <p:cNvSpPr txBox="1"/>
          <p:nvPr/>
        </p:nvSpPr>
        <p:spPr>
          <a:xfrm>
            <a:off x="92365" y="2103485"/>
            <a:ext cx="4738255" cy="2062103"/>
          </a:xfrm>
          <a:prstGeom prst="rect">
            <a:avLst/>
          </a:prstGeom>
          <a:noFill/>
        </p:spPr>
        <p:txBody>
          <a:bodyPr wrap="square" rtlCol="0">
            <a:spAutoFit/>
          </a:bodyPr>
          <a:lstStyle/>
          <a:p>
            <a:pPr lvl="0" defTabSz="914400" eaLnBrk="0" fontAlgn="base" hangingPunct="0">
              <a:spcBef>
                <a:spcPct val="0"/>
              </a:spcBef>
              <a:spcAft>
                <a:spcPct val="0"/>
              </a:spcAft>
            </a:pPr>
            <a:r>
              <a:rPr lang="en-US" altLang="en-US" sz="3200" b="1" i="1" dirty="0">
                <a:solidFill>
                  <a:srgbClr val="081321"/>
                </a:solidFill>
                <a:latin typeface="Angsana New" panose="02020603050405020304" pitchFamily="18" charset="-34"/>
                <a:cs typeface="Angsana New" panose="02020603050405020304" pitchFamily="18" charset="-34"/>
              </a:rPr>
              <a:t>Statistics:</a:t>
            </a:r>
          </a:p>
          <a:p>
            <a:pPr lvl="0" fontAlgn="base">
              <a:spcBef>
                <a:spcPct val="0"/>
              </a:spcBef>
              <a:spcAft>
                <a:spcPct val="0"/>
              </a:spcAft>
            </a:pPr>
            <a:r>
              <a:rPr lang="en-US" altLang="en-US" sz="2400" b="1" i="1" dirty="0">
                <a:solidFill>
                  <a:srgbClr val="081321"/>
                </a:solidFill>
                <a:latin typeface="Angsana New" panose="02020603050405020304" pitchFamily="18" charset="-34"/>
                <a:cs typeface="Angsana New" panose="02020603050405020304" pitchFamily="18" charset="-34"/>
              </a:rPr>
              <a:t>Training accuracy</a:t>
            </a:r>
            <a:r>
              <a:rPr lang="en-US" altLang="en-US" sz="2400" dirty="0">
                <a:solidFill>
                  <a:srgbClr val="081321"/>
                </a:solidFill>
                <a:latin typeface="Angsana New" panose="02020603050405020304" pitchFamily="18" charset="-34"/>
                <a:cs typeface="Angsana New" panose="02020603050405020304" pitchFamily="18" charset="-34"/>
              </a:rPr>
              <a:t>: 0.6903 </a:t>
            </a:r>
          </a:p>
          <a:p>
            <a:pPr lvl="0" fontAlgn="base">
              <a:spcBef>
                <a:spcPct val="0"/>
              </a:spcBef>
              <a:spcAft>
                <a:spcPct val="0"/>
              </a:spcAft>
            </a:pPr>
            <a:r>
              <a:rPr lang="en-US" altLang="en-US" sz="2400" b="1" i="1" dirty="0">
                <a:solidFill>
                  <a:srgbClr val="081321"/>
                </a:solidFill>
                <a:latin typeface="Angsana New" panose="02020603050405020304" pitchFamily="18" charset="-34"/>
                <a:cs typeface="Angsana New" panose="02020603050405020304" pitchFamily="18" charset="-34"/>
              </a:rPr>
              <a:t>Testing accuracy average of all folds</a:t>
            </a:r>
            <a:r>
              <a:rPr lang="en-US" altLang="en-US" sz="2400" dirty="0">
                <a:solidFill>
                  <a:srgbClr val="081321"/>
                </a:solidFill>
                <a:latin typeface="Angsana New" panose="02020603050405020304" pitchFamily="18" charset="-34"/>
                <a:cs typeface="Angsana New" panose="02020603050405020304" pitchFamily="18" charset="-34"/>
              </a:rPr>
              <a:t>: 0.6908 </a:t>
            </a:r>
          </a:p>
          <a:p>
            <a:pPr lvl="0" fontAlgn="base">
              <a:spcBef>
                <a:spcPct val="0"/>
              </a:spcBef>
              <a:spcAft>
                <a:spcPct val="0"/>
              </a:spcAft>
            </a:pPr>
            <a:r>
              <a:rPr lang="en-US" altLang="en-US" sz="2400" b="1" i="1" dirty="0">
                <a:solidFill>
                  <a:srgbClr val="081321"/>
                </a:solidFill>
                <a:latin typeface="Angsana New" panose="02020603050405020304" pitchFamily="18" charset="-34"/>
                <a:cs typeface="Angsana New" panose="02020603050405020304" pitchFamily="18" charset="-34"/>
              </a:rPr>
              <a:t>Final testing accuracy:</a:t>
            </a:r>
            <a:r>
              <a:rPr lang="en-US" altLang="en-US" sz="2400" dirty="0">
                <a:solidFill>
                  <a:srgbClr val="081321"/>
                </a:solidFill>
                <a:latin typeface="Angsana New" panose="02020603050405020304" pitchFamily="18" charset="-34"/>
                <a:cs typeface="Angsana New" panose="02020603050405020304" pitchFamily="18" charset="-34"/>
              </a:rPr>
              <a:t> 0.7339 </a:t>
            </a:r>
          </a:p>
          <a:p>
            <a:pPr lvl="0" fontAlgn="base">
              <a:spcBef>
                <a:spcPct val="0"/>
              </a:spcBef>
              <a:spcAft>
                <a:spcPct val="0"/>
              </a:spcAft>
            </a:pPr>
            <a:r>
              <a:rPr lang="en-US" altLang="en-US" sz="2400" b="1" i="1" dirty="0">
                <a:solidFill>
                  <a:srgbClr val="081321"/>
                </a:solidFill>
                <a:latin typeface="Angsana New" panose="02020603050405020304" pitchFamily="18" charset="-34"/>
                <a:cs typeface="Angsana New" panose="02020603050405020304" pitchFamily="18" charset="-34"/>
              </a:rPr>
              <a:t>Execution time in seconds- </a:t>
            </a:r>
            <a:r>
              <a:rPr lang="en-US" altLang="en-US" sz="2400" dirty="0">
                <a:solidFill>
                  <a:srgbClr val="081321"/>
                </a:solidFill>
                <a:latin typeface="Angsana New" panose="02020603050405020304" pitchFamily="18" charset="-34"/>
                <a:cs typeface="Angsana New" panose="02020603050405020304" pitchFamily="18" charset="-34"/>
              </a:rPr>
              <a:t> 0:01:37.729957</a:t>
            </a:r>
          </a:p>
        </p:txBody>
      </p:sp>
      <p:sp>
        <p:nvSpPr>
          <p:cNvPr id="5" name="Rectangle 2">
            <a:extLst>
              <a:ext uri="{FF2B5EF4-FFF2-40B4-BE49-F238E27FC236}">
                <a16:creationId xmlns:a16="http://schemas.microsoft.com/office/drawing/2014/main" id="{99E4C7DB-2398-4725-B5FB-66200641760F}"/>
              </a:ext>
            </a:extLst>
          </p:cNvPr>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B360FCE-54EF-4EC9-8895-2601EB89791F}"/>
              </a:ext>
            </a:extLst>
          </p:cNvPr>
          <p:cNvPicPr>
            <a:picLocks noChangeAspect="1"/>
          </p:cNvPicPr>
          <p:nvPr/>
        </p:nvPicPr>
        <p:blipFill>
          <a:blip r:embed="rId7"/>
          <a:stretch>
            <a:fillRect/>
          </a:stretch>
        </p:blipFill>
        <p:spPr>
          <a:xfrm>
            <a:off x="522569" y="4165588"/>
            <a:ext cx="3401568" cy="2551176"/>
          </a:xfrm>
          <a:prstGeom prst="rect">
            <a:avLst/>
          </a:prstGeom>
        </p:spPr>
      </p:pic>
    </p:spTree>
    <p:extLst>
      <p:ext uri="{BB962C8B-B14F-4D97-AF65-F5344CB8AC3E}">
        <p14:creationId xmlns:p14="http://schemas.microsoft.com/office/powerpoint/2010/main" val="147908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B13A95-00E5-46BC-A5F2-2753D36D2710}"/>
              </a:ext>
            </a:extLst>
          </p:cNvPr>
          <p:cNvPicPr>
            <a:picLocks noChangeAspect="1"/>
          </p:cNvPicPr>
          <p:nvPr/>
        </p:nvPicPr>
        <p:blipFill>
          <a:blip r:embed="rId2">
            <a:alphaModFix amt="35000"/>
          </a:blip>
          <a:stretch>
            <a:fillRect/>
          </a:stretch>
        </p:blipFill>
        <p:spPr>
          <a:xfrm>
            <a:off x="0" y="-185229"/>
            <a:ext cx="12127476" cy="93479820"/>
          </a:xfrm>
          <a:prstGeom prst="rect">
            <a:avLst/>
          </a:prstGeom>
        </p:spPr>
      </p:pic>
      <p:sp>
        <p:nvSpPr>
          <p:cNvPr id="2" name="Rectangle 1">
            <a:extLst>
              <a:ext uri="{FF2B5EF4-FFF2-40B4-BE49-F238E27FC236}">
                <a16:creationId xmlns:a16="http://schemas.microsoft.com/office/drawing/2014/main" id="{86A761AA-41FC-499E-A5DA-74EC8B1747F8}"/>
              </a:ext>
            </a:extLst>
          </p:cNvPr>
          <p:cNvSpPr/>
          <p:nvPr/>
        </p:nvSpPr>
        <p:spPr>
          <a:xfrm>
            <a:off x="32261" y="1456006"/>
            <a:ext cx="6270065" cy="8340745"/>
          </a:xfrm>
          <a:prstGeom prst="rect">
            <a:avLst/>
          </a:prstGeom>
        </p:spPr>
        <p:txBody>
          <a:bodyPr wrap="square">
            <a:spAutoFit/>
          </a:bodyPr>
          <a:lstStyle/>
          <a:p>
            <a:pPr marL="342900" indent="-342900">
              <a:buFont typeface="Symbol" panose="05050102010706020507" pitchFamily="18" charset="2"/>
              <a:buChar char="~"/>
            </a:pPr>
            <a:r>
              <a:rPr lang="en-US" sz="2400" dirty="0">
                <a:solidFill>
                  <a:schemeClr val="bg1">
                    <a:lumMod val="95000"/>
                  </a:schemeClr>
                </a:solidFill>
                <a:latin typeface="Angsana New" panose="02020603050405020304" pitchFamily="18" charset="-34"/>
                <a:cs typeface="Angsana New" panose="02020603050405020304" pitchFamily="18" charset="-34"/>
              </a:rPr>
              <a:t>Naïve Bayes classifier is a classification technique based on Bayes’ Theorem with an assumption of independence among predictors. </a:t>
            </a:r>
          </a:p>
          <a:p>
            <a:pPr marL="342900" indent="-342900">
              <a:buFont typeface="Symbol" panose="05050102010706020507" pitchFamily="18" charset="2"/>
              <a:buChar char="~"/>
            </a:pPr>
            <a:r>
              <a:rPr lang="en-US" sz="2400" b="1" i="1" dirty="0">
                <a:solidFill>
                  <a:schemeClr val="bg1">
                    <a:lumMod val="95000"/>
                  </a:schemeClr>
                </a:solidFill>
                <a:latin typeface="Angsana New" panose="02020603050405020304" pitchFamily="18" charset="-34"/>
                <a:cs typeface="Angsana New" panose="02020603050405020304" pitchFamily="18" charset="-34"/>
              </a:rPr>
              <a:t>5 fold </a:t>
            </a:r>
            <a:r>
              <a:rPr lang="en-US" sz="2400" dirty="0">
                <a:solidFill>
                  <a:schemeClr val="bg1">
                    <a:lumMod val="95000"/>
                  </a:schemeClr>
                </a:solidFill>
                <a:latin typeface="Angsana New" panose="02020603050405020304" pitchFamily="18" charset="-34"/>
                <a:cs typeface="Angsana New" panose="02020603050405020304" pitchFamily="18" charset="-34"/>
              </a:rPr>
              <a:t>cross</a:t>
            </a:r>
            <a:r>
              <a:rPr lang="en-US" sz="2400" b="1" i="1" dirty="0">
                <a:solidFill>
                  <a:schemeClr val="bg1">
                    <a:lumMod val="95000"/>
                  </a:schemeClr>
                </a:solidFill>
                <a:latin typeface="Angsana New" panose="02020603050405020304" pitchFamily="18" charset="-34"/>
                <a:cs typeface="Angsana New" panose="02020603050405020304" pitchFamily="18" charset="-34"/>
              </a:rPr>
              <a:t> </a:t>
            </a:r>
            <a:r>
              <a:rPr lang="en-US" sz="2400" dirty="0">
                <a:solidFill>
                  <a:schemeClr val="bg1">
                    <a:lumMod val="95000"/>
                  </a:schemeClr>
                </a:solidFill>
                <a:latin typeface="Angsana New" panose="02020603050405020304" pitchFamily="18" charset="-34"/>
                <a:cs typeface="Angsana New" panose="02020603050405020304" pitchFamily="18" charset="-34"/>
              </a:rPr>
              <a:t>validation has been used on our data.</a:t>
            </a:r>
          </a:p>
          <a:p>
            <a:pPr marL="342900" indent="-342900">
              <a:buFont typeface="Symbol" panose="05050102010706020507" pitchFamily="18" charset="2"/>
              <a:buChar char="~"/>
            </a:pPr>
            <a:r>
              <a:rPr lang="en-US" sz="2400" dirty="0">
                <a:solidFill>
                  <a:schemeClr val="bg1">
                    <a:lumMod val="95000"/>
                  </a:schemeClr>
                </a:solidFill>
                <a:latin typeface="Angsana New" panose="02020603050405020304" pitchFamily="18" charset="-34"/>
                <a:cs typeface="Angsana New" panose="02020603050405020304" pitchFamily="18" charset="-34"/>
              </a:rPr>
              <a:t>The model predicts the probability of the given row belonging to the set by calculating the product of the probability of the class with the probabilities of each feature in the row for that class and returns the log of the product. </a:t>
            </a:r>
          </a:p>
          <a:p>
            <a:pPr marL="342900" indent="-342900">
              <a:buFont typeface="Symbol" panose="05050102010706020507" pitchFamily="18" charset="2"/>
              <a:buChar char="~"/>
            </a:pPr>
            <a:r>
              <a:rPr lang="en-US" sz="2400" dirty="0">
                <a:solidFill>
                  <a:schemeClr val="bg1">
                    <a:lumMod val="95000"/>
                  </a:schemeClr>
                </a:solidFill>
                <a:latin typeface="Angsana New" panose="02020603050405020304" pitchFamily="18" charset="-34"/>
                <a:cs typeface="Angsana New" panose="02020603050405020304" pitchFamily="18" charset="-34"/>
              </a:rPr>
              <a:t>The class which predicts a higher probability for the row is the predicted class.</a:t>
            </a:r>
            <a:endParaRPr lang="en-US" sz="2400" i="1" dirty="0">
              <a:solidFill>
                <a:schemeClr val="bg1">
                  <a:lumMod val="95000"/>
                </a:schemeClr>
              </a:solidFill>
              <a:latin typeface="Angsana New" panose="02020603050405020304" pitchFamily="18" charset="-34"/>
              <a:cs typeface="Angsana New" panose="02020603050405020304" pitchFamily="18" charset="-34"/>
            </a:endParaRPr>
          </a:p>
          <a:p>
            <a:pPr marL="342900" indent="-342900">
              <a:buFont typeface="Symbol" panose="05050102010706020507" pitchFamily="18" charset="2"/>
              <a:buChar char="~"/>
            </a:pPr>
            <a:r>
              <a:rPr lang="en-IN" sz="2400" i="1" dirty="0">
                <a:solidFill>
                  <a:schemeClr val="bg1">
                    <a:lumMod val="95000"/>
                  </a:schemeClr>
                </a:solidFill>
                <a:latin typeface="Angsana New" panose="02020603050405020304" pitchFamily="18" charset="-34"/>
                <a:cs typeface="Angsana New" panose="02020603050405020304" pitchFamily="18" charset="-34"/>
              </a:rPr>
              <a:t>P(Class | X) = Log( P(Class) ) + Log( P(X1 | Class) + Log(P(X2 | Class)) + .... + Log(P(</a:t>
            </a:r>
            <a:r>
              <a:rPr lang="en-IN" sz="2400" i="1" dirty="0" err="1">
                <a:solidFill>
                  <a:schemeClr val="bg1">
                    <a:lumMod val="95000"/>
                  </a:schemeClr>
                </a:solidFill>
                <a:latin typeface="Angsana New" panose="02020603050405020304" pitchFamily="18" charset="-34"/>
                <a:cs typeface="Angsana New" panose="02020603050405020304" pitchFamily="18" charset="-34"/>
              </a:rPr>
              <a:t>Xn</a:t>
            </a:r>
            <a:r>
              <a:rPr lang="en-IN" sz="2400" i="1" dirty="0">
                <a:solidFill>
                  <a:schemeClr val="bg1">
                    <a:lumMod val="95000"/>
                  </a:schemeClr>
                </a:solidFill>
                <a:latin typeface="Angsana New" panose="02020603050405020304" pitchFamily="18" charset="-34"/>
                <a:cs typeface="Angsana New" panose="02020603050405020304" pitchFamily="18" charset="-34"/>
              </a:rPr>
              <a:t> | Class))</a:t>
            </a:r>
          </a:p>
          <a:p>
            <a:r>
              <a:rPr lang="en-US" altLang="en-US" sz="3200" b="1" i="1" dirty="0">
                <a:solidFill>
                  <a:schemeClr val="bg1"/>
                </a:solidFill>
                <a:latin typeface="Angsana New" panose="02020603050405020304" pitchFamily="18" charset="-34"/>
                <a:cs typeface="Angsana New" panose="02020603050405020304" pitchFamily="18" charset="-34"/>
              </a:rPr>
              <a:t>Statistics:</a:t>
            </a:r>
            <a:endParaRPr lang="en-IN" altLang="en-US" sz="3200" b="1" dirty="0">
              <a:solidFill>
                <a:schemeClr val="bg1"/>
              </a:solidFill>
              <a:latin typeface="Angsana New" panose="02020603050405020304" pitchFamily="18" charset="-34"/>
              <a:cs typeface="Angsana New" panose="02020603050405020304" pitchFamily="18" charset="-34"/>
            </a:endParaRPr>
          </a:p>
          <a:p>
            <a:r>
              <a:rPr lang="en-US" altLang="en-US" sz="2400" b="1" i="1" dirty="0">
                <a:solidFill>
                  <a:schemeClr val="bg1">
                    <a:lumMod val="95000"/>
                  </a:schemeClr>
                </a:solidFill>
                <a:latin typeface="Angsana New" panose="02020603050405020304" pitchFamily="18" charset="-34"/>
                <a:cs typeface="Angsana New" panose="02020603050405020304" pitchFamily="18" charset="-34"/>
              </a:rPr>
              <a:t>Average accuracy</a:t>
            </a:r>
            <a:r>
              <a:rPr lang="en-US" altLang="en-US" sz="2400" dirty="0">
                <a:solidFill>
                  <a:schemeClr val="bg1">
                    <a:lumMod val="95000"/>
                  </a:schemeClr>
                </a:solidFill>
                <a:latin typeface="Angsana New" panose="02020603050405020304" pitchFamily="18" charset="-34"/>
                <a:cs typeface="Angsana New" panose="02020603050405020304" pitchFamily="18" charset="-34"/>
              </a:rPr>
              <a:t>: 0.6961 </a:t>
            </a:r>
          </a:p>
          <a:p>
            <a:pPr lvl="0" defTabSz="914400" eaLnBrk="0" fontAlgn="base" hangingPunct="0">
              <a:spcBef>
                <a:spcPct val="0"/>
              </a:spcBef>
              <a:spcAft>
                <a:spcPct val="0"/>
              </a:spcAft>
            </a:pPr>
            <a:r>
              <a:rPr lang="en-US" altLang="en-US" sz="2400" b="1" i="1" dirty="0">
                <a:solidFill>
                  <a:schemeClr val="bg1">
                    <a:lumMod val="95000"/>
                  </a:schemeClr>
                </a:solidFill>
                <a:latin typeface="Angsana New" panose="02020603050405020304" pitchFamily="18" charset="-34"/>
                <a:cs typeface="Angsana New" panose="02020603050405020304" pitchFamily="18" charset="-34"/>
              </a:rPr>
              <a:t>Execution time in seconds = </a:t>
            </a:r>
            <a:r>
              <a:rPr lang="en-US" altLang="en-US" sz="2400" dirty="0">
                <a:solidFill>
                  <a:schemeClr val="bg1">
                    <a:lumMod val="95000"/>
                  </a:schemeClr>
                </a:solidFill>
                <a:latin typeface="Angsana New" panose="02020603050405020304" pitchFamily="18" charset="-34"/>
                <a:cs typeface="Angsana New" panose="02020603050405020304" pitchFamily="18" charset="-34"/>
              </a:rPr>
              <a:t>0:00:00.242335</a:t>
            </a:r>
          </a:p>
          <a:p>
            <a:pPr lvl="0" defTabSz="914400" eaLnBrk="0" fontAlgn="base" hangingPunct="0">
              <a:spcBef>
                <a:spcPct val="0"/>
              </a:spcBef>
              <a:spcAft>
                <a:spcPct val="0"/>
              </a:spcAft>
            </a:pPr>
            <a:br>
              <a:rPr lang="en-US" altLang="en-US" sz="4800" dirty="0">
                <a:solidFill>
                  <a:srgbClr val="222222"/>
                </a:solidFill>
                <a:latin typeface="Arial" panose="020B0604020202020204" pitchFamily="34" charset="0"/>
                <a:cs typeface="Arial" panose="020B0604020202020204" pitchFamily="34" charset="0"/>
              </a:rPr>
            </a:br>
            <a:endParaRPr lang="en-US" altLang="en-US" sz="4800" dirty="0">
              <a:latin typeface="Arial" panose="020B0604020202020204" pitchFamily="34" charset="0"/>
            </a:endParaRPr>
          </a:p>
          <a:p>
            <a:endParaRPr lang="en-US" altLang="en-US" sz="2400" dirty="0">
              <a:solidFill>
                <a:schemeClr val="bg1">
                  <a:lumMod val="95000"/>
                </a:schemeClr>
              </a:solidFill>
              <a:latin typeface="Angsana New" panose="02020603050405020304" pitchFamily="18" charset="-34"/>
              <a:cs typeface="Angsana New" panose="02020603050405020304" pitchFamily="18" charset="-34"/>
            </a:endParaRPr>
          </a:p>
          <a:p>
            <a:endParaRPr lang="en-US" altLang="en-US" sz="2400" dirty="0">
              <a:solidFill>
                <a:schemeClr val="bg1">
                  <a:lumMod val="95000"/>
                </a:schemeClr>
              </a:solidFill>
              <a:latin typeface="Angsana New" panose="02020603050405020304" pitchFamily="18" charset="-34"/>
              <a:cs typeface="Angsana New" panose="02020603050405020304" pitchFamily="18" charset="-34"/>
            </a:endParaRPr>
          </a:p>
          <a:p>
            <a:endParaRPr lang="en-US" altLang="en-US" sz="2400" b="1" dirty="0">
              <a:solidFill>
                <a:schemeClr val="bg1">
                  <a:lumMod val="95000"/>
                </a:schemeClr>
              </a:solidFill>
              <a:latin typeface="Angsana New" panose="02020603050405020304" pitchFamily="18" charset="-34"/>
              <a:cs typeface="Angsana New" panose="02020603050405020304" pitchFamily="18" charset="-34"/>
            </a:endParaRPr>
          </a:p>
          <a:p>
            <a:pPr marL="342900" indent="-342900">
              <a:buFont typeface="Symbol" panose="05050102010706020507" pitchFamily="18" charset="2"/>
              <a:buChar char="~"/>
            </a:pPr>
            <a:endParaRPr lang="en-IN" sz="2400" b="1" dirty="0">
              <a:solidFill>
                <a:schemeClr val="bg1">
                  <a:lumMod val="95000"/>
                </a:schemeClr>
              </a:solidFill>
              <a:latin typeface="Angsana New" panose="02020603050405020304" pitchFamily="18" charset="-34"/>
              <a:cs typeface="Angsana New" panose="02020603050405020304" pitchFamily="18" charset="-34"/>
            </a:endParaRPr>
          </a:p>
        </p:txBody>
      </p:sp>
      <p:sp>
        <p:nvSpPr>
          <p:cNvPr id="6" name="Title 1">
            <a:extLst>
              <a:ext uri="{FF2B5EF4-FFF2-40B4-BE49-F238E27FC236}">
                <a16:creationId xmlns:a16="http://schemas.microsoft.com/office/drawing/2014/main" id="{412BC542-29A5-4627-BCB5-BA45267E651D}"/>
              </a:ext>
            </a:extLst>
          </p:cNvPr>
          <p:cNvSpPr txBox="1">
            <a:spLocks/>
          </p:cNvSpPr>
          <p:nvPr/>
        </p:nvSpPr>
        <p:spPr>
          <a:xfrm>
            <a:off x="1079588" y="201632"/>
            <a:ext cx="3685032" cy="1169968"/>
          </a:xfrm>
          <a:prstGeom prst="ellipse">
            <a:avLst/>
          </a:prstGeom>
          <a:solidFill>
            <a:srgbClr val="050A17"/>
          </a:solidFill>
          <a:ln>
            <a:noFill/>
          </a:ln>
        </p:spPr>
        <p:txBody>
          <a:bodyP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solidFill>
                  <a:schemeClr val="bg1"/>
                </a:solidFill>
                <a:latin typeface="Angsana New" panose="02020603050405020304" pitchFamily="18" charset="-34"/>
                <a:ea typeface="+mn-ea"/>
                <a:cs typeface="Angsana New" panose="02020603050405020304" pitchFamily="18" charset="-34"/>
              </a:rPr>
              <a:t>Naïve </a:t>
            </a:r>
            <a:r>
              <a:rPr lang="en-US" dirty="0" err="1">
                <a:solidFill>
                  <a:schemeClr val="bg1"/>
                </a:solidFill>
                <a:latin typeface="Angsana New" panose="02020603050405020304" pitchFamily="18" charset="-34"/>
                <a:ea typeface="+mn-ea"/>
                <a:cs typeface="Angsana New" panose="02020603050405020304" pitchFamily="18" charset="-34"/>
              </a:rPr>
              <a:t>bayes</a:t>
            </a:r>
            <a:r>
              <a:rPr lang="en-US" dirty="0">
                <a:solidFill>
                  <a:schemeClr val="bg1"/>
                </a:solidFill>
                <a:latin typeface="Angsana New" panose="02020603050405020304" pitchFamily="18" charset="-34"/>
                <a:ea typeface="+mn-ea"/>
                <a:cs typeface="Angsana New" panose="02020603050405020304" pitchFamily="18" charset="-34"/>
              </a:rPr>
              <a:t> classifier</a:t>
            </a:r>
            <a:endParaRPr lang="en-IN" dirty="0">
              <a:solidFill>
                <a:schemeClr val="bg1"/>
              </a:solidFill>
              <a:latin typeface="Angsana New" panose="02020603050405020304" pitchFamily="18" charset="-34"/>
              <a:ea typeface="+mn-ea"/>
              <a:cs typeface="Angsana New" panose="02020603050405020304" pitchFamily="18" charset="-34"/>
            </a:endParaRPr>
          </a:p>
        </p:txBody>
      </p:sp>
      <p:sp>
        <p:nvSpPr>
          <p:cNvPr id="7" name="Title 1">
            <a:extLst>
              <a:ext uri="{FF2B5EF4-FFF2-40B4-BE49-F238E27FC236}">
                <a16:creationId xmlns:a16="http://schemas.microsoft.com/office/drawing/2014/main" id="{38AA0934-33C6-43D8-8DE2-75D6234AB6E7}"/>
              </a:ext>
            </a:extLst>
          </p:cNvPr>
          <p:cNvSpPr txBox="1">
            <a:spLocks/>
          </p:cNvSpPr>
          <p:nvPr/>
        </p:nvSpPr>
        <p:spPr>
          <a:xfrm>
            <a:off x="7410809" y="201632"/>
            <a:ext cx="3685032" cy="1169968"/>
          </a:xfrm>
          <a:prstGeom prst="ellipse">
            <a:avLst/>
          </a:prstGeom>
          <a:solidFill>
            <a:srgbClr val="050A17"/>
          </a:solidFill>
          <a:ln>
            <a:noFill/>
          </a:ln>
        </p:spPr>
        <p:txBody>
          <a:bodyPr>
            <a:normAutofit fontScale="85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solidFill>
                  <a:schemeClr val="bg1"/>
                </a:solidFill>
                <a:latin typeface="Angsana New" panose="02020603050405020304" pitchFamily="18" charset="-34"/>
                <a:ea typeface="+mn-ea"/>
                <a:cs typeface="Angsana New" panose="02020603050405020304" pitchFamily="18" charset="-34"/>
              </a:rPr>
              <a:t>Neural networks</a:t>
            </a:r>
          </a:p>
          <a:p>
            <a:r>
              <a:rPr lang="en-US" dirty="0">
                <a:solidFill>
                  <a:schemeClr val="bg1"/>
                </a:solidFill>
                <a:latin typeface="Angsana New" panose="02020603050405020304" pitchFamily="18" charset="-34"/>
                <a:ea typeface="+mn-ea"/>
                <a:cs typeface="Angsana New" panose="02020603050405020304" pitchFamily="18" charset="-34"/>
              </a:rPr>
              <a:t>classifier</a:t>
            </a:r>
            <a:endParaRPr lang="en-IN" dirty="0">
              <a:solidFill>
                <a:schemeClr val="bg1"/>
              </a:solidFill>
              <a:latin typeface="Angsana New" panose="02020603050405020304" pitchFamily="18" charset="-34"/>
              <a:ea typeface="+mn-ea"/>
              <a:cs typeface="Angsana New" panose="02020603050405020304" pitchFamily="18" charset="-34"/>
            </a:endParaRPr>
          </a:p>
        </p:txBody>
      </p:sp>
      <p:sp>
        <p:nvSpPr>
          <p:cNvPr id="10" name="TextBox 9">
            <a:extLst>
              <a:ext uri="{FF2B5EF4-FFF2-40B4-BE49-F238E27FC236}">
                <a16:creationId xmlns:a16="http://schemas.microsoft.com/office/drawing/2014/main" id="{21D930D8-6210-433A-BFEA-BB06E47A8AB3}"/>
              </a:ext>
            </a:extLst>
          </p:cNvPr>
          <p:cNvSpPr txBox="1"/>
          <p:nvPr/>
        </p:nvSpPr>
        <p:spPr>
          <a:xfrm>
            <a:off x="6302326" y="1231622"/>
            <a:ext cx="5824021" cy="2492990"/>
          </a:xfrm>
          <a:prstGeom prst="rect">
            <a:avLst/>
          </a:prstGeom>
          <a:noFill/>
        </p:spPr>
        <p:txBody>
          <a:bodyPr wrap="square" rtlCol="0">
            <a:spAutoFit/>
          </a:bodyPr>
          <a:lstStyle/>
          <a:p>
            <a:pPr marL="342900" indent="-342900">
              <a:buFont typeface="Symbol" panose="05050102010706020507" pitchFamily="18" charset="2"/>
              <a:buChar char="~"/>
            </a:pPr>
            <a:r>
              <a:rPr lang="en-US" sz="2600" dirty="0">
                <a:solidFill>
                  <a:schemeClr val="bg1">
                    <a:lumMod val="95000"/>
                  </a:schemeClr>
                </a:solidFill>
                <a:latin typeface="Angsana New" panose="02020603050405020304" pitchFamily="18" charset="-34"/>
                <a:cs typeface="Angsana New" panose="02020603050405020304" pitchFamily="18" charset="-34"/>
              </a:rPr>
              <a:t>A neural network is a type of machine learning which models itself after the human brain.</a:t>
            </a:r>
          </a:p>
          <a:p>
            <a:pPr marL="342900" indent="-342900">
              <a:buFont typeface="Symbol" panose="05050102010706020507" pitchFamily="18" charset="2"/>
              <a:buChar char="~"/>
            </a:pPr>
            <a:r>
              <a:rPr lang="en-US" sz="2600" dirty="0">
                <a:solidFill>
                  <a:schemeClr val="bg1">
                    <a:lumMod val="95000"/>
                  </a:schemeClr>
                </a:solidFill>
                <a:latin typeface="Angsana New" panose="02020603050405020304" pitchFamily="18" charset="-34"/>
                <a:cs typeface="Angsana New" panose="02020603050405020304" pitchFamily="18" charset="-34"/>
              </a:rPr>
              <a:t>5 fold cross validation used.</a:t>
            </a:r>
          </a:p>
          <a:p>
            <a:pPr marL="342900" indent="-342900">
              <a:buFont typeface="Symbol" panose="05050102010706020507" pitchFamily="18" charset="2"/>
              <a:buChar char="~"/>
            </a:pPr>
            <a:r>
              <a:rPr lang="en-US" sz="2600" dirty="0">
                <a:solidFill>
                  <a:schemeClr val="bg1">
                    <a:lumMod val="95000"/>
                  </a:schemeClr>
                </a:solidFill>
                <a:latin typeface="Angsana New" panose="02020603050405020304" pitchFamily="18" charset="-34"/>
                <a:cs typeface="Angsana New" panose="02020603050405020304" pitchFamily="18" charset="-34"/>
              </a:rPr>
              <a:t>Created using two hidden layers.</a:t>
            </a:r>
          </a:p>
          <a:p>
            <a:pPr marL="342900" indent="-342900">
              <a:buFont typeface="Symbol" panose="05050102010706020507" pitchFamily="18" charset="2"/>
              <a:buChar char="~"/>
            </a:pPr>
            <a:r>
              <a:rPr lang="en-US" sz="2600" dirty="0">
                <a:solidFill>
                  <a:schemeClr val="bg1">
                    <a:lumMod val="95000"/>
                  </a:schemeClr>
                </a:solidFill>
                <a:latin typeface="Angsana New" panose="02020603050405020304" pitchFamily="18" charset="-34"/>
                <a:cs typeface="Angsana New" panose="02020603050405020304" pitchFamily="18" charset="-34"/>
              </a:rPr>
              <a:t>Used gradient descent for back propagation algorithm to update weights.</a:t>
            </a:r>
          </a:p>
        </p:txBody>
      </p:sp>
      <p:pic>
        <p:nvPicPr>
          <p:cNvPr id="20" name="Picture 19">
            <a:extLst>
              <a:ext uri="{FF2B5EF4-FFF2-40B4-BE49-F238E27FC236}">
                <a16:creationId xmlns:a16="http://schemas.microsoft.com/office/drawing/2014/main" id="{DBCCFAA2-AB9A-443E-A2B1-3FDC46C49A84}"/>
              </a:ext>
            </a:extLst>
          </p:cNvPr>
          <p:cNvPicPr>
            <a:picLocks noChangeAspect="1"/>
          </p:cNvPicPr>
          <p:nvPr/>
        </p:nvPicPr>
        <p:blipFill>
          <a:blip r:embed="rId3"/>
          <a:stretch>
            <a:fillRect/>
          </a:stretch>
        </p:blipFill>
        <p:spPr>
          <a:xfrm>
            <a:off x="8889690" y="3937885"/>
            <a:ext cx="3129210" cy="2346908"/>
          </a:xfrm>
          <a:prstGeom prst="rect">
            <a:avLst/>
          </a:prstGeom>
        </p:spPr>
      </p:pic>
      <p:sp>
        <p:nvSpPr>
          <p:cNvPr id="21" name="TextBox 20">
            <a:extLst>
              <a:ext uri="{FF2B5EF4-FFF2-40B4-BE49-F238E27FC236}">
                <a16:creationId xmlns:a16="http://schemas.microsoft.com/office/drawing/2014/main" id="{63C5188B-BAE2-4792-AFC4-54EFCC8D640C}"/>
              </a:ext>
            </a:extLst>
          </p:cNvPr>
          <p:cNvSpPr txBox="1"/>
          <p:nvPr/>
        </p:nvSpPr>
        <p:spPr>
          <a:xfrm>
            <a:off x="6031404" y="3852275"/>
            <a:ext cx="3129209" cy="2800767"/>
          </a:xfrm>
          <a:prstGeom prst="rect">
            <a:avLst/>
          </a:prstGeom>
          <a:noFill/>
        </p:spPr>
        <p:txBody>
          <a:bodyPr wrap="square" rtlCol="0">
            <a:spAutoFit/>
          </a:bodyPr>
          <a:lstStyle/>
          <a:p>
            <a:r>
              <a:rPr lang="en-US" altLang="en-US" sz="3200" b="1" i="1" dirty="0">
                <a:solidFill>
                  <a:schemeClr val="bg1"/>
                </a:solidFill>
                <a:latin typeface="Angsana New" panose="02020603050405020304" pitchFamily="18" charset="-34"/>
                <a:cs typeface="Angsana New" panose="02020603050405020304" pitchFamily="18" charset="-34"/>
              </a:rPr>
              <a:t>Statistics:</a:t>
            </a:r>
            <a:endParaRPr lang="en-US" sz="3200" b="1" i="1" dirty="0">
              <a:solidFill>
                <a:schemeClr val="bg1"/>
              </a:solidFill>
              <a:latin typeface="Angsana New" panose="02020603050405020304" pitchFamily="18" charset="-34"/>
              <a:cs typeface="Angsana New" panose="02020603050405020304" pitchFamily="18" charset="-34"/>
            </a:endParaRPr>
          </a:p>
          <a:p>
            <a:r>
              <a:rPr lang="en-US" altLang="en-US" sz="2400" b="1" i="1" dirty="0">
                <a:solidFill>
                  <a:schemeClr val="bg1">
                    <a:lumMod val="95000"/>
                  </a:schemeClr>
                </a:solidFill>
                <a:latin typeface="Angsana New" panose="02020603050405020304" pitchFamily="18" charset="-34"/>
                <a:cs typeface="Angsana New" panose="02020603050405020304" pitchFamily="18" charset="-34"/>
              </a:rPr>
              <a:t>Training accuracy: </a:t>
            </a:r>
            <a:r>
              <a:rPr lang="en-US" altLang="en-US" sz="2400" dirty="0">
                <a:solidFill>
                  <a:schemeClr val="bg1">
                    <a:lumMod val="95000"/>
                  </a:schemeClr>
                </a:solidFill>
                <a:latin typeface="Angsana New" panose="02020603050405020304" pitchFamily="18" charset="-34"/>
                <a:cs typeface="Angsana New" panose="02020603050405020304" pitchFamily="18" charset="-34"/>
              </a:rPr>
              <a:t>0.5700</a:t>
            </a:r>
            <a:r>
              <a:rPr lang="en-US" altLang="en-US" dirty="0">
                <a:solidFill>
                  <a:schemeClr val="bg1">
                    <a:lumMod val="95000"/>
                  </a:schemeClr>
                </a:solidFill>
                <a:latin typeface="Angsana New" panose="02020603050405020304" pitchFamily="18" charset="-34"/>
                <a:cs typeface="Angsana New" panose="02020603050405020304" pitchFamily="18" charset="-34"/>
              </a:rPr>
              <a:t> </a:t>
            </a:r>
          </a:p>
          <a:p>
            <a:r>
              <a:rPr lang="en-US" altLang="en-US" sz="2400" b="1" i="1" dirty="0">
                <a:solidFill>
                  <a:schemeClr val="bg1">
                    <a:lumMod val="95000"/>
                  </a:schemeClr>
                </a:solidFill>
                <a:latin typeface="Angsana New" panose="02020603050405020304" pitchFamily="18" charset="-34"/>
                <a:cs typeface="Angsana New" panose="02020603050405020304" pitchFamily="18" charset="-34"/>
              </a:rPr>
              <a:t>Testing accuracy average of all folds: </a:t>
            </a:r>
            <a:r>
              <a:rPr lang="en-US" altLang="en-US" sz="2400" dirty="0">
                <a:solidFill>
                  <a:schemeClr val="bg1">
                    <a:lumMod val="95000"/>
                  </a:schemeClr>
                </a:solidFill>
                <a:latin typeface="Angsana New" panose="02020603050405020304" pitchFamily="18" charset="-34"/>
                <a:cs typeface="Angsana New" panose="02020603050405020304" pitchFamily="18" charset="-34"/>
              </a:rPr>
              <a:t>0.5661</a:t>
            </a:r>
          </a:p>
          <a:p>
            <a:r>
              <a:rPr lang="en-US" altLang="en-US" sz="2400" b="1" i="1" dirty="0">
                <a:solidFill>
                  <a:schemeClr val="bg1">
                    <a:lumMod val="95000"/>
                  </a:schemeClr>
                </a:solidFill>
                <a:latin typeface="Angsana New" panose="02020603050405020304" pitchFamily="18" charset="-34"/>
                <a:cs typeface="Angsana New" panose="02020603050405020304" pitchFamily="18" charset="-34"/>
              </a:rPr>
              <a:t>Final testing accuracy : </a:t>
            </a:r>
            <a:r>
              <a:rPr lang="en-US" altLang="en-US" sz="2400" dirty="0">
                <a:solidFill>
                  <a:schemeClr val="bg1">
                    <a:lumMod val="95000"/>
                  </a:schemeClr>
                </a:solidFill>
                <a:latin typeface="Angsana New" panose="02020603050405020304" pitchFamily="18" charset="-34"/>
                <a:cs typeface="Angsana New" panose="02020603050405020304" pitchFamily="18" charset="-34"/>
              </a:rPr>
              <a:t>0.6064</a:t>
            </a:r>
            <a:r>
              <a:rPr lang="en-US" altLang="en-US" dirty="0">
                <a:solidFill>
                  <a:schemeClr val="bg1">
                    <a:lumMod val="95000"/>
                  </a:schemeClr>
                </a:solidFill>
                <a:latin typeface="Angsana New" panose="02020603050405020304" pitchFamily="18" charset="-34"/>
                <a:cs typeface="Angsana New" panose="02020603050405020304" pitchFamily="18" charset="-34"/>
              </a:rPr>
              <a:t> </a:t>
            </a:r>
          </a:p>
          <a:p>
            <a:r>
              <a:rPr lang="en-US" altLang="en-US" sz="2400" b="1" i="1" dirty="0">
                <a:solidFill>
                  <a:schemeClr val="bg1">
                    <a:lumMod val="95000"/>
                  </a:schemeClr>
                </a:solidFill>
                <a:latin typeface="Angsana New" panose="02020603050405020304" pitchFamily="18" charset="-34"/>
                <a:cs typeface="Angsana New" panose="02020603050405020304" pitchFamily="18" charset="-34"/>
              </a:rPr>
              <a:t>Execution time in seconds = </a:t>
            </a:r>
            <a:r>
              <a:rPr lang="en-US" altLang="en-US" sz="2400" dirty="0">
                <a:solidFill>
                  <a:schemeClr val="bg1">
                    <a:lumMod val="95000"/>
                  </a:schemeClr>
                </a:solidFill>
                <a:latin typeface="Angsana New" panose="02020603050405020304" pitchFamily="18" charset="-34"/>
                <a:cs typeface="Angsana New" panose="02020603050405020304" pitchFamily="18" charset="-34"/>
              </a:rPr>
              <a:t>0:02:15.491719</a:t>
            </a:r>
            <a:r>
              <a:rPr lang="en-US" altLang="en-US" sz="2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2590510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73</TotalTime>
  <Words>399</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Angsana New</vt:lpstr>
      <vt:lpstr>Arial</vt:lpstr>
      <vt:lpstr>Gill Sans MT</vt:lpstr>
      <vt:lpstr>Perpetua Titling MT</vt:lpstr>
      <vt:lpstr>Symbol</vt:lpstr>
      <vt:lpstr>Parcel</vt:lpstr>
      <vt:lpstr>MACHINE LEARNING</vt:lpstr>
      <vt:lpstr>Problem statement and approaches </vt:lpstr>
      <vt:lpstr>Pre processing: DATA CLEANING</vt:lpstr>
      <vt:lpstr>PowerPoint Presentation</vt:lpstr>
      <vt:lpstr>Logistic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lenovo</dc:creator>
  <cp:lastModifiedBy>lenovo</cp:lastModifiedBy>
  <cp:revision>92</cp:revision>
  <dcterms:created xsi:type="dcterms:W3CDTF">2019-11-25T11:25:18Z</dcterms:created>
  <dcterms:modified xsi:type="dcterms:W3CDTF">2019-11-25T17:49:59Z</dcterms:modified>
</cp:coreProperties>
</file>