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96"/>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Tilde- An online shopping e-commerce website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PES1201700099 – Rishabh B Jain</a:t>
            </a:r>
          </a:p>
          <a:p>
            <a:pPr marL="0" marR="0" lvl="0" indent="0" algn="l" rtl="0">
              <a:spcBef>
                <a:spcPts val="0"/>
              </a:spcBef>
              <a:spcAft>
                <a:spcPts val="0"/>
              </a:spcAft>
              <a:buNone/>
            </a:pPr>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PES1201700633 – Jeevana R Hegde</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A7E61D9E-A1ED-422E-BEAF-A85F8B54343E}"/>
              </a:ext>
            </a:extLst>
          </p:cNvPr>
          <p:cNvSpPr/>
          <p:nvPr/>
        </p:nvSpPr>
        <p:spPr>
          <a:xfrm>
            <a:off x="360947" y="2413338"/>
            <a:ext cx="6497053" cy="3416320"/>
          </a:xfrm>
          <a:prstGeom prst="rect">
            <a:avLst/>
          </a:prstGeom>
        </p:spPr>
        <p:txBody>
          <a:bodyPr wrap="square">
            <a:spAutoFit/>
          </a:bodyPr>
          <a:lstStyle/>
          <a:p>
            <a:pPr marL="285750" indent="-285750">
              <a:buFont typeface="Arial" panose="020B0604020202020204" pitchFamily="34" charset="0"/>
              <a:buChar char="•"/>
            </a:pPr>
            <a:r>
              <a:rPr lang="en-US" sz="1800" dirty="0">
                <a:latin typeface="Bookman Old Style" panose="02050604050505020204" pitchFamily="18" charset="0"/>
                <a:ea typeface="Calibri" panose="020F0502020204030204" pitchFamily="34" charset="0"/>
                <a:cs typeface="Times New Roman" panose="02020603050405020304" pitchFamily="18" charset="0"/>
              </a:rPr>
              <a:t>Our project is an online E-commerce shopping website which sells different types of clothes such as hoodies, shirts, skirts , etc. </a:t>
            </a:r>
          </a:p>
          <a:p>
            <a:pPr marL="285750" indent="-285750">
              <a:buFont typeface="Arial" panose="020B0604020202020204" pitchFamily="34" charset="0"/>
              <a:buChar char="•"/>
            </a:pPr>
            <a:r>
              <a:rPr lang="en-US" sz="1800" dirty="0">
                <a:latin typeface="Bookman Old Style" panose="02050604050505020204" pitchFamily="18" charset="0"/>
                <a:ea typeface="Calibri" panose="020F0502020204030204" pitchFamily="34" charset="0"/>
                <a:cs typeface="Times New Roman" panose="02020603050405020304" pitchFamily="18" charset="0"/>
              </a:rPr>
              <a:t>We have enabled an option for users to create an account and then log in before they add items to their cart. </a:t>
            </a:r>
          </a:p>
          <a:p>
            <a:pPr marL="285750" indent="-285750">
              <a:buFont typeface="Arial" panose="020B0604020202020204" pitchFamily="34" charset="0"/>
              <a:buChar char="•"/>
            </a:pPr>
            <a:r>
              <a:rPr lang="en-US" sz="1800" dirty="0">
                <a:latin typeface="Bookman Old Style" panose="02050604050505020204" pitchFamily="18" charset="0"/>
                <a:ea typeface="Calibri" panose="020F0502020204030204" pitchFamily="34" charset="0"/>
                <a:cs typeface="Times New Roman" panose="02020603050405020304" pitchFamily="18" charset="0"/>
              </a:rPr>
              <a:t>Without an account, even though there is no cart option hence you are unable to add items to their cart or buy anything.</a:t>
            </a:r>
            <a:endParaRPr lang="en-IN" sz="1800" dirty="0">
              <a:latin typeface="Bookman Old Style" panose="020506040505050202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latin typeface="Bookman Old Style" panose="02050604050505020204" pitchFamily="18" charset="0"/>
                <a:ea typeface="Calibri" panose="020F0502020204030204" pitchFamily="34" charset="0"/>
                <a:cs typeface="Times New Roman" panose="02020603050405020304" pitchFamily="18" charset="0"/>
              </a:rPr>
              <a:t>A coupon can be used to get a discount on their products in case they know a valid coupon existing in our database.</a:t>
            </a:r>
            <a:endParaRPr lang="en-IN" sz="1800" dirty="0">
              <a:latin typeface="Bookman Old Style" panose="0205060405050502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01F448C8-AF5B-4852-B8D4-AD2602691296}"/>
              </a:ext>
            </a:extLst>
          </p:cNvPr>
          <p:cNvSpPr/>
          <p:nvPr/>
        </p:nvSpPr>
        <p:spPr>
          <a:xfrm>
            <a:off x="745957" y="2521059"/>
            <a:ext cx="6412831" cy="2308324"/>
          </a:xfrm>
          <a:prstGeom prst="rect">
            <a:avLst/>
          </a:prstGeom>
        </p:spPr>
        <p:txBody>
          <a:bodyPr wrap="square">
            <a:spAutoFit/>
          </a:bodyPr>
          <a:lstStyle/>
          <a:p>
            <a:pPr marL="285750" indent="-285750">
              <a:buFont typeface="Arial" panose="020B0604020202020204" pitchFamily="34" charset="0"/>
              <a:buChar char="•"/>
            </a:pPr>
            <a:r>
              <a:rPr lang="en-US" sz="1800" dirty="0">
                <a:latin typeface="Bookman Old Style" panose="02050604050505020204" pitchFamily="18" charset="0"/>
                <a:cs typeface="Times New Roman" panose="02020603050405020304" pitchFamily="18" charset="0"/>
              </a:rPr>
              <a:t>We have used Django for our front-end and back-end framework.</a:t>
            </a:r>
            <a:endParaRPr lang="en-IN" sz="1800" dirty="0">
              <a:latin typeface="Bookman Old Style" panose="020506040505050202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Bookman Old Style" panose="02050604050505020204" pitchFamily="18" charset="0"/>
                <a:cs typeface="Times New Roman" panose="02020603050405020304" pitchFamily="18" charset="0"/>
              </a:rPr>
              <a:t>The different languages used are python, html , </a:t>
            </a:r>
            <a:r>
              <a:rPr lang="en-US" sz="1800" dirty="0" err="1">
                <a:latin typeface="Bookman Old Style" panose="02050604050505020204" pitchFamily="18" charset="0"/>
                <a:cs typeface="Times New Roman" panose="02020603050405020304" pitchFamily="18" charset="0"/>
              </a:rPr>
              <a:t>css</a:t>
            </a:r>
            <a:r>
              <a:rPr lang="en-US" sz="1800" dirty="0">
                <a:latin typeface="Bookman Old Style" panose="02050604050505020204" pitchFamily="18" charset="0"/>
                <a:cs typeface="Times New Roman" panose="02020603050405020304" pitchFamily="18" charset="0"/>
              </a:rPr>
              <a:t> and </a:t>
            </a:r>
            <a:r>
              <a:rPr lang="en-US" sz="1800" dirty="0" err="1">
                <a:latin typeface="Bookman Old Style" panose="02050604050505020204" pitchFamily="18" charset="0"/>
                <a:cs typeface="Times New Roman" panose="02020603050405020304" pitchFamily="18" charset="0"/>
              </a:rPr>
              <a:t>javascript</a:t>
            </a:r>
            <a:r>
              <a:rPr lang="en-US" sz="1800" dirty="0">
                <a:latin typeface="Bookman Old Style" panose="02050604050505020204" pitchFamily="18" charset="0"/>
                <a:cs typeface="Times New Roman" panose="02020603050405020304" pitchFamily="18" charset="0"/>
              </a:rPr>
              <a:t>.</a:t>
            </a:r>
            <a:endParaRPr lang="en-IN" sz="1800" dirty="0">
              <a:latin typeface="Bookman Old Style" panose="020506040505050202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Bookman Old Style" panose="02050604050505020204" pitchFamily="18" charset="0"/>
                <a:cs typeface="Times New Roman" panose="02020603050405020304" pitchFamily="18" charset="0"/>
              </a:rPr>
              <a:t>The libraries we have used are:</a:t>
            </a:r>
            <a:r>
              <a:rPr lang="en-IN" sz="1800" dirty="0">
                <a:latin typeface="Bookman Old Style" panose="02050604050505020204" pitchFamily="18" charset="0"/>
                <a:cs typeface="Times New Roman" panose="02020603050405020304" pitchFamily="18" charset="0"/>
              </a:rPr>
              <a:t> </a:t>
            </a:r>
            <a:r>
              <a:rPr lang="en-US" sz="1800" dirty="0">
                <a:latin typeface="Bookman Old Style" panose="02050604050505020204" pitchFamily="18" charset="0"/>
                <a:cs typeface="Times New Roman" panose="02020603050405020304" pitchFamily="18" charset="0"/>
              </a:rPr>
              <a:t>stripe for making payments</a:t>
            </a:r>
            <a:endParaRPr lang="en-IN" sz="1800" dirty="0">
              <a:latin typeface="Bookman Old Style" panose="020506040505050202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Bookman Old Style" panose="02050604050505020204" pitchFamily="18" charset="0"/>
                <a:cs typeface="Times New Roman" panose="02020603050405020304" pitchFamily="18" charset="0"/>
              </a:rPr>
              <a:t>T</a:t>
            </a:r>
            <a:r>
              <a:rPr lang="en-US" sz="1800" dirty="0">
                <a:latin typeface="Bookman Old Style" panose="02050604050505020204" pitchFamily="18" charset="0"/>
                <a:cs typeface="Times New Roman" panose="02020603050405020304" pitchFamily="18" charset="0"/>
              </a:rPr>
              <a:t>he required Django modules such as </a:t>
            </a:r>
            <a:r>
              <a:rPr lang="en-US" sz="1800" dirty="0" err="1">
                <a:latin typeface="Bookman Old Style" panose="02050604050505020204" pitchFamily="18" charset="0"/>
                <a:cs typeface="Times New Roman" panose="02020603050405020304" pitchFamily="18" charset="0"/>
              </a:rPr>
              <a:t>django.conf.settings</a:t>
            </a:r>
            <a:r>
              <a:rPr lang="en-US" sz="1800" dirty="0">
                <a:latin typeface="Bookman Old Style" panose="02050604050505020204" pitchFamily="18" charset="0"/>
                <a:cs typeface="Times New Roman" panose="02020603050405020304" pitchFamily="18" charset="0"/>
              </a:rPr>
              <a:t>, </a:t>
            </a:r>
            <a:r>
              <a:rPr lang="en-US" sz="1800" dirty="0" err="1">
                <a:latin typeface="Bookman Old Style" panose="02050604050505020204" pitchFamily="18" charset="0"/>
                <a:cs typeface="Times New Roman" panose="02020603050405020304" pitchFamily="18" charset="0"/>
              </a:rPr>
              <a:t>django.shortcuts.render</a:t>
            </a:r>
            <a:r>
              <a:rPr lang="en-US" sz="1800" dirty="0">
                <a:latin typeface="Bookman Old Style" panose="02050604050505020204" pitchFamily="18" charset="0"/>
                <a:cs typeface="Times New Roman" panose="02020603050405020304" pitchFamily="18" charset="0"/>
              </a:rPr>
              <a:t>, </a:t>
            </a:r>
            <a:r>
              <a:rPr lang="en-US" sz="1800" dirty="0" err="1">
                <a:latin typeface="Bookman Old Style" panose="02050604050505020204" pitchFamily="18" charset="0"/>
                <a:cs typeface="Times New Roman" panose="02020603050405020304" pitchFamily="18" charset="0"/>
              </a:rPr>
              <a:t>etc</a:t>
            </a:r>
            <a:endParaRPr lang="en-IN" sz="1800" dirty="0">
              <a:latin typeface="Bookman Old Style" panose="020506040505050202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6A49B9D9-54CC-4740-B608-F27828F2AF08}"/>
              </a:ext>
            </a:extLst>
          </p:cNvPr>
          <p:cNvSpPr/>
          <p:nvPr/>
        </p:nvSpPr>
        <p:spPr>
          <a:xfrm>
            <a:off x="264694" y="1874728"/>
            <a:ext cx="7495674" cy="4247317"/>
          </a:xfrm>
          <a:prstGeom prst="rect">
            <a:avLst/>
          </a:prstGeom>
        </p:spPr>
        <p:txBody>
          <a:bodyPr wrap="square">
            <a:spAutoFit/>
          </a:bodyPr>
          <a:lstStyle/>
          <a:p>
            <a:pPr marL="342900" indent="-342900">
              <a:buFont typeface="+mj-lt"/>
              <a:buAutoNum type="arabicPeriod"/>
            </a:pPr>
            <a:r>
              <a:rPr lang="en-US" sz="1800" dirty="0">
                <a:latin typeface="Bookman Old Style" panose="02050604050505020204" pitchFamily="18" charset="0"/>
                <a:cs typeface="Times New Roman" panose="02020603050405020304" pitchFamily="18" charset="0"/>
              </a:rPr>
              <a:t>One technology we have implemented is REST API’s. </a:t>
            </a:r>
            <a:endParaRPr lang="en-IN" sz="1800" dirty="0">
              <a:latin typeface="Bookman Old Style" panose="02050604050505020204" pitchFamily="18" charset="0"/>
              <a:cs typeface="Times New Roman" panose="02020603050405020304" pitchFamily="18" charset="0"/>
            </a:endParaRPr>
          </a:p>
          <a:p>
            <a:r>
              <a:rPr lang="en-US" sz="1800" dirty="0">
                <a:latin typeface="Bookman Old Style" panose="02050604050505020204" pitchFamily="18" charset="0"/>
                <a:cs typeface="Times New Roman" panose="02020603050405020304" pitchFamily="18" charset="0"/>
              </a:rPr>
              <a:t>Whenever a user wants to check his cart, we use the get method to get the contents of his cart and display it. </a:t>
            </a:r>
            <a:endParaRPr lang="en-IN" sz="1800" dirty="0">
              <a:latin typeface="Bookman Old Style" panose="02050604050505020204" pitchFamily="18" charset="0"/>
              <a:cs typeface="Times New Roman" panose="02020603050405020304" pitchFamily="18" charset="0"/>
            </a:endParaRPr>
          </a:p>
          <a:p>
            <a:r>
              <a:rPr lang="en-US" sz="1800" dirty="0">
                <a:latin typeface="Bookman Old Style" panose="02050604050505020204" pitchFamily="18" charset="0"/>
                <a:cs typeface="Times New Roman" panose="02020603050405020304" pitchFamily="18" charset="0"/>
              </a:rPr>
              <a:t>If a user wants to proceed to checkout to buy items, we use the GET method to ensure he has items in his cart to buy. Only then is he allowed to proceed to check out. We use the POST method also to get the form data he has entered and send it to the server so we can store it in our database.</a:t>
            </a:r>
            <a:endParaRPr lang="en-IN" sz="1800" dirty="0">
              <a:latin typeface="Bookman Old Style" panose="02050604050505020204" pitchFamily="18" charset="0"/>
              <a:cs typeface="Times New Roman" panose="02020603050405020304" pitchFamily="18" charset="0"/>
            </a:endParaRPr>
          </a:p>
          <a:p>
            <a:r>
              <a:rPr lang="en-US" sz="1800" dirty="0">
                <a:latin typeface="Bookman Old Style" panose="02050604050505020204" pitchFamily="18" charset="0"/>
                <a:cs typeface="Times New Roman" panose="02020603050405020304" pitchFamily="18" charset="0"/>
              </a:rPr>
              <a:t>We use the POST method to apply coupons to the order.</a:t>
            </a:r>
            <a:endParaRPr lang="en-IN" sz="1800" dirty="0">
              <a:latin typeface="Bookman Old Style" panose="02050604050505020204" pitchFamily="18" charset="0"/>
              <a:cs typeface="Times New Roman" panose="02020603050405020304" pitchFamily="18" charset="0"/>
            </a:endParaRPr>
          </a:p>
          <a:p>
            <a:r>
              <a:rPr lang="en-US" sz="1800" dirty="0">
                <a:latin typeface="Bookman Old Style" panose="02050604050505020204" pitchFamily="18" charset="0"/>
                <a:cs typeface="Times New Roman" panose="02020603050405020304" pitchFamily="18" charset="0"/>
              </a:rPr>
              <a:t>We also use POST method when we submit form for payment.</a:t>
            </a:r>
            <a:endParaRPr lang="en-IN" sz="1800" dirty="0">
              <a:latin typeface="Bookman Old Style" panose="02050604050505020204" pitchFamily="18" charset="0"/>
              <a:cs typeface="Times New Roman" panose="02020603050405020304" pitchFamily="18" charset="0"/>
            </a:endParaRPr>
          </a:p>
          <a:p>
            <a:endParaRPr lang="en-US" sz="1800" dirty="0">
              <a:latin typeface="Bookman Old Style" panose="02050604050505020204" pitchFamily="18" charset="0"/>
              <a:cs typeface="Times New Roman" panose="02020603050405020304" pitchFamily="18" charset="0"/>
            </a:endParaRPr>
          </a:p>
          <a:p>
            <a:r>
              <a:rPr lang="en-US" sz="1800" dirty="0">
                <a:latin typeface="Bookman Old Style" panose="02050604050505020204" pitchFamily="18" charset="0"/>
                <a:cs typeface="Times New Roman" panose="02020603050405020304" pitchFamily="18" charset="0"/>
              </a:rPr>
              <a:t>2. We have used iframes as our second Ajax technique. We have used it for the input field where the user enters their credit card, which enables stripe.js controlled by the Stripe to ensure the information is secure.</a:t>
            </a:r>
            <a:endParaRPr lang="en-IN" sz="1800" dirty="0">
              <a:latin typeface="Bookman Old Style" panose="020506040505050202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CF29F9CD-17C0-40DF-9D0C-A24933C6EE0D}"/>
              </a:ext>
            </a:extLst>
          </p:cNvPr>
          <p:cNvSpPr/>
          <p:nvPr/>
        </p:nvSpPr>
        <p:spPr>
          <a:xfrm>
            <a:off x="601579" y="2208801"/>
            <a:ext cx="6244389" cy="2862322"/>
          </a:xfrm>
          <a:prstGeom prst="rect">
            <a:avLst/>
          </a:prstGeom>
        </p:spPr>
        <p:txBody>
          <a:bodyPr wrap="square">
            <a:spAutoFit/>
          </a:bodyPr>
          <a:lstStyle/>
          <a:p>
            <a:pPr marL="285750" indent="-285750">
              <a:buFont typeface="Arial" panose="020B0604020202020204" pitchFamily="34" charset="0"/>
              <a:buChar char="•"/>
            </a:pPr>
            <a:r>
              <a:rPr lang="en-US" sz="1800" dirty="0">
                <a:latin typeface="Bookman Old Style" panose="02050604050505020204" pitchFamily="18" charset="0"/>
                <a:cs typeface="Times New Roman" panose="02020603050405020304" pitchFamily="18" charset="0"/>
              </a:rPr>
              <a:t>We have implemented an algorithm in order to recommend products we believe the customer would like to buy based on his previous orders. </a:t>
            </a:r>
            <a:endParaRPr lang="en-IN" sz="1800" dirty="0">
              <a:latin typeface="Bookman Old Style" panose="020506040505050202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Bookman Old Style" panose="02050604050505020204" pitchFamily="18" charset="0"/>
                <a:cs typeface="Times New Roman" panose="02020603050405020304" pitchFamily="18" charset="0"/>
              </a:rPr>
              <a:t>Certain features of the product which the customer has bought with features of all products in our database are matched and displayed on the homepage for user to see instead of having to go through the hassle of searching among all the products our store has to offer. The user can add this to the cart and proceed to buy them.</a:t>
            </a:r>
            <a:endParaRPr lang="en-IN" sz="1800" dirty="0">
              <a:latin typeface="Bookman Old Style" panose="020506040505050202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443</Words>
  <Application>Microsoft Office PowerPoint</Application>
  <PresentationFormat>On-screen Show (4:3)</PresentationFormat>
  <Paragraphs>30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lenovo</cp:lastModifiedBy>
  <cp:revision>55</cp:revision>
  <dcterms:created xsi:type="dcterms:W3CDTF">2020-04-04T14:48:00Z</dcterms:created>
  <dcterms:modified xsi:type="dcterms:W3CDTF">2020-04-15T05:26:57Z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