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Stats for AI"/>
          <p:cNvSpPr txBox="1"/>
          <p:nvPr>
            <p:ph type="ctrTitle"/>
          </p:nvPr>
        </p:nvSpPr>
        <p:spPr>
          <a:prstGeom prst="rect">
            <a:avLst/>
          </a:prstGeom>
        </p:spPr>
        <p:txBody>
          <a:bodyPr/>
          <a:lstStyle/>
          <a:p>
            <a:pPr/>
            <a:r>
              <a:t>Stats for AI</a:t>
            </a:r>
          </a:p>
        </p:txBody>
      </p:sp>
      <p:sp>
        <p:nvSpPr>
          <p:cNvPr id="153" name="Rishabh Kumar"/>
          <p:cNvSpPr txBox="1"/>
          <p:nvPr>
            <p:ph type="subTitle" sz="quarter" idx="1"/>
          </p:nvPr>
        </p:nvSpPr>
        <p:spPr>
          <a:prstGeom prst="rect">
            <a:avLst/>
          </a:prstGeom>
        </p:spPr>
        <p:txBody>
          <a:bodyPr/>
          <a:lstStyle/>
          <a:p>
            <a:pPr/>
            <a:r>
              <a:t>Rishabh Kumar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Variance       and standard deviation"/>
          <p:cNvSpPr txBox="1"/>
          <p:nvPr>
            <p:ph type="title"/>
          </p:nvPr>
        </p:nvSpPr>
        <p:spPr>
          <a:prstGeom prst="rect">
            <a:avLst/>
          </a:prstGeom>
        </p:spPr>
        <p:txBody>
          <a:bodyPr/>
          <a:lstStyle/>
          <a:p>
            <a:pPr/>
            <a:r>
              <a:t>Variance       and standard deviation</a:t>
            </a:r>
          </a:p>
        </p:txBody>
      </p:sp>
      <p:sp>
        <p:nvSpPr>
          <p:cNvPr id="197" name="Squared mean deviation"/>
          <p:cNvSpPr txBox="1"/>
          <p:nvPr>
            <p:ph type="body" sz="quarter" idx="1"/>
          </p:nvPr>
        </p:nvSpPr>
        <p:spPr>
          <a:xfrm>
            <a:off x="1206500" y="2583637"/>
            <a:ext cx="21971000" cy="1335669"/>
          </a:xfrm>
          <a:prstGeom prst="rect">
            <a:avLst/>
          </a:prstGeom>
        </p:spPr>
        <p:txBody>
          <a:bodyPr/>
          <a:lstStyle>
            <a:lvl1pPr marL="0" indent="0" defTabSz="457200">
              <a:lnSpc>
                <a:spcPct val="100000"/>
              </a:lnSpc>
              <a:spcBef>
                <a:spcPts val="0"/>
              </a:spcBef>
              <a:buSzTx/>
              <a:buNone/>
              <a:defRPr sz="3200">
                <a:solidFill>
                  <a:srgbClr val="333333"/>
                </a:solidFill>
              </a:defRPr>
            </a:lvl1pPr>
          </a:lstStyle>
          <a:p>
            <a:pPr/>
            <a:r>
              <a:t>Squared mean deviation</a:t>
            </a:r>
          </a:p>
        </p:txBody>
      </p:sp>
      <p:pic>
        <p:nvPicPr>
          <p:cNvPr id="198" name="Image" descr="Image"/>
          <p:cNvPicPr>
            <a:picLocks noChangeAspect="1"/>
          </p:cNvPicPr>
          <p:nvPr/>
        </p:nvPicPr>
        <p:blipFill>
          <a:blip r:embed="rId2">
            <a:extLst/>
          </a:blip>
          <a:stretch>
            <a:fillRect/>
          </a:stretch>
        </p:blipFill>
        <p:spPr>
          <a:xfrm>
            <a:off x="17649428" y="3211997"/>
            <a:ext cx="6809256" cy="2546238"/>
          </a:xfrm>
          <a:prstGeom prst="rect">
            <a:avLst/>
          </a:prstGeom>
          <a:ln w="12700">
            <a:miter lim="400000"/>
          </a:ln>
        </p:spPr>
      </p:pic>
      <p:graphicFrame>
        <p:nvGraphicFramePr>
          <p:cNvPr id="199" name="Table"/>
          <p:cNvGraphicFramePr/>
          <p:nvPr/>
        </p:nvGraphicFramePr>
        <p:xfrm>
          <a:off x="1796659" y="4372234"/>
          <a:ext cx="16020893" cy="80212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29890"/>
                <a:gridCol w="4432058"/>
                <a:gridCol w="4432058"/>
                <a:gridCol w="4514184"/>
              </a:tblGrid>
              <a:tr h="1334758">
                <a:tc>
                  <a:txBody>
                    <a:bodyPr/>
                    <a:lstStyle/>
                    <a:p>
                      <a:pPr defTabSz="457200"/>
                      <a:r>
                        <a:rPr i="1" sz="3200">
                          <a:solidFill>
                            <a:srgbClr val="333333"/>
                          </a:solidFill>
                          <a:latin typeface="Helvetica"/>
                          <a:ea typeface="Helvetica"/>
                          <a:cs typeface="Helvetica"/>
                          <a:sym typeface="Helvetica"/>
                        </a:rPr>
                        <a:t>i</a:t>
                      </a:r>
                    </a:p>
                  </a:txBody>
                  <a:tcPr marL="165100" marR="165100" marT="76200" marB="76200" anchor="ctr" anchorCtr="0" horzOverflow="overflow">
                    <a:solidFill>
                      <a:srgbClr val="FFFFFF"/>
                    </a:solidFill>
                  </a:tcPr>
                </a:tc>
                <a:tc>
                  <a:txBody>
                    <a:bodyPr/>
                    <a:lstStyle/>
                    <a:p>
                      <a:pPr defTabSz="2438338">
                        <a:lnSpc>
                          <a:spcPct val="90000"/>
                        </a:lnSpc>
                        <a:spcBef>
                          <a:spcPts val="4500"/>
                        </a:spcBef>
                        <a:defRPr sz="4800"/>
                      </a:pPr>
                      <a:r>
                        <a:t>Xi</a:t>
                      </a:r>
                      <a:r>
                        <a:rPr baseline="-5999"/>
                        <a:t> Value</a:t>
                      </a:r>
                    </a:p>
                  </a:txBody>
                  <a:tcPr marL="165100" marR="165100" marT="76200" marB="76200" anchor="ctr" anchorCtr="0" horzOverflow="overflow">
                    <a:solidFill>
                      <a:srgbClr val="FFFFFF"/>
                    </a:solidFill>
                  </a:tcPr>
                </a:tc>
                <a:tc>
                  <a:txBody>
                    <a:bodyPr/>
                    <a:lstStyle/>
                    <a:p>
                      <a:pPr defTabSz="2438338">
                        <a:lnSpc>
                          <a:spcPct val="90000"/>
                        </a:lnSpc>
                        <a:spcBef>
                          <a:spcPts val="4500"/>
                        </a:spcBef>
                        <a:defRPr sz="4800"/>
                      </a:pPr>
                      <a:r>
                        <a:t>X</a:t>
                      </a:r>
                      <a:r>
                        <a:rPr baseline="-5999"/>
                        <a:t>i</a:t>
                      </a:r>
                      <a:r>
                        <a:t>  -  mean</a:t>
                      </a:r>
                    </a:p>
                  </a:txBody>
                  <a:tcPr marL="165100" marR="165100" marT="76200" marB="76200" anchor="ctr" anchorCtr="0" horzOverflow="overflow">
                    <a:solidFill>
                      <a:srgbClr val="FFFFFF"/>
                    </a:solidFill>
                  </a:tcPr>
                </a:tc>
                <a:tc>
                  <a:txBody>
                    <a:bodyPr/>
                    <a:lstStyle/>
                    <a:p>
                      <a:pPr defTabSz="2438338">
                        <a:lnSpc>
                          <a:spcPct val="90000"/>
                        </a:lnSpc>
                        <a:spcBef>
                          <a:spcPts val="4500"/>
                        </a:spcBef>
                        <a:defRPr sz="4800"/>
                      </a:pPr>
                      <a:r>
                        <a:t>(X</a:t>
                      </a:r>
                      <a:r>
                        <a:rPr baseline="-5999"/>
                        <a:t>i</a:t>
                      </a:r>
                      <a:r>
                        <a:t>  -  mean)^2</a:t>
                      </a:r>
                    </a:p>
                  </a:txBody>
                  <a:tcPr marL="50800" marR="50800" marT="50800" marB="50800" anchor="ctr" anchorCtr="0" horzOverflow="overflow"/>
                </a:tc>
              </a:tr>
              <a:tr h="1334758">
                <a:tc>
                  <a:txBody>
                    <a:bodyPr/>
                    <a:lstStyle/>
                    <a:p>
                      <a:pPr algn="r" defTabSz="457200"/>
                      <a:r>
                        <a:rPr sz="3200">
                          <a:solidFill>
                            <a:srgbClr val="333333"/>
                          </a:solidFill>
                        </a:rPr>
                        <a:t>1</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56</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19.4</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376.36</a:t>
                      </a:r>
                    </a:p>
                  </a:txBody>
                  <a:tcPr marL="165100" marR="165100" marT="76200" marB="76200" anchor="ctr" anchorCtr="0" horzOverflow="overflow">
                    <a:solidFill>
                      <a:srgbClr val="FFFFFF"/>
                    </a:solidFill>
                  </a:tcPr>
                </a:tc>
              </a:tr>
              <a:tr h="1334758">
                <a:tc>
                  <a:txBody>
                    <a:bodyPr/>
                    <a:lstStyle/>
                    <a:p>
                      <a:pPr algn="r" defTabSz="457200"/>
                      <a:r>
                        <a:rPr sz="3200">
                          <a:solidFill>
                            <a:srgbClr val="333333"/>
                          </a:solidFill>
                        </a:rPr>
                        <a:t>2</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31</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-5.6</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31.36</a:t>
                      </a:r>
                    </a:p>
                  </a:txBody>
                  <a:tcPr marL="165100" marR="165100" marT="76200" marB="76200" anchor="ctr" anchorCtr="0" horzOverflow="overflow">
                    <a:solidFill>
                      <a:srgbClr val="F8F8F8"/>
                    </a:solidFill>
                  </a:tcPr>
                </a:tc>
              </a:tr>
              <a:tr h="1334758">
                <a:tc>
                  <a:txBody>
                    <a:bodyPr/>
                    <a:lstStyle/>
                    <a:p>
                      <a:pPr algn="r" defTabSz="457200"/>
                      <a:r>
                        <a:rPr sz="3200">
                          <a:solidFill>
                            <a:srgbClr val="333333"/>
                          </a:solidFill>
                        </a:rPr>
                        <a:t>3</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56</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19.4</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376.36</a:t>
                      </a:r>
                    </a:p>
                  </a:txBody>
                  <a:tcPr marL="165100" marR="165100" marT="76200" marB="76200" anchor="ctr" anchorCtr="0" horzOverflow="overflow">
                    <a:solidFill>
                      <a:srgbClr val="FFFFFF"/>
                    </a:solidFill>
                  </a:tcPr>
                </a:tc>
              </a:tr>
              <a:tr h="1334758">
                <a:tc>
                  <a:txBody>
                    <a:bodyPr/>
                    <a:lstStyle/>
                    <a:p>
                      <a:pPr algn="r" defTabSz="457200"/>
                      <a:r>
                        <a:rPr sz="3200">
                          <a:solidFill>
                            <a:srgbClr val="333333"/>
                          </a:solidFill>
                        </a:rPr>
                        <a:t>4</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8</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-28.6</a:t>
                      </a:r>
                    </a:p>
                  </a:txBody>
                  <a:tcPr marL="165100" marR="165100" marT="76200" marB="76200" anchor="ctr" anchorCtr="0" horzOverflow="overflow">
                    <a:solidFill>
                      <a:srgbClr val="F8F8F8"/>
                    </a:solidFill>
                  </a:tcPr>
                </a:tc>
                <a:tc>
                  <a:txBody>
                    <a:bodyPr/>
                    <a:lstStyle/>
                    <a:p>
                      <a:pPr algn="r" defTabSz="457200"/>
                      <a:r>
                        <a:rPr sz="3200">
                          <a:solidFill>
                            <a:srgbClr val="333333"/>
                          </a:solidFill>
                        </a:rPr>
                        <a:t>817.96</a:t>
                      </a:r>
                    </a:p>
                  </a:txBody>
                  <a:tcPr marL="165100" marR="165100" marT="76200" marB="76200" anchor="ctr" anchorCtr="0" horzOverflow="overflow">
                    <a:solidFill>
                      <a:srgbClr val="F8F8F8"/>
                    </a:solidFill>
                  </a:tcPr>
                </a:tc>
              </a:tr>
              <a:tr h="1334758">
                <a:tc>
                  <a:txBody>
                    <a:bodyPr/>
                    <a:lstStyle/>
                    <a:p>
                      <a:pPr algn="r" defTabSz="457200"/>
                      <a:r>
                        <a:rPr sz="3200">
                          <a:solidFill>
                            <a:srgbClr val="333333"/>
                          </a:solidFill>
                        </a:rPr>
                        <a:t>5</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32</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-4.6</a:t>
                      </a:r>
                    </a:p>
                  </a:txBody>
                  <a:tcPr marL="165100" marR="165100" marT="76200" marB="76200" anchor="ctr" anchorCtr="0" horzOverflow="overflow">
                    <a:solidFill>
                      <a:srgbClr val="FFFFFF"/>
                    </a:solidFill>
                  </a:tcPr>
                </a:tc>
                <a:tc>
                  <a:txBody>
                    <a:bodyPr/>
                    <a:lstStyle/>
                    <a:p>
                      <a:pPr algn="r" defTabSz="457200"/>
                      <a:r>
                        <a:rPr sz="3200">
                          <a:solidFill>
                            <a:srgbClr val="333333"/>
                          </a:solidFill>
                        </a:rPr>
                        <a:t>21.16</a:t>
                      </a:r>
                    </a:p>
                  </a:txBody>
                  <a:tcPr marL="165100" marR="165100" marT="76200" marB="76200" anchor="ctr" anchorCtr="0" horzOverflow="overflow">
                    <a:solidFill>
                      <a:srgbClr val="FFFFFF"/>
                    </a:solidFill>
                  </a:tcPr>
                </a:tc>
              </a:tr>
            </a:tbl>
          </a:graphicData>
        </a:graphic>
      </p:graphicFrame>
      <p:sp>
        <p:nvSpPr>
          <p:cNvPr id="200" name="Z = A + B…"/>
          <p:cNvSpPr txBox="1"/>
          <p:nvPr/>
        </p:nvSpPr>
        <p:spPr>
          <a:xfrm>
            <a:off x="18640357" y="9827161"/>
            <a:ext cx="5343569" cy="1841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3300">
                <a:solidFill>
                  <a:srgbClr val="000000"/>
                </a:solidFill>
              </a:defRPr>
            </a:pPr>
            <a:r>
              <a:t>Z = A + B </a:t>
            </a:r>
          </a:p>
          <a:p>
            <a:pPr algn="l">
              <a:lnSpc>
                <a:spcPct val="90000"/>
              </a:lnSpc>
              <a:spcBef>
                <a:spcPts val="4500"/>
              </a:spcBef>
              <a:defRPr sz="3300">
                <a:solidFill>
                  <a:srgbClr val="000000"/>
                </a:solidFill>
              </a:defRPr>
            </a:pPr>
            <a:r>
              <a:t>Var(Z) = Var(A) + Var(B)</a:t>
            </a:r>
          </a:p>
        </p:txBody>
      </p:sp>
      <p:sp>
        <p:nvSpPr>
          <p:cNvPr id="201" name="Equation"/>
          <p:cNvSpPr txBox="1"/>
          <p:nvPr/>
        </p:nvSpPr>
        <p:spPr>
          <a:xfrm>
            <a:off x="19261974" y="6584569"/>
            <a:ext cx="3209746" cy="174738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3500" i="1">
                          <a:solidFill>
                            <a:srgbClr val="004D80"/>
                          </a:solidFill>
                          <a:latin typeface="Cambria Math" panose="02040503050406030204" pitchFamily="18" charset="0"/>
                        </a:rPr>
                        <m:t>σ</m:t>
                      </m:r>
                    </m:e>
                    <m:sup>
                      <m:r>
                        <a:rPr xmlns:a="http://schemas.openxmlformats.org/drawingml/2006/main" sz="3500" i="1">
                          <a:solidFill>
                            <a:srgbClr val="004D80"/>
                          </a:solidFill>
                          <a:latin typeface="Cambria Math" panose="02040503050406030204" pitchFamily="18" charset="0"/>
                        </a:rPr>
                        <m:t>2</m:t>
                      </m:r>
                    </m:sup>
                  </m:sSup>
                  <m:r>
                    <a:rPr xmlns:a="http://schemas.openxmlformats.org/drawingml/2006/main" sz="3500" i="1">
                      <a:solidFill>
                        <a:srgbClr val="004D80"/>
                      </a:solidFill>
                      <a:latin typeface="Cambria Math" panose="02040503050406030204" pitchFamily="18" charset="0"/>
                    </a:rPr>
                    <m:t>=</m:t>
                  </m:r>
                  <m:f>
                    <m:fPr>
                      <m:ctrlPr>
                        <a:rPr xmlns:a="http://schemas.openxmlformats.org/drawingml/2006/main" sz="3500" i="1">
                          <a:solidFill>
                            <a:srgbClr val="004D80"/>
                          </a:solidFill>
                          <a:latin typeface="Cambria Math" panose="02040503050406030204" pitchFamily="18" charset="0"/>
                        </a:rPr>
                      </m:ctrlPr>
                      <m:type m:val="bar"/>
                    </m:fPr>
                    <m:num>
                      <m:limUpp>
                        <m:e>
                          <m:limLow>
                            <m:e>
                              <m:r>
                                <a:rPr xmlns:a="http://schemas.openxmlformats.org/drawingml/2006/main" sz="3500" i="1">
                                  <a:solidFill>
                                    <a:srgbClr val="004D80"/>
                                  </a:solidFill>
                                  <a:latin typeface="Cambria Math" panose="02040503050406030204" pitchFamily="18" charset="0"/>
                                </a:rPr>
                                <m:t>∑</m:t>
                              </m:r>
                            </m:e>
                            <m:lim>
                              <m:r>
                                <a:rPr xmlns:a="http://schemas.openxmlformats.org/drawingml/2006/main" sz="3500" i="1">
                                  <a:solidFill>
                                    <a:srgbClr val="004D80"/>
                                  </a:solidFill>
                                  <a:latin typeface="Cambria Math" panose="02040503050406030204" pitchFamily="18" charset="0"/>
                                </a:rPr>
                                <m:t>i</m:t>
                              </m:r>
                              <m:r>
                                <a:rPr xmlns:a="http://schemas.openxmlformats.org/drawingml/2006/main" sz="3500" i="1">
                                  <a:solidFill>
                                    <a:srgbClr val="004D80"/>
                                  </a:solidFill>
                                  <a:latin typeface="Cambria Math" panose="02040503050406030204" pitchFamily="18" charset="0"/>
                                </a:rPr>
                                <m:t>=</m:t>
                              </m:r>
                              <m:r>
                                <a:rPr xmlns:a="http://schemas.openxmlformats.org/drawingml/2006/main" sz="3500" i="1">
                                  <a:solidFill>
                                    <a:srgbClr val="004D80"/>
                                  </a:solidFill>
                                  <a:latin typeface="Cambria Math" panose="02040503050406030204" pitchFamily="18" charset="0"/>
                                </a:rPr>
                                <m:t>1</m:t>
                              </m:r>
                            </m:lim>
                          </m:limLow>
                        </m:e>
                        <m:lim>
                          <m:r>
                            <a:rPr xmlns:a="http://schemas.openxmlformats.org/drawingml/2006/main" sz="3500" i="1">
                              <a:solidFill>
                                <a:srgbClr val="004D80"/>
                              </a:solidFill>
                              <a:latin typeface="Cambria Math" panose="02040503050406030204" pitchFamily="18" charset="0"/>
                            </a:rPr>
                            <m:t>n</m:t>
                          </m:r>
                        </m:lim>
                      </m:limUpp>
                      <m:r>
                        <a:rPr xmlns:a="http://schemas.openxmlformats.org/drawingml/2006/main" sz="3500" i="1">
                          <a:solidFill>
                            <a:srgbClr val="004D80"/>
                          </a:solidFill>
                          <a:latin typeface="Cambria Math" panose="02040503050406030204" pitchFamily="18" charset="0"/>
                        </a:rPr>
                        <m:t>(</m:t>
                      </m:r>
                      <m:sSub>
                        <m:e>
                          <m:r>
                            <a:rPr xmlns:a="http://schemas.openxmlformats.org/drawingml/2006/main" sz="3500" i="1">
                              <a:solidFill>
                                <a:srgbClr val="004D80"/>
                              </a:solidFill>
                              <a:latin typeface="Cambria Math" panose="02040503050406030204" pitchFamily="18" charset="0"/>
                            </a:rPr>
                            <m:t>x</m:t>
                          </m:r>
                        </m:e>
                        <m:sub>
                          <m:r>
                            <a:rPr xmlns:a="http://schemas.openxmlformats.org/drawingml/2006/main" sz="3500" i="1">
                              <a:solidFill>
                                <a:srgbClr val="004D80"/>
                              </a:solidFill>
                              <a:latin typeface="Cambria Math" panose="02040503050406030204" pitchFamily="18" charset="0"/>
                            </a:rPr>
                            <m:t>i</m:t>
                          </m:r>
                        </m:sub>
                      </m:sSub>
                      <m:r>
                        <a:rPr xmlns:a="http://schemas.openxmlformats.org/drawingml/2006/main" sz="3500" i="1">
                          <a:solidFill>
                            <a:srgbClr val="004D80"/>
                          </a:solidFill>
                          <a:latin typeface="Cambria Math" panose="02040503050406030204" pitchFamily="18" charset="0"/>
                        </a:rPr>
                        <m:t>-</m:t>
                      </m:r>
                      <m:r>
                        <a:rPr xmlns:a="http://schemas.openxmlformats.org/drawingml/2006/main" sz="3500" i="1">
                          <a:solidFill>
                            <a:srgbClr val="004D80"/>
                          </a:solidFill>
                          <a:latin typeface="Cambria Math" panose="02040503050406030204" pitchFamily="18" charset="0"/>
                        </a:rPr>
                        <m:t>μ</m:t>
                      </m:r>
                      <m:sSup>
                        <m:e>
                          <m:r>
                            <a:rPr xmlns:a="http://schemas.openxmlformats.org/drawingml/2006/main" sz="3500" i="1">
                              <a:solidFill>
                                <a:srgbClr val="004D80"/>
                              </a:solidFill>
                              <a:latin typeface="Cambria Math" panose="02040503050406030204" pitchFamily="18" charset="0"/>
                            </a:rPr>
                            <m:t>)</m:t>
                          </m:r>
                        </m:e>
                        <m:sup>
                          <m:r>
                            <a:rPr xmlns:a="http://schemas.openxmlformats.org/drawingml/2006/main" sz="3500" i="1">
                              <a:solidFill>
                                <a:srgbClr val="004D80"/>
                              </a:solidFill>
                              <a:latin typeface="Cambria Math" panose="02040503050406030204" pitchFamily="18" charset="0"/>
                            </a:rPr>
                            <m:t>2</m:t>
                          </m:r>
                        </m:sup>
                      </m:sSup>
                    </m:num>
                    <m:den>
                      <m:r>
                        <a:rPr xmlns:a="http://schemas.openxmlformats.org/drawingml/2006/main" sz="3500" i="1">
                          <a:solidFill>
                            <a:srgbClr val="004D80"/>
                          </a:solidFill>
                          <a:latin typeface="Cambria Math" panose="02040503050406030204" pitchFamily="18" charset="0"/>
                        </a:rPr>
                        <m:t>n</m:t>
                      </m:r>
                    </m:den>
                  </m:f>
                </m:oMath>
              </m:oMathPara>
            </a14:m>
            <a:endParaRPr sz="3500">
              <a:solidFill>
                <a:srgbClr val="004D80"/>
              </a:solidFill>
            </a:endParaRPr>
          </a:p>
        </p:txBody>
      </p:sp>
      <p:sp>
        <p:nvSpPr>
          <p:cNvPr id="202" name="Equation"/>
          <p:cNvSpPr txBox="1"/>
          <p:nvPr/>
        </p:nvSpPr>
        <p:spPr>
          <a:xfrm>
            <a:off x="19111982" y="1258549"/>
            <a:ext cx="1099681" cy="87851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8100" i="1">
                      <a:solidFill>
                        <a:srgbClr val="212121"/>
                      </a:solidFill>
                      <a:latin typeface="Cambria Math" panose="02040503050406030204" pitchFamily="18" charset="0"/>
                    </a:rPr>
                    <m:t>(</m:t>
                  </m:r>
                  <m:r>
                    <a:rPr xmlns:a="http://schemas.openxmlformats.org/drawingml/2006/main" sz="8100" i="1">
                      <a:solidFill>
                        <a:srgbClr val="212121"/>
                      </a:solidFill>
                      <a:latin typeface="Cambria Math" panose="02040503050406030204" pitchFamily="18" charset="0"/>
                    </a:rPr>
                    <m:t>σ</m:t>
                  </m:r>
                  <m:r>
                    <a:rPr xmlns:a="http://schemas.openxmlformats.org/drawingml/2006/main" sz="8100" i="1">
                      <a:solidFill>
                        <a:srgbClr val="212121"/>
                      </a:solidFill>
                      <a:latin typeface="Cambria Math" panose="02040503050406030204" pitchFamily="18" charset="0"/>
                    </a:rPr>
                    <m:t>)</m:t>
                  </m:r>
                </m:oMath>
              </m:oMathPara>
            </a14:m>
            <a:endParaRPr sz="8100">
              <a:solidFill>
                <a:srgbClr val="212121"/>
              </a:solidFill>
            </a:endParaRPr>
          </a:p>
        </p:txBody>
      </p:sp>
      <p:sp>
        <p:nvSpPr>
          <p:cNvPr id="203" name="Equation"/>
          <p:cNvSpPr txBox="1"/>
          <p:nvPr/>
        </p:nvSpPr>
        <p:spPr>
          <a:xfrm>
            <a:off x="5742351" y="1146877"/>
            <a:ext cx="1499617" cy="104440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8000" i="1">
                      <a:solidFill>
                        <a:srgbClr val="5E5E5E"/>
                      </a:solidFill>
                      <a:latin typeface="Cambria Math" panose="02040503050406030204" pitchFamily="18" charset="0"/>
                    </a:rPr>
                    <m:t>(</m:t>
                  </m:r>
                  <m:sSup>
                    <m:e>
                      <m:r>
                        <a:rPr xmlns:a="http://schemas.openxmlformats.org/drawingml/2006/main" sz="8000" i="1">
                          <a:solidFill>
                            <a:srgbClr val="5E5E5E"/>
                          </a:solidFill>
                          <a:latin typeface="Cambria Math" panose="02040503050406030204" pitchFamily="18" charset="0"/>
                        </a:rPr>
                        <m:t>σ</m:t>
                      </m:r>
                    </m:e>
                    <m:sup>
                      <m:r>
                        <a:rPr xmlns:a="http://schemas.openxmlformats.org/drawingml/2006/main" sz="8000" i="1">
                          <a:solidFill>
                            <a:srgbClr val="5E5E5E"/>
                          </a:solidFill>
                          <a:latin typeface="Cambria Math" panose="02040503050406030204" pitchFamily="18" charset="0"/>
                        </a:rPr>
                        <m:t>2</m:t>
                      </m:r>
                    </m:sup>
                  </m:sSup>
                  <m:r>
                    <a:rPr xmlns:a="http://schemas.openxmlformats.org/drawingml/2006/main" sz="8000" i="1">
                      <a:solidFill>
                        <a:srgbClr val="5E5E5E"/>
                      </a:solidFill>
                      <a:latin typeface="Cambria Math" panose="02040503050406030204" pitchFamily="18" charset="0"/>
                    </a:rPr>
                    <m:t>)</m:t>
                  </m:r>
                </m:oMath>
              </m:oMathPara>
            </a14:m>
            <a:endParaRPr sz="8000">
              <a:solidFill>
                <a:srgbClr val="5E5E5E"/>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tandard Scores or z scores"/>
          <p:cNvSpPr txBox="1"/>
          <p:nvPr>
            <p:ph type="title"/>
          </p:nvPr>
        </p:nvSpPr>
        <p:spPr>
          <a:prstGeom prst="rect">
            <a:avLst/>
          </a:prstGeom>
        </p:spPr>
        <p:txBody>
          <a:bodyPr/>
          <a:lstStyle/>
          <a:p>
            <a:pPr/>
            <a:r>
              <a:t>Standard Scores or z scores</a:t>
            </a:r>
          </a:p>
        </p:txBody>
      </p:sp>
      <p:sp>
        <p:nvSpPr>
          <p:cNvPr id="206" name="A different approach is to convert my grumpiness score into a standard score, also referred to as a z score…"/>
          <p:cNvSpPr txBox="1"/>
          <p:nvPr>
            <p:ph type="body" sz="quarter" idx="1"/>
          </p:nvPr>
        </p:nvSpPr>
        <p:spPr>
          <a:xfrm>
            <a:off x="1206500" y="2583637"/>
            <a:ext cx="21971000" cy="1335669"/>
          </a:xfrm>
          <a:prstGeom prst="rect">
            <a:avLst/>
          </a:prstGeom>
        </p:spPr>
        <p:txBody>
          <a:bodyPr/>
          <a:lstStyle/>
          <a:p>
            <a:pPr marL="0" indent="0" defTabSz="457200">
              <a:lnSpc>
                <a:spcPct val="100000"/>
              </a:lnSpc>
              <a:spcBef>
                <a:spcPts val="0"/>
              </a:spcBef>
              <a:buSzTx/>
              <a:buNone/>
              <a:defRPr sz="3200">
                <a:solidFill>
                  <a:srgbClr val="333333"/>
                </a:solidFill>
              </a:defRPr>
            </a:pPr>
            <a:r>
              <a:t>A different approach is to convert my grumpiness score into a </a:t>
            </a:r>
            <a:r>
              <a:rPr b="1" i="1"/>
              <a:t>standard score</a:t>
            </a:r>
            <a:r>
              <a:t>, also referred to as a</a:t>
            </a:r>
            <a:r>
              <a:rPr i="1">
                <a:latin typeface="Helvetica"/>
                <a:ea typeface="Helvetica"/>
                <a:cs typeface="Helvetica"/>
                <a:sym typeface="Helvetica"/>
              </a:rPr>
              <a:t> z score</a:t>
            </a:r>
          </a:p>
          <a:p>
            <a:pPr marL="0" indent="0" defTabSz="457200">
              <a:lnSpc>
                <a:spcPct val="100000"/>
              </a:lnSpc>
              <a:spcBef>
                <a:spcPts val="0"/>
              </a:spcBef>
              <a:buSzTx/>
              <a:buNone/>
              <a:defRPr sz="3200">
                <a:solidFill>
                  <a:srgbClr val="333333"/>
                </a:solidFill>
                <a:latin typeface="STIXGeneral-Regular"/>
                <a:ea typeface="STIXGeneral-Regular"/>
                <a:cs typeface="STIXGeneral-Regular"/>
                <a:sym typeface="STIXGeneral-Regular"/>
              </a:defRPr>
            </a:pPr>
            <a:r>
              <a:t>z score. The standard score is defined as the number of standard deviations above the mean that my grumpiness score lies.</a:t>
            </a:r>
          </a:p>
        </p:txBody>
      </p:sp>
      <p:sp>
        <p:nvSpPr>
          <p:cNvPr id="207" name="Equation"/>
          <p:cNvSpPr txBox="1"/>
          <p:nvPr/>
        </p:nvSpPr>
        <p:spPr>
          <a:xfrm>
            <a:off x="1656845" y="5027863"/>
            <a:ext cx="8890118" cy="122472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500" i="1">
                      <a:solidFill>
                        <a:srgbClr val="5E5E5E"/>
                      </a:solidFill>
                      <a:latin typeface="Cambria Math" panose="02040503050406030204" pitchFamily="18" charset="0"/>
                    </a:rPr>
                    <m:t>s</m:t>
                  </m:r>
                  <m:r>
                    <a:rPr xmlns:a="http://schemas.openxmlformats.org/drawingml/2006/main" sz="4500" i="1">
                      <a:solidFill>
                        <a:srgbClr val="5E5E5E"/>
                      </a:solidFill>
                      <a:latin typeface="Cambria Math" panose="02040503050406030204" pitchFamily="18" charset="0"/>
                    </a:rPr>
                    <m:t>t</m:t>
                  </m:r>
                  <m:r>
                    <a:rPr xmlns:a="http://schemas.openxmlformats.org/drawingml/2006/main" sz="4500" i="1">
                      <a:solidFill>
                        <a:srgbClr val="5E5E5E"/>
                      </a:solidFill>
                      <a:latin typeface="Cambria Math" panose="02040503050406030204" pitchFamily="18" charset="0"/>
                    </a:rPr>
                    <m:t>a</m:t>
                  </m:r>
                  <m:r>
                    <a:rPr xmlns:a="http://schemas.openxmlformats.org/drawingml/2006/main" sz="4500" i="1">
                      <a:solidFill>
                        <a:srgbClr val="5E5E5E"/>
                      </a:solidFill>
                      <a:latin typeface="Cambria Math" panose="02040503050406030204" pitchFamily="18" charset="0"/>
                    </a:rPr>
                    <m:t>n</m:t>
                  </m:r>
                  <m:r>
                    <a:rPr xmlns:a="http://schemas.openxmlformats.org/drawingml/2006/main" sz="4500" i="1">
                      <a:solidFill>
                        <a:srgbClr val="5E5E5E"/>
                      </a:solidFill>
                      <a:latin typeface="Cambria Math" panose="02040503050406030204" pitchFamily="18" charset="0"/>
                    </a:rPr>
                    <m:t>d</m:t>
                  </m:r>
                  <m:r>
                    <a:rPr xmlns:a="http://schemas.openxmlformats.org/drawingml/2006/main" sz="4500" i="1">
                      <a:solidFill>
                        <a:srgbClr val="5E5E5E"/>
                      </a:solidFill>
                      <a:latin typeface="Cambria Math" panose="02040503050406030204" pitchFamily="18" charset="0"/>
                    </a:rPr>
                    <m:t>a</m:t>
                  </m:r>
                  <m:r>
                    <a:rPr xmlns:a="http://schemas.openxmlformats.org/drawingml/2006/main" sz="4500" i="1">
                      <a:solidFill>
                        <a:srgbClr val="5E5E5E"/>
                      </a:solidFill>
                      <a:latin typeface="Cambria Math" panose="02040503050406030204" pitchFamily="18" charset="0"/>
                    </a:rPr>
                    <m:t>r</m:t>
                  </m:r>
                  <m:r>
                    <a:rPr xmlns:a="http://schemas.openxmlformats.org/drawingml/2006/main" sz="4500" i="1">
                      <a:solidFill>
                        <a:srgbClr val="5E5E5E"/>
                      </a:solidFill>
                      <a:latin typeface="Cambria Math" panose="02040503050406030204" pitchFamily="18" charset="0"/>
                    </a:rPr>
                    <m:t>d</m:t>
                  </m:r>
                  <m:r>
                    <a:rPr xmlns:a="http://schemas.openxmlformats.org/drawingml/2006/main" sz="4500" i="1">
                      <a:solidFill>
                        <a:srgbClr val="5E5E5E"/>
                      </a:solidFill>
                      <a:latin typeface="Cambria Math" panose="02040503050406030204" pitchFamily="18" charset="0"/>
                    </a:rPr>
                    <m:t>s</m:t>
                  </m:r>
                  <m:r>
                    <a:rPr xmlns:a="http://schemas.openxmlformats.org/drawingml/2006/main" sz="4500" i="1">
                      <a:solidFill>
                        <a:srgbClr val="5E5E5E"/>
                      </a:solidFill>
                      <a:latin typeface="Cambria Math" panose="02040503050406030204" pitchFamily="18" charset="0"/>
                    </a:rPr>
                    <m:t>c</m:t>
                  </m:r>
                  <m:r>
                    <a:rPr xmlns:a="http://schemas.openxmlformats.org/drawingml/2006/main" sz="4500" i="1">
                      <a:solidFill>
                        <a:srgbClr val="5E5E5E"/>
                      </a:solidFill>
                      <a:latin typeface="Cambria Math" panose="02040503050406030204" pitchFamily="18" charset="0"/>
                    </a:rPr>
                    <m:t>o</m:t>
                  </m:r>
                  <m:r>
                    <a:rPr xmlns:a="http://schemas.openxmlformats.org/drawingml/2006/main" sz="4500" i="1">
                      <a:solidFill>
                        <a:srgbClr val="5E5E5E"/>
                      </a:solidFill>
                      <a:latin typeface="Cambria Math" panose="02040503050406030204" pitchFamily="18" charset="0"/>
                    </a:rPr>
                    <m:t>r</m:t>
                  </m:r>
                  <m:r>
                    <a:rPr xmlns:a="http://schemas.openxmlformats.org/drawingml/2006/main" sz="4500" i="1">
                      <a:solidFill>
                        <a:srgbClr val="5E5E5E"/>
                      </a:solidFill>
                      <a:latin typeface="Cambria Math" panose="02040503050406030204" pitchFamily="18" charset="0"/>
                    </a:rPr>
                    <m:t>e</m:t>
                  </m:r>
                  <m:r>
                    <a:rPr xmlns:a="http://schemas.openxmlformats.org/drawingml/2006/main" sz="4500" i="1">
                      <a:solidFill>
                        <a:srgbClr val="5E5E5E"/>
                      </a:solidFill>
                      <a:latin typeface="Cambria Math" panose="02040503050406030204" pitchFamily="18" charset="0"/>
                    </a:rPr>
                    <m:t>=</m:t>
                  </m:r>
                  <m:f>
                    <m:fPr>
                      <m:ctrlPr>
                        <a:rPr xmlns:a="http://schemas.openxmlformats.org/drawingml/2006/main" sz="4500" i="1">
                          <a:solidFill>
                            <a:srgbClr val="5E5E5E"/>
                          </a:solidFill>
                          <a:latin typeface="Cambria Math" panose="02040503050406030204" pitchFamily="18" charset="0"/>
                        </a:rPr>
                      </m:ctrlPr>
                      <m:type m:val="bar"/>
                    </m:fPr>
                    <m:num>
                      <m:r>
                        <a:rPr xmlns:a="http://schemas.openxmlformats.org/drawingml/2006/main" sz="4500" i="1">
                          <a:solidFill>
                            <a:srgbClr val="5E5E5E"/>
                          </a:solidFill>
                          <a:latin typeface="Cambria Math" panose="02040503050406030204" pitchFamily="18" charset="0"/>
                        </a:rPr>
                        <m:t>(</m:t>
                      </m:r>
                      <m:r>
                        <a:rPr xmlns:a="http://schemas.openxmlformats.org/drawingml/2006/main" sz="4500" i="1">
                          <a:solidFill>
                            <a:srgbClr val="5E5E5E"/>
                          </a:solidFill>
                          <a:latin typeface="Cambria Math" panose="02040503050406030204" pitchFamily="18" charset="0"/>
                        </a:rPr>
                        <m:t>r</m:t>
                      </m:r>
                      <m:r>
                        <a:rPr xmlns:a="http://schemas.openxmlformats.org/drawingml/2006/main" sz="4500" i="1">
                          <a:solidFill>
                            <a:srgbClr val="5E5E5E"/>
                          </a:solidFill>
                          <a:latin typeface="Cambria Math" panose="02040503050406030204" pitchFamily="18" charset="0"/>
                        </a:rPr>
                        <m:t>a</m:t>
                      </m:r>
                      <m:r>
                        <a:rPr xmlns:a="http://schemas.openxmlformats.org/drawingml/2006/main" sz="4500" i="1">
                          <a:solidFill>
                            <a:srgbClr val="5E5E5E"/>
                          </a:solidFill>
                          <a:latin typeface="Cambria Math" panose="02040503050406030204" pitchFamily="18" charset="0"/>
                        </a:rPr>
                        <m:t>w</m:t>
                      </m:r>
                      <m:r>
                        <a:rPr xmlns:a="http://schemas.openxmlformats.org/drawingml/2006/main" sz="4500" i="1">
                          <a:solidFill>
                            <a:srgbClr val="5E5E5E"/>
                          </a:solidFill>
                          <a:latin typeface="Cambria Math" panose="02040503050406030204" pitchFamily="18" charset="0"/>
                        </a:rPr>
                        <m:t>s</m:t>
                      </m:r>
                      <m:r>
                        <a:rPr xmlns:a="http://schemas.openxmlformats.org/drawingml/2006/main" sz="4500" i="1">
                          <a:solidFill>
                            <a:srgbClr val="5E5E5E"/>
                          </a:solidFill>
                          <a:latin typeface="Cambria Math" panose="02040503050406030204" pitchFamily="18" charset="0"/>
                        </a:rPr>
                        <m:t>c</m:t>
                      </m:r>
                      <m:r>
                        <a:rPr xmlns:a="http://schemas.openxmlformats.org/drawingml/2006/main" sz="4500" i="1">
                          <a:solidFill>
                            <a:srgbClr val="5E5E5E"/>
                          </a:solidFill>
                          <a:latin typeface="Cambria Math" panose="02040503050406030204" pitchFamily="18" charset="0"/>
                        </a:rPr>
                        <m:t>o</m:t>
                      </m:r>
                      <m:r>
                        <a:rPr xmlns:a="http://schemas.openxmlformats.org/drawingml/2006/main" sz="4500" i="1">
                          <a:solidFill>
                            <a:srgbClr val="5E5E5E"/>
                          </a:solidFill>
                          <a:latin typeface="Cambria Math" panose="02040503050406030204" pitchFamily="18" charset="0"/>
                        </a:rPr>
                        <m:t>r</m:t>
                      </m:r>
                      <m:r>
                        <a:rPr xmlns:a="http://schemas.openxmlformats.org/drawingml/2006/main" sz="4500" i="1">
                          <a:solidFill>
                            <a:srgbClr val="5E5E5E"/>
                          </a:solidFill>
                          <a:latin typeface="Cambria Math" panose="02040503050406030204" pitchFamily="18" charset="0"/>
                        </a:rPr>
                        <m:t>e</m:t>
                      </m:r>
                      <m:r>
                        <a:rPr xmlns:a="http://schemas.openxmlformats.org/drawingml/2006/main" sz="4500" i="1">
                          <a:solidFill>
                            <a:srgbClr val="5E5E5E"/>
                          </a:solidFill>
                          <a:latin typeface="Cambria Math" panose="02040503050406030204" pitchFamily="18" charset="0"/>
                        </a:rPr>
                        <m:t>-</m:t>
                      </m:r>
                      <m:r>
                        <a:rPr xmlns:a="http://schemas.openxmlformats.org/drawingml/2006/main" sz="4500" i="1">
                          <a:solidFill>
                            <a:srgbClr val="5E5E5E"/>
                          </a:solidFill>
                          <a:latin typeface="Cambria Math" panose="02040503050406030204" pitchFamily="18" charset="0"/>
                        </a:rPr>
                        <m:t>m</m:t>
                      </m:r>
                      <m:r>
                        <a:rPr xmlns:a="http://schemas.openxmlformats.org/drawingml/2006/main" sz="4500" i="1">
                          <a:solidFill>
                            <a:srgbClr val="5E5E5E"/>
                          </a:solidFill>
                          <a:latin typeface="Cambria Math" panose="02040503050406030204" pitchFamily="18" charset="0"/>
                        </a:rPr>
                        <m:t>e</m:t>
                      </m:r>
                      <m:r>
                        <a:rPr xmlns:a="http://schemas.openxmlformats.org/drawingml/2006/main" sz="4500" i="1">
                          <a:solidFill>
                            <a:srgbClr val="5E5E5E"/>
                          </a:solidFill>
                          <a:latin typeface="Cambria Math" panose="02040503050406030204" pitchFamily="18" charset="0"/>
                        </a:rPr>
                        <m:t>a</m:t>
                      </m:r>
                      <m:r>
                        <a:rPr xmlns:a="http://schemas.openxmlformats.org/drawingml/2006/main" sz="4500" i="1">
                          <a:solidFill>
                            <a:srgbClr val="5E5E5E"/>
                          </a:solidFill>
                          <a:latin typeface="Cambria Math" panose="02040503050406030204" pitchFamily="18" charset="0"/>
                        </a:rPr>
                        <m:t>n</m:t>
                      </m:r>
                      <m:r>
                        <a:rPr xmlns:a="http://schemas.openxmlformats.org/drawingml/2006/main" sz="4500" i="1">
                          <a:solidFill>
                            <a:srgbClr val="5E5E5E"/>
                          </a:solidFill>
                          <a:latin typeface="Cambria Math" panose="02040503050406030204" pitchFamily="18" charset="0"/>
                        </a:rPr>
                        <m:t>)</m:t>
                      </m:r>
                    </m:num>
                    <m:den>
                      <m:r>
                        <a:rPr xmlns:a="http://schemas.openxmlformats.org/drawingml/2006/main" sz="4500" i="1">
                          <a:solidFill>
                            <a:srgbClr val="5E5E5E"/>
                          </a:solidFill>
                          <a:latin typeface="Cambria Math" panose="02040503050406030204" pitchFamily="18" charset="0"/>
                        </a:rPr>
                        <m:t>σ</m:t>
                      </m:r>
                    </m:den>
                  </m:f>
                </m:oMath>
              </m:oMathPara>
            </a14:m>
            <a:endParaRPr sz="4500">
              <a:solidFill>
                <a:srgbClr val="5E5E5E"/>
              </a:solidFill>
            </a:endParaRPr>
          </a:p>
        </p:txBody>
      </p:sp>
      <p:sp>
        <p:nvSpPr>
          <p:cNvPr id="208" name="Equation"/>
          <p:cNvSpPr txBox="1"/>
          <p:nvPr/>
        </p:nvSpPr>
        <p:spPr>
          <a:xfrm>
            <a:off x="4026810" y="7695929"/>
            <a:ext cx="4150187" cy="18073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6200" i="1">
                          <a:solidFill>
                            <a:srgbClr val="5E5E5E"/>
                          </a:solidFill>
                          <a:latin typeface="Cambria Math" panose="02040503050406030204" pitchFamily="18" charset="0"/>
                        </a:rPr>
                        <m:t>z</m:t>
                      </m:r>
                    </m:e>
                    <m:sub>
                      <m:r>
                        <a:rPr xmlns:a="http://schemas.openxmlformats.org/drawingml/2006/main" sz="6200" i="1">
                          <a:solidFill>
                            <a:srgbClr val="5E5E5E"/>
                          </a:solidFill>
                          <a:latin typeface="Cambria Math" panose="02040503050406030204" pitchFamily="18" charset="0"/>
                        </a:rPr>
                        <m:t>i</m:t>
                      </m:r>
                    </m:sub>
                  </m:sSub>
                  <m:r>
                    <a:rPr xmlns:a="http://schemas.openxmlformats.org/drawingml/2006/main" sz="6200" i="1">
                      <a:solidFill>
                        <a:srgbClr val="5E5E5E"/>
                      </a:solidFill>
                      <a:latin typeface="Cambria Math" panose="02040503050406030204" pitchFamily="18" charset="0"/>
                    </a:rPr>
                    <m:t>=</m:t>
                  </m:r>
                  <m:f>
                    <m:fPr>
                      <m:ctrlPr>
                        <a:rPr xmlns:a="http://schemas.openxmlformats.org/drawingml/2006/main" sz="6200" i="1">
                          <a:solidFill>
                            <a:srgbClr val="5E5E5E"/>
                          </a:solidFill>
                          <a:latin typeface="Cambria Math" panose="02040503050406030204" pitchFamily="18" charset="0"/>
                        </a:rPr>
                      </m:ctrlPr>
                      <m:type m:val="bar"/>
                    </m:fPr>
                    <m:num>
                      <m:r>
                        <a:rPr xmlns:a="http://schemas.openxmlformats.org/drawingml/2006/main" sz="6200" i="1">
                          <a:solidFill>
                            <a:srgbClr val="5E5E5E"/>
                          </a:solidFill>
                          <a:latin typeface="Cambria Math" panose="02040503050406030204" pitchFamily="18" charset="0"/>
                        </a:rPr>
                        <m:t>(</m:t>
                      </m:r>
                      <m:sSub>
                        <m:e>
                          <m:r>
                            <a:rPr xmlns:a="http://schemas.openxmlformats.org/drawingml/2006/main" sz="6200" i="1">
                              <a:solidFill>
                                <a:srgbClr val="5E5E5E"/>
                              </a:solidFill>
                              <a:latin typeface="Cambria Math" panose="02040503050406030204" pitchFamily="18" charset="0"/>
                            </a:rPr>
                            <m:t>X</m:t>
                          </m:r>
                        </m:e>
                        <m:sub>
                          <m:r>
                            <a:rPr xmlns:a="http://schemas.openxmlformats.org/drawingml/2006/main" sz="6200" i="1">
                              <a:solidFill>
                                <a:srgbClr val="5E5E5E"/>
                              </a:solidFill>
                              <a:latin typeface="Cambria Math" panose="02040503050406030204" pitchFamily="18" charset="0"/>
                            </a:rPr>
                            <m:t>i</m:t>
                          </m:r>
                        </m:sub>
                      </m:sSub>
                      <m:r>
                        <a:rPr xmlns:a="http://schemas.openxmlformats.org/drawingml/2006/main" sz="6200" i="1">
                          <a:solidFill>
                            <a:srgbClr val="5E5E5E"/>
                          </a:solidFill>
                          <a:latin typeface="Cambria Math" panose="02040503050406030204" pitchFamily="18" charset="0"/>
                        </a:rPr>
                        <m:t>-</m:t>
                      </m:r>
                      <m:bar>
                        <m:barPr>
                          <m:ctrlPr>
                            <a:rPr xmlns:a="http://schemas.openxmlformats.org/drawingml/2006/main" sz="6200" i="1">
                              <a:solidFill>
                                <a:srgbClr val="5E5E5E"/>
                              </a:solidFill>
                              <a:latin typeface="Cambria Math" panose="02040503050406030204" pitchFamily="18" charset="0"/>
                            </a:rPr>
                          </m:ctrlPr>
                          <m:pos m:val="top"/>
                        </m:barPr>
                        <m:e>
                          <m:r>
                            <a:rPr xmlns:a="http://schemas.openxmlformats.org/drawingml/2006/main" sz="6200" i="1">
                              <a:solidFill>
                                <a:srgbClr val="5E5E5E"/>
                              </a:solidFill>
                              <a:latin typeface="Cambria Math" panose="02040503050406030204" pitchFamily="18" charset="0"/>
                            </a:rPr>
                            <m:t>X</m:t>
                          </m:r>
                        </m:e>
                      </m:bar>
                      <m:r>
                        <a:rPr xmlns:a="http://schemas.openxmlformats.org/drawingml/2006/main" sz="6200" i="1">
                          <a:solidFill>
                            <a:srgbClr val="5E5E5E"/>
                          </a:solidFill>
                          <a:latin typeface="Cambria Math" panose="02040503050406030204" pitchFamily="18" charset="0"/>
                        </a:rPr>
                        <m:t>)</m:t>
                      </m:r>
                    </m:num>
                    <m:den>
                      <m:limUpp>
                        <m:e>
                          <m:r>
                            <a:rPr xmlns:a="http://schemas.openxmlformats.org/drawingml/2006/main" sz="6200" i="1">
                              <a:solidFill>
                                <a:srgbClr val="5E5E5E"/>
                              </a:solidFill>
                              <a:latin typeface="Cambria Math" panose="02040503050406030204" pitchFamily="18" charset="0"/>
                            </a:rPr>
                            <m:t>σ</m:t>
                          </m:r>
                        </m:e>
                        <m:lim>
                          <m:r>
                            <a:rPr xmlns:a="http://schemas.openxmlformats.org/drawingml/2006/main" sz="6200" i="1">
                              <a:solidFill>
                                <a:srgbClr val="5E5E5E"/>
                              </a:solidFill>
                              <a:latin typeface="Cambria Math" panose="02040503050406030204" pitchFamily="18" charset="0"/>
                            </a:rPr>
                            <m:t>̂</m:t>
                          </m:r>
                        </m:lim>
                      </m:limUpp>
                    </m:den>
                  </m:f>
                </m:oMath>
              </m:oMathPara>
            </a14:m>
            <a:endParaRPr sz="6200">
              <a:solidFill>
                <a:srgbClr val="5E5E5E"/>
              </a:solidFill>
            </a:endParaRPr>
          </a:p>
        </p:txBody>
      </p:sp>
      <p:sp>
        <p:nvSpPr>
          <p:cNvPr id="209" name="Equation"/>
          <p:cNvSpPr txBox="1"/>
          <p:nvPr/>
        </p:nvSpPr>
        <p:spPr>
          <a:xfrm>
            <a:off x="13935491" y="6048489"/>
            <a:ext cx="7904609" cy="20554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7500" i="1">
                          <a:solidFill>
                            <a:srgbClr val="5E5E5E"/>
                          </a:solidFill>
                          <a:latin typeface="Cambria Math" panose="02040503050406030204" pitchFamily="18" charset="0"/>
                        </a:rPr>
                        <m:t>z</m:t>
                      </m:r>
                    </m:e>
                    <m:sub>
                      <m:r>
                        <a:rPr xmlns:a="http://schemas.openxmlformats.org/drawingml/2006/main" sz="7500" i="1">
                          <a:solidFill>
                            <a:srgbClr val="5E5E5E"/>
                          </a:solidFill>
                          <a:latin typeface="Cambria Math" panose="02040503050406030204" pitchFamily="18" charset="0"/>
                        </a:rPr>
                        <m:t>i</m:t>
                      </m:r>
                    </m:sub>
                  </m:sSub>
                  <m:r>
                    <a:rPr xmlns:a="http://schemas.openxmlformats.org/drawingml/2006/main" sz="7500" i="1">
                      <a:solidFill>
                        <a:srgbClr val="5E5E5E"/>
                      </a:solidFill>
                      <a:latin typeface="Cambria Math" panose="02040503050406030204" pitchFamily="18" charset="0"/>
                    </a:rPr>
                    <m:t>=</m:t>
                  </m:r>
                  <m:f>
                    <m:fPr>
                      <m:ctrlPr>
                        <a:rPr xmlns:a="http://schemas.openxmlformats.org/drawingml/2006/main" sz="7500" i="1">
                          <a:solidFill>
                            <a:srgbClr val="5E5E5E"/>
                          </a:solidFill>
                          <a:latin typeface="Cambria Math" panose="02040503050406030204" pitchFamily="18" charset="0"/>
                        </a:rPr>
                      </m:ctrlPr>
                      <m:type m:val="bar"/>
                    </m:fPr>
                    <m:num>
                      <m:r>
                        <a:rPr xmlns:a="http://schemas.openxmlformats.org/drawingml/2006/main" sz="7500" i="1">
                          <a:solidFill>
                            <a:srgbClr val="5E5E5E"/>
                          </a:solidFill>
                          <a:latin typeface="Cambria Math" panose="02040503050406030204" pitchFamily="18" charset="0"/>
                        </a:rPr>
                        <m:t>(</m:t>
                      </m:r>
                      <m:r>
                        <a:rPr xmlns:a="http://schemas.openxmlformats.org/drawingml/2006/main" sz="7500" i="1">
                          <a:solidFill>
                            <a:srgbClr val="5E5E5E"/>
                          </a:solidFill>
                          <a:latin typeface="Cambria Math" panose="02040503050406030204" pitchFamily="18" charset="0"/>
                        </a:rPr>
                        <m:t>35</m:t>
                      </m:r>
                      <m:r>
                        <a:rPr xmlns:a="http://schemas.openxmlformats.org/drawingml/2006/main" sz="7500" i="1">
                          <a:solidFill>
                            <a:srgbClr val="5E5E5E"/>
                          </a:solidFill>
                          <a:latin typeface="Cambria Math" panose="02040503050406030204" pitchFamily="18" charset="0"/>
                        </a:rPr>
                        <m:t>-</m:t>
                      </m:r>
                      <m:r>
                        <a:rPr xmlns:a="http://schemas.openxmlformats.org/drawingml/2006/main" sz="7500" i="1">
                          <a:solidFill>
                            <a:srgbClr val="5E5E5E"/>
                          </a:solidFill>
                          <a:latin typeface="Cambria Math" panose="02040503050406030204" pitchFamily="18" charset="0"/>
                        </a:rPr>
                        <m:t>17</m:t>
                      </m:r>
                      <m:r>
                        <a:rPr xmlns:a="http://schemas.openxmlformats.org/drawingml/2006/main" sz="7500" i="1">
                          <a:solidFill>
                            <a:srgbClr val="5E5E5E"/>
                          </a:solidFill>
                          <a:latin typeface="Cambria Math" panose="02040503050406030204" pitchFamily="18" charset="0"/>
                        </a:rPr>
                        <m:t>)</m:t>
                      </m:r>
                    </m:num>
                    <m:den>
                      <m:r>
                        <a:rPr xmlns:a="http://schemas.openxmlformats.org/drawingml/2006/main" sz="7500" i="1">
                          <a:solidFill>
                            <a:srgbClr val="5E5E5E"/>
                          </a:solidFill>
                          <a:latin typeface="Cambria Math" panose="02040503050406030204" pitchFamily="18" charset="0"/>
                        </a:rPr>
                        <m:t>5</m:t>
                      </m:r>
                    </m:den>
                  </m:f>
                  <m:r>
                    <a:rPr xmlns:a="http://schemas.openxmlformats.org/drawingml/2006/main" sz="7500" i="1">
                      <a:solidFill>
                        <a:srgbClr val="5E5E5E"/>
                      </a:solidFill>
                      <a:latin typeface="Cambria Math" panose="02040503050406030204" pitchFamily="18" charset="0"/>
                    </a:rPr>
                    <m:t>=</m:t>
                  </m:r>
                  <m:r>
                    <a:rPr xmlns:a="http://schemas.openxmlformats.org/drawingml/2006/main" sz="7500" i="1">
                      <a:solidFill>
                        <a:srgbClr val="5E5E5E"/>
                      </a:solidFill>
                      <a:latin typeface="Cambria Math" panose="02040503050406030204" pitchFamily="18" charset="0"/>
                    </a:rPr>
                    <m:t>3.6</m:t>
                  </m:r>
                </m:oMath>
              </m:oMathPara>
            </a14:m>
            <a:endParaRPr sz="7500">
              <a:solidFill>
                <a:srgbClr val="5E5E5E"/>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Image" descr="Image"/>
          <p:cNvPicPr>
            <a:picLocks noChangeAspect="1"/>
          </p:cNvPicPr>
          <p:nvPr/>
        </p:nvPicPr>
        <p:blipFill>
          <a:blip r:embed="rId2">
            <a:extLst/>
          </a:blip>
          <a:stretch>
            <a:fillRect/>
          </a:stretch>
        </p:blipFill>
        <p:spPr>
          <a:xfrm>
            <a:off x="7999829" y="-1"/>
            <a:ext cx="9601201" cy="13716001"/>
          </a:xfrm>
          <a:prstGeom prst="rect">
            <a:avLst/>
          </a:prstGeom>
          <a:ln w="12700">
            <a:miter lim="400000"/>
          </a:ln>
        </p:spPr>
      </p:pic>
      <p:sp>
        <p:nvSpPr>
          <p:cNvPr id="212" name="Correlations"/>
          <p:cNvSpPr txBox="1"/>
          <p:nvPr>
            <p:ph type="title"/>
          </p:nvPr>
        </p:nvSpPr>
        <p:spPr>
          <a:prstGeom prst="rect">
            <a:avLst/>
          </a:prstGeom>
        </p:spPr>
        <p:txBody>
          <a:bodyPr/>
          <a:lstStyle/>
          <a:p>
            <a:pPr/>
            <a:r>
              <a:t>Correlations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obability Theory"/>
          <p:cNvSpPr txBox="1"/>
          <p:nvPr>
            <p:ph type="title"/>
          </p:nvPr>
        </p:nvSpPr>
        <p:spPr>
          <a:prstGeom prst="rect">
            <a:avLst/>
          </a:prstGeom>
        </p:spPr>
        <p:txBody>
          <a:bodyPr/>
          <a:lstStyle/>
          <a:p>
            <a:pPr/>
            <a:r>
              <a:t>Probability Theory</a:t>
            </a:r>
          </a:p>
        </p:txBody>
      </p:sp>
      <p:sp>
        <p:nvSpPr>
          <p:cNvPr id="215" name="Inferential statistics provides the tools that we need to answer these sorts of questions, and since these kinds of questions lie at the heart of the scientific enterprise.…"/>
          <p:cNvSpPr txBox="1"/>
          <p:nvPr>
            <p:ph type="body" idx="1"/>
          </p:nvPr>
        </p:nvSpPr>
        <p:spPr>
          <a:xfrm>
            <a:off x="1206499" y="2583637"/>
            <a:ext cx="21971001" cy="8881444"/>
          </a:xfrm>
          <a:prstGeom prst="rect">
            <a:avLst/>
          </a:prstGeom>
        </p:spPr>
        <p:txBody>
          <a:bodyPr/>
          <a:lstStyle/>
          <a:p>
            <a:pPr marL="0" indent="0">
              <a:buSzTx/>
              <a:buNone/>
            </a:pPr>
            <a:r>
              <a:rPr b="1" i="1"/>
              <a:t>Inferential statistics</a:t>
            </a:r>
            <a:r>
              <a:t> provides the tools that we need to answer these sorts of questions, and since these kinds of questions lie at the heart of the scientific enterprise.</a:t>
            </a:r>
          </a:p>
          <a:p>
            <a:pPr marL="0" indent="0">
              <a:buSzTx/>
              <a:buNone/>
            </a:pPr>
          </a:p>
          <a:p>
            <a:pPr marL="0" indent="0">
              <a:buSzTx/>
              <a:buNone/>
            </a:pPr>
            <a:r>
              <a:t> However, the theory of statistical inference is built on top of </a:t>
            </a:r>
            <a:r>
              <a:rPr b="1" i="1"/>
              <a:t>probability theory</a:t>
            </a:r>
            <a:endParaRPr b="1" i="1"/>
          </a:p>
          <a:p>
            <a:pPr marL="0" indent="0">
              <a:buSzTx/>
              <a:buNone/>
            </a:pPr>
            <a:endParaRPr b="1" i="1"/>
          </a:p>
          <a:p>
            <a:pPr marL="0" indent="0">
              <a:buSzTx/>
              <a:buNone/>
            </a:pPr>
            <a:r>
              <a:rPr i="1"/>
              <a:t>All statistical theory is built upon probability but most staticians dont agree what probability is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What is probability"/>
          <p:cNvSpPr txBox="1"/>
          <p:nvPr>
            <p:ph type="title"/>
          </p:nvPr>
        </p:nvSpPr>
        <p:spPr>
          <a:prstGeom prst="rect">
            <a:avLst/>
          </a:prstGeom>
        </p:spPr>
        <p:txBody>
          <a:bodyPr/>
          <a:lstStyle/>
          <a:p>
            <a:pPr/>
            <a:r>
              <a:t>What is probability</a:t>
            </a:r>
          </a:p>
        </p:txBody>
      </p:sp>
      <p:sp>
        <p:nvSpPr>
          <p:cNvPr id="218" name="They’re robot teams, so I can make them play over and over again, and if I did that, Arduino Arsenal would win 8 out of every 10 games on average. [Odds]…"/>
          <p:cNvSpPr txBox="1"/>
          <p:nvPr>
            <p:ph type="body" idx="1"/>
          </p:nvPr>
        </p:nvSpPr>
        <p:spPr>
          <a:xfrm>
            <a:off x="1206500" y="3168666"/>
            <a:ext cx="21971000" cy="6658243"/>
          </a:xfrm>
          <a:prstGeom prst="rect">
            <a:avLst/>
          </a:prstGeom>
        </p:spPr>
        <p:txBody>
          <a:bodyPr/>
          <a:lstStyle/>
          <a:p>
            <a:pPr marL="457200" indent="-317500" defTabSz="457200">
              <a:lnSpc>
                <a:spcPct val="100000"/>
              </a:lnSpc>
              <a:spcBef>
                <a:spcPts val="0"/>
              </a:spcBef>
              <a:buClr>
                <a:srgbClr val="333333"/>
              </a:buClr>
              <a:buFont typeface="Helvetica Neue"/>
              <a:defRPr sz="3200">
                <a:solidFill>
                  <a:srgbClr val="333333"/>
                </a:solidFill>
              </a:defRPr>
            </a:pPr>
            <a:r>
              <a:t>They’re robot teams, so I can make them play over and over again, and if I did that, </a:t>
            </a:r>
            <a:r>
              <a:rPr i="1"/>
              <a:t>Arduino Arsenal</a:t>
            </a:r>
            <a:r>
              <a:t> would win 8 out of every 10 games on average. </a:t>
            </a:r>
            <a:r>
              <a:rPr b="1"/>
              <a:t>[Odds]</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For any given game, I would only agree that betting on this game is only “fair” if a $1 bet on </a:t>
            </a:r>
            <a:r>
              <a:rPr i="1"/>
              <a:t>C Milan</a:t>
            </a:r>
            <a:r>
              <a:t> gives a $5 payoff (i.e. I get my $1 back plus a $4 reward for being correct), as would a $4 bet on </a:t>
            </a:r>
            <a:r>
              <a:rPr i="1"/>
              <a:t>Arduino Arsenal</a:t>
            </a:r>
            <a:r>
              <a:t> (i.e., my $4 bet plus a $1 reward). </a:t>
            </a:r>
            <a:r>
              <a:rPr b="1"/>
              <a:t>[Expectations]</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My subjective “belief” or “confidence” in an </a:t>
            </a:r>
            <a:r>
              <a:rPr i="1"/>
              <a:t>Arduino Arsenal</a:t>
            </a:r>
            <a:r>
              <a:t> victory is four times as strong as my belief in a </a:t>
            </a:r>
            <a:r>
              <a:rPr i="1"/>
              <a:t>C Milan</a:t>
            </a:r>
            <a:r>
              <a:t> victory </a:t>
            </a:r>
            <a:r>
              <a:rPr b="1"/>
              <a:t>[Beliefs]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Frequentist"/>
          <p:cNvSpPr txBox="1"/>
          <p:nvPr>
            <p:ph type="title"/>
          </p:nvPr>
        </p:nvSpPr>
        <p:spPr>
          <a:prstGeom prst="rect">
            <a:avLst/>
          </a:prstGeom>
        </p:spPr>
        <p:txBody>
          <a:bodyPr/>
          <a:lstStyle/>
          <a:p>
            <a:pPr/>
            <a:r>
              <a:t>Frequentist</a:t>
            </a:r>
          </a:p>
        </p:txBody>
      </p:sp>
      <p:sp>
        <p:nvSpPr>
          <p:cNvPr id="221" name="The more dominant view in statistics, is referred to as the frequentist view, and it defines probability as a long-run frequency."/>
          <p:cNvSpPr txBox="1"/>
          <p:nvPr>
            <p:ph type="body" idx="1"/>
          </p:nvPr>
        </p:nvSpPr>
        <p:spPr>
          <a:xfrm>
            <a:off x="1206500" y="3168666"/>
            <a:ext cx="21971000" cy="6658243"/>
          </a:xfrm>
          <a:prstGeom prst="rect">
            <a:avLst/>
          </a:prstGeom>
        </p:spPr>
        <p:txBody>
          <a:bodyPr/>
          <a:lstStyle/>
          <a:p>
            <a:pPr marL="457200" indent="-317500" defTabSz="457200">
              <a:lnSpc>
                <a:spcPct val="100000"/>
              </a:lnSpc>
              <a:spcBef>
                <a:spcPts val="0"/>
              </a:spcBef>
              <a:buClr>
                <a:srgbClr val="333333"/>
              </a:buClr>
              <a:buFont typeface="Helvetica Neue"/>
              <a:defRPr sz="3200">
                <a:solidFill>
                  <a:srgbClr val="333333"/>
                </a:solidFill>
              </a:defRPr>
            </a:pPr>
            <a:r>
              <a:t>The more dominant view in statistics, is referred to as the </a:t>
            </a:r>
            <a:r>
              <a:rPr b="1" i="1"/>
              <a:t>frequentist view</a:t>
            </a:r>
            <a:r>
              <a:t>, and it defines probability as a </a:t>
            </a:r>
            <a:r>
              <a:rPr b="1" i="1"/>
              <a:t>long-run frequency</a:t>
            </a:r>
            <a:r>
              <a:t>. </a:t>
            </a:r>
          </a:p>
        </p:txBody>
      </p:sp>
      <p:pic>
        <p:nvPicPr>
          <p:cNvPr id="222" name="Image" descr="Image"/>
          <p:cNvPicPr>
            <a:picLocks noChangeAspect="1"/>
          </p:cNvPicPr>
          <p:nvPr/>
        </p:nvPicPr>
        <p:blipFill>
          <a:blip r:embed="rId2">
            <a:extLst/>
          </a:blip>
          <a:stretch>
            <a:fillRect/>
          </a:stretch>
        </p:blipFill>
        <p:spPr>
          <a:xfrm>
            <a:off x="7401784" y="4521363"/>
            <a:ext cx="10794409" cy="771029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Pros"/>
          <p:cNvSpPr txBox="1"/>
          <p:nvPr>
            <p:ph type="title"/>
          </p:nvPr>
        </p:nvSpPr>
        <p:spPr>
          <a:prstGeom prst="rect">
            <a:avLst/>
          </a:prstGeom>
        </p:spPr>
        <p:txBody>
          <a:bodyPr/>
          <a:lstStyle/>
          <a:p>
            <a:pPr/>
            <a:r>
              <a:t>Pros</a:t>
            </a:r>
          </a:p>
        </p:txBody>
      </p:sp>
      <p:sp>
        <p:nvSpPr>
          <p:cNvPr id="225" name="Firstly, it is objective: the probability of an event is necessarily grounded in the world. The only way that probability statements can make sense is if they refer to (a sequence of) events that occur in the physical universe.…"/>
          <p:cNvSpPr txBox="1"/>
          <p:nvPr>
            <p:ph type="body" idx="1"/>
          </p:nvPr>
        </p:nvSpPr>
        <p:spPr>
          <a:xfrm>
            <a:off x="1206500" y="3168666"/>
            <a:ext cx="21971000" cy="9435575"/>
          </a:xfrm>
          <a:prstGeom prst="rect">
            <a:avLst/>
          </a:prstGeom>
        </p:spPr>
        <p:txBody>
          <a:bodyPr/>
          <a:lstStyle/>
          <a:p>
            <a:pPr marL="457200" indent="-317500" defTabSz="457200">
              <a:lnSpc>
                <a:spcPct val="100000"/>
              </a:lnSpc>
              <a:spcBef>
                <a:spcPts val="0"/>
              </a:spcBef>
              <a:buClr>
                <a:srgbClr val="333333"/>
              </a:buClr>
              <a:buFont typeface="Helvetica Neue"/>
              <a:defRPr sz="3200">
                <a:solidFill>
                  <a:srgbClr val="333333"/>
                </a:solidFill>
              </a:defRPr>
            </a:pPr>
            <a:r>
              <a:t>Firstly, it is objective: the probability of an event is </a:t>
            </a:r>
            <a:r>
              <a:rPr i="1"/>
              <a:t>necessarily</a:t>
            </a:r>
            <a:r>
              <a:t> grounded in the world. The only way that probability statements can make sense is if they refer to (a sequence of) events that occur in the physical universe.</a:t>
            </a:r>
            <a:endParaRPr sz="1360">
              <a:solidFill>
                <a:srgbClr val="4183C4"/>
              </a:solidFill>
            </a:endParaRPr>
          </a:p>
          <a:p>
            <a:pPr marL="457200" indent="-317500" defTabSz="457200">
              <a:lnSpc>
                <a:spcPct val="100000"/>
              </a:lnSpc>
              <a:spcBef>
                <a:spcPts val="0"/>
              </a:spcBef>
              <a:buClr>
                <a:srgbClr val="333333"/>
              </a:buClr>
              <a:buFont typeface="Helvetica Neue"/>
              <a:defRPr sz="3200">
                <a:solidFill>
                  <a:srgbClr val="333333"/>
                </a:solidFill>
              </a:defRPr>
            </a:pPr>
            <a:endParaRPr sz="1360">
              <a:solidFill>
                <a:srgbClr val="4183C4"/>
              </a:solidFill>
            </a:endParaRPr>
          </a:p>
          <a:p>
            <a:pPr marL="457200" indent="-317500" defTabSz="457200">
              <a:lnSpc>
                <a:spcPct val="100000"/>
              </a:lnSpc>
              <a:spcBef>
                <a:spcPts val="0"/>
              </a:spcBef>
              <a:buClr>
                <a:srgbClr val="333333"/>
              </a:buClr>
              <a:buFont typeface="Helvetica Neue"/>
              <a:defRPr sz="3200">
                <a:solidFill>
                  <a:srgbClr val="333333"/>
                </a:solidFill>
              </a:defRPr>
            </a:pPr>
            <a:endParaRPr sz="1360">
              <a:solidFill>
                <a:srgbClr val="4183C4"/>
              </a:solidFill>
            </a:endParaRPr>
          </a:p>
          <a:p>
            <a:pPr marL="457200" indent="-317500" defTabSz="457200">
              <a:lnSpc>
                <a:spcPct val="100000"/>
              </a:lnSpc>
              <a:spcBef>
                <a:spcPts val="0"/>
              </a:spcBef>
              <a:buClr>
                <a:srgbClr val="333333"/>
              </a:buClr>
              <a:buFont typeface="Helvetica Neue"/>
              <a:defRPr sz="3200">
                <a:solidFill>
                  <a:srgbClr val="333333"/>
                </a:solidFill>
              </a:defRPr>
            </a:pPr>
            <a:endParaRPr sz="1360">
              <a:solidFill>
                <a:srgbClr val="4183C4"/>
              </a:solidFill>
            </a:endParaRPr>
          </a:p>
          <a:p>
            <a:pPr marL="457200" indent="-317500" defTabSz="457200">
              <a:lnSpc>
                <a:spcPct val="100000"/>
              </a:lnSpc>
              <a:spcBef>
                <a:spcPts val="0"/>
              </a:spcBef>
              <a:buClr>
                <a:srgbClr val="333333"/>
              </a:buClr>
              <a:buFont typeface="Helvetica Neue"/>
              <a:defRPr sz="3200">
                <a:solidFill>
                  <a:srgbClr val="333333"/>
                </a:solidFill>
              </a:defRPr>
            </a:pPr>
            <a:r>
              <a:t>Secondly, it is unambiguous: any two people watching the same sequence of events unfold, trying to calculate the probability of an event</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Firstly, infinite sequences don’t exist in the physical world.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The frequentist definition has a narrow scope. Frequentist probability genuinely </a:t>
            </a:r>
            <a:r>
              <a:rPr i="1"/>
              <a:t>forbids</a:t>
            </a:r>
            <a:r>
              <a:t> us from making probability statements about a single event.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“There is a category of days for which I predict a 60% chance of rain; if we look only across those days for which I make this prediction, then on 60% of those days it will actually rain”</a:t>
            </a:r>
          </a:p>
        </p:txBody>
      </p:sp>
      <p:sp>
        <p:nvSpPr>
          <p:cNvPr id="226" name="Cons"/>
          <p:cNvSpPr txBox="1"/>
          <p:nvPr/>
        </p:nvSpPr>
        <p:spPr>
          <a:xfrm>
            <a:off x="1648245" y="6435016"/>
            <a:ext cx="2707260"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70" sz="8500">
                <a:solidFill>
                  <a:schemeClr val="accent1">
                    <a:hueOff val="114395"/>
                    <a:lumOff val="-24975"/>
                  </a:schemeClr>
                </a:solidFill>
              </a:defRPr>
            </a:lvl1pPr>
          </a:lstStyle>
          <a:p>
            <a:pPr/>
            <a:r>
              <a:t>Cons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Bayesian"/>
          <p:cNvSpPr txBox="1"/>
          <p:nvPr>
            <p:ph type="title"/>
          </p:nvPr>
        </p:nvSpPr>
        <p:spPr>
          <a:prstGeom prst="rect">
            <a:avLst/>
          </a:prstGeom>
        </p:spPr>
        <p:txBody>
          <a:bodyPr/>
          <a:lstStyle/>
          <a:p>
            <a:pPr/>
            <a:r>
              <a:t>Bayesian</a:t>
            </a:r>
          </a:p>
        </p:txBody>
      </p:sp>
      <p:sp>
        <p:nvSpPr>
          <p:cNvPr id="229" name="The Bayesian view of probability is often called the subjectivist view, and it is a minority view among statisticians, but one that has been steadily gaining traction for the last several decades.…"/>
          <p:cNvSpPr txBox="1"/>
          <p:nvPr>
            <p:ph type="body" idx="1"/>
          </p:nvPr>
        </p:nvSpPr>
        <p:spPr>
          <a:xfrm>
            <a:off x="1206500" y="3168666"/>
            <a:ext cx="21971000" cy="9378992"/>
          </a:xfrm>
          <a:prstGeom prst="rect">
            <a:avLst/>
          </a:prstGeom>
        </p:spPr>
        <p:txBody>
          <a:bodyPr/>
          <a:lstStyle/>
          <a:p>
            <a:pPr marL="457200" indent="-317500" defTabSz="457200">
              <a:lnSpc>
                <a:spcPct val="100000"/>
              </a:lnSpc>
              <a:spcBef>
                <a:spcPts val="0"/>
              </a:spcBef>
              <a:buClr>
                <a:srgbClr val="333333"/>
              </a:buClr>
              <a:buFont typeface="Helvetica Neue"/>
              <a:defRPr sz="3200">
                <a:solidFill>
                  <a:srgbClr val="333333"/>
                </a:solidFill>
              </a:defRPr>
            </a:pPr>
            <a:r>
              <a:t>The </a:t>
            </a:r>
            <a:r>
              <a:rPr b="1" i="1"/>
              <a:t>Bayesian view</a:t>
            </a:r>
            <a:r>
              <a:t> of probability is often called the subjectivist view, and it is a minority view among statisticians, but one that has been steadily gaining traction for the last several decades.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The most common way of thinking about subjective probability is to define the probability of an event as the </a:t>
            </a:r>
            <a:r>
              <a:rPr b="1" i="1"/>
              <a:t>degree of belief</a:t>
            </a:r>
            <a:r>
              <a:t> that an intelligent and rational agent assigns to that truth of that event.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The main </a:t>
            </a:r>
            <a:r>
              <a:rPr b="1"/>
              <a:t>advantage</a:t>
            </a:r>
            <a:r>
              <a:t> is that it allows you to assign probabilities to any event you want to. You don’t need to be limited to those events that are repeatable.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The main </a:t>
            </a:r>
            <a:r>
              <a:rPr b="1"/>
              <a:t>disadvantage</a:t>
            </a:r>
            <a:r>
              <a:t> (to many people) is that we can’t be purely objective – specifying a probability requires us to specify an entity that has the relevant degree of belief. This entity might be a human, an alien, a robot, or even a statistician, but there has to be an intelligent agent out there that believes in things. </a:t>
            </a: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p>
          <a:p>
            <a:pPr marL="457200" indent="-317500" defTabSz="457200">
              <a:lnSpc>
                <a:spcPct val="100000"/>
              </a:lnSpc>
              <a:spcBef>
                <a:spcPts val="0"/>
              </a:spcBef>
              <a:buClr>
                <a:srgbClr val="333333"/>
              </a:buClr>
              <a:buFont typeface="Helvetica Neue"/>
              <a:defRPr sz="3200">
                <a:solidFill>
                  <a:srgbClr val="333333"/>
                </a:solidFill>
              </a:defRPr>
            </a:pPr>
            <a:r>
              <a:t>To many people this is uncomfortable: it seems to make probability arbitrary.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Bayesian"/>
          <p:cNvSpPr txBox="1"/>
          <p:nvPr>
            <p:ph type="title"/>
          </p:nvPr>
        </p:nvSpPr>
        <p:spPr>
          <a:prstGeom prst="rect">
            <a:avLst/>
          </a:prstGeom>
        </p:spPr>
        <p:txBody>
          <a:bodyPr/>
          <a:lstStyle/>
          <a:p>
            <a:pPr/>
            <a:r>
              <a:t>Bayesian</a:t>
            </a:r>
          </a:p>
        </p:txBody>
      </p:sp>
      <p:sp>
        <p:nvSpPr>
          <p:cNvPr id="232" name="From a Bayesian perspective, statistical inference is all about belief revision.…"/>
          <p:cNvSpPr txBox="1"/>
          <p:nvPr>
            <p:ph type="body" idx="1"/>
          </p:nvPr>
        </p:nvSpPr>
        <p:spPr>
          <a:xfrm>
            <a:off x="1206500" y="3168666"/>
            <a:ext cx="21971000" cy="9378992"/>
          </a:xfrm>
          <a:prstGeom prst="rect">
            <a:avLst/>
          </a:prstGeom>
        </p:spPr>
        <p:txBody>
          <a:bodyPr/>
          <a:lstStyle/>
          <a:p>
            <a:pPr marL="615950" indent="-476250">
              <a:buClr>
                <a:srgbClr val="333333"/>
              </a:buClr>
              <a:buFont typeface="Helvetica Neue"/>
            </a:pPr>
            <a:r>
              <a:t>From a Bayesian perspective, statistical inference is all about </a:t>
            </a:r>
            <a:r>
              <a:rPr i="1"/>
              <a:t>belief revision</a:t>
            </a:r>
            <a:r>
              <a:t>.</a:t>
            </a:r>
          </a:p>
          <a:p>
            <a:pPr marL="615950" indent="-476250">
              <a:buClr>
                <a:srgbClr val="333333"/>
              </a:buClr>
              <a:buFont typeface="Helvetica Neue"/>
            </a:pPr>
            <a:r>
              <a:t>I start out with a set of candidate hypotheses</a:t>
            </a:r>
            <a:r>
              <a:rPr i="1" sz="1856">
                <a:latin typeface="Helvetica"/>
                <a:ea typeface="Helvetica"/>
                <a:cs typeface="Helvetica"/>
                <a:sym typeface="Helvetica"/>
              </a:rPr>
              <a:t>  </a:t>
            </a:r>
            <a:r>
              <a:t>H</a:t>
            </a:r>
            <a:r>
              <a:rPr baseline="-5999"/>
              <a:t>s</a:t>
            </a:r>
            <a:r>
              <a:t> about the world. </a:t>
            </a:r>
          </a:p>
          <a:p>
            <a:pPr marL="615950" indent="-476250">
              <a:buClr>
                <a:srgbClr val="333333"/>
              </a:buClr>
              <a:buFont typeface="Helvetica Neue"/>
            </a:pPr>
            <a:r>
              <a:t>I don’t know which of these hypotheses is true, but do I have some beliefs about which hypotheses are plausible and which are not.</a:t>
            </a:r>
          </a:p>
          <a:p>
            <a:pPr marL="615950" indent="-476250">
              <a:buClr>
                <a:srgbClr val="333333"/>
              </a:buClr>
              <a:buFont typeface="Helvetica Neue"/>
            </a:pPr>
            <a:r>
              <a:t>When I observe the data I have to revise those beliefs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descr="Image"/>
          <p:cNvPicPr>
            <a:picLocks noChangeAspect="1"/>
          </p:cNvPicPr>
          <p:nvPr>
            <p:ph type="pic" idx="21"/>
          </p:nvPr>
        </p:nvPicPr>
        <p:blipFill>
          <a:blip r:embed="rId2">
            <a:extLst/>
          </a:blip>
          <a:srcRect l="17609" t="0" r="17533" b="0"/>
          <a:stretch>
            <a:fillRect/>
          </a:stretch>
        </p:blipFill>
        <p:spPr>
          <a:xfrm>
            <a:off x="12192000" y="1270000"/>
            <a:ext cx="10922000" cy="11184435"/>
          </a:xfrm>
          <a:prstGeom prst="rect">
            <a:avLst/>
          </a:prstGeom>
        </p:spPr>
      </p:pic>
      <p:sp>
        <p:nvSpPr>
          <p:cNvPr id="156" name="Topics to cover"/>
          <p:cNvSpPr txBox="1"/>
          <p:nvPr>
            <p:ph type="title"/>
          </p:nvPr>
        </p:nvSpPr>
        <p:spPr>
          <a:xfrm>
            <a:off x="1206500" y="1270000"/>
            <a:ext cx="9779000" cy="1130285"/>
          </a:xfrm>
          <a:prstGeom prst="rect">
            <a:avLst/>
          </a:prstGeom>
        </p:spPr>
        <p:txBody>
          <a:bodyPr/>
          <a:lstStyle>
            <a:lvl1pPr defTabSz="1926287">
              <a:defRPr spc="-134" sz="6715"/>
            </a:lvl1pPr>
          </a:lstStyle>
          <a:p>
            <a:pPr/>
            <a:r>
              <a:t>Topics to cover</a:t>
            </a:r>
          </a:p>
        </p:txBody>
      </p:sp>
      <p:sp>
        <p:nvSpPr>
          <p:cNvPr id="157" name="Summarising Statistics…"/>
          <p:cNvSpPr txBox="1"/>
          <p:nvPr>
            <p:ph type="body" sz="half" idx="1"/>
          </p:nvPr>
        </p:nvSpPr>
        <p:spPr>
          <a:xfrm>
            <a:off x="1206499" y="2633280"/>
            <a:ext cx="9779002" cy="9812720"/>
          </a:xfrm>
          <a:prstGeom prst="rect">
            <a:avLst/>
          </a:prstGeom>
        </p:spPr>
        <p:txBody>
          <a:bodyPr/>
          <a:lstStyle/>
          <a:p>
            <a:pPr marL="621665" indent="-621665" defTabSz="734694">
              <a:buSzPct val="123000"/>
              <a:buChar char="•"/>
              <a:defRPr sz="4895">
                <a:solidFill>
                  <a:schemeClr val="accent3">
                    <a:hueOff val="914338"/>
                    <a:satOff val="31515"/>
                    <a:lumOff val="-30790"/>
                  </a:schemeClr>
                </a:solidFill>
              </a:defRPr>
            </a:pPr>
            <a:r>
              <a:t>Summarising Statistics</a:t>
            </a:r>
          </a:p>
          <a:p>
            <a:pPr marL="621665" indent="-621665" defTabSz="734694">
              <a:buSzPct val="123000"/>
              <a:buChar char="•"/>
              <a:defRPr sz="4895">
                <a:solidFill>
                  <a:schemeClr val="accent3">
                    <a:hueOff val="914338"/>
                    <a:satOff val="31515"/>
                    <a:lumOff val="-30790"/>
                  </a:schemeClr>
                </a:solidFill>
              </a:defRPr>
            </a:pPr>
            <a:r>
              <a:t>Probability Theory</a:t>
            </a:r>
          </a:p>
          <a:p>
            <a:pPr marL="621665" indent="-621665" defTabSz="734694">
              <a:buSzPct val="123000"/>
              <a:buChar char="•"/>
              <a:defRPr sz="4895">
                <a:solidFill>
                  <a:schemeClr val="accent3">
                    <a:hueOff val="914338"/>
                    <a:satOff val="31515"/>
                    <a:lumOff val="-30790"/>
                  </a:schemeClr>
                </a:solidFill>
              </a:defRPr>
            </a:pPr>
            <a:r>
              <a:t>Bayes Theorem</a:t>
            </a:r>
          </a:p>
          <a:p>
            <a:pPr marL="621665" indent="-621665" defTabSz="734694">
              <a:buSzPct val="123000"/>
              <a:buChar char="•"/>
              <a:defRPr b="0" sz="4895"/>
            </a:pPr>
            <a:r>
              <a:t>Distributions</a:t>
            </a:r>
          </a:p>
          <a:p>
            <a:pPr marL="621665" indent="-621665" defTabSz="734694">
              <a:buSzPct val="123000"/>
              <a:buChar char="•"/>
              <a:defRPr b="0" sz="4895"/>
            </a:pPr>
            <a:r>
              <a:t>Samples</a:t>
            </a:r>
          </a:p>
          <a:p>
            <a:pPr marL="621665" indent="-621665" defTabSz="734694">
              <a:buSzPct val="123000"/>
              <a:buChar char="•"/>
              <a:defRPr b="0" sz="4895"/>
            </a:pPr>
            <a:r>
              <a:t>Hypothesis Testing</a:t>
            </a:r>
          </a:p>
          <a:p>
            <a:pPr marL="621665" indent="-621665" defTabSz="734694">
              <a:buSzPct val="123000"/>
              <a:buChar char="•"/>
              <a:defRPr b="0" sz="4895"/>
            </a:pPr>
            <a:r>
              <a:t>Comparing means</a:t>
            </a:r>
          </a:p>
          <a:p>
            <a:pPr marL="621665" indent="-621665" defTabSz="734694">
              <a:buSzPct val="123000"/>
              <a:buChar char="•"/>
              <a:defRPr b="0" sz="4895"/>
            </a:pPr>
            <a:r>
              <a:t>Linear Regression</a:t>
            </a:r>
          </a:p>
          <a:p>
            <a:pPr marL="621665" indent="-621665" defTabSz="734694">
              <a:buSzPct val="123000"/>
              <a:buChar char="•"/>
              <a:defRPr b="0" sz="4895"/>
            </a:pPr>
            <a:r>
              <a:t>What is AI</a:t>
            </a:r>
          </a:p>
          <a:p>
            <a:pPr marL="621665" indent="-621665" defTabSz="734694">
              <a:buSzPct val="123000"/>
              <a:buChar char="•"/>
              <a:defRPr b="0" sz="4895"/>
            </a:pPr>
            <a:r>
              <a:t>Simple ML Overview</a:t>
            </a:r>
          </a:p>
          <a:p>
            <a:pPr marL="621665" indent="-621665" defTabSz="734694">
              <a:buSzPct val="123000"/>
              <a:buChar char="•"/>
              <a:defRPr b="0" sz="4895"/>
            </a:pPr>
            <a:r>
              <a:t>Deep Learning Overview</a:t>
            </a:r>
          </a:p>
          <a:p>
            <a:pPr marL="621665" indent="-621665" defTabSz="734694">
              <a:buSzPct val="123000"/>
              <a:buChar char="•"/>
              <a:defRPr b="0" sz="4895"/>
            </a:pPr>
            <a:r>
              <a:t>Reinforcement Learning Overview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ata"/>
          <p:cNvSpPr txBox="1"/>
          <p:nvPr>
            <p:ph type="title"/>
          </p:nvPr>
        </p:nvSpPr>
        <p:spPr>
          <a:prstGeom prst="rect">
            <a:avLst/>
          </a:prstGeom>
        </p:spPr>
        <p:txBody>
          <a:bodyPr/>
          <a:lstStyle/>
          <a:p>
            <a:pPr/>
            <a:r>
              <a:t>Data</a:t>
            </a:r>
          </a:p>
        </p:txBody>
      </p:sp>
      <p:sp>
        <p:nvSpPr>
          <p:cNvPr id="160" name="Slide bullet text"/>
          <p:cNvSpPr txBox="1"/>
          <p:nvPr>
            <p:ph type="body" idx="1"/>
          </p:nvPr>
        </p:nvSpPr>
        <p:spPr>
          <a:prstGeom prst="rect">
            <a:avLst/>
          </a:prstGeom>
        </p:spPr>
        <p:txBody>
          <a:bodyPr/>
          <a:lstStyle/>
          <a:p>
            <a:pPr/>
          </a:p>
        </p:txBody>
      </p:sp>
      <p:pic>
        <p:nvPicPr>
          <p:cNvPr id="161" name="Image" descr="Image"/>
          <p:cNvPicPr>
            <a:picLocks noChangeAspect="1"/>
          </p:cNvPicPr>
          <p:nvPr/>
        </p:nvPicPr>
        <p:blipFill>
          <a:blip r:embed="rId2">
            <a:extLst/>
          </a:blip>
          <a:stretch>
            <a:fillRect/>
          </a:stretch>
        </p:blipFill>
        <p:spPr>
          <a:xfrm>
            <a:off x="1828397" y="3132961"/>
            <a:ext cx="21522027" cy="1048709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ean"/>
          <p:cNvSpPr txBox="1"/>
          <p:nvPr>
            <p:ph type="title"/>
          </p:nvPr>
        </p:nvSpPr>
        <p:spPr>
          <a:prstGeom prst="rect">
            <a:avLst/>
          </a:prstGeom>
        </p:spPr>
        <p:txBody>
          <a:bodyPr/>
          <a:lstStyle/>
          <a:p>
            <a:pPr/>
            <a:r>
              <a:t>Mean</a:t>
            </a:r>
          </a:p>
        </p:txBody>
      </p:sp>
      <p:sp>
        <p:nvSpPr>
          <p:cNvPr id="164" name="Slide Subtitle"/>
          <p:cNvSpPr txBox="1"/>
          <p:nvPr>
            <p:ph type="body" idx="21"/>
          </p:nvPr>
        </p:nvSpPr>
        <p:spPr>
          <a:prstGeom prst="rect">
            <a:avLst/>
          </a:prstGeom>
        </p:spPr>
        <p:txBody>
          <a:bodyPr/>
          <a:lstStyle/>
          <a:p>
            <a:pPr/>
          </a:p>
        </p:txBody>
      </p:sp>
      <p:sp>
        <p:nvSpPr>
          <p:cNvPr id="165" name="Slide bullet text"/>
          <p:cNvSpPr txBox="1"/>
          <p:nvPr>
            <p:ph type="body" idx="1"/>
          </p:nvPr>
        </p:nvSpPr>
        <p:spPr>
          <a:prstGeom prst="rect">
            <a:avLst/>
          </a:prstGeom>
        </p:spPr>
        <p:txBody>
          <a:bodyPr/>
          <a:lstStyle/>
          <a:p>
            <a:pPr/>
          </a:p>
        </p:txBody>
      </p:sp>
      <p:graphicFrame>
        <p:nvGraphicFramePr>
          <p:cNvPr id="166" name="Table"/>
          <p:cNvGraphicFramePr/>
          <p:nvPr/>
        </p:nvGraphicFramePr>
        <p:xfrm>
          <a:off x="1317923" y="4123631"/>
          <a:ext cx="15225180" cy="82687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240534"/>
                <a:gridCol w="3508226"/>
                <a:gridCol w="5463719"/>
              </a:tblGrid>
              <a:tr h="1376001">
                <a:tc>
                  <a:txBody>
                    <a:bodyPr/>
                    <a:lstStyle/>
                    <a:p>
                      <a:pPr algn="l" defTabSz="457200"/>
                      <a:r>
                        <a:rPr b="1" sz="2700">
                          <a:solidFill>
                            <a:srgbClr val="333333"/>
                          </a:solidFill>
                        </a:rPr>
                        <a:t>the observation</a:t>
                      </a:r>
                    </a:p>
                  </a:txBody>
                  <a:tcPr marL="165100" marR="165100" marT="76200" marB="76200" anchor="ctr" anchorCtr="0" horzOverflow="overflow">
                    <a:solidFill>
                      <a:srgbClr val="FFFFFF"/>
                    </a:solidFill>
                  </a:tcPr>
                </a:tc>
                <a:tc>
                  <a:txBody>
                    <a:bodyPr/>
                    <a:lstStyle/>
                    <a:p>
                      <a:pPr algn="l" defTabSz="457200"/>
                      <a:r>
                        <a:rPr b="1" sz="2700">
                          <a:solidFill>
                            <a:srgbClr val="333333"/>
                          </a:solidFill>
                        </a:rPr>
                        <a:t>its symbol</a:t>
                      </a:r>
                    </a:p>
                  </a:txBody>
                  <a:tcPr marL="165100" marR="165100" marT="76200" marB="76200" anchor="ctr" anchorCtr="0" horzOverflow="overflow">
                    <a:solidFill>
                      <a:srgbClr val="FFFFFF"/>
                    </a:solidFill>
                  </a:tcPr>
                </a:tc>
                <a:tc>
                  <a:txBody>
                    <a:bodyPr/>
                    <a:lstStyle/>
                    <a:p>
                      <a:pPr algn="l" defTabSz="457200"/>
                      <a:r>
                        <a:rPr b="1" sz="2700">
                          <a:solidFill>
                            <a:srgbClr val="333333"/>
                          </a:solidFill>
                        </a:rPr>
                        <a:t>the observed value</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1</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1</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56 points</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2</a:t>
                      </a:r>
                    </a:p>
                  </a:txBody>
                  <a:tcPr marL="165100" marR="165100" marT="76200" marB="76200" anchor="ctr" anchorCtr="0" horzOverflow="overflow">
                    <a:solidFill>
                      <a:srgbClr val="F8F8F8"/>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2</a:t>
                      </a:r>
                    </a:p>
                  </a:txBody>
                  <a:tcPr marL="165100" marR="165100" marT="76200" marB="76200" anchor="ctr" anchorCtr="0" horzOverflow="overflow">
                    <a:solidFill>
                      <a:srgbClr val="F8F8F8"/>
                    </a:solidFill>
                  </a:tcPr>
                </a:tc>
                <a:tc>
                  <a:txBody>
                    <a:bodyPr/>
                    <a:lstStyle/>
                    <a:p>
                      <a:pPr algn="l" defTabSz="457200"/>
                      <a:r>
                        <a:rPr sz="2700">
                          <a:solidFill>
                            <a:srgbClr val="333333"/>
                          </a:solidFill>
                        </a:rPr>
                        <a:t>31 points</a:t>
                      </a:r>
                    </a:p>
                  </a:txBody>
                  <a:tcPr marL="165100" marR="165100" marT="76200" marB="76200" anchor="ctr" anchorCtr="0" horzOverflow="overflow">
                    <a:solidFill>
                      <a:srgbClr val="F8F8F8"/>
                    </a:solidFill>
                  </a:tcPr>
                </a:tc>
              </a:tr>
              <a:tr h="1376001">
                <a:tc>
                  <a:txBody>
                    <a:bodyPr/>
                    <a:lstStyle/>
                    <a:p>
                      <a:pPr algn="l" defTabSz="457200"/>
                      <a:r>
                        <a:rPr sz="2700">
                          <a:solidFill>
                            <a:srgbClr val="333333"/>
                          </a:solidFill>
                        </a:rPr>
                        <a:t>winning margin, game 3</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3</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56 points</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4</a:t>
                      </a:r>
                    </a:p>
                  </a:txBody>
                  <a:tcPr marL="165100" marR="165100" marT="76200" marB="76200" anchor="ctr" anchorCtr="0" horzOverflow="overflow">
                    <a:solidFill>
                      <a:srgbClr val="F8F8F8"/>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4</a:t>
                      </a:r>
                    </a:p>
                  </a:txBody>
                  <a:tcPr marL="165100" marR="165100" marT="76200" marB="76200" anchor="ctr" anchorCtr="0" horzOverflow="overflow">
                    <a:solidFill>
                      <a:srgbClr val="F8F8F8"/>
                    </a:solidFill>
                  </a:tcPr>
                </a:tc>
                <a:tc>
                  <a:txBody>
                    <a:bodyPr/>
                    <a:lstStyle/>
                    <a:p>
                      <a:pPr algn="l" defTabSz="457200"/>
                      <a:r>
                        <a:rPr sz="2700">
                          <a:solidFill>
                            <a:srgbClr val="333333"/>
                          </a:solidFill>
                        </a:rPr>
                        <a:t>8 points</a:t>
                      </a:r>
                    </a:p>
                  </a:txBody>
                  <a:tcPr marL="165100" marR="165100" marT="76200" marB="76200" anchor="ctr" anchorCtr="0" horzOverflow="overflow">
                    <a:solidFill>
                      <a:srgbClr val="F8F8F8"/>
                    </a:solidFill>
                  </a:tcPr>
                </a:tc>
              </a:tr>
              <a:tr h="1376001">
                <a:tc>
                  <a:txBody>
                    <a:bodyPr/>
                    <a:lstStyle/>
                    <a:p>
                      <a:pPr algn="l" defTabSz="457200"/>
                      <a:r>
                        <a:rPr sz="2700">
                          <a:solidFill>
                            <a:srgbClr val="333333"/>
                          </a:solidFill>
                        </a:rPr>
                        <a:t>winning margin, game 5</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5</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32 points</a:t>
                      </a:r>
                    </a:p>
                  </a:txBody>
                  <a:tcPr marL="165100" marR="165100" marT="76200" marB="76200" anchor="ctr" anchorCtr="0" horzOverflow="overflow">
                    <a:solidFill>
                      <a:srgbClr val="FFFFFF"/>
                    </a:solidFill>
                  </a:tcPr>
                </a:tc>
              </a:tr>
            </a:tbl>
          </a:graphicData>
        </a:graphic>
      </p:graphicFrame>
      <p:pic>
        <p:nvPicPr>
          <p:cNvPr id="167" name="Image" descr="Image"/>
          <p:cNvPicPr>
            <a:picLocks noChangeAspect="1"/>
          </p:cNvPicPr>
          <p:nvPr/>
        </p:nvPicPr>
        <p:blipFill>
          <a:blip r:embed="rId2">
            <a:extLst/>
          </a:blip>
          <a:stretch>
            <a:fillRect/>
          </a:stretch>
        </p:blipFill>
        <p:spPr>
          <a:xfrm>
            <a:off x="16840967" y="5576135"/>
            <a:ext cx="6651612" cy="1373940"/>
          </a:xfrm>
          <a:prstGeom prst="rect">
            <a:avLst/>
          </a:prstGeom>
          <a:ln w="12700">
            <a:miter lim="400000"/>
          </a:ln>
        </p:spPr>
      </p:pic>
      <p:pic>
        <p:nvPicPr>
          <p:cNvPr id="168" name="Image" descr="Image"/>
          <p:cNvPicPr>
            <a:picLocks noChangeAspect="1"/>
          </p:cNvPicPr>
          <p:nvPr/>
        </p:nvPicPr>
        <p:blipFill>
          <a:blip r:embed="rId3">
            <a:extLst/>
          </a:blip>
          <a:stretch>
            <a:fillRect/>
          </a:stretch>
        </p:blipFill>
        <p:spPr>
          <a:xfrm>
            <a:off x="16956889" y="7963053"/>
            <a:ext cx="6419768" cy="1326051"/>
          </a:xfrm>
          <a:prstGeom prst="rect">
            <a:avLst/>
          </a:prstGeom>
          <a:ln w="12700">
            <a:miter lim="400000"/>
          </a:ln>
        </p:spPr>
      </p:pic>
      <p:pic>
        <p:nvPicPr>
          <p:cNvPr id="169" name="Image" descr="Image"/>
          <p:cNvPicPr>
            <a:picLocks noChangeAspect="1"/>
          </p:cNvPicPr>
          <p:nvPr/>
        </p:nvPicPr>
        <p:blipFill>
          <a:blip r:embed="rId4">
            <a:extLst/>
          </a:blip>
          <a:stretch>
            <a:fillRect/>
          </a:stretch>
        </p:blipFill>
        <p:spPr>
          <a:xfrm>
            <a:off x="16952953" y="10459131"/>
            <a:ext cx="6419768" cy="132605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edian"/>
          <p:cNvSpPr txBox="1"/>
          <p:nvPr>
            <p:ph type="title"/>
          </p:nvPr>
        </p:nvSpPr>
        <p:spPr>
          <a:prstGeom prst="rect">
            <a:avLst/>
          </a:prstGeom>
        </p:spPr>
        <p:txBody>
          <a:bodyPr/>
          <a:lstStyle/>
          <a:p>
            <a:pPr/>
            <a:r>
              <a:t>Median</a:t>
            </a:r>
          </a:p>
        </p:txBody>
      </p:sp>
      <p:sp>
        <p:nvSpPr>
          <p:cNvPr id="172" name="Slide bullet text"/>
          <p:cNvSpPr txBox="1"/>
          <p:nvPr>
            <p:ph type="body" idx="1"/>
          </p:nvPr>
        </p:nvSpPr>
        <p:spPr>
          <a:xfrm>
            <a:off x="1206500" y="2999102"/>
            <a:ext cx="21971000" cy="9505414"/>
          </a:xfrm>
          <a:prstGeom prst="rect">
            <a:avLst/>
          </a:prstGeom>
        </p:spPr>
        <p:txBody>
          <a:bodyPr/>
          <a:lstStyle/>
          <a:p>
            <a:pPr/>
          </a:p>
        </p:txBody>
      </p:sp>
      <p:pic>
        <p:nvPicPr>
          <p:cNvPr id="173" name="Image" descr="Image"/>
          <p:cNvPicPr>
            <a:picLocks noChangeAspect="1"/>
          </p:cNvPicPr>
          <p:nvPr/>
        </p:nvPicPr>
        <p:blipFill>
          <a:blip r:embed="rId2">
            <a:extLst/>
          </a:blip>
          <a:stretch>
            <a:fillRect/>
          </a:stretch>
        </p:blipFill>
        <p:spPr>
          <a:xfrm>
            <a:off x="8478639" y="3715095"/>
            <a:ext cx="8192550" cy="1241297"/>
          </a:xfrm>
          <a:prstGeom prst="rect">
            <a:avLst/>
          </a:prstGeom>
          <a:ln w="12700">
            <a:miter lim="400000"/>
          </a:ln>
        </p:spPr>
      </p:pic>
      <p:pic>
        <p:nvPicPr>
          <p:cNvPr id="174" name="Image" descr="Image"/>
          <p:cNvPicPr>
            <a:picLocks noChangeAspect="1"/>
          </p:cNvPicPr>
          <p:nvPr/>
        </p:nvPicPr>
        <p:blipFill>
          <a:blip r:embed="rId3">
            <a:extLst/>
          </a:blip>
          <a:stretch>
            <a:fillRect/>
          </a:stretch>
        </p:blipFill>
        <p:spPr>
          <a:xfrm>
            <a:off x="7342586" y="6285824"/>
            <a:ext cx="14471188" cy="585323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Bankers using mean and median"/>
          <p:cNvSpPr txBox="1"/>
          <p:nvPr>
            <p:ph type="title"/>
          </p:nvPr>
        </p:nvSpPr>
        <p:spPr>
          <a:prstGeom prst="rect">
            <a:avLst/>
          </a:prstGeom>
        </p:spPr>
        <p:txBody>
          <a:bodyPr/>
          <a:lstStyle/>
          <a:p>
            <a:pPr/>
            <a:r>
              <a:t>Bankers using mean and median</a:t>
            </a:r>
          </a:p>
        </p:txBody>
      </p:sp>
      <p:sp>
        <p:nvSpPr>
          <p:cNvPr id="177" name="Senior Commonwealth Bank executives have travelled the world in the past couple of weeks with a presentation showing how Australian house prices, and the key price to income ratios, compare favourably with similar countries. “Housing affordability has ac"/>
          <p:cNvSpPr txBox="1"/>
          <p:nvPr>
            <p:ph type="body" idx="1"/>
          </p:nvPr>
        </p:nvSpPr>
        <p:spPr>
          <a:xfrm>
            <a:off x="1206500" y="2584189"/>
            <a:ext cx="21971000" cy="9920327"/>
          </a:xfrm>
          <a:prstGeom prst="rect">
            <a:avLst/>
          </a:prstGeom>
        </p:spPr>
        <p:txBody>
          <a:bodyPr/>
          <a:lstStyle/>
          <a:p>
            <a:pPr marL="0" indent="0" defTabSz="406908">
              <a:lnSpc>
                <a:spcPct val="100000"/>
              </a:lnSpc>
              <a:spcBef>
                <a:spcPts val="0"/>
              </a:spcBef>
              <a:buSzTx/>
              <a:buNone/>
              <a:defRPr sz="2670">
                <a:solidFill>
                  <a:srgbClr val="333333"/>
                </a:solidFill>
              </a:defRPr>
            </a:pPr>
            <a:r>
              <a:t>Senior Commonwealth Bank executives have travelled the world in the past couple of weeks with a presentation showing how Australian house prices, and the key price to income ratios, compare favourably with similar countries. “Housing affordability has actually been going sideways for the last five to six years,” said Craig James, the chief economist of the bank’s trading arm, CommSec.</a:t>
            </a:r>
          </a:p>
          <a:p>
            <a:pPr marL="0" indent="0" defTabSz="406908">
              <a:lnSpc>
                <a:spcPct val="100000"/>
              </a:lnSpc>
              <a:spcBef>
                <a:spcPts val="0"/>
              </a:spcBef>
              <a:buSzTx/>
              <a:buNone/>
              <a:defRPr sz="2670">
                <a:solidFill>
                  <a:srgbClr val="333333"/>
                </a:solidFill>
              </a:defRPr>
            </a:pPr>
          </a:p>
          <a:p>
            <a:pPr marL="0" indent="0" defTabSz="406908">
              <a:lnSpc>
                <a:spcPct val="100000"/>
              </a:lnSpc>
              <a:spcBef>
                <a:spcPts val="0"/>
              </a:spcBef>
              <a:buSzTx/>
              <a:buNone/>
              <a:defRPr sz="2670">
                <a:solidFill>
                  <a:srgbClr val="333333"/>
                </a:solidFill>
              </a:defRPr>
            </a:pPr>
          </a:p>
          <a:p>
            <a:pPr marL="0" indent="0" defTabSz="406908">
              <a:lnSpc>
                <a:spcPct val="100000"/>
              </a:lnSpc>
              <a:spcBef>
                <a:spcPts val="0"/>
              </a:spcBef>
              <a:buSzTx/>
              <a:buNone/>
              <a:defRPr sz="2848">
                <a:solidFill>
                  <a:srgbClr val="333333"/>
                </a:solidFill>
              </a:defRPr>
            </a:pPr>
            <a:r>
              <a:t>CBA has waged its war against what it believes are housing doomsayers with graphs, numbers and international comparisons. In its presentation, the bank rejects arguments that Australia’s housing is relatively expensive compared to incomes. It says Australia’s house price to household income ratio of 5.6 in the major cities, and 4.3 nationwide, is comparable to many other developed nations. It says San Francisco and New York have ratios of 7, Auckland’s is 6.7, and Vancouver comes in at 9.3.</a:t>
            </a:r>
          </a:p>
          <a:p>
            <a:pPr marL="0" indent="0" defTabSz="406908">
              <a:lnSpc>
                <a:spcPct val="100000"/>
              </a:lnSpc>
              <a:spcBef>
                <a:spcPts val="0"/>
              </a:spcBef>
              <a:buSzTx/>
              <a:buNone/>
              <a:defRPr sz="2848">
                <a:solidFill>
                  <a:srgbClr val="333333"/>
                </a:solidFill>
              </a:defRPr>
            </a:pPr>
          </a:p>
          <a:p>
            <a:pPr marL="0" indent="0" defTabSz="406908">
              <a:lnSpc>
                <a:spcPct val="100000"/>
              </a:lnSpc>
              <a:spcBef>
                <a:spcPts val="0"/>
              </a:spcBef>
              <a:buSzTx/>
              <a:buNone/>
              <a:defRPr sz="2848">
                <a:solidFill>
                  <a:srgbClr val="333333"/>
                </a:solidFill>
              </a:defRPr>
            </a:pPr>
          </a:p>
          <a:p>
            <a:pPr marL="0" indent="0" defTabSz="406908">
              <a:lnSpc>
                <a:spcPct val="100000"/>
              </a:lnSpc>
              <a:spcBef>
                <a:spcPts val="0"/>
              </a:spcBef>
              <a:buSzTx/>
              <a:buNone/>
              <a:defRPr sz="2848">
                <a:solidFill>
                  <a:srgbClr val="333333"/>
                </a:solidFill>
              </a:defRPr>
            </a:pPr>
            <a:r>
              <a:t>Many analysts say that has led the bank to use misleading figures and comparisons. If you go to page four of CBA’s presentation and read the source information at the bottom of the graph and table, you would notice there is an additional source on the international comparison – Demographia. However, if the Commonwealth Bank had also used Demographia’s analysis of Australia’s house price to income ratio, it would have come up with a figure closer to 9 rather than 5.6 or 4.3</a:t>
            </a:r>
          </a:p>
          <a:p>
            <a:pPr marL="0" indent="0" defTabSz="406908">
              <a:lnSpc>
                <a:spcPct val="100000"/>
              </a:lnSpc>
              <a:spcBef>
                <a:spcPts val="0"/>
              </a:spcBef>
              <a:buSzTx/>
              <a:buNone/>
              <a:defRPr sz="2848">
                <a:solidFill>
                  <a:srgbClr val="333333"/>
                </a:solidFill>
              </a:defRPr>
            </a:pPr>
          </a:p>
          <a:p>
            <a:pPr marL="0" indent="0" defTabSz="406908">
              <a:lnSpc>
                <a:spcPct val="100000"/>
              </a:lnSpc>
              <a:spcBef>
                <a:spcPts val="0"/>
              </a:spcBef>
              <a:buSzTx/>
              <a:buNone/>
              <a:defRPr sz="2848">
                <a:solidFill>
                  <a:srgbClr val="333333"/>
                </a:solidFill>
              </a:defRPr>
            </a:pPr>
          </a:p>
          <a:p>
            <a:pPr marL="0" indent="0" defTabSz="406908">
              <a:lnSpc>
                <a:spcPct val="100000"/>
              </a:lnSpc>
              <a:spcBef>
                <a:spcPts val="0"/>
              </a:spcBef>
              <a:buSzTx/>
              <a:buNone/>
              <a:defRPr sz="2848">
                <a:solidFill>
                  <a:srgbClr val="333333"/>
                </a:solidFill>
              </a:defRPr>
            </a:pPr>
            <a:r>
              <a:t>[An] obvious problem with the Commonwealth Bank’s domestic price to income figures is they compare average incomes with median house prices (unlike the Demographia figures that compare median incomes to median prices). The median is the mid-point, effectively cutting out the highs and lows, and that means the average is generally higher when it comes to incomes and asset prices, because it includes the earnings of Australia’s wealthiest people. To put it another way: the Commonwealth Bank’s figures count Ralph Norris’ multi-million dollar pay packet on the income side, but not his (no doubt) very expensive house in the property price figures, thus understating the house price to income ratio for middle-income Australians.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rimmed Mean"/>
          <p:cNvSpPr txBox="1"/>
          <p:nvPr>
            <p:ph type="title"/>
          </p:nvPr>
        </p:nvSpPr>
        <p:spPr>
          <a:prstGeom prst="rect">
            <a:avLst/>
          </a:prstGeom>
        </p:spPr>
        <p:txBody>
          <a:bodyPr/>
          <a:lstStyle/>
          <a:p>
            <a:pPr/>
            <a:r>
              <a:t>Trimmed Mean</a:t>
            </a:r>
          </a:p>
        </p:txBody>
      </p:sp>
      <p:sp>
        <p:nvSpPr>
          <p:cNvPr id="180" name="Cut the extremes…"/>
          <p:cNvSpPr txBox="1"/>
          <p:nvPr>
            <p:ph type="body" sz="half" idx="1"/>
          </p:nvPr>
        </p:nvSpPr>
        <p:spPr>
          <a:xfrm>
            <a:off x="1206500" y="2729994"/>
            <a:ext cx="21971001" cy="5516980"/>
          </a:xfrm>
          <a:prstGeom prst="rect">
            <a:avLst/>
          </a:prstGeom>
        </p:spPr>
        <p:txBody>
          <a:bodyPr/>
          <a:lstStyle/>
          <a:p>
            <a:pPr marL="0" indent="0" defTabSz="457200">
              <a:lnSpc>
                <a:spcPct val="100000"/>
              </a:lnSpc>
              <a:spcBef>
                <a:spcPts val="0"/>
              </a:spcBef>
              <a:buSzTx/>
              <a:buNone/>
              <a:defRPr sz="3400">
                <a:solidFill>
                  <a:srgbClr val="333333"/>
                </a:solidFill>
              </a:defRPr>
            </a:pPr>
            <a:r>
              <a:t>Cut the extremes </a:t>
            </a:r>
          </a:p>
          <a:p>
            <a:pPr marL="0" indent="0" defTabSz="457200">
              <a:lnSpc>
                <a:spcPct val="100000"/>
              </a:lnSpc>
              <a:spcBef>
                <a:spcPts val="0"/>
              </a:spcBef>
              <a:buSzTx/>
              <a:buNone/>
              <a:defRPr sz="3400">
                <a:solidFill>
                  <a:srgbClr val="333333"/>
                </a:solidFill>
              </a:defRPr>
            </a:pPr>
          </a:p>
          <a:p>
            <a:pPr marL="0" indent="0" defTabSz="457200">
              <a:lnSpc>
                <a:spcPct val="100000"/>
              </a:lnSpc>
              <a:spcBef>
                <a:spcPts val="0"/>
              </a:spcBef>
              <a:buSzTx/>
              <a:buNone/>
              <a:defRPr b="1" sz="3400">
                <a:solidFill>
                  <a:srgbClr val="333333"/>
                </a:solidFill>
              </a:defRPr>
            </a:pPr>
            <a:r>
              <a:t>Group A = -100, 3,5,7,20</a:t>
            </a:r>
          </a:p>
          <a:p>
            <a:pPr marL="0" indent="0" defTabSz="457200">
              <a:lnSpc>
                <a:spcPct val="100000"/>
              </a:lnSpc>
              <a:spcBef>
                <a:spcPts val="0"/>
              </a:spcBef>
              <a:buSzTx/>
              <a:buNone/>
              <a:defRPr b="1" sz="3400">
                <a:solidFill>
                  <a:srgbClr val="333333"/>
                </a:solidFill>
              </a:defRPr>
            </a:pPr>
          </a:p>
          <a:p>
            <a:pPr marL="0" indent="0" defTabSz="457200">
              <a:lnSpc>
                <a:spcPct val="100000"/>
              </a:lnSpc>
              <a:spcBef>
                <a:spcPts val="0"/>
              </a:spcBef>
              <a:buSzTx/>
              <a:buNone/>
              <a:defRPr b="1" sz="3400">
                <a:solidFill>
                  <a:srgbClr val="333333"/>
                </a:solidFill>
              </a:defRPr>
            </a:pPr>
          </a:p>
          <a:p>
            <a:pPr marL="0" indent="0" defTabSz="457200">
              <a:lnSpc>
                <a:spcPct val="100000"/>
              </a:lnSpc>
              <a:spcBef>
                <a:spcPts val="0"/>
              </a:spcBef>
              <a:buSzTx/>
              <a:buNone/>
              <a:defRPr b="1" sz="3400">
                <a:solidFill>
                  <a:srgbClr val="333333"/>
                </a:solidFill>
              </a:defRPr>
            </a:pPr>
            <a:r>
              <a:t>Group B = - 15,0,1,4,7,12</a:t>
            </a:r>
          </a:p>
          <a:p>
            <a:pPr marL="0" indent="0" defTabSz="457200">
              <a:lnSpc>
                <a:spcPct val="100000"/>
              </a:lnSpc>
              <a:spcBef>
                <a:spcPts val="0"/>
              </a:spcBef>
              <a:buSzTx/>
              <a:buNone/>
              <a:defRPr b="1" sz="3400">
                <a:solidFill>
                  <a:srgbClr val="333333"/>
                </a:solidFill>
              </a:defRPr>
            </a:pPr>
          </a:p>
          <a:p>
            <a:pPr marL="0" indent="0" defTabSz="457200">
              <a:lnSpc>
                <a:spcPct val="100000"/>
              </a:lnSpc>
              <a:spcBef>
                <a:spcPts val="0"/>
              </a:spcBef>
              <a:buSzTx/>
              <a:buNone/>
              <a:defRPr sz="3200">
                <a:solidFill>
                  <a:srgbClr val="333333"/>
                </a:solidFill>
              </a:defRPr>
            </a:pPr>
            <a:r>
              <a:t>Highly sensitive to one or two extreme values, and is thus not considered to be a </a:t>
            </a:r>
            <a:r>
              <a:rPr b="1" i="1"/>
              <a:t>robust</a:t>
            </a:r>
            <a:r>
              <a:t> measure.</a:t>
            </a:r>
          </a:p>
        </p:txBody>
      </p:sp>
      <p:sp>
        <p:nvSpPr>
          <p:cNvPr id="181" name="Mode"/>
          <p:cNvSpPr txBox="1"/>
          <p:nvPr/>
        </p:nvSpPr>
        <p:spPr>
          <a:xfrm>
            <a:off x="1206499" y="8310455"/>
            <a:ext cx="21971001"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chemeClr val="accent1">
                    <a:hueOff val="114395"/>
                    <a:lumOff val="-24975"/>
                  </a:schemeClr>
                </a:solidFill>
              </a:defRPr>
            </a:lvl1pPr>
          </a:lstStyle>
          <a:p>
            <a:pPr/>
            <a:r>
              <a:t>Mode</a:t>
            </a:r>
          </a:p>
        </p:txBody>
      </p:sp>
      <p:sp>
        <p:nvSpPr>
          <p:cNvPr id="182" name="The mode of a sample is very simple: it is the value that occurs most frequently"/>
          <p:cNvSpPr txBox="1"/>
          <p:nvPr/>
        </p:nvSpPr>
        <p:spPr>
          <a:xfrm>
            <a:off x="1206499" y="9807100"/>
            <a:ext cx="21971001" cy="18720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1" sz="3400">
                <a:solidFill>
                  <a:srgbClr val="333333"/>
                </a:solidFill>
              </a:defRPr>
            </a:lvl1pPr>
          </a:lstStyle>
          <a:p>
            <a:pPr/>
            <a:r>
              <a:t>The mode of a sample is very simple: it is the value that occurs most frequently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Measures of Variability"/>
          <p:cNvSpPr txBox="1"/>
          <p:nvPr>
            <p:ph type="title"/>
          </p:nvPr>
        </p:nvSpPr>
        <p:spPr>
          <a:prstGeom prst="rect">
            <a:avLst/>
          </a:prstGeom>
        </p:spPr>
        <p:txBody>
          <a:bodyPr/>
          <a:lstStyle/>
          <a:p>
            <a:pPr/>
            <a:r>
              <a:t>Measures of Variability</a:t>
            </a:r>
          </a:p>
        </p:txBody>
      </p:sp>
      <p:sp>
        <p:nvSpPr>
          <p:cNvPr id="185" name="Range"/>
          <p:cNvSpPr txBox="1"/>
          <p:nvPr>
            <p:ph type="body" idx="21"/>
          </p:nvPr>
        </p:nvSpPr>
        <p:spPr>
          <a:xfrm>
            <a:off x="1206500" y="2849694"/>
            <a:ext cx="21971000" cy="934780"/>
          </a:xfrm>
          <a:prstGeom prst="rect">
            <a:avLst/>
          </a:prstGeom>
          <a:extLst>
            <a:ext uri="{C572A759-6A51-4108-AA02-DFA0A04FC94B}">
              <ma14:wrappingTextBoxFlag xmlns:ma14="http://schemas.microsoft.com/office/mac/drawingml/2011/main" val="1"/>
            </a:ext>
          </a:extLst>
        </p:spPr>
        <p:txBody>
          <a:bodyPr/>
          <a:lstStyle/>
          <a:p>
            <a:pPr/>
            <a:r>
              <a:t>Range</a:t>
            </a:r>
          </a:p>
        </p:txBody>
      </p:sp>
      <p:sp>
        <p:nvSpPr>
          <p:cNvPr id="186" name="The range of a variable is the biggest value minus the smallest value."/>
          <p:cNvSpPr txBox="1"/>
          <p:nvPr>
            <p:ph type="body" sz="quarter" idx="1"/>
          </p:nvPr>
        </p:nvSpPr>
        <p:spPr>
          <a:xfrm>
            <a:off x="1206500" y="4248504"/>
            <a:ext cx="21971000" cy="1194806"/>
          </a:xfrm>
          <a:prstGeom prst="rect">
            <a:avLst/>
          </a:prstGeom>
        </p:spPr>
        <p:txBody>
          <a:bodyPr/>
          <a:lstStyle/>
          <a:p>
            <a:pPr marL="0" indent="0" defTabSz="457200">
              <a:lnSpc>
                <a:spcPct val="100000"/>
              </a:lnSpc>
              <a:spcBef>
                <a:spcPts val="0"/>
              </a:spcBef>
              <a:buSzTx/>
              <a:buNone/>
              <a:defRPr sz="3200">
                <a:solidFill>
                  <a:srgbClr val="333333"/>
                </a:solidFill>
              </a:defRPr>
            </a:pPr>
            <a:r>
              <a:t>The </a:t>
            </a:r>
            <a:r>
              <a:rPr b="1" i="1"/>
              <a:t>range</a:t>
            </a:r>
            <a:r>
              <a:t> of a variable is the biggest value minus the smallest value.</a:t>
            </a:r>
          </a:p>
        </p:txBody>
      </p:sp>
      <p:sp>
        <p:nvSpPr>
          <p:cNvPr id="187" name="Interquartile range"/>
          <p:cNvSpPr txBox="1"/>
          <p:nvPr/>
        </p:nvSpPr>
        <p:spPr>
          <a:xfrm>
            <a:off x="1206499" y="5907340"/>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Interquartile range</a:t>
            </a:r>
          </a:p>
        </p:txBody>
      </p:sp>
      <p:sp>
        <p:nvSpPr>
          <p:cNvPr id="188" name="The interquartile range (IQR) is the difference between the 25th quantile and the 75th quantile. Probably you already know what a quantile…"/>
          <p:cNvSpPr txBox="1"/>
          <p:nvPr/>
        </p:nvSpPr>
        <p:spPr>
          <a:xfrm>
            <a:off x="1206499" y="7306151"/>
            <a:ext cx="21971001" cy="3587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sz="3200">
                <a:solidFill>
                  <a:srgbClr val="333333"/>
                </a:solidFill>
              </a:defRPr>
            </a:pPr>
            <a:r>
              <a:t>The </a:t>
            </a:r>
            <a:r>
              <a:rPr b="1" i="1"/>
              <a:t>interquartile range</a:t>
            </a:r>
            <a:r>
              <a:t> (IQR) is the difference between the 25th quantile and the 75th quantile. Probably you already know what a </a:t>
            </a:r>
            <a:r>
              <a:rPr b="1" i="1"/>
              <a:t>quantile</a:t>
            </a:r>
            <a:r>
              <a:t> </a:t>
            </a:r>
          </a:p>
          <a:p>
            <a:pPr algn="l" defTabSz="457200">
              <a:defRPr sz="3200">
                <a:solidFill>
                  <a:srgbClr val="333333"/>
                </a:solidFill>
              </a:defRPr>
            </a:pPr>
          </a:p>
          <a:p>
            <a:pPr algn="l" defTabSz="457200">
              <a:defRPr sz="3200">
                <a:solidFill>
                  <a:srgbClr val="333333"/>
                </a:solidFill>
              </a:defRPr>
            </a:pPr>
            <a:r>
              <a:t>It is like the range, but instead of calculating the difference between the biggest and smallest value it focuses on 25th and 7th quantiles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Mean absolute deviation"/>
          <p:cNvSpPr txBox="1"/>
          <p:nvPr>
            <p:ph type="title"/>
          </p:nvPr>
        </p:nvSpPr>
        <p:spPr>
          <a:prstGeom prst="rect">
            <a:avLst/>
          </a:prstGeom>
        </p:spPr>
        <p:txBody>
          <a:bodyPr/>
          <a:lstStyle/>
          <a:p>
            <a:pPr/>
            <a:r>
              <a:t>Mean absolute deviation</a:t>
            </a:r>
          </a:p>
        </p:txBody>
      </p:sp>
      <p:sp>
        <p:nvSpPr>
          <p:cNvPr id="191" name="A different approach is to select a meaningful reference point (usually the mean or the median) and then report the “typical” deviations from that reference point"/>
          <p:cNvSpPr txBox="1"/>
          <p:nvPr>
            <p:ph type="body" sz="quarter" idx="1"/>
          </p:nvPr>
        </p:nvSpPr>
        <p:spPr>
          <a:xfrm>
            <a:off x="1206500" y="2583637"/>
            <a:ext cx="21971001" cy="1335669"/>
          </a:xfrm>
          <a:prstGeom prst="rect">
            <a:avLst/>
          </a:prstGeom>
        </p:spPr>
        <p:txBody>
          <a:bodyPr/>
          <a:lstStyle>
            <a:lvl1pPr marL="0" indent="0" defTabSz="457200">
              <a:lnSpc>
                <a:spcPct val="100000"/>
              </a:lnSpc>
              <a:spcBef>
                <a:spcPts val="0"/>
              </a:spcBef>
              <a:buSzTx/>
              <a:buNone/>
              <a:defRPr sz="3200">
                <a:solidFill>
                  <a:srgbClr val="333333"/>
                </a:solidFill>
              </a:defRPr>
            </a:lvl1pPr>
          </a:lstStyle>
          <a:p>
            <a:pPr/>
            <a:r>
              <a:t>A different approach is to select a meaningful reference point (usually the mean or the median) and then report the “typical” deviations from that reference point</a:t>
            </a:r>
          </a:p>
        </p:txBody>
      </p:sp>
      <p:graphicFrame>
        <p:nvGraphicFramePr>
          <p:cNvPr id="192" name="Table"/>
          <p:cNvGraphicFramePr/>
          <p:nvPr/>
        </p:nvGraphicFramePr>
        <p:xfrm>
          <a:off x="1317923" y="4123630"/>
          <a:ext cx="15225180" cy="82687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240534"/>
                <a:gridCol w="3508226"/>
                <a:gridCol w="5463719"/>
              </a:tblGrid>
              <a:tr h="1376001">
                <a:tc>
                  <a:txBody>
                    <a:bodyPr/>
                    <a:lstStyle/>
                    <a:p>
                      <a:pPr algn="l" defTabSz="457200"/>
                      <a:r>
                        <a:rPr b="1" sz="2700">
                          <a:solidFill>
                            <a:srgbClr val="333333"/>
                          </a:solidFill>
                        </a:rPr>
                        <a:t>the observation</a:t>
                      </a:r>
                    </a:p>
                  </a:txBody>
                  <a:tcPr marL="165100" marR="165100" marT="76200" marB="76200" anchor="ctr" anchorCtr="0" horzOverflow="overflow">
                    <a:solidFill>
                      <a:srgbClr val="FFFFFF"/>
                    </a:solidFill>
                  </a:tcPr>
                </a:tc>
                <a:tc>
                  <a:txBody>
                    <a:bodyPr/>
                    <a:lstStyle/>
                    <a:p>
                      <a:pPr algn="l" defTabSz="457200"/>
                      <a:r>
                        <a:rPr b="1" sz="2700">
                          <a:solidFill>
                            <a:srgbClr val="333333"/>
                          </a:solidFill>
                        </a:rPr>
                        <a:t>its symbol</a:t>
                      </a:r>
                    </a:p>
                  </a:txBody>
                  <a:tcPr marL="165100" marR="165100" marT="76200" marB="76200" anchor="ctr" anchorCtr="0" horzOverflow="overflow">
                    <a:solidFill>
                      <a:srgbClr val="FFFFFF"/>
                    </a:solidFill>
                  </a:tcPr>
                </a:tc>
                <a:tc>
                  <a:txBody>
                    <a:bodyPr/>
                    <a:lstStyle/>
                    <a:p>
                      <a:pPr algn="l" defTabSz="457200"/>
                      <a:r>
                        <a:rPr b="1" sz="2700">
                          <a:solidFill>
                            <a:srgbClr val="333333"/>
                          </a:solidFill>
                        </a:rPr>
                        <a:t>the observed value</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1</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1</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56 points</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2</a:t>
                      </a:r>
                    </a:p>
                  </a:txBody>
                  <a:tcPr marL="165100" marR="165100" marT="76200" marB="76200" anchor="ctr" anchorCtr="0" horzOverflow="overflow">
                    <a:solidFill>
                      <a:srgbClr val="F8F8F8"/>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2</a:t>
                      </a:r>
                    </a:p>
                  </a:txBody>
                  <a:tcPr marL="165100" marR="165100" marT="76200" marB="76200" anchor="ctr" anchorCtr="0" horzOverflow="overflow">
                    <a:solidFill>
                      <a:srgbClr val="F8F8F8"/>
                    </a:solidFill>
                  </a:tcPr>
                </a:tc>
                <a:tc>
                  <a:txBody>
                    <a:bodyPr/>
                    <a:lstStyle/>
                    <a:p>
                      <a:pPr algn="l" defTabSz="457200"/>
                      <a:r>
                        <a:rPr sz="2700">
                          <a:solidFill>
                            <a:srgbClr val="333333"/>
                          </a:solidFill>
                        </a:rPr>
                        <a:t>31 points</a:t>
                      </a:r>
                    </a:p>
                  </a:txBody>
                  <a:tcPr marL="165100" marR="165100" marT="76200" marB="76200" anchor="ctr" anchorCtr="0" horzOverflow="overflow">
                    <a:solidFill>
                      <a:srgbClr val="F8F8F8"/>
                    </a:solidFill>
                  </a:tcPr>
                </a:tc>
              </a:tr>
              <a:tr h="1376001">
                <a:tc>
                  <a:txBody>
                    <a:bodyPr/>
                    <a:lstStyle/>
                    <a:p>
                      <a:pPr algn="l" defTabSz="457200"/>
                      <a:r>
                        <a:rPr sz="2700">
                          <a:solidFill>
                            <a:srgbClr val="333333"/>
                          </a:solidFill>
                        </a:rPr>
                        <a:t>winning margin, game 3</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3</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56 points</a:t>
                      </a:r>
                    </a:p>
                  </a:txBody>
                  <a:tcPr marL="165100" marR="165100" marT="76200" marB="76200" anchor="ctr" anchorCtr="0" horzOverflow="overflow">
                    <a:solidFill>
                      <a:srgbClr val="FFFFFF"/>
                    </a:solidFill>
                  </a:tcPr>
                </a:tc>
              </a:tr>
              <a:tr h="1376001">
                <a:tc>
                  <a:txBody>
                    <a:bodyPr/>
                    <a:lstStyle/>
                    <a:p>
                      <a:pPr algn="l" defTabSz="457200"/>
                      <a:r>
                        <a:rPr sz="2700">
                          <a:solidFill>
                            <a:srgbClr val="333333"/>
                          </a:solidFill>
                        </a:rPr>
                        <a:t>winning margin, game 4</a:t>
                      </a:r>
                    </a:p>
                  </a:txBody>
                  <a:tcPr marL="165100" marR="165100" marT="76200" marB="76200" anchor="ctr" anchorCtr="0" horzOverflow="overflow">
                    <a:solidFill>
                      <a:srgbClr val="F8F8F8"/>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4</a:t>
                      </a:r>
                    </a:p>
                  </a:txBody>
                  <a:tcPr marL="165100" marR="165100" marT="76200" marB="76200" anchor="ctr" anchorCtr="0" horzOverflow="overflow">
                    <a:solidFill>
                      <a:srgbClr val="F8F8F8"/>
                    </a:solidFill>
                  </a:tcPr>
                </a:tc>
                <a:tc>
                  <a:txBody>
                    <a:bodyPr/>
                    <a:lstStyle/>
                    <a:p>
                      <a:pPr algn="l" defTabSz="457200"/>
                      <a:r>
                        <a:rPr sz="2700">
                          <a:solidFill>
                            <a:srgbClr val="333333"/>
                          </a:solidFill>
                        </a:rPr>
                        <a:t>8 points</a:t>
                      </a:r>
                    </a:p>
                  </a:txBody>
                  <a:tcPr marL="165100" marR="165100" marT="76200" marB="76200" anchor="ctr" anchorCtr="0" horzOverflow="overflow">
                    <a:solidFill>
                      <a:srgbClr val="F8F8F8"/>
                    </a:solidFill>
                  </a:tcPr>
                </a:tc>
              </a:tr>
              <a:tr h="1376001">
                <a:tc>
                  <a:txBody>
                    <a:bodyPr/>
                    <a:lstStyle/>
                    <a:p>
                      <a:pPr algn="l" defTabSz="457200"/>
                      <a:r>
                        <a:rPr sz="2700">
                          <a:solidFill>
                            <a:srgbClr val="333333"/>
                          </a:solidFill>
                        </a:rPr>
                        <a:t>winning margin, game 5</a:t>
                      </a:r>
                    </a:p>
                  </a:txBody>
                  <a:tcPr marL="165100" marR="165100" marT="76200" marB="76200" anchor="ctr" anchorCtr="0" horzOverflow="overflow">
                    <a:solidFill>
                      <a:srgbClr val="FFFFFF"/>
                    </a:solidFill>
                  </a:tcPr>
                </a:tc>
                <a:tc>
                  <a:txBody>
                    <a:bodyPr/>
                    <a:lstStyle/>
                    <a:p>
                      <a:pPr algn="l" defTabSz="457200">
                        <a:defRPr i="1" sz="2700">
                          <a:solidFill>
                            <a:srgbClr val="333333"/>
                          </a:solidFill>
                          <a:latin typeface="Helvetica"/>
                          <a:ea typeface="Helvetica"/>
                          <a:cs typeface="Helvetica"/>
                          <a:sym typeface="Helvetica"/>
                        </a:defRPr>
                      </a:pPr>
                      <a:r>
                        <a:t>X</a:t>
                      </a:r>
                      <a:r>
                        <a:rPr baseline="-5999"/>
                        <a:t>5</a:t>
                      </a:r>
                    </a:p>
                  </a:txBody>
                  <a:tcPr marL="165100" marR="165100" marT="76200" marB="76200" anchor="ctr" anchorCtr="0" horzOverflow="overflow">
                    <a:solidFill>
                      <a:srgbClr val="FFFFFF"/>
                    </a:solidFill>
                  </a:tcPr>
                </a:tc>
                <a:tc>
                  <a:txBody>
                    <a:bodyPr/>
                    <a:lstStyle/>
                    <a:p>
                      <a:pPr algn="l" defTabSz="457200"/>
                      <a:r>
                        <a:rPr sz="2700">
                          <a:solidFill>
                            <a:srgbClr val="333333"/>
                          </a:solidFill>
                        </a:rPr>
                        <a:t>32 points</a:t>
                      </a:r>
                    </a:p>
                  </a:txBody>
                  <a:tcPr marL="165100" marR="165100" marT="76200" marB="76200" anchor="ctr" anchorCtr="0" horzOverflow="overflow">
                    <a:solidFill>
                      <a:srgbClr val="FFFFFF"/>
                    </a:solidFill>
                  </a:tcPr>
                </a:tc>
              </a:tr>
            </a:tbl>
          </a:graphicData>
        </a:graphic>
      </p:graphicFrame>
      <p:pic>
        <p:nvPicPr>
          <p:cNvPr id="193" name="Image" descr="Image"/>
          <p:cNvPicPr>
            <a:picLocks noChangeAspect="1"/>
          </p:cNvPicPr>
          <p:nvPr/>
        </p:nvPicPr>
        <p:blipFill>
          <a:blip r:embed="rId2">
            <a:extLst/>
          </a:blip>
          <a:stretch>
            <a:fillRect/>
          </a:stretch>
        </p:blipFill>
        <p:spPr>
          <a:xfrm>
            <a:off x="17158004" y="4450070"/>
            <a:ext cx="6407767" cy="1234358"/>
          </a:xfrm>
          <a:prstGeom prst="rect">
            <a:avLst/>
          </a:prstGeom>
          <a:ln w="12700">
            <a:miter lim="400000"/>
          </a:ln>
        </p:spPr>
      </p:pic>
      <p:pic>
        <p:nvPicPr>
          <p:cNvPr id="194" name="Image" descr="Image"/>
          <p:cNvPicPr>
            <a:picLocks noChangeAspect="1"/>
          </p:cNvPicPr>
          <p:nvPr/>
        </p:nvPicPr>
        <p:blipFill>
          <a:blip r:embed="rId3">
            <a:extLst/>
          </a:blip>
          <a:stretch>
            <a:fillRect/>
          </a:stretch>
        </p:blipFill>
        <p:spPr>
          <a:xfrm>
            <a:off x="17054398" y="6869359"/>
            <a:ext cx="6614980" cy="12742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