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96" r:id="rId2"/>
    <p:sldId id="257" r:id="rId3"/>
    <p:sldId id="258" r:id="rId4"/>
    <p:sldId id="259" r:id="rId5"/>
    <p:sldId id="260" r:id="rId6"/>
    <p:sldId id="261" r:id="rId7"/>
    <p:sldId id="262" r:id="rId8"/>
    <p:sldId id="263" r:id="rId9"/>
    <p:sldId id="264" r:id="rId10"/>
    <p:sldId id="265" r:id="rId11"/>
    <p:sldId id="297"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5143500" type="screen16x9"/>
  <p:notesSz cx="6858000" cy="9144000"/>
  <p:embeddedFontLst>
    <p:embeddedFont>
      <p:font typeface="Old Standard TT" panose="020B0604020202020204" charset="0"/>
      <p:regular r:id="rId44"/>
      <p:bold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6" d="100"/>
          <a:sy n="106" d="100"/>
        </p:scale>
        <p:origin x="785" y="3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337ea4ad7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337ea4ad7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340758d7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340758d7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337ea4ad7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337ea4ad7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337ea4ad7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337ea4ad7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337ea4ad7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337ea4ad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337ea4ad7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337ea4ad7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337ea4ad7_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337ea4ad7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337ea4ad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337ea4ad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37ea4ad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37ea4ad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337ea4ad7_9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337ea4ad7_9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337ea4ad7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337ea4ad7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337ea4ad7_9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337ea4ad7_9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337ea4ad7_9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337ea4ad7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337ea4ad7_9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337ea4ad7_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337ea4ad7_9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337ea4ad7_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337ea4ad7_9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337ea4ad7_9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337ea4ad7_9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337ea4ad7_9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337ea4ad7_9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337ea4ad7_9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337ea4ad7_9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337ea4ad7_9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337ea4ad7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337ea4ad7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337ea4ad7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337ea4ad7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337ea4ad7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337ea4ad7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337ea4ad7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337ea4ad7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337ea4ad7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337ea4ad7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337ea4ad7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337ea4ad7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337ea4ad7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337ea4ad7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337ea4ad7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337ea4ad7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337ea4ad7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337ea4ad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337ea4ad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337ea4ad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337ea4ad7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337ea4ad7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337ea4ad7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337ea4ad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337ea4ad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337ea4ad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337ea4ad7_9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337ea4ad7_9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337ea4ad7_9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337ea4ad7_9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337ea4ad7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337ea4ad7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337ea4ad7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337ea4ad7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337ea4ad7_9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337ea4ad7_9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337ea4ad7_9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337ea4ad7_9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337ea4ad7_9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337ea4ad7_9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445025"/>
            <a:ext cx="8520600" cy="135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rgbClr val="FFFFFF"/>
                </a:solidFill>
                <a:latin typeface="Times New Roman" panose="02020603050405020304" pitchFamily="18" charset="0"/>
                <a:cs typeface="Times New Roman" panose="02020603050405020304" pitchFamily="18" charset="0"/>
              </a:rPr>
              <a:t>DETECTION AND DEFENSE APPROACHES FOR SENSITIVE DATA LEAKAGE IN CLOUD COMPUTING </a:t>
            </a:r>
            <a:endParaRPr sz="2400" dirty="0">
              <a:solidFill>
                <a:srgbClr val="FFFFFF"/>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800" dirty="0">
              <a:solidFill>
                <a:srgbClr val="FFFFFF"/>
              </a:solidFill>
            </a:endParaRPr>
          </a:p>
        </p:txBody>
      </p:sp>
      <p:sp>
        <p:nvSpPr>
          <p:cNvPr id="60" name="Google Shape;60;p13"/>
          <p:cNvSpPr txBox="1"/>
          <p:nvPr/>
        </p:nvSpPr>
        <p:spPr>
          <a:xfrm>
            <a:off x="4879075" y="2685175"/>
            <a:ext cx="3684900" cy="2026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Nachiketa Pathak</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Akshay Agarwal </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Venkatraman Balasubramanian </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Avinash Khatwan</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Pranjali Dileep Jagtap </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61" name="Google Shape;61;p13"/>
          <p:cNvSpPr txBox="1"/>
          <p:nvPr/>
        </p:nvSpPr>
        <p:spPr>
          <a:xfrm>
            <a:off x="512700" y="2685175"/>
            <a:ext cx="3616200" cy="2026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Srinivasula Reddy Kalluri (L)</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Rishti Gupta (DL)</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Sai Hemanth Gantasala </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Krishna Sumanth Gundluru </a:t>
            </a:r>
            <a:endParaRPr kumimoji="0" sz="18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800" b="0" i="0" u="none" strike="noStrike" kern="0" cap="none" spc="0" normalizeH="0" baseline="0" noProof="0" dirty="0">
                <a:ln>
                  <a:noFill/>
                </a:ln>
                <a:solidFill>
                  <a:srgbClr val="FFFFFF"/>
                </a:solidFill>
                <a:effectLst/>
                <a:uLnTx/>
                <a:uFillTx/>
                <a:latin typeface="Arial"/>
                <a:cs typeface="Arial"/>
                <a:sym typeface="Arial"/>
              </a:rPr>
              <a:t>Vishwarajsinh Sodha </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62" name="Google Shape;62;p13"/>
          <p:cNvSpPr txBox="1"/>
          <p:nvPr/>
        </p:nvSpPr>
        <p:spPr>
          <a:xfrm>
            <a:off x="3531000" y="1965900"/>
            <a:ext cx="2538600" cy="551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0" i="0" u="none" strike="noStrike" kern="0" cap="none" spc="0" normalizeH="0" baseline="0" noProof="0" dirty="0">
                <a:ln>
                  <a:noFill/>
                </a:ln>
                <a:solidFill>
                  <a:srgbClr val="FFFFFF"/>
                </a:solidFill>
                <a:effectLst/>
                <a:uLnTx/>
                <a:uFillTx/>
                <a:latin typeface="Arial"/>
                <a:cs typeface="Arial"/>
                <a:sym typeface="Arial"/>
              </a:rPr>
              <a:t>Group Members:</a:t>
            </a:r>
            <a:endParaRPr kumimoji="0" sz="2400" b="0" i="0" u="none" strike="noStrike" kern="0" cap="none" spc="0" normalizeH="0" baseline="0" noProof="0" dirty="0">
              <a:ln>
                <a:noFill/>
              </a:ln>
              <a:solidFill>
                <a:srgbClr val="FFFFFF"/>
              </a:solidFill>
              <a:effectLst/>
              <a:uLnTx/>
              <a:uFillTx/>
              <a:latin typeface="Arial"/>
              <a:cs typeface="Arial"/>
              <a:sym typeface="Arial"/>
            </a:endParaRPr>
          </a:p>
        </p:txBody>
      </p:sp>
      <p:sp>
        <p:nvSpPr>
          <p:cNvPr id="63" name="Google Shape;63;p13"/>
          <p:cNvSpPr txBox="1">
            <a:spLocks noGrp="1"/>
          </p:cNvSpPr>
          <p:nvPr>
            <p:ph type="body" idx="1"/>
          </p:nvPr>
        </p:nvSpPr>
        <p:spPr>
          <a:xfrm>
            <a:off x="653100" y="2185700"/>
            <a:ext cx="7837800" cy="26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1600"/>
              </a:spcAft>
              <a:buNone/>
            </a:pPr>
            <a:endParaRPr sz="2400" dirty="0">
              <a:latin typeface="Times New Roman" panose="02020603050405020304" pitchFamily="18" charset="0"/>
              <a:cs typeface="Times New Roman" panose="02020603050405020304" pitchFamily="18" charset="0"/>
            </a:endParaRPr>
          </a:p>
        </p:txBody>
      </p:sp>
      <p:cxnSp>
        <p:nvCxnSpPr>
          <p:cNvPr id="64" name="Google Shape;64;p13"/>
          <p:cNvCxnSpPr/>
          <p:nvPr/>
        </p:nvCxnSpPr>
        <p:spPr>
          <a:xfrm>
            <a:off x="2896600" y="1337875"/>
            <a:ext cx="2939100" cy="0"/>
          </a:xfrm>
          <a:prstGeom prst="straightConnector1">
            <a:avLst/>
          </a:prstGeom>
          <a:noFill/>
          <a:ln w="38100"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48FB0CB3-3799-473E-BE09-4BA8768086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solidFill>
                  <a:schemeClr val="accent1"/>
                </a:solidFill>
                <a:latin typeface="Times New Roman" panose="02020603050405020304" pitchFamily="18" charset="0"/>
                <a:cs typeface="Times New Roman" panose="02020603050405020304" pitchFamily="18" charset="0"/>
              </a:rPr>
              <a:t>1</a:t>
            </a:fld>
            <a:endParaRPr lang="en" sz="24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panose="02020603050405020304" pitchFamily="18" charset="0"/>
                <a:cs typeface="Times New Roman" panose="02020603050405020304" pitchFamily="18" charset="0"/>
              </a:rPr>
              <a:t>Recommendations</a:t>
            </a:r>
            <a:endParaRPr sz="2400" u="sng" dirty="0">
              <a:latin typeface="Times New Roman" panose="02020603050405020304" pitchFamily="18" charset="0"/>
              <a:cs typeface="Times New Roman" panose="02020603050405020304" pitchFamily="18" charset="0"/>
            </a:endParaRPr>
          </a:p>
        </p:txBody>
      </p:sp>
      <p:sp>
        <p:nvSpPr>
          <p:cNvPr id="130" name="Google Shape;130;p22"/>
          <p:cNvSpPr txBox="1">
            <a:spLocks noGrp="1"/>
          </p:cNvSpPr>
          <p:nvPr>
            <p:ph type="body" idx="1"/>
          </p:nvPr>
        </p:nvSpPr>
        <p:spPr>
          <a:xfrm>
            <a:off x="311700" y="988000"/>
            <a:ext cx="8520600" cy="33972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sz="2400" dirty="0">
                <a:latin typeface="Times New Roman"/>
                <a:ea typeface="Times New Roman"/>
                <a:cs typeface="Times New Roman"/>
                <a:sym typeface="Times New Roman"/>
              </a:rPr>
              <a:t>Various mechanisms be combined to create </a:t>
            </a:r>
            <a:r>
              <a:rPr lang="en" sz="2400" b="1" dirty="0">
                <a:latin typeface="Times New Roman"/>
                <a:ea typeface="Times New Roman"/>
                <a:cs typeface="Times New Roman"/>
                <a:sym typeface="Times New Roman"/>
              </a:rPr>
              <a:t>hybrid protection mechanisms</a:t>
            </a:r>
            <a:r>
              <a:rPr lang="en" sz="2400" dirty="0">
                <a:latin typeface="Times New Roman"/>
                <a:ea typeface="Times New Roman"/>
                <a:cs typeface="Times New Roman"/>
                <a:sym typeface="Times New Roman"/>
              </a:rPr>
              <a:t>, with different layers of cloud computing.</a:t>
            </a:r>
            <a:endParaRPr sz="2400" dirty="0">
              <a:latin typeface="Times New Roman"/>
              <a:ea typeface="Times New Roman"/>
              <a:cs typeface="Times New Roman"/>
              <a:sym typeface="Times New Roman"/>
            </a:endParaRPr>
          </a:p>
          <a:p>
            <a:pPr marL="457200" lvl="0" indent="-368300" algn="just" rtl="0">
              <a:lnSpc>
                <a:spcPct val="15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Hybrid solutions involves both the criticality measures as well as identification measures. </a:t>
            </a:r>
            <a:endParaRPr sz="2400" dirty="0">
              <a:latin typeface="Times New Roman"/>
              <a:ea typeface="Times New Roman"/>
              <a:cs typeface="Times New Roman"/>
              <a:sym typeface="Times New Roman"/>
            </a:endParaRPr>
          </a:p>
          <a:p>
            <a:pPr marL="457200" lvl="0" indent="-368300" algn="just" rtl="0">
              <a:lnSpc>
                <a:spcPct val="15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Adaptation to newer techniques and efficient trade offs are the two important metrics which makes hybrid technique as efficient.</a:t>
            </a:r>
            <a:endParaRPr sz="24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BA53AC52-E835-4EE2-8C5F-3E1578B1DE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10</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60ED-C6CA-4CF1-9CED-FAA08127BA11}"/>
              </a:ext>
            </a:extLst>
          </p:cNvPr>
          <p:cNvSpPr>
            <a:spLocks noGrp="1"/>
          </p:cNvSpPr>
          <p:nvPr>
            <p:ph type="title"/>
          </p:nvPr>
        </p:nvSpPr>
        <p:spPr>
          <a:xfrm>
            <a:off x="311700" y="445024"/>
            <a:ext cx="8520600" cy="2715775"/>
          </a:xfrm>
        </p:spPr>
        <p:txBody>
          <a:bodyPr/>
          <a:lstStyle/>
          <a:p>
            <a:r>
              <a:rPr lang="en-US" sz="2400" u="sng" dirty="0">
                <a:latin typeface="Times New Roman" panose="02020603050405020304" pitchFamily="18" charset="0"/>
                <a:cs typeface="Times New Roman" panose="02020603050405020304" pitchFamily="18" charset="0"/>
              </a:rPr>
              <a:t>Discussion questions summary</a:t>
            </a:r>
            <a:br>
              <a:rPr lang="en-US" dirty="0"/>
            </a:br>
            <a:endParaRPr lang="en-US" dirty="0"/>
          </a:p>
        </p:txBody>
      </p:sp>
      <p:sp>
        <p:nvSpPr>
          <p:cNvPr id="3" name="Text Placeholder 2">
            <a:extLst>
              <a:ext uri="{FF2B5EF4-FFF2-40B4-BE49-F238E27FC236}">
                <a16:creationId xmlns:a16="http://schemas.microsoft.com/office/drawing/2014/main" id="{7B81BF3A-3985-42FF-BD7D-50002E76A87C}"/>
              </a:ext>
            </a:extLst>
          </p:cNvPr>
          <p:cNvSpPr>
            <a:spLocks noGrp="1"/>
          </p:cNvSpPr>
          <p:nvPr>
            <p:ph type="body" idx="1"/>
          </p:nvPr>
        </p:nvSpPr>
        <p:spPr>
          <a:xfrm>
            <a:off x="311700" y="1074400"/>
            <a:ext cx="8520600" cy="3397200"/>
          </a:xfrm>
        </p:spPr>
        <p:txBody>
          <a:bodyPr/>
          <a:lstStyle/>
          <a:p>
            <a:pPr marL="114300" indent="0">
              <a:buNone/>
            </a:pPr>
            <a:r>
              <a:rPr lang="en-US" sz="2400" dirty="0">
                <a:latin typeface="Times New Roman" panose="02020603050405020304" pitchFamily="18" charset="0"/>
                <a:cs typeface="Times New Roman" panose="02020603050405020304" pitchFamily="18" charset="0"/>
              </a:rPr>
              <a:t>Total number of questions received = 38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number of merged questions =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number of valid questions = 0</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number of invalid questions = 38</a:t>
            </a:r>
          </a:p>
        </p:txBody>
      </p:sp>
      <p:sp>
        <p:nvSpPr>
          <p:cNvPr id="4" name="Slide Number Placeholder 3">
            <a:extLst>
              <a:ext uri="{FF2B5EF4-FFF2-40B4-BE49-F238E27FC236}">
                <a16:creationId xmlns:a16="http://schemas.microsoft.com/office/drawing/2014/main" id="{7B7741DF-A86D-4297-BF5D-419ABF0BF4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11</a:t>
            </a:fld>
            <a:endParaRPr lang="e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94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Sushmita Karkera, Group 6</a:t>
            </a:r>
            <a:endParaRPr sz="2400" u="sng" dirty="0">
              <a:latin typeface="Times New Roman"/>
              <a:ea typeface="Times New Roman"/>
              <a:cs typeface="Times New Roman"/>
              <a:sym typeface="Times New Roman"/>
            </a:endParaRPr>
          </a:p>
          <a:p>
            <a:pPr marL="0" lvl="0" indent="0" algn="l" rtl="0">
              <a:spcBef>
                <a:spcPts val="0"/>
              </a:spcBef>
              <a:spcAft>
                <a:spcPts val="0"/>
              </a:spcAft>
              <a:buNone/>
            </a:pPr>
            <a:endParaRPr sz="2400" dirty="0"/>
          </a:p>
        </p:txBody>
      </p:sp>
      <p:sp>
        <p:nvSpPr>
          <p:cNvPr id="136" name="Google Shape;136;p2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 sz="2400" dirty="0">
                <a:latin typeface="Times New Roman"/>
                <a:ea typeface="Times New Roman"/>
                <a:cs typeface="Times New Roman"/>
                <a:sym typeface="Times New Roman"/>
              </a:rPr>
              <a:t>What are the DLP methods to minimize data loss and data leakage problems?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MyDLP is one such method used. Page 37 mentions about the content-blades, these are some of the ways to minimize data-loss by doing extensive content analysis.</a:t>
            </a:r>
            <a:endParaRPr sz="2400" dirty="0">
              <a:latin typeface="Times New Roman"/>
              <a:ea typeface="Times New Roman"/>
              <a:cs typeface="Times New Roman"/>
              <a:sym typeface="Times New Roman"/>
            </a:endParaRPr>
          </a:p>
          <a:p>
            <a:pPr marL="0" lvl="0" indent="0" algn="l" rtl="0">
              <a:spcBef>
                <a:spcPts val="0"/>
              </a:spcBef>
              <a:spcAft>
                <a:spcPts val="0"/>
              </a:spcAft>
              <a:buNone/>
            </a:pP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AB5F4E53-85D8-456F-83B6-B6AC8A3581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12</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1462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u="sng" dirty="0">
                <a:latin typeface="Times New Roman"/>
                <a:ea typeface="Times New Roman"/>
                <a:cs typeface="Times New Roman"/>
                <a:sym typeface="Times New Roman"/>
              </a:rPr>
              <a:t>Sushmita Karkera, Group 6</a:t>
            </a:r>
            <a:endParaRPr sz="2200" u="sng" dirty="0">
              <a:latin typeface="Times New Roman"/>
              <a:ea typeface="Times New Roman"/>
              <a:cs typeface="Times New Roman"/>
              <a:sym typeface="Times New Roman"/>
            </a:endParaRPr>
          </a:p>
        </p:txBody>
      </p:sp>
      <p:sp>
        <p:nvSpPr>
          <p:cNvPr id="142" name="Google Shape;142;p24"/>
          <p:cNvSpPr txBox="1">
            <a:spLocks noGrp="1"/>
          </p:cNvSpPr>
          <p:nvPr>
            <p:ph type="body" idx="1"/>
          </p:nvPr>
        </p:nvSpPr>
        <p:spPr>
          <a:xfrm>
            <a:off x="87100" y="624000"/>
            <a:ext cx="8520600" cy="37176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How does fog computing help in Mitigating Insider Theft Attacks in the Cloud?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It is mentioned in the report on page no. 24. “Fog computing is used where a numerous disinformation attacks are launched against malicious insiders and thereby preventing them by distinguishing real users' data to fake worthless data” as being closer to the last-mile users enables fog nodes to take full responsibility of the last-mile data does not have to be at the central cloud. This unburdens the core network as well. </a:t>
            </a: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192E5821-FB7B-4E7E-8C39-9265BDE065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13</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Abhay Shrinivas Saraswathula, Group 6</a:t>
            </a:r>
            <a:endParaRPr sz="2400" u="sng"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400" dirty="0"/>
          </a:p>
          <a:p>
            <a:pPr marL="0" lvl="0" indent="0" algn="l" rtl="0">
              <a:spcBef>
                <a:spcPts val="0"/>
              </a:spcBef>
              <a:spcAft>
                <a:spcPts val="0"/>
              </a:spcAft>
              <a:buNone/>
            </a:pPr>
            <a:endParaRPr dirty="0"/>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In the AUC comparison chart, the data considered is too less (18) and mostly the results are similar (Only on 6 instances the combined method had a higher AUC). Why do you think this is the case and do you think the results are accurate?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81000" algn="just" rtl="0">
              <a:lnSpc>
                <a:spcPct val="90000"/>
              </a:lnSpc>
              <a:spcBef>
                <a:spcPts val="0"/>
              </a:spcBef>
              <a:spcAft>
                <a:spcPts val="0"/>
              </a:spcAft>
              <a:buSzPts val="2400"/>
              <a:buFont typeface="Times New Roman"/>
              <a:buChar char="○"/>
            </a:pPr>
            <a:r>
              <a:rPr lang="en" sz="2400" dirty="0">
                <a:latin typeface="Times New Roman"/>
                <a:ea typeface="Times New Roman"/>
                <a:cs typeface="Times New Roman"/>
                <a:sym typeface="Times New Roman"/>
              </a:rPr>
              <a:t>As mentioned in the report AUC result fluctuations are arbitrary and cater to the kind of samples taken. Our conclusions are purely based out of the reasons mentioned in the IEEE paper which is peer reviewed.  The accuracy is statistically measured.</a:t>
            </a:r>
            <a:endParaRPr sz="2400" dirty="0"/>
          </a:p>
        </p:txBody>
      </p:sp>
      <p:sp>
        <p:nvSpPr>
          <p:cNvPr id="2" name="Slide Number Placeholder 1">
            <a:extLst>
              <a:ext uri="{FF2B5EF4-FFF2-40B4-BE49-F238E27FC236}">
                <a16:creationId xmlns:a16="http://schemas.microsoft.com/office/drawing/2014/main" id="{7BC609B0-8A16-47BC-83A8-A2657F7FC4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14</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88475" y="383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Abhay Shrinivas Saraswathula, Group 6</a:t>
            </a:r>
            <a:endParaRPr sz="2400" u="sng" dirty="0">
              <a:latin typeface="Times New Roman"/>
              <a:ea typeface="Times New Roman"/>
              <a:cs typeface="Times New Roman"/>
              <a:sym typeface="Times New Roman"/>
            </a:endParaRPr>
          </a:p>
        </p:txBody>
      </p:sp>
      <p:sp>
        <p:nvSpPr>
          <p:cNvPr id="154" name="Google Shape;154;p26"/>
          <p:cNvSpPr txBox="1">
            <a:spLocks noGrp="1"/>
          </p:cNvSpPr>
          <p:nvPr>
            <p:ph type="body" idx="1"/>
          </p:nvPr>
        </p:nvSpPr>
        <p:spPr>
          <a:xfrm>
            <a:off x="311700" y="956325"/>
            <a:ext cx="8520600" cy="3397200"/>
          </a:xfrm>
          <a:prstGeom prst="rect">
            <a:avLst/>
          </a:prstGeom>
        </p:spPr>
        <p:txBody>
          <a:bodyPr spcFirstLastPara="1" wrap="square" lIns="91425" tIns="91425" rIns="91425" bIns="91425" anchor="t" anchorCtr="0">
            <a:noAutofit/>
          </a:bodyPr>
          <a:lstStyle/>
          <a:p>
            <a:pPr marL="457200" lvl="0" indent="-368300" algn="just" rtl="0">
              <a:spcBef>
                <a:spcPts val="600"/>
              </a:spcBef>
              <a:spcAft>
                <a:spcPts val="0"/>
              </a:spcAft>
              <a:buClr>
                <a:schemeClr val="dk1"/>
              </a:buClr>
              <a:buSzPts val="2200"/>
              <a:buFont typeface="Times New Roman"/>
              <a:buChar char="●"/>
            </a:pPr>
            <a:r>
              <a:rPr lang="en" sz="2400" dirty="0">
                <a:solidFill>
                  <a:schemeClr val="dk1"/>
                </a:solidFill>
                <a:latin typeface="Times New Roman"/>
                <a:ea typeface="Times New Roman"/>
                <a:cs typeface="Times New Roman"/>
                <a:sym typeface="Times New Roman"/>
              </a:rPr>
              <a:t>How does your proposed algorithm revoke/update access? In real life scenarios, there may be scenarios where access needs to be revoked/granted. How do you plan on handling those scenarios?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81000" algn="just" rtl="0">
              <a:spcBef>
                <a:spcPts val="0"/>
              </a:spcBef>
              <a:spcAft>
                <a:spcPts val="0"/>
              </a:spcAft>
              <a:buClr>
                <a:schemeClr val="dk1"/>
              </a:buClr>
              <a:buSzPts val="2400"/>
              <a:buFont typeface="Times New Roman"/>
              <a:buChar char="○"/>
            </a:pPr>
            <a:r>
              <a:rPr lang="en" sz="2400" dirty="0">
                <a:latin typeface="Times New Roman"/>
                <a:ea typeface="Times New Roman"/>
                <a:cs typeface="Times New Roman"/>
                <a:sym typeface="Times New Roman"/>
              </a:rPr>
              <a:t>This question is out of the scope or not very specific to our research. The goal of this report is not to propose one specific algorithm for a unique scenario. We suggest reading the report again for corner cases of data-leakage in cloud computing scenarios.</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1600"/>
              </a:spcAft>
              <a:buNone/>
            </a:pPr>
            <a:endParaRPr sz="2400" dirty="0"/>
          </a:p>
        </p:txBody>
      </p:sp>
      <p:sp>
        <p:nvSpPr>
          <p:cNvPr id="2" name="Slide Number Placeholder 1">
            <a:extLst>
              <a:ext uri="{FF2B5EF4-FFF2-40B4-BE49-F238E27FC236}">
                <a16:creationId xmlns:a16="http://schemas.microsoft.com/office/drawing/2014/main" id="{F0CF88F0-A6BD-416A-BEF5-F7195FE57D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15</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Darshan Dhirubhai Malaviya, Group 3</a:t>
            </a:r>
            <a:endParaRPr sz="2400" u="sng" dirty="0">
              <a:latin typeface="Times New Roman"/>
              <a:ea typeface="Times New Roman"/>
              <a:cs typeface="Times New Roman"/>
              <a:sym typeface="Times New Roman"/>
            </a:endParaRPr>
          </a:p>
        </p:txBody>
      </p:sp>
      <p:sp>
        <p:nvSpPr>
          <p:cNvPr id="160" name="Google Shape;160;p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rgbClr val="000000"/>
              </a:buClr>
              <a:buSzPts val="2400"/>
              <a:buChar char="●"/>
            </a:pPr>
            <a:r>
              <a:rPr lang="en" sz="2400" dirty="0">
                <a:solidFill>
                  <a:srgbClr val="000000"/>
                </a:solidFill>
                <a:latin typeface="Times New Roman"/>
                <a:ea typeface="Times New Roman"/>
                <a:cs typeface="Times New Roman"/>
                <a:sym typeface="Times New Roman"/>
              </a:rPr>
              <a:t>In section 3.1.7 (1) Embedded Security, you mentioned workload deployment can cause data breach. Even though VMs are secure, what issues related to workload deployment can cause data leak? </a:t>
            </a:r>
            <a:r>
              <a:rPr lang="en" sz="2400" b="1" dirty="0">
                <a:solidFill>
                  <a:srgbClr val="FF0000"/>
                </a:solidFill>
                <a:latin typeface="Times New Roman"/>
                <a:ea typeface="Times New Roman"/>
                <a:cs typeface="Times New Roman"/>
                <a:sym typeface="Times New Roman"/>
              </a:rPr>
              <a:t>INVALID</a:t>
            </a:r>
            <a:endParaRPr sz="2400" dirty="0">
              <a:solidFill>
                <a:srgbClr val="000000"/>
              </a:solidFill>
              <a:latin typeface="Times New Roman"/>
              <a:ea typeface="Times New Roman"/>
              <a:cs typeface="Times New Roman"/>
              <a:sym typeface="Times New Roman"/>
            </a:endParaRPr>
          </a:p>
          <a:p>
            <a:pPr marL="914400" lvl="1" indent="-381000" algn="just" rtl="0">
              <a:spcBef>
                <a:spcPts val="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It is clearly mentioned in the same section, VM deployment measures need to be accurate for such issues to be avoided. E.g. improper isolation between VMs. So the notion of VM’s being secure itself is not always correct.</a:t>
            </a:r>
            <a:endParaRPr sz="2400" dirty="0">
              <a:solidFill>
                <a:srgbClr val="000000"/>
              </a:solidFill>
              <a:latin typeface="Times New Roman"/>
              <a:ea typeface="Times New Roman"/>
              <a:cs typeface="Times New Roman"/>
              <a:sym typeface="Times New Roman"/>
            </a:endParaRPr>
          </a:p>
          <a:p>
            <a:pPr marL="457200" lvl="0" indent="0" algn="just"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30539CB0-ECF4-40D5-9109-627987ADF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16</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Darshan Dhirubhai Malaviya, Group 3</a:t>
            </a:r>
            <a:endParaRPr sz="2400" u="sng"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66" name="Google Shape;166;p2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400" dirty="0">
                <a:solidFill>
                  <a:srgbClr val="000000"/>
                </a:solidFill>
                <a:latin typeface="Times New Roman"/>
                <a:ea typeface="Times New Roman"/>
                <a:cs typeface="Times New Roman"/>
                <a:sym typeface="Times New Roman"/>
              </a:rPr>
              <a:t>In section 3.3.1 Subsection: Data Leakage Detection Using DWT, what do you mean by following acronyms: LL band, LH band, HL band, HH band? </a:t>
            </a:r>
            <a:r>
              <a:rPr lang="en" sz="2400" b="1" dirty="0">
                <a:solidFill>
                  <a:srgbClr val="FF0000"/>
                </a:solidFill>
                <a:latin typeface="Times New Roman"/>
                <a:ea typeface="Times New Roman"/>
                <a:cs typeface="Times New Roman"/>
                <a:sym typeface="Times New Roman"/>
              </a:rPr>
              <a:t>INVALID</a:t>
            </a:r>
            <a:endParaRPr sz="2400" dirty="0">
              <a:solidFill>
                <a:srgbClr val="000000"/>
              </a:solidFill>
              <a:latin typeface="Times New Roman"/>
              <a:ea typeface="Times New Roman"/>
              <a:cs typeface="Times New Roman"/>
              <a:sym typeface="Times New Roman"/>
            </a:endParaRPr>
          </a:p>
          <a:p>
            <a:pPr marL="914400" lvl="1" indent="-374650" algn="l" rtl="0">
              <a:spcBef>
                <a:spcPts val="0"/>
              </a:spcBef>
              <a:spcAft>
                <a:spcPts val="0"/>
              </a:spcAft>
              <a:buClr>
                <a:srgbClr val="000000"/>
              </a:buClr>
              <a:buSzPts val="2300"/>
              <a:buChar char="○"/>
            </a:pPr>
            <a:r>
              <a:rPr lang="en" sz="2400" dirty="0">
                <a:solidFill>
                  <a:srgbClr val="000000"/>
                </a:solidFill>
                <a:latin typeface="Times New Roman"/>
                <a:ea typeface="Times New Roman"/>
                <a:cs typeface="Times New Roman"/>
                <a:sym typeface="Times New Roman"/>
              </a:rPr>
              <a:t>This is intuitive and is clearly written in the report in the same section. When Low Pass filter is followed by low pass filter the band is called an LL (Low- Low) band. Likewise when a low pass is followed by a high pass its called LH (Low - High) band and so on.</a:t>
            </a:r>
            <a:r>
              <a:rPr lang="en" sz="2400" dirty="0">
                <a:solidFill>
                  <a:srgbClr val="000000"/>
                </a:solidFill>
              </a:rPr>
              <a:t> </a:t>
            </a:r>
            <a:endParaRPr sz="2400" dirty="0">
              <a:solidFill>
                <a:srgbClr val="000000"/>
              </a:solidFill>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D0CA062F-FB01-44C4-8DC4-66104742FC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17</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Baani Khurana, Group 8</a:t>
            </a:r>
            <a:endParaRPr sz="2400" u="sng" dirty="0">
              <a:latin typeface="Times New Roman"/>
              <a:ea typeface="Times New Roman"/>
              <a:cs typeface="Times New Roman"/>
              <a:sym typeface="Times New Roman"/>
            </a:endParaRPr>
          </a:p>
        </p:txBody>
      </p:sp>
      <p:sp>
        <p:nvSpPr>
          <p:cNvPr id="172" name="Google Shape;172;p29"/>
          <p:cNvSpPr txBox="1">
            <a:spLocks noGrp="1"/>
          </p:cNvSpPr>
          <p:nvPr>
            <p:ph type="body" idx="1"/>
          </p:nvPr>
        </p:nvSpPr>
        <p:spPr>
          <a:xfrm>
            <a:off x="311700" y="905825"/>
            <a:ext cx="8520600" cy="39933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In your Conclusions and Recommendations section, your conclusion for the best defensive approach is a general hybrid model, but this lacks specificity. Based on your earlier analysis of pros and cons, what is your recommendation on the </a:t>
            </a:r>
            <a:r>
              <a:rPr lang="en" sz="2400" u="sng" dirty="0">
                <a:latin typeface="Times New Roman"/>
                <a:ea typeface="Times New Roman"/>
                <a:cs typeface="Times New Roman"/>
                <a:sym typeface="Times New Roman"/>
              </a:rPr>
              <a:t>best combination of defense mechanisms</a:t>
            </a:r>
            <a:r>
              <a:rPr lang="en" sz="2400" b="1" dirty="0">
                <a:latin typeface="Times New Roman"/>
                <a:ea typeface="Times New Roman"/>
                <a:cs typeface="Times New Roman"/>
                <a:sym typeface="Times New Roman"/>
              </a:rPr>
              <a:t> </a:t>
            </a:r>
            <a:r>
              <a:rPr lang="en" sz="2400" dirty="0">
                <a:latin typeface="Times New Roman"/>
                <a:ea typeface="Times New Roman"/>
                <a:cs typeface="Times New Roman"/>
                <a:sym typeface="Times New Roman"/>
              </a:rPr>
              <a:t>to create a more specific hybrid solution?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This question is ambiguous in itself. Our goals clearly state that the conclusions are based out of the survey carried out among the references mentioned. To begin with, there is no such thing as one best solution. Different applications may have several mechanisms which are suited.</a:t>
            </a:r>
            <a:r>
              <a:rPr lang="en" sz="2400" dirty="0"/>
              <a:t>	</a:t>
            </a:r>
            <a:endParaRPr sz="2400" dirty="0"/>
          </a:p>
          <a:p>
            <a:pPr marL="0" lvl="0" indent="0" algn="l" rtl="0">
              <a:lnSpc>
                <a:spcPct val="90000"/>
              </a:lnSpc>
              <a:spcBef>
                <a:spcPts val="1000"/>
              </a:spcBef>
              <a:spcAft>
                <a:spcPts val="0"/>
              </a:spcAft>
              <a:buNone/>
            </a:pPr>
            <a:endParaRPr sz="2200" dirty="0">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endParaRPr sz="2200" dirty="0">
              <a:latin typeface="Arial"/>
              <a:ea typeface="Arial"/>
              <a:cs typeface="Arial"/>
              <a:sym typeface="Arial"/>
            </a:endParaRPr>
          </a:p>
          <a:p>
            <a:pPr marL="0" lvl="0" indent="0" algn="l" rtl="0">
              <a:spcBef>
                <a:spcPts val="0"/>
              </a:spcBef>
              <a:spcAft>
                <a:spcPts val="1600"/>
              </a:spcAft>
              <a:buNone/>
            </a:pPr>
            <a:endParaRPr sz="2200" dirty="0"/>
          </a:p>
        </p:txBody>
      </p:sp>
      <p:sp>
        <p:nvSpPr>
          <p:cNvPr id="2" name="Slide Number Placeholder 1">
            <a:extLst>
              <a:ext uri="{FF2B5EF4-FFF2-40B4-BE49-F238E27FC236}">
                <a16:creationId xmlns:a16="http://schemas.microsoft.com/office/drawing/2014/main" id="{43FFCB11-447A-4F56-856B-9749AF6C8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18</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Baani Khurana, Group 8</a:t>
            </a:r>
            <a:endParaRPr sz="2400" u="sng"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78" name="Google Shape;178;p30"/>
          <p:cNvSpPr txBox="1">
            <a:spLocks noGrp="1"/>
          </p:cNvSpPr>
          <p:nvPr>
            <p:ph type="body" idx="1"/>
          </p:nvPr>
        </p:nvSpPr>
        <p:spPr>
          <a:xfrm>
            <a:off x="279300" y="1013200"/>
            <a:ext cx="8520600" cy="3727800"/>
          </a:xfrm>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In your Conclusions and Recommendations section, there is a section summarizing five detection techniques, but there is no specific conclusion on the best detection technique. What is your recommendation for the </a:t>
            </a:r>
            <a:r>
              <a:rPr lang="en" sz="2400" u="sng" dirty="0">
                <a:latin typeface="Times New Roman"/>
                <a:ea typeface="Times New Roman"/>
                <a:cs typeface="Times New Roman"/>
                <a:sym typeface="Times New Roman"/>
              </a:rPr>
              <a:t>best detection technique</a:t>
            </a:r>
            <a:r>
              <a:rPr lang="en" sz="2400" dirty="0">
                <a:latin typeface="Times New Roman"/>
                <a:ea typeface="Times New Roman"/>
                <a:cs typeface="Times New Roman"/>
                <a:sym typeface="Times New Roman"/>
              </a:rPr>
              <a:t>?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To reiterate, there is no such thing as one best solution. As mentioned in the report, the suggestion was to consider hybrid measures for improving sensitive data-protection, hence different approaches can be combined together according to the application to overcome different challenges.</a:t>
            </a: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A9EFF2F7-4887-420C-849C-93457E9809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19</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055875" y="291150"/>
            <a:ext cx="20373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latin typeface="Times New Roman"/>
                <a:ea typeface="Times New Roman"/>
                <a:cs typeface="Times New Roman"/>
                <a:sym typeface="Times New Roman"/>
              </a:rPr>
              <a:t>Motivation</a:t>
            </a:r>
            <a:endParaRPr sz="2400" b="1" u="sng" dirty="0">
              <a:latin typeface="Times New Roman"/>
              <a:ea typeface="Times New Roman"/>
              <a:cs typeface="Times New Roman"/>
              <a:sym typeface="Times New Roman"/>
            </a:endParaRPr>
          </a:p>
        </p:txBody>
      </p:sp>
      <p:sp>
        <p:nvSpPr>
          <p:cNvPr id="68" name="Google Shape;68;p14"/>
          <p:cNvSpPr txBox="1">
            <a:spLocks noGrp="1"/>
          </p:cNvSpPr>
          <p:nvPr>
            <p:ph type="body" idx="1"/>
          </p:nvPr>
        </p:nvSpPr>
        <p:spPr>
          <a:xfrm>
            <a:off x="318724" y="715550"/>
            <a:ext cx="3979776" cy="3985200"/>
          </a:xfrm>
          <a:prstGeom prst="rect">
            <a:avLst/>
          </a:prstGeom>
        </p:spPr>
        <p:txBody>
          <a:bodyPr spcFirstLastPara="1" wrap="square" lIns="91425" tIns="91425" rIns="91425" bIns="91425" anchor="t" anchorCtr="0">
            <a:noAutofit/>
          </a:bodyPr>
          <a:lstStyle/>
          <a:p>
            <a:pPr marL="457200" lvl="0" indent="-355600" rtl="0">
              <a:spcBef>
                <a:spcPts val="0"/>
              </a:spcBef>
              <a:spcAft>
                <a:spcPts val="0"/>
              </a:spcAft>
              <a:buSzPts val="2000"/>
              <a:buFont typeface="Times New Roman"/>
              <a:buChar char="●"/>
            </a:pPr>
            <a:r>
              <a:rPr lang="en" sz="2400" dirty="0">
                <a:latin typeface="Times New Roman" panose="02020603050405020304" pitchFamily="18" charset="0"/>
                <a:ea typeface="Times New Roman"/>
                <a:cs typeface="Times New Roman" panose="02020603050405020304" pitchFamily="18" charset="0"/>
                <a:sym typeface="Times New Roman"/>
              </a:rPr>
              <a:t>Private organizations and the public users to store and retrieve the huge amount of data using cloud computing</a:t>
            </a:r>
            <a:endParaRPr sz="2400" dirty="0">
              <a:latin typeface="Times New Roman" panose="02020603050405020304" pitchFamily="18" charset="0"/>
              <a:ea typeface="Times New Roman"/>
              <a:cs typeface="Times New Roman" panose="02020603050405020304" pitchFamily="18" charset="0"/>
              <a:sym typeface="Times New Roman"/>
            </a:endParaRPr>
          </a:p>
          <a:p>
            <a:pPr marL="457200" lvl="0" indent="-355600" rtl="0">
              <a:spcBef>
                <a:spcPts val="0"/>
              </a:spcBef>
              <a:spcAft>
                <a:spcPts val="0"/>
              </a:spcAft>
              <a:buSzPts val="2000"/>
              <a:buFont typeface="Times New Roman"/>
              <a:buChar char="●"/>
            </a:pPr>
            <a:r>
              <a:rPr lang="en" sz="2400" dirty="0">
                <a:latin typeface="Times New Roman" panose="02020603050405020304" pitchFamily="18" charset="0"/>
                <a:ea typeface="Times New Roman"/>
                <a:cs typeface="Times New Roman" panose="02020603050405020304" pitchFamily="18" charset="0"/>
                <a:sym typeface="Times New Roman"/>
              </a:rPr>
              <a:t>They store sensitive data on cloud </a:t>
            </a:r>
            <a:endParaRPr sz="2400" dirty="0">
              <a:latin typeface="Times New Roman" panose="02020603050405020304" pitchFamily="18" charset="0"/>
              <a:ea typeface="Times New Roman"/>
              <a:cs typeface="Times New Roman" panose="02020603050405020304" pitchFamily="18" charset="0"/>
              <a:sym typeface="Times New Roman"/>
            </a:endParaRPr>
          </a:p>
          <a:p>
            <a:pPr marL="457200" lvl="0" indent="-355600" rtl="0">
              <a:spcBef>
                <a:spcPts val="0"/>
              </a:spcBef>
              <a:spcAft>
                <a:spcPts val="0"/>
              </a:spcAft>
              <a:buSzPts val="2000"/>
              <a:buFont typeface="Times New Roman"/>
              <a:buChar char="●"/>
            </a:pPr>
            <a:r>
              <a:rPr lang="en" sz="2400" dirty="0">
                <a:latin typeface="Times New Roman" panose="02020603050405020304" pitchFamily="18" charset="0"/>
                <a:ea typeface="Times New Roman"/>
                <a:cs typeface="Times New Roman" panose="02020603050405020304" pitchFamily="18" charset="0"/>
                <a:sym typeface="Times New Roman"/>
              </a:rPr>
              <a:t>Such data needs to be protected and stored securely</a:t>
            </a:r>
            <a:endParaRPr sz="2400" dirty="0">
              <a:latin typeface="Times New Roman" panose="02020603050405020304" pitchFamily="18" charset="0"/>
              <a:ea typeface="Times New Roman"/>
              <a:cs typeface="Times New Roman" panose="02020603050405020304" pitchFamily="18" charset="0"/>
              <a:sym typeface="Times New Roman"/>
            </a:endParaRPr>
          </a:p>
          <a:p>
            <a:pPr marL="0" lvl="0" indent="0" rtl="0">
              <a:spcBef>
                <a:spcPts val="1600"/>
              </a:spcBef>
              <a:spcAft>
                <a:spcPts val="1600"/>
              </a:spcAft>
              <a:buNone/>
            </a:pPr>
            <a:endParaRPr sz="2000" dirty="0">
              <a:latin typeface="Times New Roman" panose="02020603050405020304" pitchFamily="18" charset="0"/>
              <a:ea typeface="Times New Roman"/>
              <a:cs typeface="Times New Roman" panose="02020603050405020304" pitchFamily="18" charset="0"/>
              <a:sym typeface="Times New Roman"/>
            </a:endParaRPr>
          </a:p>
        </p:txBody>
      </p:sp>
      <p:sp>
        <p:nvSpPr>
          <p:cNvPr id="69" name="Google Shape;69;p14"/>
          <p:cNvSpPr txBox="1"/>
          <p:nvPr/>
        </p:nvSpPr>
        <p:spPr>
          <a:xfrm>
            <a:off x="5503825" y="263850"/>
            <a:ext cx="11823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u="sng" dirty="0">
                <a:solidFill>
                  <a:schemeClr val="dk1"/>
                </a:solidFill>
                <a:latin typeface="Times New Roman"/>
                <a:ea typeface="Times New Roman"/>
                <a:cs typeface="Times New Roman"/>
                <a:sym typeface="Times New Roman"/>
              </a:rPr>
              <a:t>Scope</a:t>
            </a:r>
            <a:endParaRPr sz="2400" b="1" u="sng"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sp>
        <p:nvSpPr>
          <p:cNvPr id="70" name="Google Shape;70;p14"/>
          <p:cNvSpPr txBox="1"/>
          <p:nvPr/>
        </p:nvSpPr>
        <p:spPr>
          <a:xfrm>
            <a:off x="4611062" y="799950"/>
            <a:ext cx="4150126" cy="3985200"/>
          </a:xfrm>
          <a:prstGeom prst="rect">
            <a:avLst/>
          </a:prstGeom>
          <a:noFill/>
          <a:ln>
            <a:noFill/>
          </a:ln>
        </p:spPr>
        <p:txBody>
          <a:bodyPr spcFirstLastPara="1" wrap="square" lIns="91425" tIns="91425" rIns="91425" bIns="91425" anchor="t" anchorCtr="0">
            <a:noAutofit/>
          </a:bodyPr>
          <a:lstStyle/>
          <a:p>
            <a:pPr marL="457200" lvl="0" indent="-355600" rtl="0">
              <a:lnSpc>
                <a:spcPct val="115000"/>
              </a:lnSpc>
              <a:spcBef>
                <a:spcPts val="0"/>
              </a:spcBef>
              <a:spcAft>
                <a:spcPts val="0"/>
              </a:spcAft>
              <a:buClr>
                <a:schemeClr val="dk1"/>
              </a:buClr>
              <a:buSzPts val="2000"/>
              <a:buFont typeface="Times New Roman"/>
              <a:buChar char="●"/>
            </a:pPr>
            <a:r>
              <a:rPr lang="en" sz="2400" dirty="0">
                <a:solidFill>
                  <a:schemeClr val="dk1"/>
                </a:solidFill>
                <a:latin typeface="Times New Roman"/>
                <a:ea typeface="Times New Roman"/>
                <a:cs typeface="Times New Roman"/>
                <a:sym typeface="Times New Roman"/>
              </a:rPr>
              <a:t>Investigate, classify and evaluate different detection and defensive mechanisms based on the characteristics in all layers of the cloud system of sensitive data leakage in Cloud Computing</a:t>
            </a:r>
            <a:endParaRPr sz="2400" dirty="0">
              <a:solidFill>
                <a:schemeClr val="dk1"/>
              </a:solidFill>
              <a:latin typeface="Times New Roman"/>
              <a:ea typeface="Times New Roman"/>
              <a:cs typeface="Times New Roman"/>
              <a:sym typeface="Times New Roman"/>
            </a:endParaRPr>
          </a:p>
          <a:p>
            <a:pPr marL="457200" lvl="0" indent="-355600" rtl="0">
              <a:lnSpc>
                <a:spcPct val="115000"/>
              </a:lnSpc>
              <a:spcBef>
                <a:spcPts val="0"/>
              </a:spcBef>
              <a:spcAft>
                <a:spcPts val="0"/>
              </a:spcAft>
              <a:buClr>
                <a:schemeClr val="dk1"/>
              </a:buClr>
              <a:buSzPts val="2000"/>
              <a:buFont typeface="Times New Roman"/>
              <a:buChar char="●"/>
            </a:pPr>
            <a:r>
              <a:rPr lang="en" sz="2400" dirty="0">
                <a:solidFill>
                  <a:schemeClr val="dk1"/>
                </a:solidFill>
                <a:latin typeface="Times New Roman"/>
                <a:ea typeface="Times New Roman"/>
                <a:cs typeface="Times New Roman"/>
                <a:sym typeface="Times New Roman"/>
              </a:rPr>
              <a:t>Comparative analysis of techniques used. </a:t>
            </a: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1600"/>
              </a:spcBef>
              <a:spcAft>
                <a:spcPts val="1600"/>
              </a:spcAft>
              <a:buNone/>
            </a:pPr>
            <a:endParaRPr dirty="0">
              <a:solidFill>
                <a:schemeClr val="dk1"/>
              </a:solidFill>
            </a:endParaRPr>
          </a:p>
        </p:txBody>
      </p:sp>
      <p:sp>
        <p:nvSpPr>
          <p:cNvPr id="2" name="Slide Number Placeholder 1">
            <a:extLst>
              <a:ext uri="{FF2B5EF4-FFF2-40B4-BE49-F238E27FC236}">
                <a16:creationId xmlns:a16="http://schemas.microsoft.com/office/drawing/2014/main" id="{6C2E8F5A-A7F2-43A6-8C22-45C3735F4B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Anna Vuong, Group 1</a:t>
            </a:r>
            <a:endParaRPr sz="2400" u="sng" dirty="0">
              <a:latin typeface="Times New Roman"/>
              <a:ea typeface="Times New Roman"/>
              <a:cs typeface="Times New Roman"/>
              <a:sym typeface="Times New Roman"/>
            </a:endParaRPr>
          </a:p>
          <a:p>
            <a:pPr marL="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184" name="Google Shape;184;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I couldn’t find any recommendations made based on the evaluation of the detection techniques and the defense techniques. Based on your evaluation of the techniques, which ones would you recommend using in what situations, and what future work is there to be done in your topic field?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We have suggested usage of hybrid measures as the key step forward. We have also outlined the reasons in the report.</a:t>
            </a:r>
            <a:endParaRPr sz="2400" dirty="0">
              <a:latin typeface="Times New Roman"/>
              <a:ea typeface="Times New Roman"/>
              <a:cs typeface="Times New Roman"/>
              <a:sym typeface="Times New Roman"/>
            </a:endParaRPr>
          </a:p>
          <a:p>
            <a:pPr marL="0" lvl="0" indent="0" algn="just" rtl="0">
              <a:spcBef>
                <a:spcPts val="1600"/>
              </a:spcBef>
              <a:spcAft>
                <a:spcPts val="0"/>
              </a:spcAft>
              <a:buNone/>
            </a:pPr>
            <a:endParaRPr dirty="0"/>
          </a:p>
          <a:p>
            <a:pPr marL="0" lvl="0" indent="0" algn="just"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5DC6E0E4-4FB4-443F-BE6B-8D472A36C1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20</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3154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Anna Vuong, Group 1</a:t>
            </a:r>
            <a:endParaRPr sz="2400" u="sng" dirty="0">
              <a:latin typeface="Times New Roman"/>
              <a:ea typeface="Times New Roman"/>
              <a:cs typeface="Times New Roman"/>
              <a:sym typeface="Times New Roman"/>
            </a:endParaRPr>
          </a:p>
        </p:txBody>
      </p:sp>
      <p:sp>
        <p:nvSpPr>
          <p:cNvPr id="190" name="Google Shape;190;p32"/>
          <p:cNvSpPr txBox="1">
            <a:spLocks noGrp="1"/>
          </p:cNvSpPr>
          <p:nvPr>
            <p:ph type="body" idx="1"/>
          </p:nvPr>
        </p:nvSpPr>
        <p:spPr>
          <a:xfrm>
            <a:off x="272100" y="928625"/>
            <a:ext cx="8520600" cy="3397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#3 and #4 on page 48 is supposed to be evaluating them, but there are no pros and cons explicitly listed. What are some pros and cons of those techniques compared to existing techniques?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The purpose of that section is to evaluate several techniques, not to explicitly list out the pros and cons. We have clearly analyzed the detection techniques listed in 3 and 4 as expected. Pros and  cons of the requisite topics have been listed in the appropriate section.</a:t>
            </a:r>
            <a:endParaRPr sz="2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sz="2100" dirty="0"/>
          </a:p>
        </p:txBody>
      </p:sp>
      <p:sp>
        <p:nvSpPr>
          <p:cNvPr id="2" name="Slide Number Placeholder 1">
            <a:extLst>
              <a:ext uri="{FF2B5EF4-FFF2-40B4-BE49-F238E27FC236}">
                <a16:creationId xmlns:a16="http://schemas.microsoft.com/office/drawing/2014/main" id="{A89B4E1E-934D-4F8F-B049-BADF21AB4F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21</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Devesh Yadav, Group 5</a:t>
            </a:r>
            <a:endParaRPr sz="2400" u="sng" dirty="0">
              <a:latin typeface="Times New Roman"/>
              <a:ea typeface="Times New Roman"/>
              <a:cs typeface="Times New Roman"/>
              <a:sym typeface="Times New Roman"/>
            </a:endParaRPr>
          </a:p>
        </p:txBody>
      </p:sp>
      <p:sp>
        <p:nvSpPr>
          <p:cNvPr id="196" name="Google Shape;196;p3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With increase in use of cloud services for infrastructure, there arises the problem of incomplete data deletion. With limited visibility to user, how can one verify secure deletion of data such that it is not available to attackers?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This question makes a case for a particular scenario. However, as mentioned in our scope, we make suggestions for a general outlook of how sensitive data-leakage can be protected. </a:t>
            </a:r>
            <a:endParaRPr sz="2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5A8E5F9B-7DF9-41F4-8CE3-DB5714EE9B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22</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Devesh Yadav, Group 5</a:t>
            </a:r>
            <a:endParaRPr sz="2400" u="sng" dirty="0">
              <a:latin typeface="Times New Roman"/>
              <a:ea typeface="Times New Roman"/>
              <a:cs typeface="Times New Roman"/>
              <a:sym typeface="Times New Roman"/>
            </a:endParaRPr>
          </a:p>
        </p:txBody>
      </p:sp>
      <p:sp>
        <p:nvSpPr>
          <p:cNvPr id="202" name="Google Shape;202;p3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How to save system from threats that want to utilize the compute resources for mining purposes?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This question is out of scope for this report. It is a question good for the group doing Malware Detection techniques. I think it’s Group 6.</a:t>
            </a:r>
            <a:endParaRPr sz="2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2300" dirty="0"/>
          </a:p>
          <a:p>
            <a:pPr marL="0" lvl="0" indent="0" algn="l" rtl="0">
              <a:spcBef>
                <a:spcPts val="1600"/>
              </a:spcBef>
              <a:spcAft>
                <a:spcPts val="1600"/>
              </a:spcAft>
              <a:buNone/>
            </a:pPr>
            <a:endParaRPr sz="2300" dirty="0"/>
          </a:p>
        </p:txBody>
      </p:sp>
      <p:sp>
        <p:nvSpPr>
          <p:cNvPr id="2" name="Slide Number Placeholder 1">
            <a:extLst>
              <a:ext uri="{FF2B5EF4-FFF2-40B4-BE49-F238E27FC236}">
                <a16:creationId xmlns:a16="http://schemas.microsoft.com/office/drawing/2014/main" id="{8460BEC2-D8EB-45D9-8CAD-1271F576E4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23</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Matthew Jibben, Group 7</a:t>
            </a:r>
            <a:endParaRPr sz="2400" u="sng" dirty="0">
              <a:latin typeface="Times New Roman"/>
              <a:ea typeface="Times New Roman"/>
              <a:cs typeface="Times New Roman"/>
              <a:sym typeface="Times New Roman"/>
            </a:endParaRPr>
          </a:p>
        </p:txBody>
      </p:sp>
      <p:sp>
        <p:nvSpPr>
          <p:cNvPr id="208" name="Google Shape;208;p3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Page 33 states: “Information system is a process in which a company allows another company to access its sensitive information.” Can you explain how an information system is just this? Information systems are generally a very broad term for systems involving data.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It is clearly mentioned in the report in the same page, how we define an information system. Our focus is narrowed down to this, and thus there is no need to discuss the same in broad terms in our report. Our definition makes it specific.</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sz="2400" dirty="0">
              <a:latin typeface="Arial"/>
              <a:ea typeface="Arial"/>
              <a:cs typeface="Arial"/>
              <a:sym typeface="Arial"/>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B80C625B-57B6-445F-A4D8-B65520C43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24</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254100" y="886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Matthew Jibben, Group 7</a:t>
            </a:r>
            <a:endParaRPr sz="2400" u="sng" dirty="0">
              <a:latin typeface="Times New Roman"/>
              <a:ea typeface="Times New Roman"/>
              <a:cs typeface="Times New Roman"/>
              <a:sym typeface="Times New Roman"/>
            </a:endParaRPr>
          </a:p>
        </p:txBody>
      </p:sp>
      <p:sp>
        <p:nvSpPr>
          <p:cNvPr id="214" name="Google Shape;214;p36"/>
          <p:cNvSpPr txBox="1">
            <a:spLocks noGrp="1"/>
          </p:cNvSpPr>
          <p:nvPr>
            <p:ph type="body" idx="1"/>
          </p:nvPr>
        </p:nvSpPr>
        <p:spPr>
          <a:xfrm>
            <a:off x="174900" y="426750"/>
            <a:ext cx="8520600" cy="3397200"/>
          </a:xfrm>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Page 34 claims “There is no physical data when using cloud computing” where on the previous paragraph you claim, “an example of cloud computing is OneDrive by Microsoft”. Can you explain how cloud data can exist without being physically stored somewhere?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42900" algn="l" rtl="0">
              <a:lnSpc>
                <a:spcPct val="90000"/>
              </a:lnSpc>
              <a:spcBef>
                <a:spcPts val="0"/>
              </a:spcBef>
              <a:spcAft>
                <a:spcPts val="0"/>
              </a:spcAft>
              <a:buSzPts val="1800"/>
              <a:buFont typeface="Times New Roman"/>
              <a:buChar char="○"/>
            </a:pPr>
            <a:r>
              <a:rPr lang="en" sz="2400" dirty="0">
                <a:latin typeface="Times New Roman"/>
                <a:ea typeface="Times New Roman"/>
                <a:cs typeface="Times New Roman"/>
                <a:sym typeface="Times New Roman"/>
              </a:rPr>
              <a:t>This question is quoting a statement that has been preceded by several statements. It is mentioned in the report how the data is stored in virtualized environments that are stored physically elsewhere. The quote provided precedes with statements “ The cloud infrastructure stores the data virtually by using a cloud server. The cloud server is maintained by using HTML,XML code.” So what is refered to is the xml script of the virtual machine used.</a:t>
            </a: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6F72958B-AD66-48D0-B252-BA6E80AAE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25</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Anup Shamanur Bakkanna, Group 8</a:t>
            </a:r>
            <a:endParaRPr sz="2400" u="sng" dirty="0">
              <a:latin typeface="Times New Roman"/>
              <a:ea typeface="Times New Roman"/>
              <a:cs typeface="Times New Roman"/>
              <a:sym typeface="Times New Roman"/>
            </a:endParaRPr>
          </a:p>
        </p:txBody>
      </p:sp>
      <p:sp>
        <p:nvSpPr>
          <p:cNvPr id="220" name="Google Shape;220;p3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Under Sec 3.2.3, in Proposed Architecture, You have mentioned that in MS-1 if password matches it will be redirected to MS-2, otherwise to MS-3. But in MS -2 and MS -3 the explanation is a bit different. I was confused by this, Can you please explain the authentication process?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It clearly explained in the report that MS-3 is post clearance of MS-1 and MS-2 security measure. The explanation is available in page 29 of the report.</a:t>
            </a:r>
            <a:endParaRPr sz="2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9C8BEDE6-8D95-4D9D-BE7E-173C9EF3C5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26</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Anup Shamanur Bakkanna, Group 8</a:t>
            </a:r>
            <a:endParaRPr sz="2400" u="sng" dirty="0">
              <a:latin typeface="Times New Roman"/>
              <a:ea typeface="Times New Roman"/>
              <a:cs typeface="Times New Roman"/>
              <a:sym typeface="Times New Roman"/>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How does Cluster Computing act as security measure for data leakage in Cloud Computing?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It is mentioned in page 15 of the report that having a collection of VMs is the primary unit of a cluster computing paradigm. VMs together ensure security. It is implicit since we have been mentioning the isolation and security measures of a VM from the first few pages of the report.</a:t>
            </a:r>
            <a:endParaRPr sz="2400" dirty="0">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BE8FD953-98CC-4913-904E-4435164731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27</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Kaviya Kalaichelvan, Group 13</a:t>
            </a:r>
            <a:endParaRPr sz="2400" u="sng" dirty="0">
              <a:latin typeface="Times New Roman"/>
              <a:ea typeface="Times New Roman"/>
              <a:cs typeface="Times New Roman"/>
              <a:sym typeface="Times New Roman"/>
            </a:endParaRPr>
          </a:p>
        </p:txBody>
      </p:sp>
      <p:sp>
        <p:nvSpPr>
          <p:cNvPr id="232" name="Google Shape;232;p39"/>
          <p:cNvSpPr txBox="1">
            <a:spLocks noGrp="1"/>
          </p:cNvSpPr>
          <p:nvPr>
            <p:ph type="body" idx="1"/>
          </p:nvPr>
        </p:nvSpPr>
        <p:spPr>
          <a:xfrm>
            <a:off x="311700" y="873150"/>
            <a:ext cx="8520600" cy="3397200"/>
          </a:xfrm>
          <a:prstGeom prst="rect">
            <a:avLst/>
          </a:prstGeom>
        </p:spPr>
        <p:txBody>
          <a:bodyPr spcFirstLastPara="1" wrap="square" lIns="91425" tIns="91425" rIns="91425" bIns="91425" anchor="t" anchorCtr="0">
            <a:noAutofit/>
          </a:bodyPr>
          <a:lstStyle/>
          <a:p>
            <a:pPr marL="457200" lvl="0" indent="-355600" algn="just" rtl="0">
              <a:lnSpc>
                <a:spcPct val="90000"/>
              </a:lnSpc>
              <a:spcBef>
                <a:spcPts val="1000"/>
              </a:spcBef>
              <a:spcAft>
                <a:spcPts val="0"/>
              </a:spcAft>
              <a:buSzPts val="2000"/>
              <a:buFont typeface="Times New Roman"/>
              <a:buChar char="●"/>
            </a:pPr>
            <a:r>
              <a:rPr lang="en" sz="2400" dirty="0">
                <a:latin typeface="Times New Roman"/>
                <a:ea typeface="Times New Roman"/>
                <a:cs typeface="Times New Roman"/>
                <a:sym typeface="Times New Roman"/>
              </a:rPr>
              <a:t>Section 3.2.2 states that an accidental opening of a decoy file by a real user can be ignored, but in ‘Evaluation of Techniques’, you have stated that a real user unintentionally opening a decoy file can trigger disinformation attacks. Can you please explain this contradictory information?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55600" algn="just" rtl="0">
              <a:lnSpc>
                <a:spcPct val="90000"/>
              </a:lnSpc>
              <a:spcBef>
                <a:spcPts val="0"/>
              </a:spcBef>
              <a:spcAft>
                <a:spcPts val="0"/>
              </a:spcAft>
              <a:buSzPts val="2000"/>
              <a:buFont typeface="Times New Roman"/>
              <a:buChar char="○"/>
            </a:pPr>
            <a:r>
              <a:rPr lang="en" sz="2400" dirty="0">
                <a:latin typeface="Times New Roman"/>
                <a:ea typeface="Times New Roman"/>
                <a:cs typeface="Times New Roman"/>
                <a:sym typeface="Times New Roman"/>
              </a:rPr>
              <a:t>It was mentioned that based on suspicious access pattern, misinformation attack is triggered. Since a real user access pattern will not be suspicious most of the times. By saying we can ignore it, we are not completely disregarding the threat. Our observation is mentioned that it is an unlikely threat and hence can be ignored.</a:t>
            </a:r>
            <a:endParaRPr sz="24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6BCC72EC-B5A1-4531-BBC8-394B6BED5D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28</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u="sng" dirty="0">
                <a:latin typeface="Times New Roman"/>
                <a:ea typeface="Times New Roman"/>
                <a:cs typeface="Times New Roman"/>
                <a:sym typeface="Times New Roman"/>
              </a:rPr>
              <a:t>Kaviya Kalaichelvan, Group 13</a:t>
            </a:r>
            <a:endParaRPr sz="2400" u="sng" dirty="0">
              <a:latin typeface="Times New Roman"/>
              <a:ea typeface="Times New Roman"/>
              <a:cs typeface="Times New Roman"/>
              <a:sym typeface="Times New Roman"/>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just" rtl="0">
              <a:lnSpc>
                <a:spcPct val="90000"/>
              </a:lnSpc>
              <a:spcBef>
                <a:spcPts val="1000"/>
              </a:spcBef>
              <a:spcAft>
                <a:spcPts val="0"/>
              </a:spcAft>
              <a:buSzPts val="2400"/>
              <a:buFont typeface="Times New Roman"/>
              <a:buChar char="●"/>
            </a:pPr>
            <a:r>
              <a:rPr lang="en" sz="2400" dirty="0">
                <a:latin typeface="Times New Roman"/>
                <a:ea typeface="Times New Roman"/>
                <a:cs typeface="Times New Roman"/>
                <a:sym typeface="Times New Roman"/>
              </a:rPr>
              <a:t>Section 3.3.3 states S-MAX algorithm as the best algorithm to find the probability of identifying the guilty agent, but the report does not provide the algorithm nor explain anything regarding it. </a:t>
            </a:r>
            <a:r>
              <a:rPr lang="en" sz="22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81000" algn="just" rtl="0">
              <a:lnSpc>
                <a:spcPct val="90000"/>
              </a:lnSpc>
              <a:spcBef>
                <a:spcPts val="0"/>
              </a:spcBef>
              <a:spcAft>
                <a:spcPts val="0"/>
              </a:spcAft>
              <a:buSzPts val="2400"/>
              <a:buFont typeface="Times New Roman"/>
              <a:buChar char="○"/>
            </a:pPr>
            <a:r>
              <a:rPr lang="en" sz="2400" dirty="0">
                <a:latin typeface="Times New Roman"/>
                <a:ea typeface="Times New Roman"/>
                <a:cs typeface="Times New Roman"/>
                <a:sym typeface="Times New Roman"/>
              </a:rPr>
              <a:t>The scope of our project focuses on data leakage detection and providing defense mechanisms for data leakage. Due to a page limit, we can not be expected to discuss a scheme which may be best for something, but lies outside our scope.</a:t>
            </a:r>
            <a:endParaRPr dirty="0"/>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B5BC6CF9-0B5E-4589-85C0-8DACFB971F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29</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0"/>
            <a:ext cx="8520600" cy="6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u="sng" dirty="0">
                <a:latin typeface="Times New Roman"/>
                <a:ea typeface="Times New Roman"/>
                <a:cs typeface="Times New Roman"/>
                <a:sym typeface="Times New Roman"/>
              </a:rPr>
              <a:t>Evaluation of Detection Techniques</a:t>
            </a:r>
            <a:endParaRPr sz="2400" u="sng" dirty="0">
              <a:latin typeface="Times New Roman"/>
              <a:ea typeface="Times New Roman"/>
              <a:cs typeface="Times New Roman"/>
              <a:sym typeface="Times New Roman"/>
            </a:endParaRPr>
          </a:p>
          <a:p>
            <a:pPr marL="457200" lvl="0" indent="-355600" algn="ctr" rtl="0">
              <a:spcBef>
                <a:spcPts val="0"/>
              </a:spcBef>
              <a:spcAft>
                <a:spcPts val="0"/>
              </a:spcAft>
              <a:buSzPts val="2000"/>
              <a:buFont typeface="Times New Roman"/>
              <a:buAutoNum type="arabicPeriod"/>
            </a:pPr>
            <a:r>
              <a:rPr lang="en" sz="2400" b="1" u="sng" dirty="0">
                <a:latin typeface="Times New Roman"/>
                <a:ea typeface="Times New Roman"/>
                <a:cs typeface="Times New Roman"/>
                <a:sym typeface="Times New Roman"/>
              </a:rPr>
              <a:t>Detection using Tracing algorithms</a:t>
            </a:r>
            <a:endParaRPr sz="2400" b="1" u="sng" dirty="0">
              <a:latin typeface="Times New Roman"/>
              <a:ea typeface="Times New Roman"/>
              <a:cs typeface="Times New Roman"/>
              <a:sym typeface="Times New Roman"/>
            </a:endParaRPr>
          </a:p>
        </p:txBody>
      </p:sp>
      <p:sp>
        <p:nvSpPr>
          <p:cNvPr id="76" name="Google Shape;76;p15"/>
          <p:cNvSpPr txBox="1">
            <a:spLocks noGrp="1"/>
          </p:cNvSpPr>
          <p:nvPr>
            <p:ph type="body" idx="1"/>
          </p:nvPr>
        </p:nvSpPr>
        <p:spPr>
          <a:xfrm>
            <a:off x="339525" y="1133275"/>
            <a:ext cx="3999900" cy="3879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1" dirty="0">
                <a:latin typeface="Times New Roman" panose="02020603050405020304" pitchFamily="18" charset="0"/>
                <a:ea typeface="Times New Roman"/>
                <a:cs typeface="Times New Roman" panose="02020603050405020304" pitchFamily="18" charset="0"/>
                <a:sym typeface="Times New Roman"/>
              </a:rPr>
              <a:t>Pros:</a:t>
            </a:r>
            <a:endParaRPr sz="2000" b="1" dirty="0">
              <a:latin typeface="Times New Roman" panose="02020603050405020304" pitchFamily="18" charset="0"/>
              <a:ea typeface="Times New Roman"/>
              <a:cs typeface="Times New Roman" panose="02020603050405020304" pitchFamily="18" charset="0"/>
              <a:sym typeface="Times New Roman"/>
            </a:endParaRPr>
          </a:p>
          <a:p>
            <a:pPr marL="457200" lvl="0" indent="-355600" rtl="0">
              <a:spcBef>
                <a:spcPts val="1600"/>
              </a:spcBef>
              <a:spcAft>
                <a:spcPts val="0"/>
              </a:spcAft>
              <a:buSzPts val="2000"/>
              <a:buFont typeface="Times New Roman"/>
              <a:buChar char="●"/>
            </a:pPr>
            <a:r>
              <a:rPr lang="en" sz="2000" dirty="0">
                <a:latin typeface="Times New Roman" panose="02020603050405020304" pitchFamily="18" charset="0"/>
                <a:ea typeface="Times New Roman"/>
                <a:cs typeface="Times New Roman" panose="02020603050405020304" pitchFamily="18" charset="0"/>
                <a:sym typeface="Times New Roman"/>
              </a:rPr>
              <a:t>able to detect the operations such as copy, rename and file movement in local machines</a:t>
            </a:r>
            <a:endParaRPr sz="2000" dirty="0">
              <a:latin typeface="Times New Roman" panose="02020603050405020304" pitchFamily="18" charset="0"/>
              <a:ea typeface="Times New Roman"/>
              <a:cs typeface="Times New Roman" panose="02020603050405020304" pitchFamily="18" charset="0"/>
              <a:sym typeface="Times New Roman"/>
            </a:endParaRPr>
          </a:p>
          <a:p>
            <a:pPr marL="457200" lvl="0" indent="-355600" rtl="0">
              <a:spcBef>
                <a:spcPts val="0"/>
              </a:spcBef>
              <a:spcAft>
                <a:spcPts val="0"/>
              </a:spcAft>
              <a:buSzPts val="2000"/>
              <a:buFont typeface="Times New Roman"/>
              <a:buChar char="●"/>
            </a:pPr>
            <a:r>
              <a:rPr lang="en" sz="2000" dirty="0">
                <a:latin typeface="Times New Roman" panose="02020603050405020304" pitchFamily="18" charset="0"/>
                <a:ea typeface="Times New Roman"/>
                <a:cs typeface="Times New Roman" panose="02020603050405020304" pitchFamily="18" charset="0"/>
                <a:sym typeface="Times New Roman"/>
              </a:rPr>
              <a:t>able to detect file movement across different machines in the same cloud. </a:t>
            </a:r>
            <a:endParaRPr sz="2000" dirty="0">
              <a:latin typeface="Times New Roman" panose="02020603050405020304" pitchFamily="18" charset="0"/>
              <a:ea typeface="Times New Roman"/>
              <a:cs typeface="Times New Roman" panose="02020603050405020304" pitchFamily="18" charset="0"/>
              <a:sym typeface="Times New Roman"/>
            </a:endParaRPr>
          </a:p>
          <a:p>
            <a:pPr marL="457200" lvl="0" indent="-355600" rtl="0">
              <a:spcBef>
                <a:spcPts val="0"/>
              </a:spcBef>
              <a:spcAft>
                <a:spcPts val="0"/>
              </a:spcAft>
              <a:buSzPts val="2000"/>
              <a:buFont typeface="Times New Roman"/>
              <a:buChar char="●"/>
            </a:pPr>
            <a:r>
              <a:rPr lang="en" sz="2000" dirty="0">
                <a:latin typeface="Times New Roman" panose="02020603050405020304" pitchFamily="18" charset="0"/>
                <a:ea typeface="Times New Roman"/>
                <a:cs typeface="Times New Roman" panose="02020603050405020304" pitchFamily="18" charset="0"/>
                <a:sym typeface="Times New Roman"/>
              </a:rPr>
              <a:t>help in achieving transparency and accountability in the cloud computing environments</a:t>
            </a:r>
            <a:endParaRPr sz="2000" dirty="0">
              <a:latin typeface="Times New Roman" panose="02020603050405020304" pitchFamily="18" charset="0"/>
              <a:ea typeface="Times New Roman"/>
              <a:cs typeface="Times New Roman" panose="02020603050405020304" pitchFamily="18" charset="0"/>
              <a:sym typeface="Times New Roman"/>
            </a:endParaRPr>
          </a:p>
          <a:p>
            <a:pPr marL="914400" lvl="0" indent="0" rtl="0">
              <a:spcBef>
                <a:spcPts val="1600"/>
              </a:spcBef>
              <a:spcAft>
                <a:spcPts val="0"/>
              </a:spcAft>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0" lvl="0" indent="0" rtl="0">
              <a:spcBef>
                <a:spcPts val="1600"/>
              </a:spcBef>
              <a:spcAft>
                <a:spcPts val="0"/>
              </a:spcAft>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457200" lvl="0" indent="0" rtl="0">
              <a:spcBef>
                <a:spcPts val="1600"/>
              </a:spcBef>
              <a:spcAft>
                <a:spcPts val="1600"/>
              </a:spcAft>
              <a:buNone/>
            </a:pPr>
            <a:endParaRPr sz="1600" dirty="0">
              <a:latin typeface="Times New Roman" panose="02020603050405020304" pitchFamily="18" charset="0"/>
              <a:cs typeface="Times New Roman" panose="02020603050405020304" pitchFamily="18" charset="0"/>
            </a:endParaRPr>
          </a:p>
        </p:txBody>
      </p:sp>
      <p:sp>
        <p:nvSpPr>
          <p:cNvPr id="77" name="Google Shape;77;p15"/>
          <p:cNvSpPr txBox="1">
            <a:spLocks noGrp="1"/>
          </p:cNvSpPr>
          <p:nvPr>
            <p:ph type="body" idx="2"/>
          </p:nvPr>
        </p:nvSpPr>
        <p:spPr>
          <a:xfrm>
            <a:off x="4832400" y="1171675"/>
            <a:ext cx="3999900" cy="38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Times New Roman" panose="02020603050405020304" pitchFamily="18" charset="0"/>
                <a:ea typeface="Times New Roman"/>
                <a:cs typeface="Times New Roman" panose="02020603050405020304" pitchFamily="18" charset="0"/>
                <a:sym typeface="Times New Roman"/>
              </a:rPr>
              <a:t>Cons</a:t>
            </a:r>
            <a:r>
              <a:rPr lang="en" sz="2000" b="1" dirty="0">
                <a:latin typeface="Times New Roman" panose="02020603050405020304" pitchFamily="18" charset="0"/>
                <a:cs typeface="Times New Roman" panose="02020603050405020304" pitchFamily="18" charset="0"/>
              </a:rPr>
              <a:t>: </a:t>
            </a:r>
            <a:endParaRPr sz="2000" b="1" dirty="0">
              <a:latin typeface="Times New Roman" panose="02020603050405020304" pitchFamily="18" charset="0"/>
              <a:cs typeface="Times New Roman" panose="02020603050405020304" pitchFamily="18" charset="0"/>
            </a:endParaRPr>
          </a:p>
          <a:p>
            <a:pPr marL="457200" lvl="0" indent="-368300" algn="l" rtl="0">
              <a:spcBef>
                <a:spcPts val="1600"/>
              </a:spcBef>
              <a:spcAft>
                <a:spcPts val="0"/>
              </a:spcAft>
              <a:buSzPts val="2200"/>
              <a:buFont typeface="Times New Roman"/>
              <a:buChar char="●"/>
            </a:pPr>
            <a:r>
              <a:rPr lang="en" sz="2000" dirty="0">
                <a:latin typeface="Times New Roman" panose="02020603050405020304" pitchFamily="18" charset="0"/>
                <a:ea typeface="Times New Roman"/>
                <a:cs typeface="Times New Roman" panose="02020603050405020304" pitchFamily="18" charset="0"/>
                <a:sym typeface="Times New Roman"/>
              </a:rPr>
              <a:t>unable to detect if a new file was created in which content from an existing file was copied</a:t>
            </a:r>
            <a:endParaRPr sz="2000" dirty="0">
              <a:latin typeface="Times New Roman" panose="02020603050405020304" pitchFamily="18" charset="0"/>
              <a:ea typeface="Times New Roman"/>
              <a:cs typeface="Times New Roman" panose="02020603050405020304" pitchFamily="18" charset="0"/>
              <a:sym typeface="Times New Roman"/>
            </a:endParaRPr>
          </a:p>
          <a:p>
            <a:pPr marL="457200" lvl="0" indent="-368300" algn="l" rtl="0">
              <a:spcBef>
                <a:spcPts val="0"/>
              </a:spcBef>
              <a:spcAft>
                <a:spcPts val="0"/>
              </a:spcAft>
              <a:buSzPts val="2200"/>
              <a:buFont typeface="Times New Roman"/>
              <a:buChar char="●"/>
            </a:pPr>
            <a:r>
              <a:rPr lang="en" sz="2000" dirty="0">
                <a:latin typeface="Times New Roman" panose="02020603050405020304" pitchFamily="18" charset="0"/>
                <a:ea typeface="Times New Roman"/>
                <a:cs typeface="Times New Roman" panose="02020603050405020304" pitchFamily="18" charset="0"/>
                <a:sym typeface="Times New Roman"/>
              </a:rPr>
              <a:t>unable to distinguish if unrelated files were read and created in a sequence thus leading to false positives. </a:t>
            </a:r>
            <a:endParaRPr sz="2000" dirty="0">
              <a:latin typeface="Times New Roman" panose="02020603050405020304" pitchFamily="18" charset="0"/>
              <a:ea typeface="Times New Roman"/>
              <a:cs typeface="Times New Roman" panose="02020603050405020304" pitchFamily="18" charset="0"/>
              <a:sym typeface="Times New Roman"/>
            </a:endParaRPr>
          </a:p>
        </p:txBody>
      </p:sp>
      <p:cxnSp>
        <p:nvCxnSpPr>
          <p:cNvPr id="78" name="Google Shape;78;p15"/>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F55D484D-96AA-4517-A4EA-4ACF09A8D5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218100" y="121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Nanqiao Chen, Group 12</a:t>
            </a:r>
            <a:endParaRPr sz="2400" u="sng" dirty="0">
              <a:latin typeface="Times New Roman"/>
              <a:ea typeface="Times New Roman"/>
              <a:cs typeface="Times New Roman"/>
              <a:sym typeface="Times New Roman"/>
            </a:endParaRPr>
          </a:p>
        </p:txBody>
      </p:sp>
      <p:sp>
        <p:nvSpPr>
          <p:cNvPr id="244" name="Google Shape;244;p41"/>
          <p:cNvSpPr txBox="1">
            <a:spLocks noGrp="1"/>
          </p:cNvSpPr>
          <p:nvPr>
            <p:ph type="body" idx="1"/>
          </p:nvPr>
        </p:nvSpPr>
        <p:spPr>
          <a:xfrm>
            <a:off x="189300" y="638800"/>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Proposed Algorithm method has better performance, but it still uses OTP, the biggest disadvantage of using OTP is that OPT could also be easily stolen. An independent hardware for preventing data leakage is better than the OTP mechanism, like use a hub. Can we use independent hardware instead of OPT?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Of course using an alternate path for security is always a method for improving security concerns. However, the section was dedicated to OTP as a measure, hence the details are specific to that.</a:t>
            </a:r>
            <a:endParaRPr sz="2400" dirty="0">
              <a:latin typeface="Times New Roman"/>
              <a:ea typeface="Times New Roman"/>
              <a:cs typeface="Times New Roman"/>
              <a:sym typeface="Times New Roman"/>
            </a:endParaRPr>
          </a:p>
          <a:p>
            <a:pPr marL="45720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1C038F07-F299-4680-8041-B078D29DBD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30</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221700" y="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Nanqiao Chen, Group 12</a:t>
            </a:r>
            <a:endParaRPr sz="2400" u="sng" dirty="0">
              <a:latin typeface="Times New Roman"/>
              <a:ea typeface="Times New Roman"/>
              <a:cs typeface="Times New Roman"/>
              <a:sym typeface="Times New Roman"/>
            </a:endParaRPr>
          </a:p>
        </p:txBody>
      </p:sp>
      <p:sp>
        <p:nvSpPr>
          <p:cNvPr id="250" name="Google Shape;250;p42"/>
          <p:cNvSpPr txBox="1">
            <a:spLocks noGrp="1"/>
          </p:cNvSpPr>
          <p:nvPr>
            <p:ph type="body" idx="1"/>
          </p:nvPr>
        </p:nvSpPr>
        <p:spPr>
          <a:xfrm>
            <a:off x="77700" y="395225"/>
            <a:ext cx="8520600" cy="3397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At 3.3.5, how can we recognize that the operations are executed by users or an attacker in the cross-machine case, if files need to be transferred between different devices, user also use same operations, like “scp” and “ssh”, how to define that data leakage happens or not in this case.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 sz="2400" dirty="0">
                <a:latin typeface="Times New Roman"/>
                <a:ea typeface="Times New Roman"/>
                <a:cs typeface="Times New Roman"/>
                <a:sym typeface="Times New Roman"/>
              </a:rPr>
              <a:t>Defining a data-leakage operation for an individual scenario such as cross-machine access comes as a personal data security measure. The question is ambiguous and does not define what type of security or data-leakage aspect the questioner is referring to. Pg 43, 57 refers to the cross-machine scenario.</a:t>
            </a:r>
            <a:endParaRPr sz="2400" dirty="0">
              <a:latin typeface="Times New Roman"/>
              <a:ea typeface="Times New Roman"/>
              <a:cs typeface="Times New Roman"/>
              <a:sym typeface="Times New Roman"/>
            </a:endParaRPr>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919CA84B-6277-4267-B9CE-3E742475F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31</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Mahima Chhalani, Group 1</a:t>
            </a:r>
            <a:endParaRPr sz="2400" u="sng" dirty="0">
              <a:latin typeface="Times New Roman"/>
              <a:ea typeface="Times New Roman"/>
              <a:cs typeface="Times New Roman"/>
              <a:sym typeface="Times New Roman"/>
            </a:endParaRPr>
          </a:p>
        </p:txBody>
      </p:sp>
      <p:sp>
        <p:nvSpPr>
          <p:cNvPr id="256" name="Google Shape;256;p4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On page 10, you have mentioned encrypting or watermarking data may not be realistic. However, on page 11, you have mentioned data leaks in transit are hampered due to encryption. so, how can data leaks be detected during transit for large amount of data?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Hampering of encryption in transit does not mean data has been leaked. The report clearly mentions how this transit is protected in the page no. 11 under the Section 3.1.4 (Encryption).</a:t>
            </a:r>
            <a:endParaRPr sz="24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0944F893-EF9F-4245-92E9-7FD06EEC78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32</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Mahima Chhalani, Group 1</a:t>
            </a:r>
            <a:endParaRPr sz="2400" u="sng" dirty="0">
              <a:latin typeface="Times New Roman"/>
              <a:ea typeface="Times New Roman"/>
              <a:cs typeface="Times New Roman"/>
              <a:sym typeface="Times New Roman"/>
            </a:endParaRPr>
          </a:p>
        </p:txBody>
      </p:sp>
      <p:sp>
        <p:nvSpPr>
          <p:cNvPr id="262" name="Google Shape;262;p4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What are defence and detection mechanisms if the Application Programming Interfaces which are used by the users to communicate with the cloud services are not secure?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Typically companies produce APIs and it goes through this process called quality assurance, where all kinds of measures of security are checked. This is mentioned in the report in cloud computing in a more elaborate manner. Also, deep diving into an API security scheme is beyond the scope of this work.</a:t>
            </a: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CD56CA87-552D-42FD-8829-ED3407975B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33</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Olesch Ansel Dsouza,  Group 12</a:t>
            </a:r>
            <a:endParaRPr sz="2400" u="sng" dirty="0">
              <a:latin typeface="Times New Roman"/>
              <a:ea typeface="Times New Roman"/>
              <a:cs typeface="Times New Roman"/>
              <a:sym typeface="Times New Roman"/>
            </a:endParaRPr>
          </a:p>
        </p:txBody>
      </p:sp>
      <p:sp>
        <p:nvSpPr>
          <p:cNvPr id="268" name="Google Shape;268;p4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What steps need to be taken if the Data Leakage detection modules such as Fake object module itself gets compromised by malware?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This question is beyond the scope of our research. Malware detection is not part of our research scope. </a:t>
            </a:r>
            <a:endParaRPr sz="24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F53B4908-1A12-443E-9182-88C0640584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34</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Olesch Ansel Dsouza,  Group 12</a:t>
            </a:r>
            <a:endParaRPr sz="2400" u="sng"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274" name="Google Shape;274;p4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In the defense using Fog computing approach it is mentioned that the machine learning models accuracy will decline over time. How to mitigate this?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It is mentioned in the report, typically, system lifetime recedes over time. Likewise, this mapping can be made to security lifetime. Our report is not about mitigating ML model issues.</a:t>
            </a:r>
            <a:endParaRPr sz="24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44353B00-AAE4-4BDB-8EE1-E956866EBC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35</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7"/>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400" u="sng" dirty="0">
                <a:latin typeface="Times New Roman"/>
                <a:ea typeface="Times New Roman"/>
                <a:cs typeface="Times New Roman"/>
                <a:sym typeface="Times New Roman"/>
              </a:rPr>
              <a:t>Preethi Kalihundi Nagaraju, Group 10</a:t>
            </a:r>
            <a:endParaRPr sz="2400" u="sng" dirty="0">
              <a:latin typeface="Times New Roman"/>
              <a:ea typeface="Times New Roman"/>
              <a:cs typeface="Times New Roman"/>
              <a:sym typeface="Times New Roman"/>
            </a:endParaRPr>
          </a:p>
        </p:txBody>
      </p:sp>
      <p:sp>
        <p:nvSpPr>
          <p:cNvPr id="280" name="Google Shape;280;p4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3.3.4 talks about the Specific analysis of challenges in data leakage prevention systems, human factor and access rights have no information regarding any detection mechanism in it. In that case is it wrongly included under 3.3 as 3.3 is supposed to be comprising of different detection mechanisms?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68300" algn="l" rtl="0">
              <a:lnSpc>
                <a:spcPct val="90000"/>
              </a:lnSpc>
              <a:spcBef>
                <a:spcPts val="0"/>
              </a:spcBef>
              <a:spcAft>
                <a:spcPts val="0"/>
              </a:spcAft>
              <a:buSzPts val="2200"/>
              <a:buFont typeface="Times New Roman"/>
              <a:buChar char="○"/>
            </a:pPr>
            <a:r>
              <a:rPr lang="en" sz="2400" dirty="0">
                <a:solidFill>
                  <a:srgbClr val="000000"/>
                </a:solidFill>
                <a:latin typeface="Times New Roman"/>
                <a:ea typeface="Times New Roman"/>
                <a:cs typeface="Times New Roman"/>
                <a:sym typeface="Times New Roman"/>
              </a:rPr>
              <a:t>It is mentioned in both the section as a support to detection. It sounds wrong to questioner because the questioner has not interpreted the sentence correctly. The challenges mentioned in the section 3.3.4 support how data leakages happen. </a:t>
            </a:r>
            <a:endParaRPr sz="2400" dirty="0"/>
          </a:p>
        </p:txBody>
      </p:sp>
      <p:sp>
        <p:nvSpPr>
          <p:cNvPr id="2" name="Slide Number Placeholder 1">
            <a:extLst>
              <a:ext uri="{FF2B5EF4-FFF2-40B4-BE49-F238E27FC236}">
                <a16:creationId xmlns:a16="http://schemas.microsoft.com/office/drawing/2014/main" id="{5E8BF3F8-D683-40AA-B608-2938065792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36</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Preethi Kalihundi Nagaraju, Group 10</a:t>
            </a:r>
            <a:endParaRPr sz="2400" u="sng"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286" name="Google Shape;286;p4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What is AUC ration in page 26? The figure has no meaning without the knowledge of what AUC ration is. </a:t>
            </a:r>
            <a:r>
              <a:rPr lang="en" sz="2400" b="1" dirty="0">
                <a:solidFill>
                  <a:srgbClr val="FF0000"/>
                </a:solidFill>
                <a:latin typeface="Times New Roman"/>
                <a:ea typeface="Times New Roman"/>
                <a:cs typeface="Times New Roman"/>
                <a:sym typeface="Times New Roman"/>
              </a:rPr>
              <a:t>INVALID</a:t>
            </a:r>
            <a:endParaRPr sz="2400" b="1" dirty="0">
              <a:solidFill>
                <a:srgbClr val="FF0000"/>
              </a:solidFill>
              <a:latin typeface="Times New Roman"/>
              <a:ea typeface="Times New Roman"/>
              <a:cs typeface="Times New Roman"/>
              <a:sym typeface="Times New Roman"/>
            </a:endParaRPr>
          </a:p>
          <a:p>
            <a:pPr marL="914400" lvl="1" indent="-368300" algn="l" rtl="0">
              <a:lnSpc>
                <a:spcPct val="10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The questioner should know that explanation of basic report utilities would lead to breach of page constraints. AUC is a common term used in the basics of any simulation and modelling. The following stands for :</a:t>
            </a:r>
            <a:endParaRPr sz="2400" dirty="0">
              <a:latin typeface="Times New Roman"/>
              <a:ea typeface="Times New Roman"/>
              <a:cs typeface="Times New Roman"/>
              <a:sym typeface="Times New Roman"/>
            </a:endParaRPr>
          </a:p>
          <a:p>
            <a:pPr marL="914400" lvl="0" indent="0" algn="l" rtl="0">
              <a:lnSpc>
                <a:spcPct val="100000"/>
              </a:lnSpc>
              <a:spcBef>
                <a:spcPts val="1600"/>
              </a:spcBef>
              <a:spcAft>
                <a:spcPts val="0"/>
              </a:spcAft>
              <a:buNone/>
            </a:pPr>
            <a:r>
              <a:rPr lang="en" sz="2400" dirty="0">
                <a:latin typeface="Times New Roman"/>
                <a:ea typeface="Times New Roman"/>
                <a:cs typeface="Times New Roman"/>
                <a:sym typeface="Times New Roman"/>
              </a:rPr>
              <a:t>AUC = Area Under the Curve</a:t>
            </a:r>
            <a:endParaRPr sz="2400" dirty="0">
              <a:latin typeface="Times New Roman"/>
              <a:ea typeface="Times New Roman"/>
              <a:cs typeface="Times New Roman"/>
              <a:sym typeface="Times New Roman"/>
            </a:endParaRPr>
          </a:p>
          <a:p>
            <a:pPr marL="914400" lvl="0" indent="0" algn="l" rtl="0">
              <a:lnSpc>
                <a:spcPct val="100000"/>
              </a:lnSpc>
              <a:spcBef>
                <a:spcPts val="1600"/>
              </a:spcBef>
              <a:spcAft>
                <a:spcPts val="0"/>
              </a:spcAft>
              <a:buNone/>
            </a:pPr>
            <a:r>
              <a:rPr lang="en" sz="2400" dirty="0">
                <a:latin typeface="Times New Roman"/>
                <a:ea typeface="Times New Roman"/>
                <a:cs typeface="Times New Roman"/>
                <a:sym typeface="Times New Roman"/>
              </a:rPr>
              <a:t>ROC= Receiver Operating Characteristics. </a:t>
            </a:r>
            <a:endParaRPr sz="2400" dirty="0">
              <a:latin typeface="Times New Roman"/>
              <a:ea typeface="Times New Roman"/>
              <a:cs typeface="Times New Roman"/>
              <a:sym typeface="Times New Roman"/>
            </a:endParaRPr>
          </a:p>
          <a:p>
            <a:pPr marL="0" lvl="0" indent="0" algn="l" rtl="0">
              <a:spcBef>
                <a:spcPts val="1600"/>
              </a:spcBef>
              <a:spcAft>
                <a:spcPts val="1600"/>
              </a:spcAft>
              <a:buNone/>
            </a:pPr>
            <a:endParaRPr sz="22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7FB1A394-5046-48CD-A462-92C3FD186B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37</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Sandeep Nadella, Group 11</a:t>
            </a:r>
            <a:endParaRPr sz="2400" u="sng" dirty="0">
              <a:latin typeface="Times New Roman"/>
              <a:ea typeface="Times New Roman"/>
              <a:cs typeface="Times New Roman"/>
              <a:sym typeface="Times New Roman"/>
            </a:endParaRPr>
          </a:p>
        </p:txBody>
      </p:sp>
      <p:sp>
        <p:nvSpPr>
          <p:cNvPr id="292" name="Google Shape;292;p4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Arial"/>
              <a:buChar char="●"/>
            </a:pPr>
            <a:r>
              <a:rPr lang="en" sz="2400" dirty="0">
                <a:latin typeface="Times New Roman"/>
                <a:ea typeface="Times New Roman"/>
                <a:cs typeface="Times New Roman"/>
                <a:sym typeface="Times New Roman"/>
              </a:rPr>
              <a:t>In pages 29, 30 it’s not clear when the OTP will be triggered. The top "Proposed Architecture" section claims to be </a:t>
            </a:r>
            <a:r>
              <a:rPr lang="en" sz="2400" b="1" dirty="0">
                <a:latin typeface="Times New Roman"/>
                <a:ea typeface="Times New Roman"/>
                <a:cs typeface="Times New Roman"/>
                <a:sym typeface="Times New Roman"/>
              </a:rPr>
              <a:t>ON</a:t>
            </a:r>
            <a:r>
              <a:rPr lang="en" sz="2400" dirty="0">
                <a:latin typeface="Times New Roman"/>
                <a:ea typeface="Times New Roman"/>
                <a:cs typeface="Times New Roman"/>
                <a:sym typeface="Times New Roman"/>
              </a:rPr>
              <a:t> code match found while a similar "Proposed Algorithm" section below on next page claims to be on </a:t>
            </a:r>
            <a:r>
              <a:rPr lang="en" sz="2400" b="1" dirty="0">
                <a:latin typeface="Times New Roman"/>
                <a:ea typeface="Times New Roman"/>
                <a:cs typeface="Times New Roman"/>
                <a:sym typeface="Times New Roman"/>
              </a:rPr>
              <a:t>NO</a:t>
            </a:r>
            <a:r>
              <a:rPr lang="en" sz="2400" dirty="0">
                <a:latin typeface="Times New Roman"/>
                <a:ea typeface="Times New Roman"/>
                <a:cs typeface="Times New Roman"/>
                <a:sym typeface="Times New Roman"/>
              </a:rPr>
              <a:t> match found.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Arial"/>
              <a:buChar char="○"/>
            </a:pPr>
            <a:r>
              <a:rPr lang="en" sz="2400" dirty="0">
                <a:latin typeface="Times New Roman"/>
                <a:ea typeface="Times New Roman"/>
                <a:cs typeface="Times New Roman"/>
                <a:sym typeface="Times New Roman"/>
              </a:rPr>
              <a:t> The question is completely unclear. The report mentions usage of algorithm and the proposition of the same is the idea of how it was defined in the paper we surveyed.</a:t>
            </a:r>
            <a:endParaRPr sz="24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73E0140D-5DFC-4386-B002-BB480A9880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38</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Shubham Verma, Group 13</a:t>
            </a:r>
            <a:endParaRPr sz="2400" u="sng" dirty="0"/>
          </a:p>
        </p:txBody>
      </p:sp>
      <p:sp>
        <p:nvSpPr>
          <p:cNvPr id="298" name="Google Shape;298;p5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What were the challenges observed in Mitigating Insider Data Theft Attacks in the Cloud?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It is mentioned in section 3.2.2. Quoting from the section directly: “Key challenges are  customers have no means of detecting the unauthorized access of an intruder. E.g. The recent data theft on twitter, where the intruder used twitter administrators password to gain access to twitter's corporate documents hosted on Google Docs.”</a:t>
            </a:r>
            <a:endParaRPr sz="24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203B7F2E-00A9-48D7-B983-600AADB3C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39</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239824"/>
            <a:ext cx="8520600" cy="897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Evaluation of Detection Techniques</a:t>
            </a:r>
            <a:endParaRPr sz="2400"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a:ea typeface="Times New Roman"/>
                <a:cs typeface="Times New Roman"/>
                <a:sym typeface="Times New Roman"/>
              </a:rPr>
              <a:t>2.  Detection using DWT: </a:t>
            </a:r>
            <a:endParaRPr sz="2400" u="sng" dirty="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p>
        </p:txBody>
      </p:sp>
      <p:sp>
        <p:nvSpPr>
          <p:cNvPr id="84" name="Google Shape;84;p16"/>
          <p:cNvSpPr txBox="1">
            <a:spLocks noGrp="1"/>
          </p:cNvSpPr>
          <p:nvPr>
            <p:ph type="body" idx="1"/>
          </p:nvPr>
        </p:nvSpPr>
        <p:spPr>
          <a:xfrm>
            <a:off x="401700" y="970075"/>
            <a:ext cx="3999900" cy="380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b="1" dirty="0">
                <a:latin typeface="Times New Roman"/>
                <a:ea typeface="Times New Roman"/>
                <a:cs typeface="Times New Roman"/>
                <a:sym typeface="Times New Roman"/>
              </a:rPr>
              <a:t>Pros:</a:t>
            </a:r>
            <a:endParaRPr sz="2400" b="1" dirty="0">
              <a:latin typeface="Times New Roman"/>
              <a:ea typeface="Times New Roman"/>
              <a:cs typeface="Times New Roman"/>
              <a:sym typeface="Times New Roman"/>
            </a:endParaRPr>
          </a:p>
          <a:p>
            <a:pPr marL="457200" lvl="0" indent="-368300" rtl="0">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Tackles attacks like Gaussian noise attack, Gaussian blur attack, Salt &amp; pepper noise attack, and Speckle noise attack efficiently. </a:t>
            </a:r>
            <a:r>
              <a:rPr lang="en-US" sz="2400" dirty="0">
                <a:latin typeface="Times New Roman"/>
                <a:ea typeface="Times New Roman"/>
                <a:cs typeface="Times New Roman"/>
                <a:sym typeface="Times New Roman"/>
              </a:rPr>
              <a:t>It </a:t>
            </a:r>
            <a:r>
              <a:rPr lang="en" sz="2400" dirty="0">
                <a:latin typeface="Times New Roman"/>
                <a:ea typeface="Times New Roman"/>
                <a:cs typeface="Times New Roman"/>
                <a:sym typeface="Times New Roman"/>
              </a:rPr>
              <a:t>works well for keeping the ownership of image data secure</a:t>
            </a:r>
            <a:endParaRPr sz="2400" dirty="0">
              <a:latin typeface="Times New Roman"/>
              <a:ea typeface="Times New Roman"/>
              <a:cs typeface="Times New Roman"/>
              <a:sym typeface="Times New Roman"/>
            </a:endParaRPr>
          </a:p>
        </p:txBody>
      </p:sp>
      <p:sp>
        <p:nvSpPr>
          <p:cNvPr id="85" name="Google Shape;85;p16"/>
          <p:cNvSpPr txBox="1">
            <a:spLocks noGrp="1"/>
          </p:cNvSpPr>
          <p:nvPr>
            <p:ph type="body" idx="2"/>
          </p:nvPr>
        </p:nvSpPr>
        <p:spPr>
          <a:xfrm>
            <a:off x="4832402" y="10132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Times New Roman"/>
                <a:ea typeface="Times New Roman"/>
                <a:cs typeface="Times New Roman"/>
                <a:sym typeface="Times New Roman"/>
              </a:rPr>
              <a:t>Cons</a:t>
            </a:r>
            <a:r>
              <a:rPr lang="en" sz="2400" b="1" dirty="0"/>
              <a:t>:</a:t>
            </a:r>
            <a:endParaRPr sz="2400" b="1" dirty="0"/>
          </a:p>
          <a:p>
            <a:pPr marL="457200" lvl="0" indent="-368300" algn="l" rtl="0">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 If the intruder only plans on using the information extracted from the leaked data just to gain knowledge, this scheme is unable to provide a method in order to tackle that issue.</a:t>
            </a:r>
            <a:endParaRPr sz="2400" dirty="0">
              <a:latin typeface="Times New Roman"/>
              <a:ea typeface="Times New Roman"/>
              <a:cs typeface="Times New Roman"/>
              <a:sym typeface="Times New Roman"/>
            </a:endParaRPr>
          </a:p>
          <a:p>
            <a:pPr marL="457200" lvl="0" indent="0" algn="l" rtl="0">
              <a:spcBef>
                <a:spcPts val="1600"/>
              </a:spcBef>
              <a:spcAft>
                <a:spcPts val="1600"/>
              </a:spcAft>
              <a:buNone/>
            </a:pPr>
            <a:r>
              <a:rPr lang="en" sz="2400" b="1" dirty="0"/>
              <a:t> </a:t>
            </a:r>
            <a:endParaRPr sz="2400" dirty="0"/>
          </a:p>
        </p:txBody>
      </p:sp>
      <p:cxnSp>
        <p:nvCxnSpPr>
          <p:cNvPr id="86" name="Google Shape;86;p16"/>
          <p:cNvCxnSpPr/>
          <p:nvPr/>
        </p:nvCxnSpPr>
        <p:spPr>
          <a:xfrm>
            <a:off x="4500575" y="1270575"/>
            <a:ext cx="13500" cy="3903600"/>
          </a:xfrm>
          <a:prstGeom prst="straightConnector1">
            <a:avLst/>
          </a:prstGeom>
          <a:noFill/>
          <a:ln w="952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EC76F386-CC5E-4637-9B06-634FDCB00C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4</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Sandeep Nadella, Group 11</a:t>
            </a:r>
            <a:endParaRPr sz="2400" u="sng" dirty="0">
              <a:latin typeface="Times New Roman"/>
              <a:ea typeface="Times New Roman"/>
              <a:cs typeface="Times New Roman"/>
              <a:sym typeface="Times New Roman"/>
            </a:endParaRPr>
          </a:p>
        </p:txBody>
      </p:sp>
      <p:sp>
        <p:nvSpPr>
          <p:cNvPr id="304" name="Google Shape;304;p5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just" rtl="0">
              <a:lnSpc>
                <a:spcPct val="90000"/>
              </a:lnSpc>
              <a:spcBef>
                <a:spcPts val="1000"/>
              </a:spcBef>
              <a:spcAft>
                <a:spcPts val="0"/>
              </a:spcAft>
              <a:buSzPts val="2200"/>
              <a:buFont typeface="Times New Roman"/>
              <a:buChar char="●"/>
            </a:pPr>
            <a:r>
              <a:rPr lang="en" sz="2400" dirty="0">
                <a:latin typeface="Times New Roman"/>
                <a:ea typeface="Times New Roman"/>
                <a:cs typeface="Times New Roman"/>
                <a:sym typeface="Times New Roman"/>
              </a:rPr>
              <a:t>In page 12, how did you all know that your algorithm is e-optimal? Also, it’s not clear which set T you’ll are referring to since it’s not stated anywhere in the report.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lvl="1" indent="-368300" algn="just" rtl="0">
              <a:lnSpc>
                <a:spcPct val="9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The report mentions the usage of e-optimal algorithm from a reference mentioned in the bibliography. We ignore the second part of the question because according to question and answer guidelines, no follow ups or sub parts are allowed. (However, about objects, it is mentioned in page 45, how objects are defined. Typically object identifier should not be same so objects T and objects O are the same)</a:t>
            </a:r>
            <a:endParaRPr sz="2400" dirty="0">
              <a:latin typeface="Times New Roman"/>
              <a:ea typeface="Times New Roman"/>
              <a:cs typeface="Times New Roman"/>
              <a:sym typeface="Times New Roman"/>
            </a:endParaRPr>
          </a:p>
          <a:p>
            <a:pPr marL="0" lvl="0" indent="0" algn="l" rtl="0">
              <a:spcBef>
                <a:spcPts val="0"/>
              </a:spcBef>
              <a:spcAft>
                <a:spcPts val="1600"/>
              </a:spcAft>
              <a:buNone/>
            </a:pPr>
            <a:endParaRPr sz="22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0301D7FD-4DDF-42E9-9404-4183BD4D71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40</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Times New Roman"/>
                <a:ea typeface="Times New Roman"/>
                <a:cs typeface="Times New Roman"/>
                <a:sym typeface="Times New Roman"/>
              </a:rPr>
              <a:t>Shubham Verma, Group 13</a:t>
            </a:r>
            <a:endParaRPr sz="2400" u="sng" dirty="0">
              <a:latin typeface="Times New Roman"/>
              <a:ea typeface="Times New Roman"/>
              <a:cs typeface="Times New Roman"/>
              <a:sym typeface="Times New Roman"/>
            </a:endParaRPr>
          </a:p>
        </p:txBody>
      </p:sp>
      <p:sp>
        <p:nvSpPr>
          <p:cNvPr id="310" name="Google Shape;310;p52"/>
          <p:cNvSpPr txBox="1">
            <a:spLocks noGrp="1"/>
          </p:cNvSpPr>
          <p:nvPr>
            <p:ph type="body" idx="1"/>
          </p:nvPr>
        </p:nvSpPr>
        <p:spPr>
          <a:xfrm>
            <a:off x="311700" y="952000"/>
            <a:ext cx="8520600" cy="3397200"/>
          </a:xfrm>
          <a:prstGeom prst="rect">
            <a:avLst/>
          </a:prstGeom>
        </p:spPr>
        <p:txBody>
          <a:bodyPr spcFirstLastPara="1" wrap="square" lIns="91425" tIns="91425" rIns="91425" bIns="91425" anchor="t" anchorCtr="0">
            <a:noAutofit/>
          </a:bodyPr>
          <a:lstStyle/>
          <a:p>
            <a:pPr marL="457200" marR="0" lvl="0" indent="-368300" algn="l" rtl="0">
              <a:lnSpc>
                <a:spcPct val="115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I observed that reference 4.” Shabtai, A., Elovici, Y., &amp; Rokach, L. (2012). A survey of data leakage detection and prevention solutions . Springer Science &amp; Business Media.” has been mentioned in the references section but is nowhere cited in the report. Could you please explain why? </a:t>
            </a:r>
            <a:r>
              <a:rPr lang="en" sz="2400" b="1" dirty="0">
                <a:solidFill>
                  <a:srgbClr val="FF0000"/>
                </a:solidFill>
                <a:latin typeface="Times New Roman"/>
                <a:ea typeface="Times New Roman"/>
                <a:cs typeface="Times New Roman"/>
                <a:sym typeface="Times New Roman"/>
              </a:rPr>
              <a:t>INVALID</a:t>
            </a:r>
            <a:endParaRPr sz="2400" dirty="0">
              <a:latin typeface="Times New Roman"/>
              <a:ea typeface="Times New Roman"/>
              <a:cs typeface="Times New Roman"/>
              <a:sym typeface="Times New Roman"/>
            </a:endParaRPr>
          </a:p>
          <a:p>
            <a:pPr marL="914400" marR="0" lvl="1" indent="-368300" algn="l" rtl="0">
              <a:lnSpc>
                <a:spcPct val="115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Citations are  complete as there were few references circumventing the same topic. So we observed 20,21,22 follow similar lines of reasoning.  We did not use any specific information from that paper.</a:t>
            </a:r>
            <a:endParaRPr sz="2400" dirty="0"/>
          </a:p>
        </p:txBody>
      </p:sp>
      <p:sp>
        <p:nvSpPr>
          <p:cNvPr id="2" name="Slide Number Placeholder 1">
            <a:extLst>
              <a:ext uri="{FF2B5EF4-FFF2-40B4-BE49-F238E27FC236}">
                <a16:creationId xmlns:a16="http://schemas.microsoft.com/office/drawing/2014/main" id="{4B830A78-CC65-4148-A262-72F2AFF49C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41</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91725" y="279425"/>
            <a:ext cx="8520600" cy="2424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Evaluation of Detection Techniques</a:t>
            </a:r>
            <a:endParaRPr sz="2400"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a:ea typeface="Times New Roman"/>
                <a:cs typeface="Times New Roman"/>
                <a:sym typeface="Times New Roman"/>
              </a:rPr>
              <a:t>3. Dynamic Data Leakage Detection Model Based Approach:</a:t>
            </a:r>
            <a:endParaRPr sz="2400" b="1" u="sng"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92" name="Google Shape;92;p17"/>
          <p:cNvSpPr txBox="1">
            <a:spLocks noGrp="1"/>
          </p:cNvSpPr>
          <p:nvPr>
            <p:ph type="body" idx="1"/>
          </p:nvPr>
        </p:nvSpPr>
        <p:spPr>
          <a:xfrm>
            <a:off x="311700" y="1039563"/>
            <a:ext cx="8520600" cy="15612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makes the data more secure in the mapreduce framework by notifying when a data leakage occurs</a:t>
            </a:r>
            <a:endParaRPr sz="2400" dirty="0">
              <a:latin typeface="Times New Roman"/>
              <a:ea typeface="Times New Roman"/>
              <a:cs typeface="Times New Roman"/>
              <a:sym typeface="Times New Roman"/>
            </a:endParaRPr>
          </a:p>
          <a:p>
            <a:pPr marL="457200" lvl="0" indent="-368300" algn="just"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 performance of the system is improved by reducing the data by approximately 70-80% by using map reduce function</a:t>
            </a:r>
            <a:endParaRPr sz="2400" dirty="0">
              <a:latin typeface="Times New Roman"/>
              <a:ea typeface="Times New Roman"/>
              <a:cs typeface="Times New Roman"/>
              <a:sym typeface="Times New Roman"/>
            </a:endParaRPr>
          </a:p>
        </p:txBody>
      </p:sp>
      <p:sp>
        <p:nvSpPr>
          <p:cNvPr id="93" name="Google Shape;93;p17"/>
          <p:cNvSpPr txBox="1"/>
          <p:nvPr/>
        </p:nvSpPr>
        <p:spPr>
          <a:xfrm>
            <a:off x="291725" y="2787963"/>
            <a:ext cx="8520600" cy="1759212"/>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2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4</a:t>
            </a:r>
            <a:r>
              <a:rPr lang="en" sz="24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  Detection and prevention using MyDLP</a:t>
            </a:r>
            <a:endParaRPr sz="24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8300" algn="just" rtl="0">
              <a:lnSpc>
                <a:spcPct val="100000"/>
              </a:lnSpc>
              <a:spcBef>
                <a:spcPts val="1600"/>
              </a:spcBef>
              <a:spcAft>
                <a:spcPts val="0"/>
              </a:spcAft>
              <a:buClr>
                <a:schemeClr val="dk1"/>
              </a:buClr>
              <a:buSzPts val="2200"/>
              <a:buFont typeface="Times New Roman"/>
              <a:buChar char="●"/>
            </a:pPr>
            <a:r>
              <a:rPr lang="en" sz="2400" dirty="0">
                <a:solidFill>
                  <a:schemeClr val="dk1"/>
                </a:solidFill>
                <a:latin typeface="Times New Roman" panose="02020603050405020304" pitchFamily="18" charset="0"/>
                <a:ea typeface="Times New Roman"/>
                <a:cs typeface="Times New Roman" panose="02020603050405020304" pitchFamily="18" charset="0"/>
                <a:sym typeface="Times New Roman"/>
              </a:rPr>
              <a:t> runs with multi-site configurations on network servers and endpoint computers</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allows us to monitor, inspect and prevent all outgoing confidential data from the organization in use</a:t>
            </a:r>
            <a:endParaRPr sz="2400" dirty="0">
              <a:latin typeface="Times New Roman" panose="02020603050405020304" pitchFamily="18" charset="0"/>
              <a:ea typeface="Old Standard TT"/>
              <a:cs typeface="Times New Roman" panose="02020603050405020304" pitchFamily="18" charset="0"/>
              <a:sym typeface="Old Standard TT"/>
            </a:endParaRPr>
          </a:p>
        </p:txBody>
      </p:sp>
      <p:sp>
        <p:nvSpPr>
          <p:cNvPr id="2" name="Slide Number Placeholder 1">
            <a:extLst>
              <a:ext uri="{FF2B5EF4-FFF2-40B4-BE49-F238E27FC236}">
                <a16:creationId xmlns:a16="http://schemas.microsoft.com/office/drawing/2014/main" id="{436EF000-5A63-4B9C-8BDE-33D748ACC1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5</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79300" y="6087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Evaluation of Defense Techniques</a:t>
            </a:r>
            <a:endParaRPr sz="2400"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a:ea typeface="Times New Roman"/>
                <a:cs typeface="Times New Roman"/>
                <a:sym typeface="Times New Roman"/>
              </a:rPr>
              <a:t>1. Defense using MetaData Based Data Storage Mechanism: </a:t>
            </a:r>
            <a:endParaRPr sz="2400" b="1" u="sng"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u="sng"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99" name="Google Shape;99;p18"/>
          <p:cNvSpPr txBox="1">
            <a:spLocks noGrp="1"/>
          </p:cNvSpPr>
          <p:nvPr>
            <p:ph type="body" idx="1"/>
          </p:nvPr>
        </p:nvSpPr>
        <p:spPr>
          <a:xfrm>
            <a:off x="339525" y="926875"/>
            <a:ext cx="3999900" cy="406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b="1" dirty="0">
                <a:latin typeface="Times New Roman"/>
                <a:ea typeface="Times New Roman"/>
                <a:cs typeface="Times New Roman"/>
                <a:sym typeface="Times New Roman"/>
              </a:rPr>
              <a:t>Pros:</a:t>
            </a:r>
            <a:endParaRPr sz="2400" b="1" dirty="0">
              <a:latin typeface="Times New Roman"/>
              <a:ea typeface="Times New Roman"/>
              <a:cs typeface="Times New Roman"/>
              <a:sym typeface="Times New Roman"/>
            </a:endParaRPr>
          </a:p>
          <a:p>
            <a:pPr marL="457200" lvl="0" indent="-368300" algn="l" rtl="0">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aims at making the data invaluable to the hacker rather than concentrating on restricting the hacker</a:t>
            </a:r>
            <a:endParaRPr sz="2400" dirty="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makes data valuable only during acquisition and while the data is being updated</a:t>
            </a:r>
            <a:endParaRPr sz="2400" dirty="0">
              <a:latin typeface="Times New Roman"/>
              <a:ea typeface="Times New Roman"/>
              <a:cs typeface="Times New Roman"/>
              <a:sym typeface="Times New Roman"/>
            </a:endParaRPr>
          </a:p>
        </p:txBody>
      </p:sp>
      <p:sp>
        <p:nvSpPr>
          <p:cNvPr id="100" name="Google Shape;100;p18"/>
          <p:cNvSpPr txBox="1">
            <a:spLocks noGrp="1"/>
          </p:cNvSpPr>
          <p:nvPr>
            <p:ph type="body" idx="2"/>
          </p:nvPr>
        </p:nvSpPr>
        <p:spPr>
          <a:xfrm>
            <a:off x="4800000" y="869275"/>
            <a:ext cx="3999900" cy="37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Times New Roman"/>
                <a:ea typeface="Times New Roman"/>
                <a:cs typeface="Times New Roman"/>
                <a:sym typeface="Times New Roman"/>
              </a:rPr>
              <a:t>Cons</a:t>
            </a:r>
            <a:r>
              <a:rPr lang="en" sz="2400" b="1" dirty="0"/>
              <a:t>:</a:t>
            </a:r>
            <a:endParaRPr sz="2400" b="1" dirty="0"/>
          </a:p>
          <a:p>
            <a:pPr marL="457200" lvl="0" indent="-368300" algn="l" rtl="0">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DME in the model has to be initially configured which takes a lot of effort </a:t>
            </a:r>
            <a:endParaRPr sz="2400" dirty="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changes to the existing conventional database engines are unavoidable due to an inherent need for plugging in the DME</a:t>
            </a:r>
            <a:endParaRPr sz="2400" dirty="0">
              <a:latin typeface="Times New Roman"/>
              <a:ea typeface="Times New Roman"/>
              <a:cs typeface="Times New Roman"/>
              <a:sym typeface="Times New Roman"/>
            </a:endParaRPr>
          </a:p>
          <a:p>
            <a:pPr marL="457200" lvl="0" indent="0" algn="l" rtl="0">
              <a:spcBef>
                <a:spcPts val="1600"/>
              </a:spcBef>
              <a:spcAft>
                <a:spcPts val="1600"/>
              </a:spcAft>
              <a:buNone/>
            </a:pPr>
            <a:r>
              <a:rPr lang="en" sz="2200" b="1" dirty="0"/>
              <a:t> </a:t>
            </a:r>
            <a:endParaRPr dirty="0"/>
          </a:p>
        </p:txBody>
      </p:sp>
      <p:cxnSp>
        <p:nvCxnSpPr>
          <p:cNvPr id="101" name="Google Shape;101;p18"/>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69C8F9A8-F809-47DA-A8CE-1778994148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6</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Evaluation of Defense Techniques</a:t>
            </a:r>
            <a:endParaRPr sz="2400"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a:ea typeface="Times New Roman"/>
                <a:cs typeface="Times New Roman"/>
                <a:sym typeface="Times New Roman"/>
              </a:rPr>
              <a:t>2. Defense using Multi-tier Security Approach:</a:t>
            </a:r>
            <a:endParaRPr sz="2400" b="1" u="sng"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07" name="Google Shape;107;p19"/>
          <p:cNvSpPr txBox="1">
            <a:spLocks noGrp="1"/>
          </p:cNvSpPr>
          <p:nvPr>
            <p:ph type="body" idx="1"/>
          </p:nvPr>
        </p:nvSpPr>
        <p:spPr>
          <a:xfrm>
            <a:off x="311700" y="818800"/>
            <a:ext cx="8520600" cy="339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200" b="1" dirty="0">
              <a:latin typeface="Times New Roman"/>
              <a:ea typeface="Times New Roman"/>
              <a:cs typeface="Times New Roman"/>
              <a:sym typeface="Times New Roman"/>
            </a:endParaRPr>
          </a:p>
          <a:p>
            <a:pPr marL="457200" lvl="0" indent="-368300" algn="l" rtl="0">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Improves the security and with this 3-level authentication</a:t>
            </a:r>
            <a:endParaRPr sz="2400" dirty="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Proposed algorithm outperforms the existing techniques w.r.t. Data Center Processing Time, Total Virtual Machine Cost etc.</a:t>
            </a:r>
            <a:endParaRPr sz="2400" dirty="0">
              <a:latin typeface="Times New Roman"/>
              <a:ea typeface="Times New Roman"/>
              <a:cs typeface="Times New Roman"/>
              <a:sym typeface="Times New Roman"/>
            </a:endParaRPr>
          </a:p>
        </p:txBody>
      </p:sp>
      <p:sp>
        <p:nvSpPr>
          <p:cNvPr id="108" name="Google Shape;108;p19"/>
          <p:cNvSpPr txBox="1">
            <a:spLocks noGrp="1"/>
          </p:cNvSpPr>
          <p:nvPr>
            <p:ph type="body" idx="4294967295"/>
          </p:nvPr>
        </p:nvSpPr>
        <p:spPr>
          <a:xfrm>
            <a:off x="5143500" y="1171575"/>
            <a:ext cx="4000500" cy="37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dirty="0">
              <a:latin typeface="Times New Roman"/>
              <a:ea typeface="Times New Roman"/>
              <a:cs typeface="Times New Roman"/>
              <a:sym typeface="Times New Roman"/>
            </a:endParaRPr>
          </a:p>
          <a:p>
            <a:pPr marL="457200" lvl="0" indent="0" algn="l" rtl="0">
              <a:spcBef>
                <a:spcPts val="1600"/>
              </a:spcBef>
              <a:spcAft>
                <a:spcPts val="1600"/>
              </a:spcAft>
              <a:buNone/>
            </a:pPr>
            <a:r>
              <a:rPr lang="en" sz="2200" b="1" dirty="0"/>
              <a:t> </a:t>
            </a:r>
            <a:endParaRPr dirty="0"/>
          </a:p>
        </p:txBody>
      </p:sp>
      <p:sp>
        <p:nvSpPr>
          <p:cNvPr id="2" name="Slide Number Placeholder 1">
            <a:extLst>
              <a:ext uri="{FF2B5EF4-FFF2-40B4-BE49-F238E27FC236}">
                <a16:creationId xmlns:a16="http://schemas.microsoft.com/office/drawing/2014/main" id="{B4364924-59E4-43AF-B8C9-BEDAF248B0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7</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0"/>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Evaluation of Defense Techniques</a:t>
            </a:r>
            <a:endParaRPr sz="2400"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a:ea typeface="Times New Roman"/>
                <a:cs typeface="Times New Roman"/>
                <a:sym typeface="Times New Roman"/>
              </a:rPr>
              <a:t>3. Defence using Fog Computing:</a:t>
            </a:r>
            <a:endParaRPr sz="2400" b="1" u="sng"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4" name="Google Shape;114;p20"/>
          <p:cNvSpPr txBox="1">
            <a:spLocks noGrp="1"/>
          </p:cNvSpPr>
          <p:nvPr>
            <p:ph type="body" idx="1"/>
          </p:nvPr>
        </p:nvSpPr>
        <p:spPr>
          <a:xfrm>
            <a:off x="311700" y="926875"/>
            <a:ext cx="3999900" cy="4063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400" b="1" dirty="0">
                <a:latin typeface="Times New Roman"/>
                <a:ea typeface="Times New Roman"/>
                <a:cs typeface="Times New Roman"/>
                <a:sym typeface="Times New Roman"/>
              </a:rPr>
              <a:t>Pros:</a:t>
            </a:r>
            <a:endParaRPr sz="2400" b="1" dirty="0">
              <a:latin typeface="Times New Roman"/>
              <a:ea typeface="Times New Roman"/>
              <a:cs typeface="Times New Roman"/>
              <a:sym typeface="Times New Roman"/>
            </a:endParaRPr>
          </a:p>
          <a:p>
            <a:pPr marL="457200" lvl="0" indent="-368300" algn="l" rtl="0">
              <a:lnSpc>
                <a:spcPct val="100000"/>
              </a:lnSpc>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combines user behavioural profiling and launching disinformation attacks using decoy files on a suspected intruder</a:t>
            </a:r>
            <a:endParaRPr sz="2400" dirty="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 has high probability to detect a malicious intruder and protect the real users data from insider attacks. </a:t>
            </a:r>
            <a:endParaRPr sz="2400" dirty="0">
              <a:latin typeface="Times New Roman"/>
              <a:ea typeface="Times New Roman"/>
              <a:cs typeface="Times New Roman"/>
              <a:sym typeface="Times New Roman"/>
            </a:endParaRPr>
          </a:p>
        </p:txBody>
      </p:sp>
      <p:sp>
        <p:nvSpPr>
          <p:cNvPr id="115" name="Google Shape;115;p20"/>
          <p:cNvSpPr txBox="1">
            <a:spLocks noGrp="1"/>
          </p:cNvSpPr>
          <p:nvPr>
            <p:ph type="body" idx="2"/>
          </p:nvPr>
        </p:nvSpPr>
        <p:spPr>
          <a:xfrm>
            <a:off x="4771200" y="872875"/>
            <a:ext cx="3999900" cy="3772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2400" b="1" dirty="0">
                <a:latin typeface="Times New Roman"/>
                <a:ea typeface="Times New Roman"/>
                <a:cs typeface="Times New Roman"/>
                <a:sym typeface="Times New Roman"/>
              </a:rPr>
              <a:t>Cons</a:t>
            </a:r>
            <a:r>
              <a:rPr lang="en" sz="2400" b="1" dirty="0"/>
              <a:t>:</a:t>
            </a:r>
            <a:endParaRPr sz="2400" b="1" dirty="0"/>
          </a:p>
          <a:p>
            <a:pPr marL="457200" lvl="0" indent="-368300" rtl="0">
              <a:lnSpc>
                <a:spcPct val="100000"/>
              </a:lnSpc>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a real user can unintentionally open a decoy file which can trigger the disinformation attack</a:t>
            </a:r>
            <a:endParaRPr sz="2400" dirty="0">
              <a:latin typeface="Times New Roman"/>
              <a:ea typeface="Times New Roman"/>
              <a:cs typeface="Times New Roman"/>
              <a:sym typeface="Times New Roman"/>
            </a:endParaRPr>
          </a:p>
          <a:p>
            <a:pPr marL="457200" lvl="0" indent="-368300" rtl="0">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the machine learning model’s accuracy of classifying intruders access patterns might decline</a:t>
            </a:r>
            <a:endParaRPr sz="2400" dirty="0">
              <a:latin typeface="Times New Roman"/>
              <a:ea typeface="Times New Roman"/>
              <a:cs typeface="Times New Roman"/>
              <a:sym typeface="Times New Roman"/>
            </a:endParaRPr>
          </a:p>
          <a:p>
            <a:pPr marL="457200" lvl="0" indent="0" algn="l" rtl="0">
              <a:spcBef>
                <a:spcPts val="1600"/>
              </a:spcBef>
              <a:spcAft>
                <a:spcPts val="1600"/>
              </a:spcAft>
              <a:buNone/>
            </a:pPr>
            <a:r>
              <a:rPr lang="en" sz="2200" b="1" dirty="0"/>
              <a:t> </a:t>
            </a:r>
            <a:endParaRPr dirty="0"/>
          </a:p>
        </p:txBody>
      </p:sp>
      <p:cxnSp>
        <p:nvCxnSpPr>
          <p:cNvPr id="116" name="Google Shape;116;p20"/>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9C353E7A-2D55-41C5-9FB2-6958BD1AB5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8</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0" y="17247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u="sng" dirty="0">
                <a:latin typeface="Times New Roman"/>
                <a:ea typeface="Times New Roman"/>
                <a:cs typeface="Times New Roman"/>
                <a:sym typeface="Times New Roman"/>
              </a:rPr>
              <a:t>Evaluation of Defense Techniques</a:t>
            </a:r>
            <a:endParaRPr sz="2400" u="sng"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400" b="1" u="sng" dirty="0">
                <a:latin typeface="Times New Roman"/>
                <a:ea typeface="Times New Roman"/>
                <a:cs typeface="Times New Roman"/>
                <a:sym typeface="Times New Roman"/>
              </a:rPr>
              <a:t>4. Comparison of Encryption algorithms:</a:t>
            </a:r>
            <a:endParaRPr sz="2400" b="1" u="sng"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lnSpc>
                <a:spcPct val="115000"/>
              </a:lnSpc>
              <a:spcBef>
                <a:spcPts val="1600"/>
              </a:spcBef>
              <a:spcAft>
                <a:spcPts val="0"/>
              </a:spcAft>
              <a:buClr>
                <a:schemeClr val="dk1"/>
              </a:buClr>
              <a:buSzPts val="1100"/>
              <a:buFont typeface="Arial"/>
              <a:buNone/>
            </a:pPr>
            <a:endParaRPr sz="2200" b="1" dirty="0">
              <a:latin typeface="Times New Roman"/>
              <a:ea typeface="Times New Roman"/>
              <a:cs typeface="Times New Roman"/>
              <a:sym typeface="Times New Roman"/>
            </a:endParaRPr>
          </a:p>
          <a:p>
            <a:pPr marL="0" lvl="0" indent="0" algn="ctr" rtl="0">
              <a:spcBef>
                <a:spcPts val="160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22" name="Google Shape;122;p21"/>
          <p:cNvSpPr txBox="1">
            <a:spLocks noGrp="1"/>
          </p:cNvSpPr>
          <p:nvPr>
            <p:ph type="body" idx="1"/>
          </p:nvPr>
        </p:nvSpPr>
        <p:spPr>
          <a:xfrm>
            <a:off x="311700" y="1171675"/>
            <a:ext cx="3999900" cy="4063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2400" b="1" dirty="0">
                <a:latin typeface="Times New Roman"/>
                <a:ea typeface="Times New Roman"/>
                <a:cs typeface="Times New Roman"/>
                <a:sym typeface="Times New Roman"/>
              </a:rPr>
              <a:t>Pros:</a:t>
            </a:r>
            <a:endParaRPr sz="2400" dirty="0">
              <a:latin typeface="Times New Roman"/>
              <a:ea typeface="Times New Roman"/>
              <a:cs typeface="Times New Roman"/>
              <a:sym typeface="Times New Roman"/>
            </a:endParaRPr>
          </a:p>
          <a:p>
            <a:pPr marL="457200" lvl="0" indent="-368300" algn="l" rtl="0">
              <a:lnSpc>
                <a:spcPct val="100000"/>
              </a:lnSpc>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 Blowfish algorithm takes less execution time compared to RSA</a:t>
            </a:r>
            <a:endParaRPr sz="2400" dirty="0">
              <a:latin typeface="Times New Roman"/>
              <a:ea typeface="Times New Roman"/>
              <a:cs typeface="Times New Roman"/>
              <a:sym typeface="Times New Roman"/>
            </a:endParaRPr>
          </a:p>
          <a:p>
            <a:pPr marL="457200" lvl="0" indent="-368300" algn="l" rtl="0">
              <a:lnSpc>
                <a:spcPct val="10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Blowfish requires the least space compared to other algorithms and requires less than 5kb for execution</a:t>
            </a:r>
            <a:endParaRPr sz="2400" dirty="0">
              <a:latin typeface="Times New Roman"/>
              <a:ea typeface="Times New Roman"/>
              <a:cs typeface="Times New Roman"/>
              <a:sym typeface="Times New Roman"/>
            </a:endParaRPr>
          </a:p>
        </p:txBody>
      </p:sp>
      <p:sp>
        <p:nvSpPr>
          <p:cNvPr id="123" name="Google Shape;123;p21"/>
          <p:cNvSpPr txBox="1">
            <a:spLocks noGrp="1"/>
          </p:cNvSpPr>
          <p:nvPr>
            <p:ph type="body" idx="2"/>
          </p:nvPr>
        </p:nvSpPr>
        <p:spPr>
          <a:xfrm>
            <a:off x="4832400" y="1027675"/>
            <a:ext cx="3999900" cy="377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dirty="0">
                <a:latin typeface="Times New Roman"/>
                <a:ea typeface="Times New Roman"/>
                <a:cs typeface="Times New Roman"/>
                <a:sym typeface="Times New Roman"/>
              </a:rPr>
              <a:t>Cons</a:t>
            </a:r>
            <a:r>
              <a:rPr lang="en" sz="2400" b="1" dirty="0"/>
              <a:t>:</a:t>
            </a:r>
            <a:endParaRPr sz="2400" b="1" dirty="0"/>
          </a:p>
          <a:p>
            <a:pPr marL="457200" lvl="0" indent="-368300" algn="l" rtl="0">
              <a:lnSpc>
                <a:spcPct val="100000"/>
              </a:lnSpc>
              <a:spcBef>
                <a:spcPts val="1600"/>
              </a:spcBef>
              <a:spcAft>
                <a:spcPts val="0"/>
              </a:spcAft>
              <a:buSzPts val="2200"/>
              <a:buFont typeface="Times New Roman"/>
              <a:buChar char="●"/>
            </a:pPr>
            <a:r>
              <a:rPr lang="en" sz="2400" dirty="0">
                <a:latin typeface="Times New Roman"/>
                <a:ea typeface="Times New Roman"/>
                <a:cs typeface="Times New Roman"/>
                <a:sym typeface="Times New Roman"/>
              </a:rPr>
              <a:t>A public key is used for RSA, which causes lower security of data and thus providing security only to users and not the service provider.</a:t>
            </a:r>
            <a:endParaRPr sz="2400" dirty="0">
              <a:latin typeface="Times New Roman"/>
              <a:ea typeface="Times New Roman"/>
              <a:cs typeface="Times New Roman"/>
              <a:sym typeface="Times New Roman"/>
            </a:endParaRPr>
          </a:p>
          <a:p>
            <a:pPr marL="457200" lvl="0" indent="-368300" algn="l" rtl="0">
              <a:lnSpc>
                <a:spcPct val="100000"/>
              </a:lnSpc>
              <a:spcBef>
                <a:spcPts val="0"/>
              </a:spcBef>
              <a:spcAft>
                <a:spcPts val="0"/>
              </a:spcAft>
              <a:buSzPts val="2200"/>
              <a:buFont typeface="Times New Roman"/>
              <a:buChar char="●"/>
            </a:pPr>
            <a:r>
              <a:rPr lang="en" sz="2400" dirty="0">
                <a:latin typeface="Times New Roman"/>
                <a:ea typeface="Times New Roman"/>
                <a:cs typeface="Times New Roman"/>
                <a:sym typeface="Times New Roman"/>
              </a:rPr>
              <a:t>The execution time required for the RSA algorithm is highest.</a:t>
            </a:r>
            <a:endParaRPr sz="2400" dirty="0">
              <a:latin typeface="Times New Roman"/>
              <a:ea typeface="Times New Roman"/>
              <a:cs typeface="Times New Roman"/>
              <a:sym typeface="Times New Roman"/>
            </a:endParaRPr>
          </a:p>
          <a:p>
            <a:pPr marL="457200" lvl="0" indent="0" algn="l" rtl="0">
              <a:spcBef>
                <a:spcPts val="1600"/>
              </a:spcBef>
              <a:spcAft>
                <a:spcPts val="1600"/>
              </a:spcAft>
              <a:buNone/>
            </a:pPr>
            <a:r>
              <a:rPr lang="en" sz="2200" b="1" dirty="0"/>
              <a:t> </a:t>
            </a:r>
            <a:endParaRPr dirty="0"/>
          </a:p>
        </p:txBody>
      </p:sp>
      <p:cxnSp>
        <p:nvCxnSpPr>
          <p:cNvPr id="124" name="Google Shape;124;p21"/>
          <p:cNvCxnSpPr/>
          <p:nvPr/>
        </p:nvCxnSpPr>
        <p:spPr>
          <a:xfrm>
            <a:off x="4498650" y="1090125"/>
            <a:ext cx="15300" cy="4084200"/>
          </a:xfrm>
          <a:prstGeom prst="straightConnector1">
            <a:avLst/>
          </a:prstGeom>
          <a:noFill/>
          <a:ln w="952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99FAE42-68F9-40D3-9949-E43D9CC8B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2400" smtClean="0">
                <a:latin typeface="Times New Roman" panose="02020603050405020304" pitchFamily="18" charset="0"/>
                <a:cs typeface="Times New Roman" panose="02020603050405020304" pitchFamily="18" charset="0"/>
              </a:rPr>
              <a:t>9</a:t>
            </a:fld>
            <a:endParaRPr lang="e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3484</Words>
  <Application>Microsoft Office PowerPoint</Application>
  <PresentationFormat>On-screen Show (16:9)</PresentationFormat>
  <Paragraphs>235</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Times New Roman</vt:lpstr>
      <vt:lpstr>Arial</vt:lpstr>
      <vt:lpstr>Old Standard TT</vt:lpstr>
      <vt:lpstr>Paperback</vt:lpstr>
      <vt:lpstr>DETECTION AND DEFENSE APPROACHES FOR SENSITIVE DATA LEAKAGE IN CLOUD COMPUTING  </vt:lpstr>
      <vt:lpstr>Motivation</vt:lpstr>
      <vt:lpstr>Evaluation of Detection Techniques Detection using Tracing algorithms</vt:lpstr>
      <vt:lpstr>Evaluation of Detection Techniques 2.  Detection using DWT:   </vt:lpstr>
      <vt:lpstr>Evaluation of Detection Techniques 3. Dynamic Data Leakage Detection Model Based Approach:    </vt:lpstr>
      <vt:lpstr>Evaluation of Defense Techniques 1. Defense using MetaData Based Data Storage Mechanism:       </vt:lpstr>
      <vt:lpstr>Evaluation of Defense Techniques 2. Defense using Multi-tier Security Approach:      </vt:lpstr>
      <vt:lpstr>Evaluation of Defense Techniques 3. Defence using Fog Computing:      </vt:lpstr>
      <vt:lpstr>Evaluation of Defense Techniques 4. Comparison of Encryption algorithms:      </vt:lpstr>
      <vt:lpstr>Recommendations</vt:lpstr>
      <vt:lpstr>Discussion questions summary </vt:lpstr>
      <vt:lpstr>Sushmita Karkera, Group 6 </vt:lpstr>
      <vt:lpstr>Sushmita Karkera, Group 6</vt:lpstr>
      <vt:lpstr>Abhay Shrinivas Saraswathula, Group 6  </vt:lpstr>
      <vt:lpstr>Abhay Shrinivas Saraswathula, Group 6</vt:lpstr>
      <vt:lpstr>Darshan Dhirubhai Malaviya, Group 3</vt:lpstr>
      <vt:lpstr>Darshan Dhirubhai Malaviya, Group 3 </vt:lpstr>
      <vt:lpstr>Baani Khurana, Group 8</vt:lpstr>
      <vt:lpstr>Baani Khurana, Group 8 </vt:lpstr>
      <vt:lpstr>Anna Vuong, Group 1 </vt:lpstr>
      <vt:lpstr>Anna Vuong, Group 1</vt:lpstr>
      <vt:lpstr>Devesh Yadav, Group 5</vt:lpstr>
      <vt:lpstr>Devesh Yadav, Group 5</vt:lpstr>
      <vt:lpstr>Matthew Jibben, Group 7</vt:lpstr>
      <vt:lpstr>Matthew Jibben, Group 7</vt:lpstr>
      <vt:lpstr>Anup Shamanur Bakkanna, Group 8</vt:lpstr>
      <vt:lpstr>Anup Shamanur Bakkanna, Group 8</vt:lpstr>
      <vt:lpstr>Kaviya Kalaichelvan, Group 13</vt:lpstr>
      <vt:lpstr>Kaviya Kalaichelvan, Group 13</vt:lpstr>
      <vt:lpstr>Nanqiao Chen, Group 12</vt:lpstr>
      <vt:lpstr>Nanqiao Chen, Group 12</vt:lpstr>
      <vt:lpstr>Mahima Chhalani, Group 1</vt:lpstr>
      <vt:lpstr>Mahima Chhalani, Group 1</vt:lpstr>
      <vt:lpstr>Olesch Ansel Dsouza,  Group 12</vt:lpstr>
      <vt:lpstr>Olesch Ansel Dsouza,  Group 12 </vt:lpstr>
      <vt:lpstr>Preethi Kalihundi Nagaraju, Group 10</vt:lpstr>
      <vt:lpstr>Preethi Kalihundi Nagaraju, Group 10 </vt:lpstr>
      <vt:lpstr>Sandeep Nadella, Group 11</vt:lpstr>
      <vt:lpstr>Shubham Verma, Group 13</vt:lpstr>
      <vt:lpstr>Sandeep Nadella, Group 11</vt:lpstr>
      <vt:lpstr>Shubham Verma, Group 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DEFENSE APPROACHES FOR SENSITIVE DATA LEAKAGE IN CLOUD COMPUTING </dc:title>
  <cp:lastModifiedBy>Srinivas Reddy</cp:lastModifiedBy>
  <cp:revision>16</cp:revision>
  <dcterms:modified xsi:type="dcterms:W3CDTF">2020-04-13T04:40:27Z</dcterms:modified>
</cp:coreProperties>
</file>