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60" r:id="rId6"/>
    <p:sldId id="261" r:id="rId7"/>
    <p:sldId id="265" r:id="rId8"/>
    <p:sldId id="262" r:id="rId9"/>
    <p:sldId id="271" r:id="rId10"/>
    <p:sldId id="263" r:id="rId11"/>
    <p:sldId id="277" r:id="rId12"/>
    <p:sldId id="276" r:id="rId13"/>
    <p:sldId id="274" r:id="rId14"/>
    <p:sldId id="273" r:id="rId15"/>
    <p:sldId id="272" r:id="rId16"/>
    <p:sldId id="267"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B5956F-F704-43C3-95F6-B6702B3CC370}" v="72" dt="2022-12-07T23:27:48.084"/>
    <p1510:client id="{2DFA2CC0-48A5-4819-A220-7372A92E4C86}" v="55" vWet="59" dt="2022-12-07T23:09:33.697"/>
    <p1510:client id="{3F9B1077-2AA4-4DA8-9140-66218B6957F3}" v="245" dt="2022-12-08T00:10:47.069"/>
    <p1510:client id="{484F602C-693B-42FB-B17D-9A1E9981CE4D}" v="212" dt="2022-12-06T23:06:08.018"/>
    <p1510:client id="{63707790-BBE8-4022-95F0-C9C1A6CC13DF}" v="65" dt="2022-12-08T01:04:23.801"/>
    <p1510:client id="{7D2DB8E5-016E-4C38-A6E3-E076ED52A6BB}" v="234" dt="2022-12-08T00:45:57.796"/>
    <p1510:client id="{924CD5B2-211D-4E23-B731-ACB764E37BCA}" v="16" dt="2022-12-07T23:32:57.236"/>
    <p1510:client id="{9F4F2AE9-5484-7FAA-69B0-71ED3D8783BF}" v="90" dt="2022-12-08T01:14:40.630"/>
    <p1510:client id="{C9C7AB1B-2C4F-4E2A-9341-A055F27FFDDD}" v="63" dt="2022-12-08T01:00:06.220"/>
    <p1510:client id="{E878523E-B3BE-4F0B-86E8-D83A4B72186F}" v="12" dt="2022-12-08T01:09:56.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108A47-DBDD-4C8C-AC7B-CD8C8AD37D99}"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AB682D3F-078D-4FA4-9F6A-B43A041CED0D}">
      <dgm:prSet/>
      <dgm:spPr/>
      <dgm:t>
        <a:bodyPr/>
        <a:lstStyle/>
        <a:p>
          <a:pPr rtl="0"/>
          <a:r>
            <a:rPr lang="en-US" dirty="0">
              <a:latin typeface="Consolas"/>
            </a:rPr>
            <a:t>Most likely,  we constantly hear people discussing their health insurance. However, you could feel as though you don't really grasp it. The only major industrialized country without universal health insurance is the United States, and the quality of care has declined over the previous six years.</a:t>
          </a:r>
        </a:p>
      </dgm:t>
    </dgm:pt>
    <dgm:pt modelId="{9EE6DFB0-40F6-40A4-A91A-EA1787299B02}" type="parTrans" cxnId="{67800845-74C8-4CE6-A118-4458E7FE7D47}">
      <dgm:prSet/>
      <dgm:spPr/>
      <dgm:t>
        <a:bodyPr/>
        <a:lstStyle/>
        <a:p>
          <a:endParaRPr lang="en-US"/>
        </a:p>
      </dgm:t>
    </dgm:pt>
    <dgm:pt modelId="{6CD59A41-1C5F-4E39-BA9A-91D7ADDBF9B3}" type="sibTrans" cxnId="{67800845-74C8-4CE6-A118-4458E7FE7D47}">
      <dgm:prSet/>
      <dgm:spPr/>
      <dgm:t>
        <a:bodyPr/>
        <a:lstStyle/>
        <a:p>
          <a:endParaRPr lang="en-US"/>
        </a:p>
      </dgm:t>
    </dgm:pt>
    <dgm:pt modelId="{2BA1367F-F315-40AD-84E5-7050696ED9AC}">
      <dgm:prSet/>
      <dgm:spPr/>
      <dgm:t>
        <a:bodyPr/>
        <a:lstStyle/>
        <a:p>
          <a:r>
            <a:rPr lang="en-US" dirty="0">
              <a:latin typeface="Consolas"/>
            </a:rPr>
            <a:t>Health insurance can help you get the care you require and make it easier for you to pay for your medical expenses.</a:t>
          </a:r>
        </a:p>
      </dgm:t>
    </dgm:pt>
    <dgm:pt modelId="{C7A90E3D-B3BB-4A97-8582-8AFF7452A0DC}" type="parTrans" cxnId="{7E9EF2AC-0B18-4A9D-88AD-EEC61BB7D835}">
      <dgm:prSet/>
      <dgm:spPr/>
      <dgm:t>
        <a:bodyPr/>
        <a:lstStyle/>
        <a:p>
          <a:endParaRPr lang="en-US"/>
        </a:p>
      </dgm:t>
    </dgm:pt>
    <dgm:pt modelId="{CCD69364-4E67-4BCC-BE4B-7D57B738E3AD}" type="sibTrans" cxnId="{7E9EF2AC-0B18-4A9D-88AD-EEC61BB7D835}">
      <dgm:prSet/>
      <dgm:spPr/>
      <dgm:t>
        <a:bodyPr/>
        <a:lstStyle/>
        <a:p>
          <a:endParaRPr lang="en-US"/>
        </a:p>
      </dgm:t>
    </dgm:pt>
    <dgm:pt modelId="{88B21A52-AD2C-480F-B756-040A85F958A5}" type="pres">
      <dgm:prSet presAssocID="{52108A47-DBDD-4C8C-AC7B-CD8C8AD37D99}" presName="vert0" presStyleCnt="0">
        <dgm:presLayoutVars>
          <dgm:dir/>
          <dgm:animOne val="branch"/>
          <dgm:animLvl val="lvl"/>
        </dgm:presLayoutVars>
      </dgm:prSet>
      <dgm:spPr/>
    </dgm:pt>
    <dgm:pt modelId="{B0F01A42-4324-4E72-9CBD-C0267A6FA9FD}" type="pres">
      <dgm:prSet presAssocID="{AB682D3F-078D-4FA4-9F6A-B43A041CED0D}" presName="thickLine" presStyleLbl="alignNode1" presStyleIdx="0" presStyleCnt="2"/>
      <dgm:spPr/>
    </dgm:pt>
    <dgm:pt modelId="{25B796B0-DED2-45B4-BF51-44600D88E5A5}" type="pres">
      <dgm:prSet presAssocID="{AB682D3F-078D-4FA4-9F6A-B43A041CED0D}" presName="horz1" presStyleCnt="0"/>
      <dgm:spPr/>
    </dgm:pt>
    <dgm:pt modelId="{AB7A736A-AF04-430C-BA5A-0E5E12F3A57D}" type="pres">
      <dgm:prSet presAssocID="{AB682D3F-078D-4FA4-9F6A-B43A041CED0D}" presName="tx1" presStyleLbl="revTx" presStyleIdx="0" presStyleCnt="2"/>
      <dgm:spPr/>
    </dgm:pt>
    <dgm:pt modelId="{7E6149DB-F919-4605-83CA-76AD1B153212}" type="pres">
      <dgm:prSet presAssocID="{AB682D3F-078D-4FA4-9F6A-B43A041CED0D}" presName="vert1" presStyleCnt="0"/>
      <dgm:spPr/>
    </dgm:pt>
    <dgm:pt modelId="{A9A4141A-40D4-40A3-BDAC-EE838833A210}" type="pres">
      <dgm:prSet presAssocID="{2BA1367F-F315-40AD-84E5-7050696ED9AC}" presName="thickLine" presStyleLbl="alignNode1" presStyleIdx="1" presStyleCnt="2"/>
      <dgm:spPr/>
    </dgm:pt>
    <dgm:pt modelId="{A043AD83-6B24-46BC-8281-3F459CE02C42}" type="pres">
      <dgm:prSet presAssocID="{2BA1367F-F315-40AD-84E5-7050696ED9AC}" presName="horz1" presStyleCnt="0"/>
      <dgm:spPr/>
    </dgm:pt>
    <dgm:pt modelId="{DC8D80BC-40EF-41F5-912B-72B23B439059}" type="pres">
      <dgm:prSet presAssocID="{2BA1367F-F315-40AD-84E5-7050696ED9AC}" presName="tx1" presStyleLbl="revTx" presStyleIdx="1" presStyleCnt="2"/>
      <dgm:spPr/>
    </dgm:pt>
    <dgm:pt modelId="{E2C80304-43E2-4F0D-9510-034BB3591614}" type="pres">
      <dgm:prSet presAssocID="{2BA1367F-F315-40AD-84E5-7050696ED9AC}" presName="vert1" presStyleCnt="0"/>
      <dgm:spPr/>
    </dgm:pt>
  </dgm:ptLst>
  <dgm:cxnLst>
    <dgm:cxn modelId="{8731D140-AEA9-4E48-8E0D-DC1B4A353026}" type="presOf" srcId="{2BA1367F-F315-40AD-84E5-7050696ED9AC}" destId="{DC8D80BC-40EF-41F5-912B-72B23B439059}" srcOrd="0" destOrd="0" presId="urn:microsoft.com/office/officeart/2008/layout/LinedList"/>
    <dgm:cxn modelId="{67800845-74C8-4CE6-A118-4458E7FE7D47}" srcId="{52108A47-DBDD-4C8C-AC7B-CD8C8AD37D99}" destId="{AB682D3F-078D-4FA4-9F6A-B43A041CED0D}" srcOrd="0" destOrd="0" parTransId="{9EE6DFB0-40F6-40A4-A91A-EA1787299B02}" sibTransId="{6CD59A41-1C5F-4E39-BA9A-91D7ADDBF9B3}"/>
    <dgm:cxn modelId="{A002967F-2B18-46B3-B843-9F953A260964}" type="presOf" srcId="{52108A47-DBDD-4C8C-AC7B-CD8C8AD37D99}" destId="{88B21A52-AD2C-480F-B756-040A85F958A5}" srcOrd="0" destOrd="0" presId="urn:microsoft.com/office/officeart/2008/layout/LinedList"/>
    <dgm:cxn modelId="{7E9EF2AC-0B18-4A9D-88AD-EEC61BB7D835}" srcId="{52108A47-DBDD-4C8C-AC7B-CD8C8AD37D99}" destId="{2BA1367F-F315-40AD-84E5-7050696ED9AC}" srcOrd="1" destOrd="0" parTransId="{C7A90E3D-B3BB-4A97-8582-8AFF7452A0DC}" sibTransId="{CCD69364-4E67-4BCC-BE4B-7D57B738E3AD}"/>
    <dgm:cxn modelId="{BF0DADFE-9C96-484E-A0CE-754C4C0911D2}" type="presOf" srcId="{AB682D3F-078D-4FA4-9F6A-B43A041CED0D}" destId="{AB7A736A-AF04-430C-BA5A-0E5E12F3A57D}" srcOrd="0" destOrd="0" presId="urn:microsoft.com/office/officeart/2008/layout/LinedList"/>
    <dgm:cxn modelId="{81589C2F-E256-4B9F-8679-13965FF2F62A}" type="presParOf" srcId="{88B21A52-AD2C-480F-B756-040A85F958A5}" destId="{B0F01A42-4324-4E72-9CBD-C0267A6FA9FD}" srcOrd="0" destOrd="0" presId="urn:microsoft.com/office/officeart/2008/layout/LinedList"/>
    <dgm:cxn modelId="{50ABF230-1BB3-4502-8CE3-45C3D7DD6F2D}" type="presParOf" srcId="{88B21A52-AD2C-480F-B756-040A85F958A5}" destId="{25B796B0-DED2-45B4-BF51-44600D88E5A5}" srcOrd="1" destOrd="0" presId="urn:microsoft.com/office/officeart/2008/layout/LinedList"/>
    <dgm:cxn modelId="{AA9674C1-EC2B-4BDA-A3EA-CFA62FD2FA44}" type="presParOf" srcId="{25B796B0-DED2-45B4-BF51-44600D88E5A5}" destId="{AB7A736A-AF04-430C-BA5A-0E5E12F3A57D}" srcOrd="0" destOrd="0" presId="urn:microsoft.com/office/officeart/2008/layout/LinedList"/>
    <dgm:cxn modelId="{4CF133F1-27E0-4FD0-9760-8139C02199CE}" type="presParOf" srcId="{25B796B0-DED2-45B4-BF51-44600D88E5A5}" destId="{7E6149DB-F919-4605-83CA-76AD1B153212}" srcOrd="1" destOrd="0" presId="urn:microsoft.com/office/officeart/2008/layout/LinedList"/>
    <dgm:cxn modelId="{98C502DE-6095-4260-9592-036E703DB3BB}" type="presParOf" srcId="{88B21A52-AD2C-480F-B756-040A85F958A5}" destId="{A9A4141A-40D4-40A3-BDAC-EE838833A210}" srcOrd="2" destOrd="0" presId="urn:microsoft.com/office/officeart/2008/layout/LinedList"/>
    <dgm:cxn modelId="{5965728A-6A10-4642-AE2E-D1D50AEE8428}" type="presParOf" srcId="{88B21A52-AD2C-480F-B756-040A85F958A5}" destId="{A043AD83-6B24-46BC-8281-3F459CE02C42}" srcOrd="3" destOrd="0" presId="urn:microsoft.com/office/officeart/2008/layout/LinedList"/>
    <dgm:cxn modelId="{E4415F2E-0B6E-47BE-A1F6-5E242356CE87}" type="presParOf" srcId="{A043AD83-6B24-46BC-8281-3F459CE02C42}" destId="{DC8D80BC-40EF-41F5-912B-72B23B439059}" srcOrd="0" destOrd="0" presId="urn:microsoft.com/office/officeart/2008/layout/LinedList"/>
    <dgm:cxn modelId="{34D1A65F-1947-464C-81A6-A825A39CC571}" type="presParOf" srcId="{A043AD83-6B24-46BC-8281-3F459CE02C42}" destId="{E2C80304-43E2-4F0D-9510-034BB359161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01A42-4324-4E72-9CBD-C0267A6FA9FD}">
      <dsp:nvSpPr>
        <dsp:cNvPr id="0" name=""/>
        <dsp:cNvSpPr/>
      </dsp:nvSpPr>
      <dsp:spPr>
        <a:xfrm>
          <a:off x="0" y="0"/>
          <a:ext cx="10515600"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A736A-AF04-430C-BA5A-0E5E12F3A57D}">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Consolas"/>
            </a:rPr>
            <a:t>Most likely,  we constantly hear people discussing their health insurance. However, you could feel as though you don't really grasp it. The only major industrialized country without universal health insurance is the United States, and the quality of care has declined over the previous six years.</a:t>
          </a:r>
        </a:p>
      </dsp:txBody>
      <dsp:txXfrm>
        <a:off x="0" y="0"/>
        <a:ext cx="10515600" cy="2175669"/>
      </dsp:txXfrm>
    </dsp:sp>
    <dsp:sp modelId="{A9A4141A-40D4-40A3-BDAC-EE838833A210}">
      <dsp:nvSpPr>
        <dsp:cNvPr id="0" name=""/>
        <dsp:cNvSpPr/>
      </dsp:nvSpPr>
      <dsp:spPr>
        <a:xfrm>
          <a:off x="0" y="2175669"/>
          <a:ext cx="10515600" cy="0"/>
        </a:xfrm>
        <a:prstGeom prst="line">
          <a:avLst/>
        </a:prstGeom>
        <a:solidFill>
          <a:schemeClr val="accent5">
            <a:hueOff val="6237238"/>
            <a:satOff val="-4013"/>
            <a:lumOff val="2744"/>
            <a:alphaOff val="0"/>
          </a:schemeClr>
        </a:solidFill>
        <a:ln w="19050" cap="rnd" cmpd="sng" algn="ctr">
          <a:solidFill>
            <a:schemeClr val="accent5">
              <a:hueOff val="6237238"/>
              <a:satOff val="-4013"/>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8D80BC-40EF-41F5-912B-72B23B439059}">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Consolas"/>
            </a:rPr>
            <a:t>Health insurance can help you get the care you require and make it easier for you to pay for your medical expenses.</a:t>
          </a:r>
        </a:p>
      </dsp:txBody>
      <dsp:txXfrm>
        <a:off x="0" y="2175669"/>
        <a:ext cx="10515600" cy="21756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405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21480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88566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2753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85397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12/31/2022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1769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12/31/2022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88781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3587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11728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46CE7D5-CF57-46EF-B807-FDD0502418D4}"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5264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70303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20377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25960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46CE7D5-CF57-46EF-B807-FDD0502418D4}" type="datetimeFigureOut">
              <a:rPr lang="en-US" smtClean="0"/>
              <a:t>12/31/2022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1173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CE7D5-CF57-46EF-B807-FDD0502418D4}" type="datetimeFigureOut">
              <a:rPr lang="en-US" smtClean="0"/>
              <a:t>12/31/2022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95100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46CE7D5-CF57-46EF-B807-FDD0502418D4}" type="datetimeFigureOut">
              <a:rPr lang="en-US" smtClean="0"/>
              <a:t>12/31/2022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4633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93906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6CE7D5-CF57-46EF-B807-FDD0502418D4}" type="datetimeFigureOut">
              <a:rPr lang="en-US" smtClean="0"/>
              <a:t>12/31/2022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36917794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rahulbhogale/5200" TargetMode="External"/><Relationship Id="rId2" Type="http://schemas.openxmlformats.org/officeDocument/2006/relationships/hyperlink" Target="https://www.cms.gov/cciio/resources/data-resources/marketplace-puf"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E0712221-4E2F-DA45-F431-C8ED7E072347}"/>
              </a:ext>
            </a:extLst>
          </p:cNvPr>
          <p:cNvPicPr>
            <a:picLocks noChangeAspect="1"/>
          </p:cNvPicPr>
          <p:nvPr/>
        </p:nvPicPr>
        <p:blipFill rotWithShape="1">
          <a:blip r:embed="rId2">
            <a:alphaModFix amt="50000"/>
          </a:blip>
          <a:srcRect t="22876" r="-2" b="20873"/>
          <a:stretch/>
        </p:blipFill>
        <p:spPr>
          <a:xfrm>
            <a:off x="20" y="1"/>
            <a:ext cx="12191980" cy="6857999"/>
          </a:xfrm>
          <a:prstGeom prst="rect">
            <a:avLst/>
          </a:prstGeom>
        </p:spPr>
      </p:pic>
      <p:sp>
        <p:nvSpPr>
          <p:cNvPr id="2" name="Title 1"/>
          <p:cNvSpPr>
            <a:spLocks noGrp="1"/>
          </p:cNvSpPr>
          <p:nvPr>
            <p:ph type="ctrTitle"/>
          </p:nvPr>
        </p:nvSpPr>
        <p:spPr>
          <a:xfrm>
            <a:off x="1524000" y="947928"/>
            <a:ext cx="9144000" cy="2900518"/>
          </a:xfrm>
        </p:spPr>
        <p:txBody>
          <a:bodyPr>
            <a:normAutofit fontScale="90000"/>
          </a:bodyPr>
          <a:lstStyle/>
          <a:p>
            <a:r>
              <a:rPr lang="en-US" b="1">
                <a:solidFill>
                  <a:srgbClr val="FFFFFF"/>
                </a:solidFill>
                <a:ea typeface="Calibri Light"/>
                <a:cs typeface="Calibri Light"/>
              </a:rPr>
              <a:t>Health Insurance Marketplace Analysis using Hadoop &amp; Hive</a:t>
            </a:r>
            <a:endParaRPr lang="en-US" b="1">
              <a:solidFill>
                <a:srgbClr val="FFFFFF"/>
              </a:solidFill>
            </a:endParaRPr>
          </a:p>
        </p:txBody>
      </p:sp>
      <p:sp>
        <p:nvSpPr>
          <p:cNvPr id="5" name="Subtitle 2">
            <a:extLst>
              <a:ext uri="{FF2B5EF4-FFF2-40B4-BE49-F238E27FC236}">
                <a16:creationId xmlns:a16="http://schemas.microsoft.com/office/drawing/2014/main" id="{C0644936-CCE2-04C3-CFC4-38256F03EEB5}"/>
              </a:ext>
            </a:extLst>
          </p:cNvPr>
          <p:cNvSpPr txBox="1">
            <a:spLocks/>
          </p:cNvSpPr>
          <p:nvPr/>
        </p:nvSpPr>
        <p:spPr>
          <a:xfrm>
            <a:off x="2297072" y="4477057"/>
            <a:ext cx="9419701" cy="233960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200" dirty="0">
                <a:solidFill>
                  <a:srgbClr val="FFFFFF"/>
                </a:solidFill>
                <a:latin typeface="Arial Nova"/>
                <a:ea typeface="Calibri"/>
                <a:cs typeface="Calibri"/>
              </a:rPr>
              <a:t>Rishabh Shah</a:t>
            </a:r>
            <a:endParaRPr lang="en-US" sz="2200" dirty="0">
              <a:cs typeface="Calibri"/>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F268A310-CCD3-43EC-A66A-7E70185393C3}"/>
              </a:ext>
            </a:extLst>
          </p:cNvPr>
          <p:cNvPicPr>
            <a:picLocks noChangeAspect="1"/>
          </p:cNvPicPr>
          <p:nvPr/>
        </p:nvPicPr>
        <p:blipFill rotWithShape="1">
          <a:blip r:embed="rId2">
            <a:extLst>
              <a:ext uri="{28A0092B-C50C-407E-A947-70E740481C1C}">
                <a14:useLocalDpi xmlns:a14="http://schemas.microsoft.com/office/drawing/2010/main" val="0"/>
              </a:ext>
            </a:extLst>
          </a:blip>
          <a:srcRect l="14663" t="15881" r="16236" b="6367"/>
          <a:stretch/>
        </p:blipFill>
        <p:spPr>
          <a:xfrm>
            <a:off x="1883595" y="688368"/>
            <a:ext cx="8424810" cy="5332288"/>
          </a:xfrm>
          <a:prstGeom prst="rect">
            <a:avLst/>
          </a:prstGeom>
        </p:spPr>
      </p:pic>
    </p:spTree>
    <p:extLst>
      <p:ext uri="{BB962C8B-B14F-4D97-AF65-F5344CB8AC3E}">
        <p14:creationId xmlns:p14="http://schemas.microsoft.com/office/powerpoint/2010/main" val="800531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p&#10;&#10;Description automatically generated">
            <a:extLst>
              <a:ext uri="{FF2B5EF4-FFF2-40B4-BE49-F238E27FC236}">
                <a16:creationId xmlns:a16="http://schemas.microsoft.com/office/drawing/2014/main" id="{E99DA634-1E7A-4928-80F5-90F35C35D978}"/>
              </a:ext>
            </a:extLst>
          </p:cNvPr>
          <p:cNvPicPr>
            <a:picLocks noChangeAspect="1"/>
          </p:cNvPicPr>
          <p:nvPr/>
        </p:nvPicPr>
        <p:blipFill rotWithShape="1">
          <a:blip r:embed="rId2">
            <a:extLst>
              <a:ext uri="{28A0092B-C50C-407E-A947-70E740481C1C}">
                <a14:useLocalDpi xmlns:a14="http://schemas.microsoft.com/office/drawing/2010/main" val="0"/>
              </a:ext>
            </a:extLst>
          </a:blip>
          <a:srcRect l="18286" t="17228" r="21461" b="5618"/>
          <a:stretch/>
        </p:blipFill>
        <p:spPr>
          <a:xfrm>
            <a:off x="2229492" y="863032"/>
            <a:ext cx="7346023" cy="5291191"/>
          </a:xfrm>
          <a:prstGeom prst="rect">
            <a:avLst/>
          </a:prstGeom>
        </p:spPr>
      </p:pic>
    </p:spTree>
    <p:extLst>
      <p:ext uri="{BB962C8B-B14F-4D97-AF65-F5344CB8AC3E}">
        <p14:creationId xmlns:p14="http://schemas.microsoft.com/office/powerpoint/2010/main" val="4259068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6B0C4A79-4257-4B0E-AFD8-7EE4FAADC292}"/>
              </a:ext>
            </a:extLst>
          </p:cNvPr>
          <p:cNvPicPr>
            <a:picLocks noChangeAspect="1"/>
          </p:cNvPicPr>
          <p:nvPr/>
        </p:nvPicPr>
        <p:blipFill rotWithShape="1">
          <a:blip r:embed="rId2">
            <a:extLst>
              <a:ext uri="{28A0092B-C50C-407E-A947-70E740481C1C}">
                <a14:useLocalDpi xmlns:a14="http://schemas.microsoft.com/office/drawing/2010/main" val="0"/>
              </a:ext>
            </a:extLst>
          </a:blip>
          <a:srcRect l="20646" t="18127" r="17837" b="5468"/>
          <a:stretch/>
        </p:blipFill>
        <p:spPr>
          <a:xfrm>
            <a:off x="2345932" y="809089"/>
            <a:ext cx="7500135" cy="5239821"/>
          </a:xfrm>
          <a:prstGeom prst="rect">
            <a:avLst/>
          </a:prstGeom>
        </p:spPr>
      </p:pic>
    </p:spTree>
    <p:extLst>
      <p:ext uri="{BB962C8B-B14F-4D97-AF65-F5344CB8AC3E}">
        <p14:creationId xmlns:p14="http://schemas.microsoft.com/office/powerpoint/2010/main" val="3264599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website, map&#10;&#10;Description automatically generated">
            <a:extLst>
              <a:ext uri="{FF2B5EF4-FFF2-40B4-BE49-F238E27FC236}">
                <a16:creationId xmlns:a16="http://schemas.microsoft.com/office/drawing/2014/main" id="{D9D5C80E-71C5-48ED-9A48-C7D880A99117}"/>
              </a:ext>
            </a:extLst>
          </p:cNvPr>
          <p:cNvPicPr>
            <a:picLocks noChangeAspect="1"/>
          </p:cNvPicPr>
          <p:nvPr/>
        </p:nvPicPr>
        <p:blipFill rotWithShape="1">
          <a:blip r:embed="rId2">
            <a:extLst>
              <a:ext uri="{28A0092B-C50C-407E-A947-70E740481C1C}">
                <a14:useLocalDpi xmlns:a14="http://schemas.microsoft.com/office/drawing/2010/main" val="0"/>
              </a:ext>
            </a:extLst>
          </a:blip>
          <a:srcRect l="20730" t="18277" r="17584" b="5469"/>
          <a:stretch/>
        </p:blipFill>
        <p:spPr>
          <a:xfrm>
            <a:off x="2527442" y="708917"/>
            <a:ext cx="7520683" cy="5229547"/>
          </a:xfrm>
          <a:prstGeom prst="rect">
            <a:avLst/>
          </a:prstGeom>
        </p:spPr>
      </p:pic>
    </p:spTree>
    <p:extLst>
      <p:ext uri="{BB962C8B-B14F-4D97-AF65-F5344CB8AC3E}">
        <p14:creationId xmlns:p14="http://schemas.microsoft.com/office/powerpoint/2010/main" val="3549823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map&#10;&#10;Description automatically generated">
            <a:extLst>
              <a:ext uri="{FF2B5EF4-FFF2-40B4-BE49-F238E27FC236}">
                <a16:creationId xmlns:a16="http://schemas.microsoft.com/office/drawing/2014/main" id="{A364EFBF-1291-4777-993B-D6D65B7525A5}"/>
              </a:ext>
            </a:extLst>
          </p:cNvPr>
          <p:cNvPicPr>
            <a:picLocks noChangeAspect="1"/>
          </p:cNvPicPr>
          <p:nvPr/>
        </p:nvPicPr>
        <p:blipFill rotWithShape="1">
          <a:blip r:embed="rId2">
            <a:extLst>
              <a:ext uri="{28A0092B-C50C-407E-A947-70E740481C1C}">
                <a14:useLocalDpi xmlns:a14="http://schemas.microsoft.com/office/drawing/2010/main" val="0"/>
              </a:ext>
            </a:extLst>
          </a:blip>
          <a:srcRect l="20477" t="10488" r="19522" b="10711"/>
          <a:stretch/>
        </p:blipFill>
        <p:spPr>
          <a:xfrm>
            <a:off x="2496620" y="719191"/>
            <a:ext cx="7315200" cy="5404208"/>
          </a:xfrm>
          <a:prstGeom prst="rect">
            <a:avLst/>
          </a:prstGeom>
        </p:spPr>
      </p:pic>
    </p:spTree>
    <p:extLst>
      <p:ext uri="{BB962C8B-B14F-4D97-AF65-F5344CB8AC3E}">
        <p14:creationId xmlns:p14="http://schemas.microsoft.com/office/powerpoint/2010/main" val="2032359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69680-82C8-40A5-A2CC-4B39757CF591}"/>
              </a:ext>
            </a:extLst>
          </p:cNvPr>
          <p:cNvSpPr>
            <a:spLocks noGrp="1"/>
          </p:cNvSpPr>
          <p:nvPr>
            <p:ph type="title"/>
          </p:nvPr>
        </p:nvSpPr>
        <p:spPr>
          <a:xfrm>
            <a:off x="838200" y="556995"/>
            <a:ext cx="10515600" cy="1133693"/>
          </a:xfrm>
        </p:spPr>
        <p:txBody>
          <a:bodyPr>
            <a:normAutofit/>
          </a:bodyPr>
          <a:lstStyle/>
          <a:p>
            <a:r>
              <a:rPr lang="en-US" sz="5200" b="1"/>
              <a:t>INTRODUCTION</a:t>
            </a:r>
          </a:p>
        </p:txBody>
      </p:sp>
      <p:graphicFrame>
        <p:nvGraphicFramePr>
          <p:cNvPr id="5" name="Content Placeholder 2">
            <a:extLst>
              <a:ext uri="{FF2B5EF4-FFF2-40B4-BE49-F238E27FC236}">
                <a16:creationId xmlns:a16="http://schemas.microsoft.com/office/drawing/2014/main" id="{F5F08234-8BC8-13CF-F078-F24160C15300}"/>
              </a:ext>
            </a:extLst>
          </p:cNvPr>
          <p:cNvGraphicFramePr>
            <a:graphicFrameLocks noGrp="1"/>
          </p:cNvGraphicFramePr>
          <p:nvPr>
            <p:ph idx="1"/>
            <p:extLst>
              <p:ext uri="{D42A27DB-BD31-4B8C-83A1-F6EECF244321}">
                <p14:modId xmlns:p14="http://schemas.microsoft.com/office/powerpoint/2010/main" val="4113857477"/>
              </p:ext>
            </p:extLst>
          </p:nvPr>
        </p:nvGraphicFramePr>
        <p:xfrm>
          <a:off x="720862" y="186700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5016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7AC7E-2872-B28A-5E2E-46B79D98587F}"/>
              </a:ext>
            </a:extLst>
          </p:cNvPr>
          <p:cNvSpPr>
            <a:spLocks noGrp="1"/>
          </p:cNvSpPr>
          <p:nvPr>
            <p:ph type="title"/>
          </p:nvPr>
        </p:nvSpPr>
        <p:spPr>
          <a:xfrm>
            <a:off x="344623" y="320675"/>
            <a:ext cx="11407487" cy="1325563"/>
          </a:xfrm>
        </p:spPr>
        <p:txBody>
          <a:bodyPr>
            <a:normAutofit/>
          </a:bodyPr>
          <a:lstStyle/>
          <a:p>
            <a:r>
              <a:rPr lang="en-US" sz="5400" b="1">
                <a:cs typeface="Calibri Light"/>
              </a:rPr>
              <a:t>PROBLEM STATEMENT</a:t>
            </a:r>
            <a:endParaRPr lang="en-US" sz="5400" b="1"/>
          </a:p>
        </p:txBody>
      </p:sp>
      <p:sp>
        <p:nvSpPr>
          <p:cNvPr id="48" name="Content Placeholder 47">
            <a:extLst>
              <a:ext uri="{FF2B5EF4-FFF2-40B4-BE49-F238E27FC236}">
                <a16:creationId xmlns:a16="http://schemas.microsoft.com/office/drawing/2014/main" id="{6565F7BD-0A92-8107-D292-0790A98CD340}"/>
              </a:ext>
            </a:extLst>
          </p:cNvPr>
          <p:cNvSpPr>
            <a:spLocks noGrp="1"/>
          </p:cNvSpPr>
          <p:nvPr>
            <p:ph idx="1"/>
          </p:nvPr>
        </p:nvSpPr>
        <p:spPr>
          <a:xfrm>
            <a:off x="1031393" y="1331259"/>
            <a:ext cx="10249632" cy="5079815"/>
          </a:xfrm>
        </p:spPr>
        <p:txBody>
          <a:bodyPr vert="horz" lIns="91440" tIns="45720" rIns="91440" bIns="45720" rtlCol="0" anchor="t">
            <a:noAutofit/>
          </a:bodyPr>
          <a:lstStyle/>
          <a:p>
            <a:pPr algn="just"/>
            <a:r>
              <a:rPr lang="en-US" dirty="0">
                <a:ea typeface="+mn-lt"/>
                <a:cs typeface="+mn-lt"/>
              </a:rPr>
              <a:t>It has been difficult to find the necessary insurance in the USA. Thus, it is agreeable for individuals to assess their needs and thereafter choose the desired/appropriate care with the use of the CMS dataset (produced and made available by the Centers for Medicare &amp; Medicaid Services (CMS).</a:t>
            </a:r>
          </a:p>
          <a:p>
            <a:pPr marL="0" indent="0" algn="just">
              <a:buNone/>
            </a:pPr>
            <a:endParaRPr lang="en-US" dirty="0">
              <a:ea typeface="+mn-lt"/>
              <a:cs typeface="+mn-lt"/>
            </a:endParaRPr>
          </a:p>
          <a:p>
            <a:pPr algn="just"/>
            <a:r>
              <a:rPr lang="en-US" dirty="0">
                <a:ea typeface="+mn-lt"/>
                <a:cs typeface="+mn-lt"/>
              </a:rPr>
              <a:t>The 2.92GB dataset primarily focuses on health and dental policies provided to individuals and small enterprises located in the </a:t>
            </a:r>
            <a:r>
              <a:rPr lang="en-US" dirty="0" err="1">
                <a:ea typeface="+mn-lt"/>
                <a:cs typeface="+mn-lt"/>
              </a:rPr>
              <a:t>USA.In</a:t>
            </a:r>
            <a:r>
              <a:rPr lang="en-US" dirty="0">
                <a:ea typeface="+mn-lt"/>
                <a:cs typeface="+mn-lt"/>
              </a:rPr>
              <a:t> order to support timely benefits, rate analysis, copayments, premiums, geographic coverage, etc. for our data analysis, Health Insurance Exchange Public Use Files (Exchange PUFs) are available for plan years 2017 through 2021.</a:t>
            </a:r>
          </a:p>
          <a:p>
            <a:pPr marL="0" indent="0" algn="just">
              <a:buNone/>
            </a:pPr>
            <a:endParaRPr lang="en-US" dirty="0">
              <a:ea typeface="+mn-lt"/>
              <a:cs typeface="+mn-lt"/>
            </a:endParaRPr>
          </a:p>
          <a:p>
            <a:pPr algn="just"/>
            <a:r>
              <a:rPr lang="en-US" dirty="0">
                <a:ea typeface="+mn-lt"/>
                <a:cs typeface="+mn-lt"/>
              </a:rPr>
              <a:t>In a nutshell, we can implement a clinical strategy that caters to the need of families/individuals/employees and allows them to navigate through various healthcare insurance plans and handpick the most significant one based on their income/expenses.</a:t>
            </a:r>
            <a:endParaRPr lang="en-US" dirty="0">
              <a:cs typeface="Calibri" panose="020F0502020204030204"/>
            </a:endParaRPr>
          </a:p>
        </p:txBody>
      </p:sp>
    </p:spTree>
    <p:extLst>
      <p:ext uri="{BB962C8B-B14F-4D97-AF65-F5344CB8AC3E}">
        <p14:creationId xmlns:p14="http://schemas.microsoft.com/office/powerpoint/2010/main" val="427263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71CF1-E046-C60D-9668-EA9F06FC2163}"/>
              </a:ext>
            </a:extLst>
          </p:cNvPr>
          <p:cNvSpPr>
            <a:spLocks noGrp="1"/>
          </p:cNvSpPr>
          <p:nvPr>
            <p:ph type="title"/>
          </p:nvPr>
        </p:nvSpPr>
        <p:spPr>
          <a:xfrm>
            <a:off x="1255060" y="5279511"/>
            <a:ext cx="9681882" cy="739880"/>
          </a:xfrm>
        </p:spPr>
        <p:txBody>
          <a:bodyPr vert="horz" lIns="91440" tIns="45720" rIns="91440" bIns="45720" rtlCol="0" anchor="b">
            <a:normAutofit/>
          </a:bodyPr>
          <a:lstStyle/>
          <a:p>
            <a:pPr algn="ctr"/>
            <a:r>
              <a:rPr lang="en-US" sz="3600" kern="1200" dirty="0">
                <a:solidFill>
                  <a:schemeClr val="tx1">
                    <a:lumMod val="85000"/>
                    <a:lumOff val="15000"/>
                  </a:schemeClr>
                </a:solidFill>
              </a:rPr>
              <a:t>FLOW CHART </a:t>
            </a:r>
          </a:p>
        </p:txBody>
      </p:sp>
      <p:pic>
        <p:nvPicPr>
          <p:cNvPr id="4" name="Picture 4" descr="Diagram&#10;&#10;Description automatically generated">
            <a:extLst>
              <a:ext uri="{FF2B5EF4-FFF2-40B4-BE49-F238E27FC236}">
                <a16:creationId xmlns:a16="http://schemas.microsoft.com/office/drawing/2014/main" id="{3C1F2FB6-2201-56B3-C194-C2CE2ACCA1CE}"/>
              </a:ext>
            </a:extLst>
          </p:cNvPr>
          <p:cNvPicPr>
            <a:picLocks noGrp="1" noChangeAspect="1"/>
          </p:cNvPicPr>
          <p:nvPr>
            <p:ph idx="1"/>
          </p:nvPr>
        </p:nvPicPr>
        <p:blipFill>
          <a:blip r:embed="rId2"/>
          <a:stretch>
            <a:fillRect/>
          </a:stretch>
        </p:blipFill>
        <p:spPr>
          <a:xfrm>
            <a:off x="1051855" y="219920"/>
            <a:ext cx="10092503" cy="4591721"/>
          </a:xfrm>
          <a:prstGeom prst="rect">
            <a:avLst/>
          </a:prstGeom>
        </p:spPr>
      </p:pic>
    </p:spTree>
    <p:extLst>
      <p:ext uri="{BB962C8B-B14F-4D97-AF65-F5344CB8AC3E}">
        <p14:creationId xmlns:p14="http://schemas.microsoft.com/office/powerpoint/2010/main" val="31767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FEBA-67C1-00B9-6555-1C9B127841BD}"/>
              </a:ext>
            </a:extLst>
          </p:cNvPr>
          <p:cNvSpPr>
            <a:spLocks noGrp="1"/>
          </p:cNvSpPr>
          <p:nvPr>
            <p:ph type="title"/>
          </p:nvPr>
        </p:nvSpPr>
        <p:spPr>
          <a:xfrm>
            <a:off x="7930366" y="4870949"/>
            <a:ext cx="3694496" cy="1786706"/>
          </a:xfrm>
        </p:spPr>
        <p:txBody>
          <a:bodyPr vert="horz" lIns="91440" tIns="45720" rIns="91440" bIns="45720" rtlCol="0" anchor="b">
            <a:normAutofit fontScale="90000"/>
          </a:bodyPr>
          <a:lstStyle/>
          <a:p>
            <a:pPr>
              <a:spcBef>
                <a:spcPts val="1000"/>
              </a:spcBef>
            </a:pPr>
            <a:br>
              <a:rPr lang="en-US" sz="3600" dirty="0">
                <a:solidFill>
                  <a:schemeClr val="tx1">
                    <a:lumMod val="85000"/>
                    <a:lumOff val="15000"/>
                  </a:schemeClr>
                </a:solidFill>
              </a:rPr>
            </a:br>
            <a:br>
              <a:rPr lang="en-US" sz="3600" dirty="0"/>
            </a:br>
            <a:br>
              <a:rPr lang="en-US" sz="3600" dirty="0"/>
            </a:br>
            <a:r>
              <a:rPr lang="en-US" sz="3600" dirty="0">
                <a:ea typeface="+mj-lt"/>
                <a:cs typeface="+mj-lt"/>
              </a:rPr>
              <a:t>DATA SET URL:  </a:t>
            </a:r>
            <a:endParaRPr lang="en-US" dirty="0"/>
          </a:p>
          <a:p>
            <a:pPr marL="285750" indent="-285750">
              <a:spcBef>
                <a:spcPts val="1000"/>
              </a:spcBef>
              <a:buFont typeface="Arial"/>
              <a:buChar char="•"/>
            </a:pPr>
            <a:r>
              <a:rPr lang="en-US" sz="3600" dirty="0">
                <a:latin typeface="Calibri"/>
                <a:cs typeface="Calibri"/>
                <a:hlinkClick r:id="rId2"/>
              </a:rPr>
              <a:t>https://www.cms.gov/cciio/resources/data-resources/marketplace-puf</a:t>
            </a:r>
            <a:r>
              <a:rPr lang="en-US" sz="3600" dirty="0">
                <a:latin typeface="Calibri"/>
                <a:cs typeface="Calibri"/>
              </a:rPr>
              <a:t> </a:t>
            </a:r>
            <a:br>
              <a:rPr lang="en-US" sz="3600" dirty="0">
                <a:latin typeface="Calibri"/>
                <a:cs typeface="Calibri"/>
              </a:rPr>
            </a:br>
            <a:br>
              <a:rPr lang="en-US" sz="3600" dirty="0">
                <a:latin typeface="Calibri"/>
                <a:cs typeface="Calibri"/>
              </a:rPr>
            </a:br>
            <a:r>
              <a:rPr lang="en-US" sz="3600" dirty="0">
                <a:latin typeface="Calibri"/>
                <a:cs typeface="Calibri"/>
              </a:rPr>
              <a:t>GitHub </a:t>
            </a:r>
            <a:r>
              <a:rPr lang="en-US" sz="3600" dirty="0" err="1">
                <a:latin typeface="Calibri"/>
                <a:cs typeface="Calibri"/>
              </a:rPr>
              <a:t>Url</a:t>
            </a:r>
            <a:br>
              <a:rPr lang="en-US" sz="3600" dirty="0">
                <a:latin typeface="Calibri"/>
                <a:cs typeface="Calibri"/>
              </a:rPr>
            </a:br>
            <a:r>
              <a:rPr lang="en-US" sz="3600" dirty="0">
                <a:latin typeface="Calibri"/>
                <a:cs typeface="Calibri"/>
                <a:hlinkClick r:id="rId3"/>
              </a:rPr>
              <a:t>https://github.com/rahulbhogale/5200</a:t>
            </a:r>
            <a:r>
              <a:rPr lang="en-US" sz="3600" dirty="0">
                <a:latin typeface="Calibri"/>
                <a:cs typeface="Calibri"/>
              </a:rPr>
              <a:t> </a:t>
            </a:r>
            <a:endParaRPr lang="en-US" dirty="0"/>
          </a:p>
        </p:txBody>
      </p:sp>
      <p:pic>
        <p:nvPicPr>
          <p:cNvPr id="5" name="Picture 4" descr="Stock exchange numbers">
            <a:extLst>
              <a:ext uri="{FF2B5EF4-FFF2-40B4-BE49-F238E27FC236}">
                <a16:creationId xmlns:a16="http://schemas.microsoft.com/office/drawing/2014/main" id="{76A3A649-4DCC-9BB8-B647-FC817A32EC6A}"/>
              </a:ext>
            </a:extLst>
          </p:cNvPr>
          <p:cNvPicPr>
            <a:picLocks noChangeAspect="1"/>
          </p:cNvPicPr>
          <p:nvPr/>
        </p:nvPicPr>
        <p:blipFill rotWithShape="1">
          <a:blip r:embed="rId4"/>
          <a:srcRect l="11825" r="13563" b="-2"/>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extLst>
      <p:ext uri="{BB962C8B-B14F-4D97-AF65-F5344CB8AC3E}">
        <p14:creationId xmlns:p14="http://schemas.microsoft.com/office/powerpoint/2010/main" val="114166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3AC9A8F1-2ABF-90EB-D9F9-49DA23F71D9D}"/>
              </a:ext>
            </a:extLst>
          </p:cNvPr>
          <p:cNvPicPr>
            <a:picLocks noGrp="1" noChangeAspect="1"/>
          </p:cNvPicPr>
          <p:nvPr>
            <p:ph idx="1"/>
          </p:nvPr>
        </p:nvPicPr>
        <p:blipFill>
          <a:blip r:embed="rId2"/>
          <a:stretch>
            <a:fillRect/>
          </a:stretch>
        </p:blipFill>
        <p:spPr>
          <a:xfrm>
            <a:off x="2802821" y="959115"/>
            <a:ext cx="6586358" cy="4939769"/>
          </a:xfrm>
        </p:spPr>
      </p:pic>
    </p:spTree>
    <p:extLst>
      <p:ext uri="{BB962C8B-B14F-4D97-AF65-F5344CB8AC3E}">
        <p14:creationId xmlns:p14="http://schemas.microsoft.com/office/powerpoint/2010/main" val="1547751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CFB6-F71F-CDA6-DE18-7E4A0A155761}"/>
              </a:ext>
            </a:extLst>
          </p:cNvPr>
          <p:cNvSpPr>
            <a:spLocks noGrp="1"/>
          </p:cNvSpPr>
          <p:nvPr>
            <p:ph type="title"/>
          </p:nvPr>
        </p:nvSpPr>
        <p:spPr>
          <a:xfrm>
            <a:off x="2859409" y="1410717"/>
            <a:ext cx="5031145" cy="942065"/>
          </a:xfrm>
        </p:spPr>
        <p:txBody>
          <a:bodyPr anchor="t">
            <a:normAutofit fontScale="90000"/>
          </a:bodyPr>
          <a:lstStyle/>
          <a:p>
            <a:r>
              <a:rPr lang="en-US" sz="3100" dirty="0">
                <a:solidFill>
                  <a:schemeClr val="tx1"/>
                </a:solidFill>
                <a:cs typeface="Calibri Light"/>
              </a:rPr>
              <a:t>PLANS AND METAL LEVELS</a:t>
            </a:r>
            <a:endParaRPr lang="en-US" sz="3100" dirty="0">
              <a:solidFill>
                <a:schemeClr val="tx1"/>
              </a:solidFill>
            </a:endParaRPr>
          </a:p>
        </p:txBody>
      </p:sp>
      <p:sp>
        <p:nvSpPr>
          <p:cNvPr id="3" name="Content Placeholder 2">
            <a:extLst>
              <a:ext uri="{FF2B5EF4-FFF2-40B4-BE49-F238E27FC236}">
                <a16:creationId xmlns:a16="http://schemas.microsoft.com/office/drawing/2014/main" id="{630374C6-60A6-F177-971C-68A400A9159D}"/>
              </a:ext>
            </a:extLst>
          </p:cNvPr>
          <p:cNvSpPr>
            <a:spLocks noGrp="1"/>
          </p:cNvSpPr>
          <p:nvPr>
            <p:ph idx="1"/>
          </p:nvPr>
        </p:nvSpPr>
        <p:spPr>
          <a:xfrm>
            <a:off x="2982701" y="2515656"/>
            <a:ext cx="4391024" cy="2291086"/>
          </a:xfrm>
        </p:spPr>
        <p:txBody>
          <a:bodyPr vert="horz" lIns="91440" tIns="45720" rIns="91440" bIns="45720" rtlCol="0" anchor="t">
            <a:normAutofit lnSpcReduction="10000"/>
          </a:bodyPr>
          <a:lstStyle/>
          <a:p>
            <a:r>
              <a:rPr lang="en-US" sz="2400" dirty="0">
                <a:cs typeface="Calibri"/>
              </a:rPr>
              <a:t>EPO    </a:t>
            </a:r>
          </a:p>
          <a:p>
            <a:r>
              <a:rPr lang="en-US" sz="2400" dirty="0">
                <a:cs typeface="Calibri"/>
              </a:rPr>
              <a:t>HMO</a:t>
            </a:r>
          </a:p>
          <a:p>
            <a:r>
              <a:rPr lang="en-US" sz="2400" dirty="0">
                <a:cs typeface="Calibri"/>
              </a:rPr>
              <a:t>POS</a:t>
            </a:r>
          </a:p>
          <a:p>
            <a:r>
              <a:rPr lang="en-US" sz="2400" dirty="0">
                <a:cs typeface="Calibri"/>
              </a:rPr>
              <a:t>PPO</a:t>
            </a:r>
          </a:p>
          <a:p>
            <a:r>
              <a:rPr lang="en-US" sz="2400" dirty="0">
                <a:cs typeface="Calibri"/>
              </a:rPr>
              <a:t>INDEMITY</a:t>
            </a:r>
          </a:p>
          <a:p>
            <a:endParaRPr lang="en-US" sz="2400" dirty="0">
              <a:cs typeface="Calibri"/>
            </a:endParaRPr>
          </a:p>
          <a:p>
            <a:endParaRPr lang="en-US" sz="2400" dirty="0">
              <a:cs typeface="Calibri"/>
            </a:endParaRPr>
          </a:p>
        </p:txBody>
      </p:sp>
      <p:sp>
        <p:nvSpPr>
          <p:cNvPr id="6" name="Content Placeholder 2">
            <a:extLst>
              <a:ext uri="{FF2B5EF4-FFF2-40B4-BE49-F238E27FC236}">
                <a16:creationId xmlns:a16="http://schemas.microsoft.com/office/drawing/2014/main" id="{156B65F5-F7A9-4840-44CF-DC692FFA3AA9}"/>
              </a:ext>
            </a:extLst>
          </p:cNvPr>
          <p:cNvSpPr txBox="1">
            <a:spLocks/>
          </p:cNvSpPr>
          <p:nvPr/>
        </p:nvSpPr>
        <p:spPr>
          <a:xfrm>
            <a:off x="4962993" y="2515656"/>
            <a:ext cx="4391024" cy="22910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cs typeface="Calibri"/>
              </a:rPr>
              <a:t>BRONZE</a:t>
            </a:r>
          </a:p>
          <a:p>
            <a:r>
              <a:rPr lang="en-US" sz="2400" dirty="0">
                <a:cs typeface="Calibri"/>
              </a:rPr>
              <a:t>SILVER</a:t>
            </a:r>
          </a:p>
          <a:p>
            <a:r>
              <a:rPr lang="en-US" sz="2400" dirty="0">
                <a:cs typeface="Calibri"/>
              </a:rPr>
              <a:t>GOLD</a:t>
            </a:r>
          </a:p>
          <a:p>
            <a:r>
              <a:rPr lang="en-US" sz="2400" dirty="0">
                <a:cs typeface="Calibri"/>
              </a:rPr>
              <a:t>PLATINUM</a:t>
            </a:r>
          </a:p>
          <a:p>
            <a:r>
              <a:rPr lang="en-US" sz="2400" dirty="0">
                <a:cs typeface="Calibri"/>
              </a:rPr>
              <a:t>CATASTROPHE</a:t>
            </a:r>
          </a:p>
        </p:txBody>
      </p:sp>
    </p:spTree>
    <p:extLst>
      <p:ext uri="{BB962C8B-B14F-4D97-AF65-F5344CB8AC3E}">
        <p14:creationId xmlns:p14="http://schemas.microsoft.com/office/powerpoint/2010/main" val="948461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3D7DC-6931-4127-AC57-07DA72AAFD27}"/>
              </a:ext>
            </a:extLst>
          </p:cNvPr>
          <p:cNvSpPr>
            <a:spLocks noGrp="1"/>
          </p:cNvSpPr>
          <p:nvPr>
            <p:ph type="title"/>
          </p:nvPr>
        </p:nvSpPr>
        <p:spPr>
          <a:xfrm>
            <a:off x="961490" y="2483581"/>
            <a:ext cx="10515600" cy="1325563"/>
          </a:xfrm>
        </p:spPr>
        <p:txBody>
          <a:bodyPr/>
          <a:lstStyle/>
          <a:p>
            <a:pPr algn="ctr"/>
            <a:r>
              <a:rPr lang="en-US" sz="5600" b="1" dirty="0"/>
              <a:t>VISUALIZATION ON TABLEAU</a:t>
            </a:r>
          </a:p>
        </p:txBody>
      </p:sp>
    </p:spTree>
    <p:extLst>
      <p:ext uri="{BB962C8B-B14F-4D97-AF65-F5344CB8AC3E}">
        <p14:creationId xmlns:p14="http://schemas.microsoft.com/office/powerpoint/2010/main" val="462302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treemap chart&#10;&#10;Description automatically generated">
            <a:extLst>
              <a:ext uri="{FF2B5EF4-FFF2-40B4-BE49-F238E27FC236}">
                <a16:creationId xmlns:a16="http://schemas.microsoft.com/office/drawing/2014/main" id="{92181CFE-F7C0-470F-AB5F-E1B647B95695}"/>
              </a:ext>
            </a:extLst>
          </p:cNvPr>
          <p:cNvPicPr>
            <a:picLocks noChangeAspect="1"/>
          </p:cNvPicPr>
          <p:nvPr/>
        </p:nvPicPr>
        <p:blipFill rotWithShape="1">
          <a:blip r:embed="rId2">
            <a:extLst>
              <a:ext uri="{28A0092B-C50C-407E-A947-70E740481C1C}">
                <a14:useLocalDpi xmlns:a14="http://schemas.microsoft.com/office/drawing/2010/main" val="0"/>
              </a:ext>
            </a:extLst>
          </a:blip>
          <a:srcRect l="19718" t="16329" r="20450" b="6966"/>
          <a:stretch/>
        </p:blipFill>
        <p:spPr>
          <a:xfrm>
            <a:off x="2332234" y="739737"/>
            <a:ext cx="7294652" cy="5260370"/>
          </a:xfrm>
          <a:prstGeom prst="rect">
            <a:avLst/>
          </a:prstGeom>
        </p:spPr>
      </p:pic>
    </p:spTree>
    <p:extLst>
      <p:ext uri="{BB962C8B-B14F-4D97-AF65-F5344CB8AC3E}">
        <p14:creationId xmlns:p14="http://schemas.microsoft.com/office/powerpoint/2010/main" val="4200230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1C8C9A8E397447AE4FF57AB1554102" ma:contentTypeVersion="4" ma:contentTypeDescription="Create a new document." ma:contentTypeScope="" ma:versionID="3294840f0657766ac1a9e5ab7f7232d3">
  <xsd:schema xmlns:xsd="http://www.w3.org/2001/XMLSchema" xmlns:xs="http://www.w3.org/2001/XMLSchema" xmlns:p="http://schemas.microsoft.com/office/2006/metadata/properties" xmlns:ns2="907d0e0c-65f2-4ab7-a8c8-dbc9d7d83d1a" xmlns:ns3="8b2da529-c599-4ec2-a29c-e7f47ab25b7f" targetNamespace="http://schemas.microsoft.com/office/2006/metadata/properties" ma:root="true" ma:fieldsID="72b113596f1e18d47e8a007f502992af" ns2:_="" ns3:_="">
    <xsd:import namespace="907d0e0c-65f2-4ab7-a8c8-dbc9d7d83d1a"/>
    <xsd:import namespace="8b2da529-c599-4ec2-a29c-e7f47ab25b7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7d0e0c-65f2-4ab7-a8c8-dbc9d7d83d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2da529-c599-4ec2-a29c-e7f47ab25b7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BC7C55-274D-4B81-B7D6-2C5A40EF8D06}">
  <ds:schemaRefs>
    <ds:schemaRef ds:uri="8b2da529-c599-4ec2-a29c-e7f47ab25b7f"/>
    <ds:schemaRef ds:uri="907d0e0c-65f2-4ab7-a8c8-dbc9d7d83d1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2A09E5E-A1DD-4108-AA31-FF44AE3689D4}">
  <ds:schemaRefs>
    <ds:schemaRef ds:uri="907d0e0c-65f2-4ab7-a8c8-dbc9d7d83d1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5BEE457-FEAF-408A-9F6B-034DD4C605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2</TotalTime>
  <Words>306</Words>
  <Application>Microsoft Office PowerPoint</Application>
  <PresentationFormat>Widescreen</PresentationFormat>
  <Paragraphs>26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Nova</vt:lpstr>
      <vt:lpstr>Calibri</vt:lpstr>
      <vt:lpstr>Century Gothic</vt:lpstr>
      <vt:lpstr>Consolas</vt:lpstr>
      <vt:lpstr>Wingdings 3</vt:lpstr>
      <vt:lpstr>Ion</vt:lpstr>
      <vt:lpstr>Health Insurance Marketplace Analysis using Hadoop &amp; Hive</vt:lpstr>
      <vt:lpstr>INTRODUCTION</vt:lpstr>
      <vt:lpstr>PROBLEM STATEMENT</vt:lpstr>
      <vt:lpstr>FLOW CHART </vt:lpstr>
      <vt:lpstr>   DATA SET URL:   https://www.cms.gov/cciio/resources/data-resources/marketplace-puf   GitHub Url https://github.com/rahulbhogale/5200 </vt:lpstr>
      <vt:lpstr>PowerPoint Presentation</vt:lpstr>
      <vt:lpstr>PLANS AND METAL LEVELS</vt:lpstr>
      <vt:lpstr>VISUALIZATION ON TABLEAU</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SHAH, RISHABH SURESHKUMAR</cp:lastModifiedBy>
  <cp:revision>5</cp:revision>
  <dcterms:created xsi:type="dcterms:W3CDTF">2022-12-03T19:01:47Z</dcterms:created>
  <dcterms:modified xsi:type="dcterms:W3CDTF">2022-12-31T09:34:50Z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0x010100E51C8C9A8E397447AE4FF57AB1554102</vt:lpwstr>
  </property>
</Properties>
</file>