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684B6C12-854E-475D-BD13-798E1853F98B}" type="datetimeFigureOut">
              <a:rPr lang="en-US" smtClean="0"/>
              <a:t>2/11/2019</a:t>
            </a:fld>
            <a:endParaRPr lang="en-US"/>
          </a:p>
        </p:txBody>
      </p:sp>
      <p:sp>
        <p:nvSpPr>
          <p:cNvPr id="17" name="Slide Number Placeholder 16"/>
          <p:cNvSpPr>
            <a:spLocks noGrp="1"/>
          </p:cNvSpPr>
          <p:nvPr>
            <p:ph type="sldNum" sz="quarter" idx="11"/>
          </p:nvPr>
        </p:nvSpPr>
        <p:spPr/>
        <p:txBody>
          <a:bodyPr/>
          <a:lstStyle/>
          <a:p>
            <a:fld id="{877A16D2-5B5D-44A3-B41D-C7D5A78AFF55}" type="slidenum">
              <a:rPr lang="en-US" smtClean="0"/>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4B6C12-854E-475D-BD13-798E1853F98B}"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A16D2-5B5D-44A3-B41D-C7D5A78AFF5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4B6C12-854E-475D-BD13-798E1853F98B}"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A16D2-5B5D-44A3-B41D-C7D5A78AFF55}" type="slidenum">
              <a:rPr lang="en-US" smtClean="0"/>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684B6C12-854E-475D-BD13-798E1853F98B}" type="datetimeFigureOut">
              <a:rPr lang="en-US" smtClean="0"/>
              <a:t>2/11/2019</a:t>
            </a:fld>
            <a:endParaRPr lang="en-US"/>
          </a:p>
        </p:txBody>
      </p:sp>
      <p:sp>
        <p:nvSpPr>
          <p:cNvPr id="12" name="Slide Number Placeholder 11"/>
          <p:cNvSpPr>
            <a:spLocks noGrp="1"/>
          </p:cNvSpPr>
          <p:nvPr>
            <p:ph type="sldNum" sz="quarter" idx="15"/>
          </p:nvPr>
        </p:nvSpPr>
        <p:spPr/>
        <p:txBody>
          <a:bodyPr/>
          <a:lstStyle/>
          <a:p>
            <a:fld id="{877A16D2-5B5D-44A3-B41D-C7D5A78AFF55}"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684B6C12-854E-475D-BD13-798E1853F98B}" type="datetimeFigureOut">
              <a:rPr lang="en-US" smtClean="0"/>
              <a:t>2/11/2019</a:t>
            </a:fld>
            <a:endParaRPr lang="en-US"/>
          </a:p>
        </p:txBody>
      </p:sp>
      <p:sp>
        <p:nvSpPr>
          <p:cNvPr id="14" name="Slide Number Placeholder 13"/>
          <p:cNvSpPr>
            <a:spLocks noGrp="1"/>
          </p:cNvSpPr>
          <p:nvPr>
            <p:ph type="sldNum" sz="quarter" idx="11"/>
          </p:nvPr>
        </p:nvSpPr>
        <p:spPr/>
        <p:txBody>
          <a:bodyPr/>
          <a:lstStyle/>
          <a:p>
            <a:fld id="{877A16D2-5B5D-44A3-B41D-C7D5A78AFF55}"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684B6C12-854E-475D-BD13-798E1853F98B}" type="datetimeFigureOut">
              <a:rPr lang="en-US" smtClean="0"/>
              <a:t>2/11/2019</a:t>
            </a:fld>
            <a:endParaRPr lang="en-US"/>
          </a:p>
        </p:txBody>
      </p:sp>
      <p:sp>
        <p:nvSpPr>
          <p:cNvPr id="12" name="Slide Number Placeholder 11"/>
          <p:cNvSpPr>
            <a:spLocks noGrp="1"/>
          </p:cNvSpPr>
          <p:nvPr>
            <p:ph type="sldNum" sz="quarter" idx="16"/>
          </p:nvPr>
        </p:nvSpPr>
        <p:spPr/>
        <p:txBody>
          <a:bodyPr/>
          <a:lstStyle/>
          <a:p>
            <a:fld id="{877A16D2-5B5D-44A3-B41D-C7D5A78AFF55}" type="slidenum">
              <a:rPr lang="en-US" smtClean="0"/>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684B6C12-854E-475D-BD13-798E1853F98B}" type="datetimeFigureOut">
              <a:rPr lang="en-US" smtClean="0"/>
              <a:t>2/11/2019</a:t>
            </a:fld>
            <a:endParaRPr lang="en-US"/>
          </a:p>
        </p:txBody>
      </p:sp>
      <p:sp>
        <p:nvSpPr>
          <p:cNvPr id="12" name="Slide Number Placeholder 11"/>
          <p:cNvSpPr>
            <a:spLocks noGrp="1"/>
          </p:cNvSpPr>
          <p:nvPr>
            <p:ph type="sldNum" sz="quarter" idx="17"/>
          </p:nvPr>
        </p:nvSpPr>
        <p:spPr/>
        <p:txBody>
          <a:bodyPr/>
          <a:lstStyle/>
          <a:p>
            <a:fld id="{877A16D2-5B5D-44A3-B41D-C7D5A78AFF55}" type="slidenum">
              <a:rPr lang="en-US" smtClean="0"/>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684B6C12-854E-475D-BD13-798E1853F98B}" type="datetimeFigureOut">
              <a:rPr lang="en-US" smtClean="0"/>
              <a:t>2/11/2019</a:t>
            </a:fld>
            <a:endParaRPr lang="en-US"/>
          </a:p>
        </p:txBody>
      </p:sp>
      <p:sp>
        <p:nvSpPr>
          <p:cNvPr id="16" name="Slide Number Placeholder 15"/>
          <p:cNvSpPr>
            <a:spLocks noGrp="1"/>
          </p:cNvSpPr>
          <p:nvPr>
            <p:ph type="sldNum" sz="quarter" idx="11"/>
          </p:nvPr>
        </p:nvSpPr>
        <p:spPr/>
        <p:txBody>
          <a:bodyPr/>
          <a:lstStyle/>
          <a:p>
            <a:fld id="{877A16D2-5B5D-44A3-B41D-C7D5A78AFF55}"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684B6C12-854E-475D-BD13-798E1853F98B}" type="datetimeFigureOut">
              <a:rPr lang="en-US" smtClean="0"/>
              <a:t>2/11/2019</a:t>
            </a:fld>
            <a:endParaRPr lang="en-US"/>
          </a:p>
        </p:txBody>
      </p:sp>
      <p:sp>
        <p:nvSpPr>
          <p:cNvPr id="8" name="Slide Number Placeholder 7"/>
          <p:cNvSpPr>
            <a:spLocks noGrp="1"/>
          </p:cNvSpPr>
          <p:nvPr>
            <p:ph type="sldNum" sz="quarter" idx="11"/>
          </p:nvPr>
        </p:nvSpPr>
        <p:spPr/>
        <p:txBody>
          <a:bodyPr/>
          <a:lstStyle/>
          <a:p>
            <a:fld id="{877A16D2-5B5D-44A3-B41D-C7D5A78AFF55}"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684B6C12-854E-475D-BD13-798E1853F98B}" type="datetimeFigureOut">
              <a:rPr lang="en-US" smtClean="0"/>
              <a:t>2/11/2019</a:t>
            </a:fld>
            <a:endParaRPr lang="en-US"/>
          </a:p>
        </p:txBody>
      </p:sp>
      <p:sp>
        <p:nvSpPr>
          <p:cNvPr id="19" name="Slide Number Placeholder 18"/>
          <p:cNvSpPr>
            <a:spLocks noGrp="1"/>
          </p:cNvSpPr>
          <p:nvPr>
            <p:ph type="sldNum" sz="quarter" idx="16"/>
          </p:nvPr>
        </p:nvSpPr>
        <p:spPr/>
        <p:txBody>
          <a:bodyPr/>
          <a:lstStyle/>
          <a:p>
            <a:fld id="{877A16D2-5B5D-44A3-B41D-C7D5A78AFF55}" type="slidenum">
              <a:rPr lang="en-US" smtClean="0"/>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684B6C12-854E-475D-BD13-798E1853F98B}" type="datetimeFigureOut">
              <a:rPr lang="en-US" smtClean="0"/>
              <a:t>2/11/2019</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877A16D2-5B5D-44A3-B41D-C7D5A78AFF55}" type="slidenum">
              <a:rPr lang="en-US" smtClean="0"/>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684B6C12-854E-475D-BD13-798E1853F98B}" type="datetimeFigureOut">
              <a:rPr lang="en-US" smtClean="0"/>
              <a:t>2/11/2019</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877A16D2-5B5D-44A3-B41D-C7D5A78AFF55}" type="slidenum">
              <a:rPr lang="en-US" smtClean="0"/>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3657600"/>
            <a:ext cx="7010400" cy="2597590"/>
          </a:xfrm>
        </p:spPr>
        <p:txBody>
          <a:bodyPr>
            <a:normAutofit fontScale="85000" lnSpcReduction="10000"/>
          </a:bodyPr>
          <a:lstStyle/>
          <a:p>
            <a:r>
              <a:rPr lang="en-US" sz="2000" dirty="0">
                <a:solidFill>
                  <a:schemeClr val="tx1">
                    <a:lumMod val="95000"/>
                  </a:schemeClr>
                </a:solidFill>
                <a:latin typeface="Bell MT" panose="02020503060305020303" pitchFamily="18" charset="0"/>
              </a:rPr>
              <a:t>A Data Flow Diagram (DFD) is a graphical representation of the "flow" of data through an information system, modelling its process aspects. A DFD is often used as a preliminary step to create an overview of the system, which can later be elaborated. DFDs can also be used for the visualization of data processing (structured design).</a:t>
            </a:r>
          </a:p>
          <a:p>
            <a:endParaRPr lang="en-US" sz="2000" dirty="0" smtClean="0">
              <a:solidFill>
                <a:schemeClr val="tx1">
                  <a:lumMod val="95000"/>
                </a:schemeClr>
              </a:solidFill>
            </a:endParaRPr>
          </a:p>
          <a:p>
            <a:r>
              <a:rPr lang="en-US" sz="2000" dirty="0">
                <a:solidFill>
                  <a:schemeClr val="tx1">
                    <a:lumMod val="95000"/>
                  </a:schemeClr>
                </a:solidFill>
                <a:latin typeface="Bell MT" panose="02020503060305020303" pitchFamily="18" charset="0"/>
              </a:rPr>
              <a:t>A DFD shows what kind of information will be input to and output from the system, where the data will come from and go to, and where the data will be stored. It does not show information about the timing of process or information about whether processes will operate in sequence or in parallel</a:t>
            </a:r>
            <a:r>
              <a:rPr lang="en-US" sz="2000" dirty="0">
                <a:solidFill>
                  <a:schemeClr val="accent5">
                    <a:lumMod val="50000"/>
                  </a:schemeClr>
                </a:solidFill>
                <a:latin typeface="Bell MT" panose="02020503060305020303" pitchFamily="18" charset="0"/>
              </a:rPr>
              <a:t>.</a:t>
            </a:r>
          </a:p>
        </p:txBody>
      </p:sp>
      <p:sp>
        <p:nvSpPr>
          <p:cNvPr id="2" name="Title 1"/>
          <p:cNvSpPr>
            <a:spLocks noGrp="1"/>
          </p:cNvSpPr>
          <p:nvPr>
            <p:ph type="title"/>
          </p:nvPr>
        </p:nvSpPr>
        <p:spPr>
          <a:xfrm>
            <a:off x="685800" y="533400"/>
            <a:ext cx="7772400" cy="1219199"/>
          </a:xfrm>
        </p:spPr>
        <p:txBody>
          <a:bodyPr>
            <a:normAutofit/>
          </a:bodyPr>
          <a:lstStyle/>
          <a:p>
            <a:r>
              <a:rPr lang="en-US" sz="2800" dirty="0" smtClean="0">
                <a:latin typeface="Algerian" panose="04020705040A02060702" pitchFamily="82" charset="0"/>
              </a:rPr>
              <a:t>DATA  FLOW  DIAGRAM (</a:t>
            </a:r>
            <a:r>
              <a:rPr lang="en-US" sz="2800" dirty="0">
                <a:latin typeface="Algerian" panose="04020705040A02060702" pitchFamily="82" charset="0"/>
              </a:rPr>
              <a:t>DFD’S)</a:t>
            </a:r>
          </a:p>
        </p:txBody>
      </p:sp>
      <p:sp>
        <p:nvSpPr>
          <p:cNvPr id="4" name="Right Arrow 3"/>
          <p:cNvSpPr/>
          <p:nvPr/>
        </p:nvSpPr>
        <p:spPr>
          <a:xfrm>
            <a:off x="381000" y="5105400"/>
            <a:ext cx="685800" cy="39471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511990"/>
            <a:ext cx="712787" cy="374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7461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r>
              <a:rPr lang="en-US" sz="2400" dirty="0">
                <a:solidFill>
                  <a:schemeClr val="accent5">
                    <a:lumMod val="20000"/>
                    <a:lumOff val="80000"/>
                  </a:schemeClr>
                </a:solidFill>
                <a:latin typeface="Bell MT" panose="02020503060305020303" pitchFamily="18" charset="0"/>
              </a:rPr>
              <a:t>Following is context free, DFD level Zero diagram of </a:t>
            </a:r>
            <a:r>
              <a:rPr lang="en-US" sz="2400" dirty="0" smtClean="0">
                <a:solidFill>
                  <a:schemeClr val="accent5">
                    <a:lumMod val="20000"/>
                    <a:lumOff val="80000"/>
                  </a:schemeClr>
                </a:solidFill>
                <a:latin typeface="Bell MT" panose="02020503060305020303" pitchFamily="18" charset="0"/>
              </a:rPr>
              <a:t>AUTOMATED TIMETABLE GENERATOR</a:t>
            </a:r>
            <a:endParaRPr lang="en-US" sz="2400" dirty="0">
              <a:solidFill>
                <a:schemeClr val="accent5">
                  <a:lumMod val="20000"/>
                  <a:lumOff val="80000"/>
                </a:schemeClr>
              </a:solidFill>
              <a:latin typeface="Bell MT" panose="02020503060305020303" pitchFamily="18" charset="0"/>
            </a:endParaRPr>
          </a:p>
          <a:p>
            <a:endParaRPr lang="en-US" dirty="0"/>
          </a:p>
        </p:txBody>
      </p:sp>
      <p:sp>
        <p:nvSpPr>
          <p:cNvPr id="2" name="Title 1"/>
          <p:cNvSpPr>
            <a:spLocks noGrp="1"/>
          </p:cNvSpPr>
          <p:nvPr>
            <p:ph type="title"/>
          </p:nvPr>
        </p:nvSpPr>
        <p:spPr/>
        <p:txBody>
          <a:bodyPr>
            <a:normAutofit/>
          </a:bodyPr>
          <a:lstStyle/>
          <a:p>
            <a:r>
              <a:rPr lang="en-US" sz="3600" dirty="0" smtClean="0">
                <a:latin typeface="Algerian" panose="04020705040A02060702" pitchFamily="82" charset="0"/>
              </a:rPr>
              <a:t>DFD LEVEL 0</a:t>
            </a:r>
            <a:endParaRPr lang="en-US" sz="3600" dirty="0">
              <a:latin typeface="Algerian" panose="04020705040A02060702" pitchFamily="82" charset="0"/>
            </a:endParaRPr>
          </a:p>
        </p:txBody>
      </p:sp>
      <p:sp>
        <p:nvSpPr>
          <p:cNvPr id="5" name="Rectangle 4"/>
          <p:cNvSpPr/>
          <p:nvPr/>
        </p:nvSpPr>
        <p:spPr>
          <a:xfrm>
            <a:off x="1295400" y="3048000"/>
            <a:ext cx="1295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Faculty</a:t>
            </a:r>
            <a:endParaRPr lang="en-US" dirty="0"/>
          </a:p>
        </p:txBody>
      </p:sp>
      <p:cxnSp>
        <p:nvCxnSpPr>
          <p:cNvPr id="7" name="Straight Arrow Connector 6"/>
          <p:cNvCxnSpPr/>
          <p:nvPr/>
        </p:nvCxnSpPr>
        <p:spPr>
          <a:xfrm>
            <a:off x="2590800" y="35052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429000" y="3061855"/>
            <a:ext cx="2057400" cy="900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Automated Timetable Generator</a:t>
            </a:r>
            <a:endParaRPr lang="en-US" dirty="0"/>
          </a:p>
        </p:txBody>
      </p:sp>
      <p:cxnSp>
        <p:nvCxnSpPr>
          <p:cNvPr id="10" name="Straight Arrow Connector 9"/>
          <p:cNvCxnSpPr/>
          <p:nvPr/>
        </p:nvCxnSpPr>
        <p:spPr>
          <a:xfrm>
            <a:off x="5486400" y="3505200"/>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400800" y="3061855"/>
            <a:ext cx="1295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a:t>
            </a:r>
            <a:endParaRPr lang="en-US" dirty="0"/>
          </a:p>
        </p:txBody>
      </p:sp>
      <p:cxnSp>
        <p:nvCxnSpPr>
          <p:cNvPr id="13" name="Straight Arrow Connector 12"/>
          <p:cNvCxnSpPr/>
          <p:nvPr/>
        </p:nvCxnSpPr>
        <p:spPr>
          <a:xfrm>
            <a:off x="4457700" y="3976255"/>
            <a:ext cx="0" cy="748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886200" y="4724400"/>
            <a:ext cx="1219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Student</a:t>
            </a:r>
            <a:endParaRPr lang="en-US" dirty="0"/>
          </a:p>
        </p:txBody>
      </p:sp>
    </p:spTree>
    <p:extLst>
      <p:ext uri="{BB962C8B-B14F-4D97-AF65-F5344CB8AC3E}">
        <p14:creationId xmlns:p14="http://schemas.microsoft.com/office/powerpoint/2010/main" val="1689457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447800"/>
            <a:ext cx="9144000" cy="5410200"/>
          </a:xfrm>
        </p:spPr>
        <p:txBody>
          <a:bodyPr/>
          <a:lstStyle/>
          <a:p>
            <a:r>
              <a:rPr lang="en-US" sz="2000" dirty="0">
                <a:solidFill>
                  <a:schemeClr val="accent4">
                    <a:lumMod val="20000"/>
                    <a:lumOff val="80000"/>
                  </a:schemeClr>
                </a:solidFill>
                <a:latin typeface="Bell MT" panose="02020503060305020303" pitchFamily="18" charset="0"/>
              </a:rPr>
              <a:t>This is first level data flow diagram of a </a:t>
            </a:r>
            <a:r>
              <a:rPr lang="en-US" dirty="0" smtClean="0">
                <a:solidFill>
                  <a:schemeClr val="accent4">
                    <a:lumMod val="20000"/>
                    <a:lumOff val="80000"/>
                  </a:schemeClr>
                </a:solidFill>
                <a:latin typeface="Bell MT" panose="02020503060305020303" pitchFamily="18" charset="0"/>
              </a:rPr>
              <a:t>faculty</a:t>
            </a:r>
            <a:r>
              <a:rPr lang="en-US" sz="2000" dirty="0" smtClean="0">
                <a:solidFill>
                  <a:schemeClr val="accent4">
                    <a:lumMod val="20000"/>
                    <a:lumOff val="80000"/>
                  </a:schemeClr>
                </a:solidFill>
                <a:latin typeface="Bell MT" panose="02020503060305020303" pitchFamily="18" charset="0"/>
              </a:rPr>
              <a:t> </a:t>
            </a:r>
            <a:r>
              <a:rPr lang="en-US" sz="2000" dirty="0">
                <a:solidFill>
                  <a:schemeClr val="accent4">
                    <a:lumMod val="20000"/>
                    <a:lumOff val="80000"/>
                  </a:schemeClr>
                </a:solidFill>
                <a:latin typeface="Bell MT" panose="02020503060305020303" pitchFamily="18" charset="0"/>
              </a:rPr>
              <a:t>panel. </a:t>
            </a:r>
            <a:r>
              <a:rPr lang="en-US" sz="2000" dirty="0" smtClean="0">
                <a:solidFill>
                  <a:schemeClr val="accent4">
                    <a:lumMod val="20000"/>
                    <a:lumOff val="80000"/>
                  </a:schemeClr>
                </a:solidFill>
                <a:latin typeface="Bell MT" panose="02020503060305020303" pitchFamily="18" charset="0"/>
              </a:rPr>
              <a:t>Faculty interacts </a:t>
            </a:r>
            <a:r>
              <a:rPr lang="en-US" sz="2000" dirty="0">
                <a:solidFill>
                  <a:schemeClr val="accent4">
                    <a:lumMod val="20000"/>
                    <a:lumOff val="80000"/>
                  </a:schemeClr>
                </a:solidFill>
                <a:latin typeface="Bell MT" panose="02020503060305020303" pitchFamily="18" charset="0"/>
              </a:rPr>
              <a:t>with two databases namely, </a:t>
            </a:r>
            <a:r>
              <a:rPr lang="en-US" dirty="0" smtClean="0">
                <a:solidFill>
                  <a:schemeClr val="accent4">
                    <a:lumMod val="20000"/>
                    <a:lumOff val="80000"/>
                  </a:schemeClr>
                </a:solidFill>
                <a:latin typeface="Bell MT" panose="02020503060305020303" pitchFamily="18" charset="0"/>
              </a:rPr>
              <a:t>Faculty</a:t>
            </a:r>
            <a:r>
              <a:rPr lang="en-US" sz="2000" dirty="0" smtClean="0">
                <a:solidFill>
                  <a:schemeClr val="accent4">
                    <a:lumMod val="20000"/>
                    <a:lumOff val="80000"/>
                  </a:schemeClr>
                </a:solidFill>
                <a:latin typeface="Bell MT" panose="02020503060305020303" pitchFamily="18" charset="0"/>
              </a:rPr>
              <a:t> </a:t>
            </a:r>
            <a:r>
              <a:rPr lang="en-US" sz="2000" dirty="0">
                <a:solidFill>
                  <a:schemeClr val="accent4">
                    <a:lumMod val="20000"/>
                    <a:lumOff val="80000"/>
                  </a:schemeClr>
                </a:solidFill>
                <a:latin typeface="Bell MT" panose="02020503060305020303" pitchFamily="18" charset="0"/>
              </a:rPr>
              <a:t>database and Lecture database. </a:t>
            </a:r>
          </a:p>
          <a:p>
            <a:endParaRPr lang="en-US" sz="1000" dirty="0"/>
          </a:p>
        </p:txBody>
      </p:sp>
      <p:sp>
        <p:nvSpPr>
          <p:cNvPr id="2" name="Title 1"/>
          <p:cNvSpPr>
            <a:spLocks noGrp="1"/>
          </p:cNvSpPr>
          <p:nvPr>
            <p:ph type="title"/>
          </p:nvPr>
        </p:nvSpPr>
        <p:spPr>
          <a:xfrm>
            <a:off x="2552700" y="381000"/>
            <a:ext cx="4114800" cy="609600"/>
          </a:xfrm>
        </p:spPr>
        <p:txBody>
          <a:bodyPr>
            <a:normAutofit fontScale="90000"/>
          </a:bodyPr>
          <a:lstStyle/>
          <a:p>
            <a:r>
              <a:rPr lang="en-US" sz="3600" dirty="0" smtClean="0">
                <a:latin typeface="Algerian" panose="04020705040A02060702" pitchFamily="82" charset="0"/>
              </a:rPr>
              <a:t>DFD Level 1</a:t>
            </a:r>
            <a:endParaRPr lang="en-US" sz="3600" dirty="0">
              <a:latin typeface="Algerian" panose="04020705040A02060702" pitchFamily="82" charset="0"/>
            </a:endParaRPr>
          </a:p>
        </p:txBody>
      </p:sp>
      <p:sp>
        <p:nvSpPr>
          <p:cNvPr id="4" name="Rectangle 3"/>
          <p:cNvSpPr/>
          <p:nvPr/>
        </p:nvSpPr>
        <p:spPr>
          <a:xfrm>
            <a:off x="304800" y="4038600"/>
            <a:ext cx="1524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Faculty</a:t>
            </a:r>
            <a:endParaRPr lang="en-US" dirty="0"/>
          </a:p>
        </p:txBody>
      </p:sp>
      <p:sp>
        <p:nvSpPr>
          <p:cNvPr id="5" name="Rounded Rectangle 4"/>
          <p:cNvSpPr/>
          <p:nvPr/>
        </p:nvSpPr>
        <p:spPr>
          <a:xfrm>
            <a:off x="4152900" y="2819400"/>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endParaRPr lang="en-US" dirty="0"/>
          </a:p>
        </p:txBody>
      </p:sp>
      <p:sp>
        <p:nvSpPr>
          <p:cNvPr id="6" name="Rounded Rectangle 5"/>
          <p:cNvSpPr/>
          <p:nvPr/>
        </p:nvSpPr>
        <p:spPr>
          <a:xfrm>
            <a:off x="3886200" y="4191000"/>
            <a:ext cx="1447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 Timetable</a:t>
            </a:r>
            <a:endParaRPr lang="en-US" dirty="0"/>
          </a:p>
        </p:txBody>
      </p:sp>
      <p:sp>
        <p:nvSpPr>
          <p:cNvPr id="7" name="Rounded Rectangle 6"/>
          <p:cNvSpPr/>
          <p:nvPr/>
        </p:nvSpPr>
        <p:spPr>
          <a:xfrm>
            <a:off x="4174823" y="5638800"/>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Cancel Class</a:t>
            </a:r>
            <a:endParaRPr lang="en-US" dirty="0"/>
          </a:p>
        </p:txBody>
      </p:sp>
      <p:sp>
        <p:nvSpPr>
          <p:cNvPr id="8" name="Rectangle 7"/>
          <p:cNvSpPr/>
          <p:nvPr/>
        </p:nvSpPr>
        <p:spPr>
          <a:xfrm>
            <a:off x="7310005" y="3186545"/>
            <a:ext cx="1600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Faculty Database</a:t>
            </a:r>
            <a:endParaRPr lang="en-US" dirty="0"/>
          </a:p>
        </p:txBody>
      </p:sp>
      <p:sp>
        <p:nvSpPr>
          <p:cNvPr id="9" name="Rectangle 8"/>
          <p:cNvSpPr/>
          <p:nvPr/>
        </p:nvSpPr>
        <p:spPr>
          <a:xfrm>
            <a:off x="6781800" y="5181600"/>
            <a:ext cx="1600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Lecture Database</a:t>
            </a:r>
            <a:endParaRPr lang="en-US" dirty="0"/>
          </a:p>
        </p:txBody>
      </p:sp>
      <p:cxnSp>
        <p:nvCxnSpPr>
          <p:cNvPr id="11" name="Elbow Connector 10"/>
          <p:cNvCxnSpPr>
            <a:endCxn id="18" idx="2"/>
          </p:cNvCxnSpPr>
          <p:nvPr/>
        </p:nvCxnSpPr>
        <p:spPr>
          <a:xfrm rot="5400000" flipH="1" flipV="1">
            <a:off x="1217036" y="3464069"/>
            <a:ext cx="946438" cy="30480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842655" y="2890404"/>
            <a:ext cx="1129145" cy="505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Detail</a:t>
            </a:r>
            <a:endParaRPr lang="en-US" dirty="0"/>
          </a:p>
        </p:txBody>
      </p:sp>
      <p:cxnSp>
        <p:nvCxnSpPr>
          <p:cNvPr id="20" name="Straight Arrow Connector 19"/>
          <p:cNvCxnSpPr>
            <a:stCxn id="18" idx="6"/>
          </p:cNvCxnSpPr>
          <p:nvPr/>
        </p:nvCxnSpPr>
        <p:spPr>
          <a:xfrm>
            <a:off x="2971800" y="3143250"/>
            <a:ext cx="11811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3597577" y="3692992"/>
            <a:ext cx="577246" cy="250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2209800" y="3581400"/>
            <a:ext cx="16002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Student Page</a:t>
            </a:r>
            <a:endParaRPr lang="en-US" dirty="0"/>
          </a:p>
        </p:txBody>
      </p:sp>
      <p:cxnSp>
        <p:nvCxnSpPr>
          <p:cNvPr id="35" name="Elbow Connector 34"/>
          <p:cNvCxnSpPr>
            <a:stCxn id="31" idx="4"/>
            <a:endCxn id="4" idx="3"/>
          </p:cNvCxnSpPr>
          <p:nvPr/>
        </p:nvCxnSpPr>
        <p:spPr>
          <a:xfrm rot="5400000">
            <a:off x="2343150" y="3829050"/>
            <a:ext cx="152400" cy="1181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rot="5400000" flipH="1" flipV="1">
            <a:off x="4838700" y="2266950"/>
            <a:ext cx="457200" cy="64770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5334000" y="2133600"/>
            <a:ext cx="1676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Send details</a:t>
            </a:r>
            <a:endParaRPr lang="en-US" dirty="0"/>
          </a:p>
        </p:txBody>
      </p:sp>
      <p:cxnSp>
        <p:nvCxnSpPr>
          <p:cNvPr id="45" name="Elbow Connector 44"/>
          <p:cNvCxnSpPr>
            <a:endCxn id="8" idx="0"/>
          </p:cNvCxnSpPr>
          <p:nvPr/>
        </p:nvCxnSpPr>
        <p:spPr>
          <a:xfrm>
            <a:off x="7010400" y="2362200"/>
            <a:ext cx="1099705" cy="82434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5334000" y="3143249"/>
            <a:ext cx="1828800" cy="6528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Verification</a:t>
            </a:r>
            <a:endParaRPr lang="en-US" dirty="0"/>
          </a:p>
        </p:txBody>
      </p:sp>
      <p:cxnSp>
        <p:nvCxnSpPr>
          <p:cNvPr id="54" name="Elbow Connector 53"/>
          <p:cNvCxnSpPr>
            <a:stCxn id="8" idx="2"/>
          </p:cNvCxnSpPr>
          <p:nvPr/>
        </p:nvCxnSpPr>
        <p:spPr>
          <a:xfrm rot="5400000" flipH="1">
            <a:off x="7186180" y="2872221"/>
            <a:ext cx="62345" cy="1785505"/>
          </a:xfrm>
          <a:prstGeom prst="bentConnector4">
            <a:avLst>
              <a:gd name="adj1" fmla="val -366669"/>
              <a:gd name="adj2" fmla="val 7240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0" idx="1"/>
            <a:endCxn id="5" idx="3"/>
          </p:cNvCxnSpPr>
          <p:nvPr/>
        </p:nvCxnSpPr>
        <p:spPr>
          <a:xfrm flipH="1">
            <a:off x="5067300" y="3238863"/>
            <a:ext cx="534522" cy="377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1842655" y="4800600"/>
            <a:ext cx="5766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2407226" y="4572000"/>
            <a:ext cx="1155124"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Request</a:t>
            </a:r>
            <a:endParaRPr lang="en-US" sz="1400" dirty="0"/>
          </a:p>
        </p:txBody>
      </p:sp>
      <p:cxnSp>
        <p:nvCxnSpPr>
          <p:cNvPr id="64" name="Straight Arrow Connector 63"/>
          <p:cNvCxnSpPr>
            <a:stCxn id="62" idx="7"/>
            <a:endCxn id="6" idx="1"/>
          </p:cNvCxnSpPr>
          <p:nvPr/>
        </p:nvCxnSpPr>
        <p:spPr>
          <a:xfrm flipV="1">
            <a:off x="3393186" y="4648200"/>
            <a:ext cx="493014" cy="353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Elbow Connector 67"/>
          <p:cNvCxnSpPr/>
          <p:nvPr/>
        </p:nvCxnSpPr>
        <p:spPr>
          <a:xfrm>
            <a:off x="1016577" y="4800600"/>
            <a:ext cx="533400" cy="3810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1363806" y="5105400"/>
            <a:ext cx="1226994"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Display Table</a:t>
            </a:r>
            <a:endParaRPr lang="en-US" sz="1200" dirty="0"/>
          </a:p>
        </p:txBody>
      </p:sp>
      <p:cxnSp>
        <p:nvCxnSpPr>
          <p:cNvPr id="73" name="Elbow Connector 72"/>
          <p:cNvCxnSpPr>
            <a:endCxn id="6" idx="2"/>
          </p:cNvCxnSpPr>
          <p:nvPr/>
        </p:nvCxnSpPr>
        <p:spPr>
          <a:xfrm flipV="1">
            <a:off x="2466975" y="5105400"/>
            <a:ext cx="2143125" cy="38100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334000" y="43434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5791200" y="4083627"/>
            <a:ext cx="1219200" cy="5822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Fetch Entry</a:t>
            </a:r>
            <a:endParaRPr lang="en-US" sz="1200" dirty="0"/>
          </a:p>
        </p:txBody>
      </p:sp>
      <p:cxnSp>
        <p:nvCxnSpPr>
          <p:cNvPr id="83" name="Elbow Connector 82"/>
          <p:cNvCxnSpPr>
            <a:stCxn id="81" idx="6"/>
            <a:endCxn id="9" idx="0"/>
          </p:cNvCxnSpPr>
          <p:nvPr/>
        </p:nvCxnSpPr>
        <p:spPr>
          <a:xfrm>
            <a:off x="7010400" y="4374762"/>
            <a:ext cx="571500" cy="80683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rot="10800000">
            <a:off x="6781800" y="4876800"/>
            <a:ext cx="381000" cy="3048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5679193" y="4705350"/>
            <a:ext cx="1138414" cy="495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Details</a:t>
            </a:r>
            <a:endParaRPr lang="en-US" sz="1200" dirty="0"/>
          </a:p>
        </p:txBody>
      </p:sp>
      <p:cxnSp>
        <p:nvCxnSpPr>
          <p:cNvPr id="90" name="Straight Arrow Connector 89"/>
          <p:cNvCxnSpPr>
            <a:stCxn id="88" idx="2"/>
          </p:cNvCxnSpPr>
          <p:nvPr/>
        </p:nvCxnSpPr>
        <p:spPr>
          <a:xfrm flipH="1">
            <a:off x="5334561" y="4953000"/>
            <a:ext cx="3446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Elbow Connector 94"/>
          <p:cNvCxnSpPr/>
          <p:nvPr/>
        </p:nvCxnSpPr>
        <p:spPr>
          <a:xfrm rot="16200000" flipV="1">
            <a:off x="-268433" y="5564332"/>
            <a:ext cx="1375066" cy="228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Elbow Connector 99"/>
          <p:cNvCxnSpPr/>
          <p:nvPr/>
        </p:nvCxnSpPr>
        <p:spPr>
          <a:xfrm rot="16200000" flipH="1">
            <a:off x="584488" y="5244811"/>
            <a:ext cx="914400" cy="40697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2" name="Oval 101"/>
          <p:cNvSpPr/>
          <p:nvPr/>
        </p:nvSpPr>
        <p:spPr>
          <a:xfrm>
            <a:off x="67971" y="6366163"/>
            <a:ext cx="1343025" cy="3740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Confirm</a:t>
            </a:r>
            <a:endParaRPr lang="en-US" dirty="0"/>
          </a:p>
        </p:txBody>
      </p:sp>
      <p:sp>
        <p:nvSpPr>
          <p:cNvPr id="103" name="Oval 102"/>
          <p:cNvSpPr/>
          <p:nvPr/>
        </p:nvSpPr>
        <p:spPr>
          <a:xfrm>
            <a:off x="611764" y="5908963"/>
            <a:ext cx="1343025" cy="3740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Request</a:t>
            </a:r>
            <a:endParaRPr lang="en-US" sz="1200" dirty="0"/>
          </a:p>
        </p:txBody>
      </p:sp>
      <p:cxnSp>
        <p:nvCxnSpPr>
          <p:cNvPr id="110" name="Elbow Connector 109"/>
          <p:cNvCxnSpPr>
            <a:stCxn id="102" idx="6"/>
          </p:cNvCxnSpPr>
          <p:nvPr/>
        </p:nvCxnSpPr>
        <p:spPr>
          <a:xfrm flipV="1">
            <a:off x="1410996" y="6366165"/>
            <a:ext cx="2741904" cy="18703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03" idx="6"/>
            <a:endCxn id="7" idx="1"/>
          </p:cNvCxnSpPr>
          <p:nvPr/>
        </p:nvCxnSpPr>
        <p:spPr>
          <a:xfrm>
            <a:off x="1954789" y="6096000"/>
            <a:ext cx="222003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5067300" y="6109854"/>
            <a:ext cx="723900" cy="0"/>
          </a:xfrm>
          <a:prstGeom prst="line">
            <a:avLst/>
          </a:prstGeom>
        </p:spPr>
        <p:style>
          <a:lnRef idx="1">
            <a:schemeClr val="accent1"/>
          </a:lnRef>
          <a:fillRef idx="0">
            <a:schemeClr val="accent1"/>
          </a:fillRef>
          <a:effectRef idx="0">
            <a:schemeClr val="accent1"/>
          </a:effectRef>
          <a:fontRef idx="minor">
            <a:schemeClr val="tx1"/>
          </a:fontRef>
        </p:style>
      </p:cxnSp>
      <p:sp>
        <p:nvSpPr>
          <p:cNvPr id="130" name="Oval 129"/>
          <p:cNvSpPr/>
          <p:nvPr/>
        </p:nvSpPr>
        <p:spPr>
          <a:xfrm>
            <a:off x="5792371" y="5908963"/>
            <a:ext cx="1179928" cy="374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Send Entry</a:t>
            </a:r>
            <a:endParaRPr lang="en-US" sz="1000" dirty="0"/>
          </a:p>
        </p:txBody>
      </p:sp>
      <p:cxnSp>
        <p:nvCxnSpPr>
          <p:cNvPr id="132" name="Elbow Connector 131"/>
          <p:cNvCxnSpPr>
            <a:stCxn id="130" idx="6"/>
            <a:endCxn id="9" idx="1"/>
          </p:cNvCxnSpPr>
          <p:nvPr/>
        </p:nvCxnSpPr>
        <p:spPr>
          <a:xfrm flipH="1" flipV="1">
            <a:off x="6781800" y="5486400"/>
            <a:ext cx="190499" cy="609600"/>
          </a:xfrm>
          <a:prstGeom prst="bentConnector5">
            <a:avLst>
              <a:gd name="adj1" fmla="val -120001"/>
              <a:gd name="adj2" fmla="val 40341"/>
              <a:gd name="adj3" fmla="val 220001"/>
            </a:avLst>
          </a:prstGeom>
          <a:ln>
            <a:tailEnd type="arrow"/>
          </a:ln>
        </p:spPr>
        <p:style>
          <a:lnRef idx="1">
            <a:schemeClr val="accent1"/>
          </a:lnRef>
          <a:fillRef idx="0">
            <a:schemeClr val="accent1"/>
          </a:fillRef>
          <a:effectRef idx="0">
            <a:schemeClr val="accent1"/>
          </a:effectRef>
          <a:fontRef idx="minor">
            <a:schemeClr val="tx1"/>
          </a:fontRef>
        </p:style>
      </p:cxnSp>
      <p:sp>
        <p:nvSpPr>
          <p:cNvPr id="136" name="Oval 135"/>
          <p:cNvSpPr/>
          <p:nvPr/>
        </p:nvSpPr>
        <p:spPr>
          <a:xfrm>
            <a:off x="5601822" y="6428510"/>
            <a:ext cx="1443214" cy="374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Return Confirmation</a:t>
            </a:r>
            <a:endParaRPr lang="en-US" sz="1000" dirty="0"/>
          </a:p>
        </p:txBody>
      </p:sp>
      <p:cxnSp>
        <p:nvCxnSpPr>
          <p:cNvPr id="138" name="Elbow Connector 137"/>
          <p:cNvCxnSpPr>
            <a:endCxn id="136" idx="6"/>
          </p:cNvCxnSpPr>
          <p:nvPr/>
        </p:nvCxnSpPr>
        <p:spPr>
          <a:xfrm rot="10800000" flipV="1">
            <a:off x="7045037" y="5791199"/>
            <a:ext cx="1065073" cy="82434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Elbow Connector 145"/>
          <p:cNvCxnSpPr>
            <a:stCxn id="136" idx="2"/>
          </p:cNvCxnSpPr>
          <p:nvPr/>
        </p:nvCxnSpPr>
        <p:spPr>
          <a:xfrm rot="10800000">
            <a:off x="5089224" y="6366165"/>
            <a:ext cx="512599" cy="24938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9051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4600" y="152400"/>
            <a:ext cx="4114800" cy="609600"/>
          </a:xfrm>
        </p:spPr>
        <p:txBody>
          <a:bodyPr>
            <a:normAutofit fontScale="90000"/>
          </a:bodyPr>
          <a:lstStyle/>
          <a:p>
            <a:r>
              <a:rPr lang="en-US" sz="3600" dirty="0" smtClean="0">
                <a:latin typeface="Algerian" panose="04020705040A02060702" pitchFamily="82" charset="0"/>
              </a:rPr>
              <a:t>DFD LEVEL 1</a:t>
            </a:r>
            <a:endParaRPr lang="en-US" sz="3600" dirty="0">
              <a:latin typeface="Algerian" panose="04020705040A02060702" pitchFamily="82" charset="0"/>
            </a:endParaRPr>
          </a:p>
        </p:txBody>
      </p:sp>
      <p:sp>
        <p:nvSpPr>
          <p:cNvPr id="4" name="Rectangle 3"/>
          <p:cNvSpPr/>
          <p:nvPr/>
        </p:nvSpPr>
        <p:spPr>
          <a:xfrm>
            <a:off x="93533" y="3235036"/>
            <a:ext cx="19050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Bell MT" panose="02020503060305020303" pitchFamily="18" charset="0"/>
              </a:rPr>
              <a:t>Student</a:t>
            </a:r>
            <a:endParaRPr lang="en-US" dirty="0">
              <a:latin typeface="Bell MT" panose="02020503060305020303" pitchFamily="18" charset="0"/>
            </a:endParaRPr>
          </a:p>
        </p:txBody>
      </p:sp>
      <p:sp>
        <p:nvSpPr>
          <p:cNvPr id="5" name="Rounded Rectangle 4"/>
          <p:cNvSpPr/>
          <p:nvPr/>
        </p:nvSpPr>
        <p:spPr>
          <a:xfrm>
            <a:off x="3429000" y="1565564"/>
            <a:ext cx="1295400" cy="6442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Bell MT" panose="02020503060305020303" pitchFamily="18" charset="0"/>
              </a:rPr>
              <a:t>Registration</a:t>
            </a:r>
            <a:endParaRPr lang="en-US" sz="1400" dirty="0">
              <a:latin typeface="Bell MT" panose="02020503060305020303" pitchFamily="18" charset="0"/>
            </a:endParaRPr>
          </a:p>
        </p:txBody>
      </p:sp>
      <p:sp>
        <p:nvSpPr>
          <p:cNvPr id="6" name="Rounded Rectangle 5"/>
          <p:cNvSpPr/>
          <p:nvPr/>
        </p:nvSpPr>
        <p:spPr>
          <a:xfrm>
            <a:off x="3429000" y="2590800"/>
            <a:ext cx="1295400" cy="6442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Bell MT" panose="02020503060305020303" pitchFamily="18" charset="0"/>
              </a:rPr>
              <a:t>Login</a:t>
            </a:r>
            <a:endParaRPr lang="en-US" sz="1400" dirty="0">
              <a:latin typeface="Bell MT" panose="02020503060305020303" pitchFamily="18" charset="0"/>
            </a:endParaRPr>
          </a:p>
        </p:txBody>
      </p:sp>
      <p:sp>
        <p:nvSpPr>
          <p:cNvPr id="7" name="Rounded Rectangle 6"/>
          <p:cNvSpPr/>
          <p:nvPr/>
        </p:nvSpPr>
        <p:spPr>
          <a:xfrm>
            <a:off x="3460173" y="4454236"/>
            <a:ext cx="1295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Bell MT" panose="02020503060305020303" pitchFamily="18" charset="0"/>
              </a:rPr>
              <a:t>View Timetable</a:t>
            </a:r>
            <a:endParaRPr lang="en-US" sz="1400" dirty="0">
              <a:latin typeface="Bell MT" panose="02020503060305020303" pitchFamily="18" charset="0"/>
            </a:endParaRPr>
          </a:p>
        </p:txBody>
      </p:sp>
      <p:sp>
        <p:nvSpPr>
          <p:cNvPr id="8" name="Rounded Rectangle 7"/>
          <p:cNvSpPr/>
          <p:nvPr/>
        </p:nvSpPr>
        <p:spPr>
          <a:xfrm>
            <a:off x="3429000" y="5486400"/>
            <a:ext cx="1295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Bell MT" panose="02020503060305020303" pitchFamily="18" charset="0"/>
              </a:rPr>
              <a:t>View Notification</a:t>
            </a:r>
            <a:endParaRPr lang="en-US" sz="1400" dirty="0">
              <a:latin typeface="Bell MT" panose="02020503060305020303" pitchFamily="18" charset="0"/>
            </a:endParaRPr>
          </a:p>
        </p:txBody>
      </p:sp>
      <p:sp>
        <p:nvSpPr>
          <p:cNvPr id="9" name="Rectangle 8"/>
          <p:cNvSpPr/>
          <p:nvPr/>
        </p:nvSpPr>
        <p:spPr>
          <a:xfrm>
            <a:off x="6934200" y="1998518"/>
            <a:ext cx="1447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Bell MT" panose="02020503060305020303" pitchFamily="18" charset="0"/>
              </a:rPr>
              <a:t>Student Database</a:t>
            </a:r>
            <a:endParaRPr lang="en-US" sz="1400" dirty="0">
              <a:latin typeface="Bell MT" panose="02020503060305020303" pitchFamily="18" charset="0"/>
            </a:endParaRPr>
          </a:p>
        </p:txBody>
      </p:sp>
      <p:sp>
        <p:nvSpPr>
          <p:cNvPr id="10" name="Rectangle 9"/>
          <p:cNvSpPr/>
          <p:nvPr/>
        </p:nvSpPr>
        <p:spPr>
          <a:xfrm>
            <a:off x="6934200" y="3990109"/>
            <a:ext cx="1371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Bell MT" panose="02020503060305020303" pitchFamily="18" charset="0"/>
              </a:rPr>
              <a:t>Lecture Database</a:t>
            </a:r>
            <a:endParaRPr lang="en-US" sz="1400" dirty="0">
              <a:latin typeface="Bell MT" panose="02020503060305020303" pitchFamily="18" charset="0"/>
            </a:endParaRPr>
          </a:p>
        </p:txBody>
      </p:sp>
      <p:cxnSp>
        <p:nvCxnSpPr>
          <p:cNvPr id="12" name="Elbow Connector 11"/>
          <p:cNvCxnSpPr/>
          <p:nvPr/>
        </p:nvCxnSpPr>
        <p:spPr>
          <a:xfrm rot="5400000" flipH="1" flipV="1">
            <a:off x="-199159" y="2502477"/>
            <a:ext cx="1236518" cy="2286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52400" y="1565564"/>
            <a:ext cx="1066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ell MT" panose="02020503060305020303" pitchFamily="18" charset="0"/>
              </a:rPr>
              <a:t>Enter Detail</a:t>
            </a:r>
            <a:endParaRPr lang="en-US" sz="1200" dirty="0">
              <a:latin typeface="Bell MT" panose="02020503060305020303" pitchFamily="18" charset="0"/>
            </a:endParaRPr>
          </a:p>
        </p:txBody>
      </p:sp>
      <p:cxnSp>
        <p:nvCxnSpPr>
          <p:cNvPr id="17" name="Straight Arrow Connector 16"/>
          <p:cNvCxnSpPr>
            <a:stCxn id="15" idx="6"/>
          </p:cNvCxnSpPr>
          <p:nvPr/>
        </p:nvCxnSpPr>
        <p:spPr>
          <a:xfrm>
            <a:off x="1219200" y="1794164"/>
            <a:ext cx="2209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057400" y="2022764"/>
            <a:ext cx="14027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914400" y="1947718"/>
            <a:ext cx="1371600" cy="457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Bell MT" panose="02020503060305020303" pitchFamily="18" charset="0"/>
              </a:rPr>
              <a:t>Confirmation</a:t>
            </a:r>
            <a:endParaRPr lang="en-US" sz="1100" dirty="0">
              <a:latin typeface="Bell MT" panose="02020503060305020303" pitchFamily="18" charset="0"/>
            </a:endParaRPr>
          </a:p>
        </p:txBody>
      </p:sp>
      <p:cxnSp>
        <p:nvCxnSpPr>
          <p:cNvPr id="24" name="Straight Arrow Connector 23"/>
          <p:cNvCxnSpPr>
            <a:stCxn id="22" idx="3"/>
          </p:cNvCxnSpPr>
          <p:nvPr/>
        </p:nvCxnSpPr>
        <p:spPr>
          <a:xfrm flipH="1">
            <a:off x="1094509" y="2337963"/>
            <a:ext cx="20757" cy="8635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rot="16200000" flipV="1">
            <a:off x="1270002" y="2981038"/>
            <a:ext cx="431797" cy="762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1371599" y="2455718"/>
            <a:ext cx="1510145" cy="457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ell MT" panose="02020503060305020303" pitchFamily="18" charset="0"/>
              </a:rPr>
              <a:t>Enter Detail</a:t>
            </a:r>
            <a:endParaRPr lang="en-US" sz="1200" dirty="0">
              <a:latin typeface="Bell MT" panose="02020503060305020303" pitchFamily="18" charset="0"/>
            </a:endParaRPr>
          </a:p>
        </p:txBody>
      </p:sp>
      <p:cxnSp>
        <p:nvCxnSpPr>
          <p:cNvPr id="31" name="Elbow Connector 30"/>
          <p:cNvCxnSpPr>
            <a:stCxn id="29" idx="7"/>
          </p:cNvCxnSpPr>
          <p:nvPr/>
        </p:nvCxnSpPr>
        <p:spPr>
          <a:xfrm rot="16200000" flipH="1">
            <a:off x="2963973" y="2219289"/>
            <a:ext cx="161642" cy="768412"/>
          </a:xfrm>
          <a:prstGeom prst="bentConnector4">
            <a:avLst>
              <a:gd name="adj1" fmla="val -141424"/>
              <a:gd name="adj2" fmla="val 6439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p:nvPr/>
        </p:nvCxnSpPr>
        <p:spPr>
          <a:xfrm rot="5400000">
            <a:off x="3064165" y="2972956"/>
            <a:ext cx="424873" cy="30479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2296391" y="3337791"/>
            <a:ext cx="1371600" cy="457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Bell MT" panose="02020503060305020303" pitchFamily="18" charset="0"/>
              </a:rPr>
              <a:t>Student Page</a:t>
            </a:r>
            <a:endParaRPr lang="en-US" sz="1100" dirty="0">
              <a:latin typeface="Bell MT" panose="02020503060305020303" pitchFamily="18" charset="0"/>
            </a:endParaRPr>
          </a:p>
        </p:txBody>
      </p:sp>
      <p:cxnSp>
        <p:nvCxnSpPr>
          <p:cNvPr id="42" name="Elbow Connector 41"/>
          <p:cNvCxnSpPr/>
          <p:nvPr/>
        </p:nvCxnSpPr>
        <p:spPr>
          <a:xfrm rot="10800000">
            <a:off x="1998534" y="3235037"/>
            <a:ext cx="744667" cy="10275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2357445" y="3871191"/>
            <a:ext cx="1271154"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ell MT" panose="02020503060305020303" pitchFamily="18" charset="0"/>
              </a:rPr>
              <a:t>Request</a:t>
            </a:r>
            <a:endParaRPr lang="en-US" sz="1200" dirty="0">
              <a:latin typeface="Bell MT" panose="02020503060305020303" pitchFamily="18" charset="0"/>
            </a:endParaRPr>
          </a:p>
        </p:txBody>
      </p:sp>
      <p:cxnSp>
        <p:nvCxnSpPr>
          <p:cNvPr id="52" name="Elbow Connector 51"/>
          <p:cNvCxnSpPr/>
          <p:nvPr/>
        </p:nvCxnSpPr>
        <p:spPr>
          <a:xfrm>
            <a:off x="2743200" y="4767112"/>
            <a:ext cx="685801" cy="20320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1610591" y="4700157"/>
            <a:ext cx="1271154"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ell MT" panose="02020503060305020303" pitchFamily="18" charset="0"/>
              </a:rPr>
              <a:t>Display Table</a:t>
            </a:r>
            <a:endParaRPr lang="en-US" sz="1200" dirty="0">
              <a:latin typeface="Bell MT" panose="02020503060305020303" pitchFamily="18" charset="0"/>
            </a:endParaRPr>
          </a:p>
        </p:txBody>
      </p:sp>
      <p:cxnSp>
        <p:nvCxnSpPr>
          <p:cNvPr id="63" name="Straight Arrow Connector 62"/>
          <p:cNvCxnSpPr>
            <a:endCxn id="47" idx="2"/>
          </p:cNvCxnSpPr>
          <p:nvPr/>
        </p:nvCxnSpPr>
        <p:spPr>
          <a:xfrm>
            <a:off x="1998533" y="4099791"/>
            <a:ext cx="3589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47" idx="4"/>
          </p:cNvCxnSpPr>
          <p:nvPr/>
        </p:nvCxnSpPr>
        <p:spPr>
          <a:xfrm rot="16200000" flipH="1">
            <a:off x="3066694" y="4254719"/>
            <a:ext cx="319811" cy="4671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55" idx="1"/>
          </p:cNvCxnSpPr>
          <p:nvPr/>
        </p:nvCxnSpPr>
        <p:spPr>
          <a:xfrm>
            <a:off x="1796747" y="4488296"/>
            <a:ext cx="0" cy="2788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850323" y="5140036"/>
            <a:ext cx="1271154"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ell MT" panose="02020503060305020303" pitchFamily="18" charset="0"/>
              </a:rPr>
              <a:t>Request</a:t>
            </a:r>
            <a:endParaRPr lang="en-US" sz="1200" dirty="0">
              <a:latin typeface="Bell MT" panose="02020503060305020303" pitchFamily="18" charset="0"/>
            </a:endParaRPr>
          </a:p>
        </p:txBody>
      </p:sp>
      <p:sp>
        <p:nvSpPr>
          <p:cNvPr id="79" name="Oval 78"/>
          <p:cNvSpPr/>
          <p:nvPr/>
        </p:nvSpPr>
        <p:spPr>
          <a:xfrm>
            <a:off x="152400" y="5829300"/>
            <a:ext cx="1271154"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Bell MT" panose="02020503060305020303" pitchFamily="18" charset="0"/>
              </a:rPr>
              <a:t>Display Notification</a:t>
            </a:r>
            <a:endParaRPr lang="en-US" sz="1100" dirty="0">
              <a:latin typeface="Bell MT" panose="02020503060305020303" pitchFamily="18" charset="0"/>
            </a:endParaRPr>
          </a:p>
        </p:txBody>
      </p:sp>
      <p:cxnSp>
        <p:nvCxnSpPr>
          <p:cNvPr id="81" name="Elbow Connector 80"/>
          <p:cNvCxnSpPr/>
          <p:nvPr/>
        </p:nvCxnSpPr>
        <p:spPr>
          <a:xfrm rot="16200000" flipH="1">
            <a:off x="949037" y="4717472"/>
            <a:ext cx="692727" cy="1524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Elbow Connector 83"/>
          <p:cNvCxnSpPr>
            <a:stCxn id="78" idx="6"/>
          </p:cNvCxnSpPr>
          <p:nvPr/>
        </p:nvCxnSpPr>
        <p:spPr>
          <a:xfrm>
            <a:off x="2121477" y="5368636"/>
            <a:ext cx="1307523" cy="34636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Elbow Connector 86"/>
          <p:cNvCxnSpPr>
            <a:stCxn id="79" idx="7"/>
          </p:cNvCxnSpPr>
          <p:nvPr/>
        </p:nvCxnSpPr>
        <p:spPr>
          <a:xfrm rot="16200000" flipH="1">
            <a:off x="2246026" y="4887626"/>
            <a:ext cx="174345" cy="2191602"/>
          </a:xfrm>
          <a:prstGeom prst="bentConnector4">
            <a:avLst>
              <a:gd name="adj1" fmla="val -131119"/>
              <a:gd name="adj2" fmla="val 5424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304800" y="4488296"/>
            <a:ext cx="0" cy="14079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2" name="Oval 111"/>
          <p:cNvSpPr/>
          <p:nvPr/>
        </p:nvSpPr>
        <p:spPr>
          <a:xfrm>
            <a:off x="5257800" y="1554024"/>
            <a:ext cx="1371600" cy="457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Bell MT" panose="02020503060305020303" pitchFamily="18" charset="0"/>
              </a:rPr>
              <a:t>Detail Entry</a:t>
            </a:r>
            <a:endParaRPr lang="en-US" sz="1100" dirty="0">
              <a:latin typeface="Bell MT" panose="02020503060305020303" pitchFamily="18" charset="0"/>
            </a:endParaRPr>
          </a:p>
        </p:txBody>
      </p:sp>
      <p:sp>
        <p:nvSpPr>
          <p:cNvPr id="113" name="Oval 112"/>
          <p:cNvSpPr/>
          <p:nvPr/>
        </p:nvSpPr>
        <p:spPr>
          <a:xfrm>
            <a:off x="5340927" y="2176319"/>
            <a:ext cx="1371600" cy="457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Bell MT" panose="02020503060305020303" pitchFamily="18" charset="0"/>
              </a:rPr>
              <a:t>Return Object</a:t>
            </a:r>
            <a:endParaRPr lang="en-US" sz="1100" dirty="0">
              <a:latin typeface="Bell MT" panose="02020503060305020303" pitchFamily="18" charset="0"/>
            </a:endParaRPr>
          </a:p>
        </p:txBody>
      </p:sp>
      <p:sp>
        <p:nvSpPr>
          <p:cNvPr id="114" name="Oval 113"/>
          <p:cNvSpPr/>
          <p:nvPr/>
        </p:nvSpPr>
        <p:spPr>
          <a:xfrm>
            <a:off x="5340927" y="2760515"/>
            <a:ext cx="1371600" cy="457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Bell MT" panose="02020503060305020303" pitchFamily="18" charset="0"/>
              </a:rPr>
              <a:t>Verification</a:t>
            </a:r>
            <a:endParaRPr lang="en-US" sz="1100" dirty="0">
              <a:latin typeface="Bell MT" panose="02020503060305020303" pitchFamily="18" charset="0"/>
            </a:endParaRPr>
          </a:p>
        </p:txBody>
      </p:sp>
      <p:sp>
        <p:nvSpPr>
          <p:cNvPr id="115" name="Oval 114"/>
          <p:cNvSpPr/>
          <p:nvPr/>
        </p:nvSpPr>
        <p:spPr>
          <a:xfrm>
            <a:off x="5340927" y="3449779"/>
            <a:ext cx="1371600" cy="457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ell MT" panose="02020503060305020303" pitchFamily="18" charset="0"/>
              </a:rPr>
              <a:t>Detail</a:t>
            </a:r>
            <a:endParaRPr lang="en-US" sz="1200" dirty="0">
              <a:latin typeface="Bell MT" panose="02020503060305020303" pitchFamily="18" charset="0"/>
            </a:endParaRPr>
          </a:p>
        </p:txBody>
      </p:sp>
      <p:sp>
        <p:nvSpPr>
          <p:cNvPr id="116" name="Oval 115"/>
          <p:cNvSpPr/>
          <p:nvPr/>
        </p:nvSpPr>
        <p:spPr>
          <a:xfrm>
            <a:off x="5347854" y="5943599"/>
            <a:ext cx="1371600" cy="457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ell MT" panose="02020503060305020303" pitchFamily="18" charset="0"/>
              </a:rPr>
              <a:t>Detail</a:t>
            </a:r>
            <a:endParaRPr lang="en-US" sz="1200" dirty="0">
              <a:latin typeface="Bell MT" panose="02020503060305020303" pitchFamily="18" charset="0"/>
            </a:endParaRPr>
          </a:p>
        </p:txBody>
      </p:sp>
      <p:sp>
        <p:nvSpPr>
          <p:cNvPr id="117" name="Oval 116"/>
          <p:cNvSpPr/>
          <p:nvPr/>
        </p:nvSpPr>
        <p:spPr>
          <a:xfrm>
            <a:off x="5340927" y="4075541"/>
            <a:ext cx="1371600" cy="457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Bell MT" panose="02020503060305020303" pitchFamily="18" charset="0"/>
              </a:rPr>
              <a:t>Fetch Entry</a:t>
            </a:r>
            <a:endParaRPr lang="en-US" sz="1100" dirty="0">
              <a:latin typeface="Bell MT" panose="02020503060305020303" pitchFamily="18" charset="0"/>
            </a:endParaRPr>
          </a:p>
        </p:txBody>
      </p:sp>
      <p:sp>
        <p:nvSpPr>
          <p:cNvPr id="118" name="Oval 117"/>
          <p:cNvSpPr/>
          <p:nvPr/>
        </p:nvSpPr>
        <p:spPr>
          <a:xfrm>
            <a:off x="5340927" y="4716316"/>
            <a:ext cx="1371600" cy="457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ell MT" panose="02020503060305020303" pitchFamily="18" charset="0"/>
              </a:rPr>
              <a:t>Detail</a:t>
            </a:r>
            <a:endParaRPr lang="en-US" sz="1200" dirty="0">
              <a:latin typeface="Bell MT" panose="02020503060305020303" pitchFamily="18" charset="0"/>
            </a:endParaRPr>
          </a:p>
        </p:txBody>
      </p:sp>
      <p:sp>
        <p:nvSpPr>
          <p:cNvPr id="119" name="Oval 118"/>
          <p:cNvSpPr/>
          <p:nvPr/>
        </p:nvSpPr>
        <p:spPr>
          <a:xfrm>
            <a:off x="5340927" y="5368635"/>
            <a:ext cx="1371600" cy="457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Bell MT" panose="02020503060305020303" pitchFamily="18" charset="0"/>
              </a:rPr>
              <a:t>Fetch Entry</a:t>
            </a:r>
            <a:endParaRPr lang="en-US" sz="1100" dirty="0">
              <a:latin typeface="Bell MT" panose="02020503060305020303" pitchFamily="18" charset="0"/>
            </a:endParaRPr>
          </a:p>
        </p:txBody>
      </p:sp>
      <p:cxnSp>
        <p:nvCxnSpPr>
          <p:cNvPr id="121" name="Straight Arrow Connector 120"/>
          <p:cNvCxnSpPr>
            <a:endCxn id="112" idx="2"/>
          </p:cNvCxnSpPr>
          <p:nvPr/>
        </p:nvCxnSpPr>
        <p:spPr>
          <a:xfrm>
            <a:off x="4724400" y="1782624"/>
            <a:ext cx="5334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4" name="Elbow Connector 123"/>
          <p:cNvCxnSpPr>
            <a:stCxn id="112" idx="7"/>
          </p:cNvCxnSpPr>
          <p:nvPr/>
        </p:nvCxnSpPr>
        <p:spPr>
          <a:xfrm rot="16200000" flipH="1">
            <a:off x="6492604" y="1556909"/>
            <a:ext cx="429491" cy="557633"/>
          </a:xfrm>
          <a:prstGeom prst="bentConnector4">
            <a:avLst>
              <a:gd name="adj1" fmla="val -17742"/>
              <a:gd name="adj2" fmla="val 6801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9" idx="1"/>
          </p:cNvCxnSpPr>
          <p:nvPr/>
        </p:nvCxnSpPr>
        <p:spPr>
          <a:xfrm flipH="1" flipV="1">
            <a:off x="6719454" y="2438399"/>
            <a:ext cx="214746" cy="173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4" name="Elbow Connector 133"/>
          <p:cNvCxnSpPr/>
          <p:nvPr/>
        </p:nvCxnSpPr>
        <p:spPr>
          <a:xfrm rot="10800000">
            <a:off x="4755573" y="2050471"/>
            <a:ext cx="585354" cy="35444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endCxn id="114" idx="2"/>
          </p:cNvCxnSpPr>
          <p:nvPr/>
        </p:nvCxnSpPr>
        <p:spPr>
          <a:xfrm>
            <a:off x="4755573" y="2989115"/>
            <a:ext cx="58535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5" name="Elbow Connector 154"/>
          <p:cNvCxnSpPr>
            <a:stCxn id="114" idx="4"/>
          </p:cNvCxnSpPr>
          <p:nvPr/>
        </p:nvCxnSpPr>
        <p:spPr>
          <a:xfrm rot="5400000" flipH="1" flipV="1">
            <a:off x="6276688" y="2553278"/>
            <a:ext cx="414477" cy="914400"/>
          </a:xfrm>
          <a:prstGeom prst="bentConnector4">
            <a:avLst>
              <a:gd name="adj1" fmla="val -28413"/>
              <a:gd name="adj2" fmla="val 875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9" name="Elbow Connector 158"/>
          <p:cNvCxnSpPr>
            <a:endCxn id="115" idx="6"/>
          </p:cNvCxnSpPr>
          <p:nvPr/>
        </p:nvCxnSpPr>
        <p:spPr>
          <a:xfrm rot="10800000" flipV="1">
            <a:off x="6712528" y="2912918"/>
            <a:ext cx="945573" cy="76546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2" name="Elbow Connector 161"/>
          <p:cNvCxnSpPr>
            <a:stCxn id="115" idx="2"/>
          </p:cNvCxnSpPr>
          <p:nvPr/>
        </p:nvCxnSpPr>
        <p:spPr>
          <a:xfrm rot="10800000">
            <a:off x="4755573" y="3125356"/>
            <a:ext cx="585354" cy="55302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7" name="Elbow Connector 166"/>
          <p:cNvCxnSpPr>
            <a:stCxn id="7" idx="0"/>
            <a:endCxn id="117" idx="1"/>
          </p:cNvCxnSpPr>
          <p:nvPr/>
        </p:nvCxnSpPr>
        <p:spPr>
          <a:xfrm rot="5400000" flipH="1" flipV="1">
            <a:off x="4668964" y="3581407"/>
            <a:ext cx="311739" cy="1433920"/>
          </a:xfrm>
          <a:prstGeom prst="bentConnector3">
            <a:avLst>
              <a:gd name="adj1" fmla="val 16369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a:stCxn id="117" idx="6"/>
          </p:cNvCxnSpPr>
          <p:nvPr/>
        </p:nvCxnSpPr>
        <p:spPr>
          <a:xfrm flipV="1">
            <a:off x="6712527" y="4298367"/>
            <a:ext cx="221673" cy="5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8" name="Elbow Connector 177"/>
          <p:cNvCxnSpPr>
            <a:stCxn id="10" idx="1"/>
            <a:endCxn id="118" idx="6"/>
          </p:cNvCxnSpPr>
          <p:nvPr/>
        </p:nvCxnSpPr>
        <p:spPr>
          <a:xfrm rot="10800000" flipV="1">
            <a:off x="6712528" y="4447309"/>
            <a:ext cx="221673" cy="49760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a:stCxn id="118" idx="2"/>
          </p:cNvCxnSpPr>
          <p:nvPr/>
        </p:nvCxnSpPr>
        <p:spPr>
          <a:xfrm flipH="1">
            <a:off x="4724400" y="4944917"/>
            <a:ext cx="616527" cy="25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p:nvPr/>
        </p:nvCxnSpPr>
        <p:spPr>
          <a:xfrm flipV="1">
            <a:off x="4724400" y="5597235"/>
            <a:ext cx="61652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8" name="Elbow Connector 187"/>
          <p:cNvCxnSpPr/>
          <p:nvPr/>
        </p:nvCxnSpPr>
        <p:spPr>
          <a:xfrm flipV="1">
            <a:off x="6428533" y="4916054"/>
            <a:ext cx="945573" cy="69272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8001000" y="4916054"/>
            <a:ext cx="0" cy="1256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4" name="Straight Arrow Connector 203"/>
          <p:cNvCxnSpPr>
            <a:endCxn id="116" idx="6"/>
          </p:cNvCxnSpPr>
          <p:nvPr/>
        </p:nvCxnSpPr>
        <p:spPr>
          <a:xfrm flipH="1">
            <a:off x="6719454" y="6172199"/>
            <a:ext cx="1281546"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 name="Elbow Connector 206"/>
          <p:cNvCxnSpPr>
            <a:stCxn id="116" idx="2"/>
          </p:cNvCxnSpPr>
          <p:nvPr/>
        </p:nvCxnSpPr>
        <p:spPr>
          <a:xfrm rot="10800000">
            <a:off x="4724400" y="5983428"/>
            <a:ext cx="623454" cy="18877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17" name="Content Placeholder 1"/>
          <p:cNvSpPr>
            <a:spLocks noGrp="1"/>
          </p:cNvSpPr>
          <p:nvPr>
            <p:ph sz="quarter" idx="13"/>
          </p:nvPr>
        </p:nvSpPr>
        <p:spPr>
          <a:xfrm>
            <a:off x="0" y="838200"/>
            <a:ext cx="9067799" cy="5852391"/>
          </a:xfrm>
        </p:spPr>
        <p:txBody>
          <a:bodyPr>
            <a:normAutofit/>
          </a:bodyPr>
          <a:lstStyle/>
          <a:p>
            <a:r>
              <a:rPr lang="en-US" sz="1400" dirty="0">
                <a:solidFill>
                  <a:schemeClr val="accent4">
                    <a:lumMod val="20000"/>
                    <a:lumOff val="80000"/>
                  </a:schemeClr>
                </a:solidFill>
                <a:latin typeface="Bell MT" panose="02020503060305020303" pitchFamily="18" charset="0"/>
              </a:rPr>
              <a:t>This is first level data flow diagram of a student panel. Student interacts with two databases namely, Student database and Lecture database</a:t>
            </a:r>
            <a:r>
              <a:rPr lang="en-US" sz="1200" dirty="0"/>
              <a:t>.</a:t>
            </a:r>
          </a:p>
          <a:p>
            <a:endParaRPr lang="en-US" sz="1200" dirty="0"/>
          </a:p>
        </p:txBody>
      </p:sp>
    </p:spTree>
    <p:extLst>
      <p:ext uri="{BB962C8B-B14F-4D97-AF65-F5344CB8AC3E}">
        <p14:creationId xmlns:p14="http://schemas.microsoft.com/office/powerpoint/2010/main" val="1492291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396</TotalTime>
  <Words>273</Words>
  <Application>Microsoft Office PowerPoint</Application>
  <PresentationFormat>On-screen Show (4:3)</PresentationFormat>
  <Paragraphs>55</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BlackTie</vt:lpstr>
      <vt:lpstr>DATA  FLOW  DIAGRAM (DFD’S)</vt:lpstr>
      <vt:lpstr>DFD LEVEL 0</vt:lpstr>
      <vt:lpstr>DFD Level 1</vt:lpstr>
      <vt:lpstr>DFD LEVEL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DFD LEVEL 0</dc:title>
  <dc:creator>Vikash</dc:creator>
  <cp:lastModifiedBy>Vikash</cp:lastModifiedBy>
  <cp:revision>23</cp:revision>
  <dcterms:created xsi:type="dcterms:W3CDTF">2019-02-10T13:49:23Z</dcterms:created>
  <dcterms:modified xsi:type="dcterms:W3CDTF">2019-02-10T21:27:26Z</dcterms:modified>
</cp:coreProperties>
</file>