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4" r:id="rId4"/>
    <p:sldId id="262" r:id="rId5"/>
    <p:sldId id="263"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p:scale>
          <a:sx n="76" d="100"/>
          <a:sy n="76" d="100"/>
        </p:scale>
        <p:origin x="-1194"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631C9-35D7-4E63-8517-044C36CD430B}" type="datetimeFigureOut">
              <a:rPr lang="en-US" smtClean="0"/>
              <a:t>2/18/2019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7133A6-B2B4-44AB-B7D0-79FC8739D863}" type="slidenum">
              <a:rPr lang="en-US" smtClean="0"/>
              <a:t>‹#›</a:t>
            </a:fld>
            <a:endParaRPr lang="en-US" dirty="0"/>
          </a:p>
        </p:txBody>
      </p:sp>
    </p:spTree>
    <p:extLst>
      <p:ext uri="{BB962C8B-B14F-4D97-AF65-F5344CB8AC3E}">
        <p14:creationId xmlns:p14="http://schemas.microsoft.com/office/powerpoint/2010/main" val="276605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133A6-B2B4-44AB-B7D0-79FC8739D863}" type="slidenum">
              <a:rPr lang="en-US" smtClean="0"/>
              <a:t>6</a:t>
            </a:fld>
            <a:endParaRPr lang="en-US" dirty="0"/>
          </a:p>
        </p:txBody>
      </p:sp>
    </p:spTree>
    <p:extLst>
      <p:ext uri="{BB962C8B-B14F-4D97-AF65-F5344CB8AC3E}">
        <p14:creationId xmlns:p14="http://schemas.microsoft.com/office/powerpoint/2010/main" val="146953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684B6C12-854E-475D-BD13-798E1853F98B}" type="datetimeFigureOut">
              <a:rPr lang="en-US" smtClean="0"/>
              <a:t>2/18/2019</a:t>
            </a:fld>
            <a:endParaRPr lang="en-US" dirty="0"/>
          </a:p>
        </p:txBody>
      </p:sp>
      <p:sp>
        <p:nvSpPr>
          <p:cNvPr id="17" name="Slide Number Placeholder 16"/>
          <p:cNvSpPr>
            <a:spLocks noGrp="1"/>
          </p:cNvSpPr>
          <p:nvPr>
            <p:ph type="sldNum" sz="quarter" idx="11"/>
          </p:nvPr>
        </p:nvSpPr>
        <p:spPr/>
        <p:txBody>
          <a:bodyPr/>
          <a:lstStyle/>
          <a:p>
            <a:fld id="{877A16D2-5B5D-44A3-B41D-C7D5A78AFF55}" type="slidenum">
              <a:rPr lang="en-US" smtClean="0"/>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7A16D2-5B5D-44A3-B41D-C7D5A78AFF5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7A16D2-5B5D-44A3-B41D-C7D5A78AFF55}" type="slidenum">
              <a:rPr lang="en-US" smtClean="0"/>
              <a:t>‹#›</a:t>
            </a:fld>
            <a:endParaRPr lang="en-US" dirty="0"/>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684B6C12-854E-475D-BD13-798E1853F98B}" type="datetimeFigureOut">
              <a:rPr lang="en-US" smtClean="0"/>
              <a:t>2/18/2019</a:t>
            </a:fld>
            <a:endParaRPr lang="en-US" dirty="0"/>
          </a:p>
        </p:txBody>
      </p:sp>
      <p:sp>
        <p:nvSpPr>
          <p:cNvPr id="12" name="Slide Number Placeholder 11"/>
          <p:cNvSpPr>
            <a:spLocks noGrp="1"/>
          </p:cNvSpPr>
          <p:nvPr>
            <p:ph type="sldNum" sz="quarter" idx="15"/>
          </p:nvPr>
        </p:nvSpPr>
        <p:spPr/>
        <p:txBody>
          <a:bodyPr/>
          <a:lstStyle/>
          <a:p>
            <a:fld id="{877A16D2-5B5D-44A3-B41D-C7D5A78AFF55}" type="slidenum">
              <a:rPr lang="en-US" smtClean="0"/>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14" name="Slide Number Placeholder 13"/>
          <p:cNvSpPr>
            <a:spLocks noGrp="1"/>
          </p:cNvSpPr>
          <p:nvPr>
            <p:ph type="sldNum" sz="quarter" idx="11"/>
          </p:nvPr>
        </p:nvSpPr>
        <p:spPr/>
        <p:txBody>
          <a:bodyPr/>
          <a:lstStyle/>
          <a:p>
            <a:fld id="{877A16D2-5B5D-44A3-B41D-C7D5A78AFF55}"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684B6C12-854E-475D-BD13-798E1853F98B}" type="datetimeFigureOut">
              <a:rPr lang="en-US" smtClean="0"/>
              <a:t>2/18/2019</a:t>
            </a:fld>
            <a:endParaRPr lang="en-US" dirty="0"/>
          </a:p>
        </p:txBody>
      </p:sp>
      <p:sp>
        <p:nvSpPr>
          <p:cNvPr id="12" name="Slide Number Placeholder 11"/>
          <p:cNvSpPr>
            <a:spLocks noGrp="1"/>
          </p:cNvSpPr>
          <p:nvPr>
            <p:ph type="sldNum" sz="quarter" idx="16"/>
          </p:nvPr>
        </p:nvSpPr>
        <p:spPr/>
        <p:txBody>
          <a:bodyPr/>
          <a:lstStyle/>
          <a:p>
            <a:fld id="{877A16D2-5B5D-44A3-B41D-C7D5A78AFF55}" type="slidenum">
              <a:rPr lang="en-US" smtClean="0"/>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684B6C12-854E-475D-BD13-798E1853F98B}" type="datetimeFigureOut">
              <a:rPr lang="en-US" smtClean="0"/>
              <a:t>2/18/2019</a:t>
            </a:fld>
            <a:endParaRPr lang="en-US" dirty="0"/>
          </a:p>
        </p:txBody>
      </p:sp>
      <p:sp>
        <p:nvSpPr>
          <p:cNvPr id="12" name="Slide Number Placeholder 11"/>
          <p:cNvSpPr>
            <a:spLocks noGrp="1"/>
          </p:cNvSpPr>
          <p:nvPr>
            <p:ph type="sldNum" sz="quarter" idx="17"/>
          </p:nvPr>
        </p:nvSpPr>
        <p:spPr/>
        <p:txBody>
          <a:bodyPr/>
          <a:lstStyle/>
          <a:p>
            <a:fld id="{877A16D2-5B5D-44A3-B41D-C7D5A78AFF55}" type="slidenum">
              <a:rPr lang="en-US" smtClean="0"/>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16" name="Slide Number Placeholder 15"/>
          <p:cNvSpPr>
            <a:spLocks noGrp="1"/>
          </p:cNvSpPr>
          <p:nvPr>
            <p:ph type="sldNum" sz="quarter" idx="11"/>
          </p:nvPr>
        </p:nvSpPr>
        <p:spPr/>
        <p:txBody>
          <a:bodyPr/>
          <a:lstStyle/>
          <a:p>
            <a:fld id="{877A16D2-5B5D-44A3-B41D-C7D5A78AFF55}"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8" name="Slide Number Placeholder 7"/>
          <p:cNvSpPr>
            <a:spLocks noGrp="1"/>
          </p:cNvSpPr>
          <p:nvPr>
            <p:ph type="sldNum" sz="quarter" idx="11"/>
          </p:nvPr>
        </p:nvSpPr>
        <p:spPr/>
        <p:txBody>
          <a:bodyPr/>
          <a:lstStyle/>
          <a:p>
            <a:fld id="{877A16D2-5B5D-44A3-B41D-C7D5A78AFF55}"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684B6C12-854E-475D-BD13-798E1853F98B}" type="datetimeFigureOut">
              <a:rPr lang="en-US" smtClean="0"/>
              <a:t>2/18/2019</a:t>
            </a:fld>
            <a:endParaRPr lang="en-US" dirty="0"/>
          </a:p>
        </p:txBody>
      </p:sp>
      <p:sp>
        <p:nvSpPr>
          <p:cNvPr id="19" name="Slide Number Placeholder 18"/>
          <p:cNvSpPr>
            <a:spLocks noGrp="1"/>
          </p:cNvSpPr>
          <p:nvPr>
            <p:ph type="sldNum" sz="quarter" idx="16"/>
          </p:nvPr>
        </p:nvSpPr>
        <p:spPr/>
        <p:txBody>
          <a:bodyPr/>
          <a:lstStyle/>
          <a:p>
            <a:fld id="{877A16D2-5B5D-44A3-B41D-C7D5A78AFF55}" type="slidenum">
              <a:rPr lang="en-US" smtClean="0"/>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684B6C12-854E-475D-BD13-798E1853F98B}" type="datetimeFigureOut">
              <a:rPr lang="en-US" smtClean="0"/>
              <a:t>2/18/2019</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877A16D2-5B5D-44A3-B41D-C7D5A78AFF55}" type="slidenum">
              <a:rPr lang="en-US" smtClean="0"/>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684B6C12-854E-475D-BD13-798E1853F98B}" type="datetimeFigureOut">
              <a:rPr lang="en-US" smtClean="0"/>
              <a:t>2/18/2019</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877A16D2-5B5D-44A3-B41D-C7D5A78AFF55}" type="slidenum">
              <a:rPr lang="en-US" smtClean="0"/>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657600"/>
            <a:ext cx="7010400" cy="2597590"/>
          </a:xfrm>
        </p:spPr>
        <p:txBody>
          <a:bodyPr>
            <a:normAutofit fontScale="85000" lnSpcReduction="10000"/>
          </a:bodyPr>
          <a:lstStyle/>
          <a:p>
            <a:r>
              <a:rPr lang="en-US" sz="2000" dirty="0">
                <a:solidFill>
                  <a:schemeClr val="tx1">
                    <a:lumMod val="95000"/>
                  </a:schemeClr>
                </a:solidFill>
                <a:latin typeface="Bell MT" panose="02020503060305020303" pitchFamily="18" charset="0"/>
              </a:rPr>
              <a:t>A Data Flow Diagram (DFD) is a graphical representation of the "flow" of data through an information system, modelling its process aspects. A DFD is often used as a preliminary step to create an overview of the system, which can later be elaborated. DFDs can also be used for the visualization of data processing (structured design).</a:t>
            </a:r>
          </a:p>
          <a:p>
            <a:endParaRPr lang="en-US" sz="2000" dirty="0" smtClean="0">
              <a:solidFill>
                <a:schemeClr val="tx1">
                  <a:lumMod val="95000"/>
                </a:schemeClr>
              </a:solidFill>
            </a:endParaRPr>
          </a:p>
          <a:p>
            <a:r>
              <a:rPr lang="en-US" sz="2000" dirty="0">
                <a:solidFill>
                  <a:schemeClr val="tx1">
                    <a:lumMod val="95000"/>
                  </a:schemeClr>
                </a:solidFill>
                <a:latin typeface="Bell MT" panose="02020503060305020303" pitchFamily="18" charset="0"/>
              </a:rPr>
              <a:t>A DFD shows what kind of information will be input to and output from the system, where the data will come from and go to, and where the data will be stored. It does not show information about the timing of process or information about whether processes will operate in sequence or in parallel</a:t>
            </a:r>
            <a:r>
              <a:rPr lang="en-US" sz="2000" dirty="0">
                <a:solidFill>
                  <a:schemeClr val="accent5">
                    <a:lumMod val="50000"/>
                  </a:schemeClr>
                </a:solidFill>
                <a:latin typeface="Bell MT" panose="02020503060305020303" pitchFamily="18" charset="0"/>
              </a:rPr>
              <a:t>.</a:t>
            </a:r>
          </a:p>
        </p:txBody>
      </p:sp>
      <p:sp>
        <p:nvSpPr>
          <p:cNvPr id="2" name="Title 1"/>
          <p:cNvSpPr>
            <a:spLocks noGrp="1"/>
          </p:cNvSpPr>
          <p:nvPr>
            <p:ph type="title"/>
          </p:nvPr>
        </p:nvSpPr>
        <p:spPr>
          <a:xfrm>
            <a:off x="685800" y="533400"/>
            <a:ext cx="7772400" cy="1219199"/>
          </a:xfrm>
        </p:spPr>
        <p:txBody>
          <a:bodyPr>
            <a:normAutofit/>
          </a:bodyPr>
          <a:lstStyle/>
          <a:p>
            <a:r>
              <a:rPr lang="en-US" sz="2800" dirty="0" smtClean="0">
                <a:latin typeface="Algerian" panose="04020705040A02060702" pitchFamily="82" charset="0"/>
              </a:rPr>
              <a:t>DATA  FLOW  DIAGRAM (</a:t>
            </a:r>
            <a:r>
              <a:rPr lang="en-US" sz="2800" dirty="0">
                <a:latin typeface="Algerian" panose="04020705040A02060702" pitchFamily="82" charset="0"/>
              </a:rPr>
              <a:t>DFD’S)</a:t>
            </a:r>
          </a:p>
        </p:txBody>
      </p:sp>
      <p:sp>
        <p:nvSpPr>
          <p:cNvPr id="4" name="Right Arrow 3"/>
          <p:cNvSpPr/>
          <p:nvPr/>
        </p:nvSpPr>
        <p:spPr>
          <a:xfrm>
            <a:off x="381000" y="5105400"/>
            <a:ext cx="685800" cy="39471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11990"/>
            <a:ext cx="712787" cy="37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46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533400" y="1563624"/>
            <a:ext cx="8229600" cy="5294376"/>
          </a:xfrm>
        </p:spPr>
        <p:txBody>
          <a:bodyPr/>
          <a:lstStyle/>
          <a:p>
            <a:r>
              <a:rPr lang="en-US" sz="1400" dirty="0">
                <a:solidFill>
                  <a:schemeClr val="accent5">
                    <a:lumMod val="20000"/>
                    <a:lumOff val="80000"/>
                  </a:schemeClr>
                </a:solidFill>
                <a:latin typeface="Bell MT" panose="02020503060305020303" pitchFamily="18" charset="0"/>
              </a:rPr>
              <a:t>Following is context free, DFD level Zero diagram of </a:t>
            </a:r>
            <a:r>
              <a:rPr lang="en-US" sz="1400" dirty="0" smtClean="0">
                <a:solidFill>
                  <a:schemeClr val="accent5">
                    <a:lumMod val="20000"/>
                    <a:lumOff val="80000"/>
                  </a:schemeClr>
                </a:solidFill>
                <a:latin typeface="Bell MT" panose="02020503060305020303" pitchFamily="18" charset="0"/>
              </a:rPr>
              <a:t>AUTOMATED TIMETABLE GENERATOR</a:t>
            </a:r>
            <a:endParaRPr lang="en-US" sz="1400" dirty="0">
              <a:solidFill>
                <a:schemeClr val="accent5">
                  <a:lumMod val="20000"/>
                  <a:lumOff val="80000"/>
                </a:schemeClr>
              </a:solidFill>
              <a:latin typeface="Bell MT" panose="02020503060305020303" pitchFamily="18" charset="0"/>
            </a:endParaRPr>
          </a:p>
          <a:p>
            <a:endParaRPr lang="en-US" dirty="0"/>
          </a:p>
        </p:txBody>
      </p:sp>
      <p:sp>
        <p:nvSpPr>
          <p:cNvPr id="2" name="Title 1"/>
          <p:cNvSpPr>
            <a:spLocks noGrp="1"/>
          </p:cNvSpPr>
          <p:nvPr>
            <p:ph type="title"/>
          </p:nvPr>
        </p:nvSpPr>
        <p:spPr>
          <a:xfrm>
            <a:off x="2514600" y="975360"/>
            <a:ext cx="4114800" cy="548640"/>
          </a:xfrm>
        </p:spPr>
        <p:txBody>
          <a:bodyPr>
            <a:normAutofit fontScale="90000"/>
          </a:bodyPr>
          <a:lstStyle/>
          <a:p>
            <a:r>
              <a:rPr lang="en-US" sz="3600" dirty="0" smtClean="0">
                <a:latin typeface="Algerian" panose="04020705040A02060702" pitchFamily="82" charset="0"/>
              </a:rPr>
              <a:t>DFD LEVEL 0</a:t>
            </a:r>
            <a:endParaRPr lang="en-US" sz="3600" dirty="0">
              <a:latin typeface="Algerian" panose="04020705040A02060702" pitchFamily="82" charset="0"/>
            </a:endParaRPr>
          </a:p>
        </p:txBody>
      </p:sp>
      <p:sp>
        <p:nvSpPr>
          <p:cNvPr id="3" name="Oval 2"/>
          <p:cNvSpPr/>
          <p:nvPr/>
        </p:nvSpPr>
        <p:spPr>
          <a:xfrm>
            <a:off x="3733800" y="3810000"/>
            <a:ext cx="1295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Timetable Management System</a:t>
            </a:r>
            <a:endParaRPr lang="en-US" sz="1050" dirty="0">
              <a:latin typeface="Bell MT" panose="02020503060305020303" pitchFamily="18" charset="0"/>
            </a:endParaRPr>
          </a:p>
        </p:txBody>
      </p:sp>
      <p:sp>
        <p:nvSpPr>
          <p:cNvPr id="6" name="Rounded Rectangle 5"/>
          <p:cNvSpPr/>
          <p:nvPr/>
        </p:nvSpPr>
        <p:spPr>
          <a:xfrm>
            <a:off x="3733800" y="24384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Timetable Management</a:t>
            </a:r>
            <a:endParaRPr lang="en-US" sz="1200" dirty="0">
              <a:latin typeface="Bell MT" panose="02020503060305020303" pitchFamily="18" charset="0"/>
            </a:endParaRPr>
          </a:p>
        </p:txBody>
      </p:sp>
      <p:sp>
        <p:nvSpPr>
          <p:cNvPr id="15" name="Rounded Rectangle 14"/>
          <p:cNvSpPr/>
          <p:nvPr/>
        </p:nvSpPr>
        <p:spPr>
          <a:xfrm>
            <a:off x="3733800" y="57912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Login Management</a:t>
            </a:r>
            <a:endParaRPr lang="en-US" sz="1200" dirty="0">
              <a:latin typeface="Bell MT" panose="02020503060305020303" pitchFamily="18" charset="0"/>
            </a:endParaRPr>
          </a:p>
        </p:txBody>
      </p:sp>
      <p:sp>
        <p:nvSpPr>
          <p:cNvPr id="16" name="Rounded Rectangle 15"/>
          <p:cNvSpPr/>
          <p:nvPr/>
        </p:nvSpPr>
        <p:spPr>
          <a:xfrm>
            <a:off x="6844430" y="32004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Room Management</a:t>
            </a:r>
            <a:endParaRPr lang="en-US" sz="1200" dirty="0">
              <a:latin typeface="Bell MT" panose="02020503060305020303" pitchFamily="18" charset="0"/>
            </a:endParaRPr>
          </a:p>
        </p:txBody>
      </p:sp>
      <p:sp>
        <p:nvSpPr>
          <p:cNvPr id="17" name="Rounded Rectangle 16"/>
          <p:cNvSpPr/>
          <p:nvPr/>
        </p:nvSpPr>
        <p:spPr>
          <a:xfrm>
            <a:off x="6844430" y="50292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System User Management</a:t>
            </a:r>
            <a:endParaRPr lang="en-US" sz="1200" dirty="0">
              <a:latin typeface="Bell MT" panose="02020503060305020303" pitchFamily="18" charset="0"/>
            </a:endParaRPr>
          </a:p>
        </p:txBody>
      </p:sp>
      <p:sp>
        <p:nvSpPr>
          <p:cNvPr id="18" name="Rounded Rectangle 17"/>
          <p:cNvSpPr/>
          <p:nvPr/>
        </p:nvSpPr>
        <p:spPr>
          <a:xfrm>
            <a:off x="1066800" y="50292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Subject Management</a:t>
            </a:r>
            <a:endParaRPr lang="en-US" sz="1200" dirty="0">
              <a:latin typeface="Bell MT" panose="02020503060305020303" pitchFamily="18" charset="0"/>
            </a:endParaRPr>
          </a:p>
        </p:txBody>
      </p:sp>
      <p:sp>
        <p:nvSpPr>
          <p:cNvPr id="20" name="Rounded Rectangle 19"/>
          <p:cNvSpPr/>
          <p:nvPr/>
        </p:nvSpPr>
        <p:spPr>
          <a:xfrm>
            <a:off x="1066800" y="32004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Faculty Management</a:t>
            </a:r>
            <a:endParaRPr lang="en-US" sz="1200" dirty="0">
              <a:latin typeface="Bell MT" panose="02020503060305020303" pitchFamily="18" charset="0"/>
            </a:endParaRPr>
          </a:p>
        </p:txBody>
      </p:sp>
      <p:cxnSp>
        <p:nvCxnSpPr>
          <p:cNvPr id="12" name="Straight Arrow Connector 11"/>
          <p:cNvCxnSpPr>
            <a:stCxn id="3" idx="7"/>
          </p:cNvCxnSpPr>
          <p:nvPr/>
        </p:nvCxnSpPr>
        <p:spPr>
          <a:xfrm flipV="1">
            <a:off x="4839493" y="3505200"/>
            <a:ext cx="1988236" cy="4833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 idx="5"/>
            <a:endCxn id="17" idx="1"/>
          </p:cNvCxnSpPr>
          <p:nvPr/>
        </p:nvCxnSpPr>
        <p:spPr>
          <a:xfrm>
            <a:off x="4839493" y="4850652"/>
            <a:ext cx="2004937" cy="4833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2"/>
            <a:endCxn id="3" idx="0"/>
          </p:cNvCxnSpPr>
          <p:nvPr/>
        </p:nvCxnSpPr>
        <p:spPr>
          <a:xfrm>
            <a:off x="4381500" y="3048000"/>
            <a:ext cx="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 idx="4"/>
            <a:endCxn id="15" idx="0"/>
          </p:cNvCxnSpPr>
          <p:nvPr/>
        </p:nvCxnSpPr>
        <p:spPr>
          <a:xfrm>
            <a:off x="4381500" y="5029200"/>
            <a:ext cx="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 idx="1"/>
          </p:cNvCxnSpPr>
          <p:nvPr/>
        </p:nvCxnSpPr>
        <p:spPr>
          <a:xfrm flipH="1" flipV="1">
            <a:off x="2362200" y="3522997"/>
            <a:ext cx="1561307" cy="46555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 idx="3"/>
            <a:endCxn id="18" idx="3"/>
          </p:cNvCxnSpPr>
          <p:nvPr/>
        </p:nvCxnSpPr>
        <p:spPr>
          <a:xfrm flipH="1">
            <a:off x="2362200" y="4850652"/>
            <a:ext cx="1561307" cy="4833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45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solidFill>
            <a:schemeClr val="bg1">
              <a:lumMod val="95000"/>
              <a:lumOff val="5000"/>
            </a:schemeClr>
          </a:solidFill>
          <a:ln>
            <a:solidFill>
              <a:srgbClr val="002060"/>
            </a:solidFill>
          </a:ln>
        </p:spPr>
        <p:txBody>
          <a:bodyPr>
            <a:normAutofit/>
          </a:bodyPr>
          <a:lstStyle/>
          <a:p>
            <a:pPr marL="342900" indent="-342900" algn="l">
              <a:buFont typeface="Wingdings" panose="05000000000000000000" pitchFamily="2" charset="2"/>
              <a:buChar char="Ø"/>
            </a:pPr>
            <a:r>
              <a:rPr lang="en-US" sz="2400" dirty="0" smtClean="0">
                <a:solidFill>
                  <a:schemeClr val="accent6">
                    <a:lumMod val="20000"/>
                    <a:lumOff val="80000"/>
                  </a:schemeClr>
                </a:solidFill>
                <a:latin typeface="Bell MT" panose="02020503060305020303" pitchFamily="18" charset="0"/>
              </a:rPr>
              <a:t>Managing all the Timetable.</a:t>
            </a:r>
          </a:p>
          <a:p>
            <a:pPr marL="342900" indent="-342900" algn="l">
              <a:buFont typeface="Wingdings" panose="05000000000000000000" pitchFamily="2" charset="2"/>
              <a:buChar char="Ø"/>
            </a:pPr>
            <a:r>
              <a:rPr lang="en-US" sz="2400" dirty="0" smtClean="0">
                <a:solidFill>
                  <a:schemeClr val="accent6">
                    <a:lumMod val="20000"/>
                    <a:lumOff val="80000"/>
                  </a:schemeClr>
                </a:solidFill>
                <a:latin typeface="Bell MT" panose="02020503060305020303" pitchFamily="18" charset="0"/>
              </a:rPr>
              <a:t>Managing all the Class.</a:t>
            </a:r>
          </a:p>
          <a:p>
            <a:pPr marL="342900" indent="-342900" algn="l">
              <a:buFont typeface="Wingdings" panose="05000000000000000000" pitchFamily="2" charset="2"/>
              <a:buChar char="Ø"/>
            </a:pPr>
            <a:r>
              <a:rPr lang="en-US" sz="2400" dirty="0" smtClean="0">
                <a:solidFill>
                  <a:schemeClr val="accent6">
                    <a:lumMod val="20000"/>
                    <a:lumOff val="80000"/>
                  </a:schemeClr>
                </a:solidFill>
                <a:latin typeface="Bell MT" panose="02020503060305020303" pitchFamily="18" charset="0"/>
              </a:rPr>
              <a:t>Managing all the Room.</a:t>
            </a:r>
          </a:p>
          <a:p>
            <a:pPr marL="342900" indent="-342900" algn="l">
              <a:buFont typeface="Wingdings" panose="05000000000000000000" pitchFamily="2" charset="2"/>
              <a:buChar char="Ø"/>
            </a:pPr>
            <a:r>
              <a:rPr lang="en-US" sz="2400" dirty="0" smtClean="0">
                <a:solidFill>
                  <a:schemeClr val="accent6">
                    <a:lumMod val="20000"/>
                    <a:lumOff val="80000"/>
                  </a:schemeClr>
                </a:solidFill>
                <a:latin typeface="Bell MT" panose="02020503060305020303" pitchFamily="18" charset="0"/>
              </a:rPr>
              <a:t>Managing all the Subject.</a:t>
            </a:r>
          </a:p>
          <a:p>
            <a:pPr marL="342900" indent="-342900" algn="l">
              <a:buFont typeface="Wingdings" panose="05000000000000000000" pitchFamily="2" charset="2"/>
              <a:buChar char="Ø"/>
            </a:pPr>
            <a:r>
              <a:rPr lang="en-US" sz="2400" dirty="0" smtClean="0">
                <a:solidFill>
                  <a:schemeClr val="accent6">
                    <a:lumMod val="20000"/>
                    <a:lumOff val="80000"/>
                  </a:schemeClr>
                </a:solidFill>
                <a:latin typeface="Bell MT" panose="02020503060305020303" pitchFamily="18" charset="0"/>
              </a:rPr>
              <a:t>Managing all the Faculty.</a:t>
            </a:r>
            <a:endParaRPr lang="en-US" sz="2400" dirty="0">
              <a:solidFill>
                <a:schemeClr val="accent6">
                  <a:lumMod val="20000"/>
                  <a:lumOff val="80000"/>
                </a:schemeClr>
              </a:solidFill>
              <a:latin typeface="Bell MT" panose="02020503060305020303" pitchFamily="18" charset="0"/>
            </a:endParaRPr>
          </a:p>
        </p:txBody>
      </p:sp>
      <p:sp>
        <p:nvSpPr>
          <p:cNvPr id="3" name="Title 2"/>
          <p:cNvSpPr>
            <a:spLocks noGrp="1"/>
          </p:cNvSpPr>
          <p:nvPr>
            <p:ph type="title"/>
          </p:nvPr>
        </p:nvSpPr>
        <p:spPr/>
        <p:txBody>
          <a:bodyPr/>
          <a:lstStyle/>
          <a:p>
            <a:r>
              <a:rPr lang="en-US" dirty="0" smtClean="0">
                <a:latin typeface="Algerian" panose="04020705040A02060702" pitchFamily="82" charset="0"/>
              </a:rPr>
              <a:t>Zero level data flow diagram</a:t>
            </a:r>
            <a:endParaRPr lang="en-US" dirty="0">
              <a:latin typeface="Algerian" panose="04020705040A02060702" pitchFamily="82" charset="0"/>
            </a:endParaRPr>
          </a:p>
        </p:txBody>
      </p:sp>
    </p:spTree>
    <p:extLst>
      <p:ext uri="{BB962C8B-B14F-4D97-AF65-F5344CB8AC3E}">
        <p14:creationId xmlns:p14="http://schemas.microsoft.com/office/powerpoint/2010/main" val="39020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latin typeface="Algerian" panose="04020705040A02060702" pitchFamily="82" charset="0"/>
              </a:rPr>
              <a:t>DFD LEVEL 1</a:t>
            </a:r>
            <a:endParaRPr lang="en-US" sz="3200" dirty="0">
              <a:latin typeface="Algerian" panose="04020705040A02060702" pitchFamily="82" charset="0"/>
            </a:endParaRPr>
          </a:p>
        </p:txBody>
      </p:sp>
      <p:sp>
        <p:nvSpPr>
          <p:cNvPr id="5" name="Oval 4"/>
          <p:cNvSpPr/>
          <p:nvPr/>
        </p:nvSpPr>
        <p:spPr>
          <a:xfrm>
            <a:off x="3886200" y="3124200"/>
            <a:ext cx="14478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Timetable Management System</a:t>
            </a:r>
            <a:endParaRPr lang="en-US" sz="1200" dirty="0">
              <a:latin typeface="Bell MT" panose="02020503060305020303" pitchFamily="18" charset="0"/>
            </a:endParaRPr>
          </a:p>
        </p:txBody>
      </p:sp>
      <p:sp>
        <p:nvSpPr>
          <p:cNvPr id="6" name="Rounded Rectangle 5"/>
          <p:cNvSpPr/>
          <p:nvPr/>
        </p:nvSpPr>
        <p:spPr>
          <a:xfrm>
            <a:off x="609600" y="22098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Timetable Management</a:t>
            </a:r>
            <a:endParaRPr lang="en-US" sz="1050" dirty="0">
              <a:latin typeface="Bell MT" panose="02020503060305020303" pitchFamily="18" charset="0"/>
            </a:endParaRPr>
          </a:p>
        </p:txBody>
      </p:sp>
      <p:sp>
        <p:nvSpPr>
          <p:cNvPr id="7" name="Rounded Rectangle 6"/>
          <p:cNvSpPr/>
          <p:nvPr/>
        </p:nvSpPr>
        <p:spPr>
          <a:xfrm>
            <a:off x="609600" y="2876550"/>
            <a:ext cx="17526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Faculty Management</a:t>
            </a:r>
            <a:endParaRPr lang="en-US" sz="1100" dirty="0">
              <a:latin typeface="Bell MT" panose="02020503060305020303" pitchFamily="18" charset="0"/>
            </a:endParaRPr>
          </a:p>
        </p:txBody>
      </p:sp>
      <p:sp>
        <p:nvSpPr>
          <p:cNvPr id="8" name="Rounded Rectangle 7"/>
          <p:cNvSpPr/>
          <p:nvPr/>
        </p:nvSpPr>
        <p:spPr>
          <a:xfrm>
            <a:off x="644568" y="3600450"/>
            <a:ext cx="17526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Room Management</a:t>
            </a:r>
            <a:endParaRPr lang="en-US" sz="1100" dirty="0">
              <a:latin typeface="Bell MT" panose="02020503060305020303" pitchFamily="18" charset="0"/>
            </a:endParaRPr>
          </a:p>
        </p:txBody>
      </p:sp>
      <p:sp>
        <p:nvSpPr>
          <p:cNvPr id="9" name="Rounded Rectangle 8"/>
          <p:cNvSpPr/>
          <p:nvPr/>
        </p:nvSpPr>
        <p:spPr>
          <a:xfrm>
            <a:off x="644568" y="4248150"/>
            <a:ext cx="17526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Subject Management</a:t>
            </a:r>
            <a:endParaRPr lang="en-US" sz="1100" dirty="0">
              <a:latin typeface="Bell MT" panose="02020503060305020303" pitchFamily="18" charset="0"/>
            </a:endParaRPr>
          </a:p>
        </p:txBody>
      </p:sp>
      <p:sp>
        <p:nvSpPr>
          <p:cNvPr id="10" name="Rounded Rectangle 9"/>
          <p:cNvSpPr/>
          <p:nvPr/>
        </p:nvSpPr>
        <p:spPr>
          <a:xfrm>
            <a:off x="644568" y="4895850"/>
            <a:ext cx="17526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Login Management</a:t>
            </a:r>
            <a:endParaRPr lang="en-US" sz="1100" dirty="0">
              <a:latin typeface="Bell MT" panose="02020503060305020303" pitchFamily="18" charset="0"/>
            </a:endParaRPr>
          </a:p>
        </p:txBody>
      </p:sp>
      <p:sp>
        <p:nvSpPr>
          <p:cNvPr id="11" name="Rounded Rectangle 10"/>
          <p:cNvSpPr/>
          <p:nvPr/>
        </p:nvSpPr>
        <p:spPr>
          <a:xfrm>
            <a:off x="644568" y="5543550"/>
            <a:ext cx="17526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System </a:t>
            </a:r>
            <a:r>
              <a:rPr lang="en-US" sz="1100" dirty="0">
                <a:latin typeface="Bell MT" panose="02020503060305020303" pitchFamily="18" charset="0"/>
              </a:rPr>
              <a:t>U</a:t>
            </a:r>
            <a:r>
              <a:rPr lang="en-US" sz="1100" dirty="0" smtClean="0">
                <a:latin typeface="Bell MT" panose="02020503060305020303" pitchFamily="18" charset="0"/>
              </a:rPr>
              <a:t>ser Management</a:t>
            </a:r>
            <a:endParaRPr lang="en-US" sz="1100" dirty="0">
              <a:latin typeface="Bell MT" panose="02020503060305020303" pitchFamily="18" charset="0"/>
            </a:endParaRPr>
          </a:p>
        </p:txBody>
      </p:sp>
      <p:sp>
        <p:nvSpPr>
          <p:cNvPr id="12" name="Rounded Rectangle 11"/>
          <p:cNvSpPr/>
          <p:nvPr/>
        </p:nvSpPr>
        <p:spPr>
          <a:xfrm>
            <a:off x="6781800" y="22098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Generate Timetable </a:t>
            </a:r>
            <a:r>
              <a:rPr lang="en-US" sz="1100" dirty="0">
                <a:latin typeface="Bell MT" panose="02020503060305020303" pitchFamily="18" charset="0"/>
              </a:rPr>
              <a:t>R</a:t>
            </a:r>
            <a:r>
              <a:rPr lang="en-US" sz="1100" dirty="0" smtClean="0">
                <a:latin typeface="Bell MT" panose="02020503060305020303" pitchFamily="18" charset="0"/>
              </a:rPr>
              <a:t>eport</a:t>
            </a:r>
            <a:endParaRPr lang="en-US" sz="1100" dirty="0">
              <a:latin typeface="Bell MT" panose="02020503060305020303" pitchFamily="18" charset="0"/>
            </a:endParaRPr>
          </a:p>
        </p:txBody>
      </p:sp>
      <p:sp>
        <p:nvSpPr>
          <p:cNvPr id="13" name="Rounded Rectangle 12"/>
          <p:cNvSpPr/>
          <p:nvPr/>
        </p:nvSpPr>
        <p:spPr>
          <a:xfrm>
            <a:off x="6781800" y="2894817"/>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Generate Faculty </a:t>
            </a:r>
            <a:r>
              <a:rPr lang="en-US" sz="1100" dirty="0">
                <a:latin typeface="Bell MT" panose="02020503060305020303" pitchFamily="18" charset="0"/>
              </a:rPr>
              <a:t>R</a:t>
            </a:r>
            <a:r>
              <a:rPr lang="en-US" sz="1100" dirty="0" smtClean="0">
                <a:latin typeface="Bell MT" panose="02020503060305020303" pitchFamily="18" charset="0"/>
              </a:rPr>
              <a:t>eport</a:t>
            </a:r>
            <a:endParaRPr lang="en-US" sz="1100" dirty="0">
              <a:latin typeface="Bell MT" panose="02020503060305020303" pitchFamily="18" charset="0"/>
            </a:endParaRPr>
          </a:p>
        </p:txBody>
      </p:sp>
      <p:sp>
        <p:nvSpPr>
          <p:cNvPr id="14" name="Rounded Rectangle 13"/>
          <p:cNvSpPr/>
          <p:nvPr/>
        </p:nvSpPr>
        <p:spPr>
          <a:xfrm>
            <a:off x="6803721" y="36195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Generate </a:t>
            </a:r>
            <a:r>
              <a:rPr lang="en-US" sz="1100" dirty="0">
                <a:latin typeface="Bell MT" panose="02020503060305020303" pitchFamily="18" charset="0"/>
              </a:rPr>
              <a:t>R</a:t>
            </a:r>
            <a:r>
              <a:rPr lang="en-US" sz="1100" dirty="0" smtClean="0">
                <a:latin typeface="Bell MT" panose="02020503060305020303" pitchFamily="18" charset="0"/>
              </a:rPr>
              <a:t>oom Report</a:t>
            </a:r>
            <a:endParaRPr lang="en-US" sz="1100" dirty="0">
              <a:latin typeface="Bell MT" panose="02020503060305020303" pitchFamily="18" charset="0"/>
            </a:endParaRPr>
          </a:p>
        </p:txBody>
      </p:sp>
      <p:sp>
        <p:nvSpPr>
          <p:cNvPr id="15" name="Rounded Rectangle 14"/>
          <p:cNvSpPr/>
          <p:nvPr/>
        </p:nvSpPr>
        <p:spPr>
          <a:xfrm>
            <a:off x="6803721" y="428625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Generate </a:t>
            </a:r>
            <a:r>
              <a:rPr lang="en-US" sz="1100" dirty="0">
                <a:latin typeface="Bell MT" panose="02020503060305020303" pitchFamily="18" charset="0"/>
              </a:rPr>
              <a:t>S</a:t>
            </a:r>
            <a:r>
              <a:rPr lang="en-US" sz="1100" dirty="0" smtClean="0">
                <a:latin typeface="Bell MT" panose="02020503060305020303" pitchFamily="18" charset="0"/>
              </a:rPr>
              <a:t>ubject Report</a:t>
            </a:r>
            <a:endParaRPr lang="en-US" sz="1100" dirty="0">
              <a:latin typeface="Bell MT" panose="02020503060305020303" pitchFamily="18" charset="0"/>
            </a:endParaRPr>
          </a:p>
        </p:txBody>
      </p:sp>
      <p:sp>
        <p:nvSpPr>
          <p:cNvPr id="16" name="Rounded Rectangle 15"/>
          <p:cNvSpPr/>
          <p:nvPr/>
        </p:nvSpPr>
        <p:spPr>
          <a:xfrm>
            <a:off x="6825642" y="489585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Check </a:t>
            </a:r>
            <a:r>
              <a:rPr lang="en-US" sz="1100" dirty="0">
                <a:latin typeface="Bell MT" panose="02020503060305020303" pitchFamily="18" charset="0"/>
              </a:rPr>
              <a:t>U</a:t>
            </a:r>
            <a:r>
              <a:rPr lang="en-US" sz="1100" dirty="0" smtClean="0">
                <a:latin typeface="Bell MT" panose="02020503060305020303" pitchFamily="18" charset="0"/>
              </a:rPr>
              <a:t>ser </a:t>
            </a:r>
            <a:r>
              <a:rPr lang="en-US" sz="1100" dirty="0">
                <a:latin typeface="Bell MT" panose="02020503060305020303" pitchFamily="18" charset="0"/>
              </a:rPr>
              <a:t>L</a:t>
            </a:r>
            <a:r>
              <a:rPr lang="en-US" sz="1100" dirty="0" smtClean="0">
                <a:latin typeface="Bell MT" panose="02020503060305020303" pitchFamily="18" charset="0"/>
              </a:rPr>
              <a:t>ogin Details</a:t>
            </a:r>
            <a:endParaRPr lang="en-US" sz="1100" dirty="0">
              <a:latin typeface="Bell MT" panose="02020503060305020303" pitchFamily="18" charset="0"/>
            </a:endParaRPr>
          </a:p>
        </p:txBody>
      </p:sp>
      <p:sp>
        <p:nvSpPr>
          <p:cNvPr id="17" name="Rounded Rectangle 16"/>
          <p:cNvSpPr/>
          <p:nvPr/>
        </p:nvSpPr>
        <p:spPr>
          <a:xfrm>
            <a:off x="6825642" y="554355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Generate System </a:t>
            </a:r>
            <a:r>
              <a:rPr lang="en-US" sz="1100" dirty="0">
                <a:latin typeface="Bell MT" panose="02020503060305020303" pitchFamily="18" charset="0"/>
              </a:rPr>
              <a:t>U</a:t>
            </a:r>
            <a:r>
              <a:rPr lang="en-US" sz="1100" dirty="0" smtClean="0">
                <a:latin typeface="Bell MT" panose="02020503060305020303" pitchFamily="18" charset="0"/>
              </a:rPr>
              <a:t>ser </a:t>
            </a:r>
            <a:r>
              <a:rPr lang="en-US" sz="1100" dirty="0">
                <a:latin typeface="Bell MT" panose="02020503060305020303" pitchFamily="18" charset="0"/>
              </a:rPr>
              <a:t>R</a:t>
            </a:r>
            <a:r>
              <a:rPr lang="en-US" sz="1100" dirty="0" smtClean="0">
                <a:latin typeface="Bell MT" panose="02020503060305020303" pitchFamily="18" charset="0"/>
              </a:rPr>
              <a:t>eport</a:t>
            </a:r>
            <a:endParaRPr lang="en-US" sz="1100" dirty="0">
              <a:latin typeface="Bell MT" panose="02020503060305020303" pitchFamily="18" charset="0"/>
            </a:endParaRPr>
          </a:p>
        </p:txBody>
      </p:sp>
      <p:cxnSp>
        <p:nvCxnSpPr>
          <p:cNvPr id="19" name="Straight Arrow Connector 18"/>
          <p:cNvCxnSpPr>
            <a:endCxn id="12" idx="1"/>
          </p:cNvCxnSpPr>
          <p:nvPr/>
        </p:nvCxnSpPr>
        <p:spPr>
          <a:xfrm flipV="1">
            <a:off x="4876800" y="2438400"/>
            <a:ext cx="1905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flipV="1">
            <a:off x="5334000" y="3123417"/>
            <a:ext cx="1447800" cy="477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14" idx="1"/>
          </p:cNvCxnSpPr>
          <p:nvPr/>
        </p:nvCxnSpPr>
        <p:spPr>
          <a:xfrm>
            <a:off x="5334000" y="3848100"/>
            <a:ext cx="14697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5" idx="1"/>
          </p:cNvCxnSpPr>
          <p:nvPr/>
        </p:nvCxnSpPr>
        <p:spPr>
          <a:xfrm>
            <a:off x="5334000" y="4095750"/>
            <a:ext cx="1469721"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5"/>
            <a:endCxn id="16" idx="1"/>
          </p:cNvCxnSpPr>
          <p:nvPr/>
        </p:nvCxnSpPr>
        <p:spPr>
          <a:xfrm>
            <a:off x="5121975" y="4359975"/>
            <a:ext cx="1703667" cy="764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7" idx="1"/>
          </p:cNvCxnSpPr>
          <p:nvPr/>
        </p:nvCxnSpPr>
        <p:spPr>
          <a:xfrm>
            <a:off x="4876800" y="4514850"/>
            <a:ext cx="1948842"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397168" y="2438400"/>
            <a:ext cx="1870032"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7" idx="3"/>
          </p:cNvCxnSpPr>
          <p:nvPr/>
        </p:nvCxnSpPr>
        <p:spPr>
          <a:xfrm>
            <a:off x="2362200" y="3124200"/>
            <a:ext cx="1524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5" idx="2"/>
          </p:cNvCxnSpPr>
          <p:nvPr/>
        </p:nvCxnSpPr>
        <p:spPr>
          <a:xfrm>
            <a:off x="2397168" y="3848100"/>
            <a:ext cx="1489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2397168" y="4095750"/>
            <a:ext cx="1489032"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0" idx="3"/>
            <a:endCxn id="5" idx="3"/>
          </p:cNvCxnSpPr>
          <p:nvPr/>
        </p:nvCxnSpPr>
        <p:spPr>
          <a:xfrm flipV="1">
            <a:off x="2397168" y="4359975"/>
            <a:ext cx="1701057" cy="783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397168" y="4514850"/>
            <a:ext cx="1870032"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18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algn="l"/>
            <a:r>
              <a:rPr lang="en-US" sz="2400" dirty="0" smtClean="0">
                <a:latin typeface="Bell MT" panose="02020503060305020303" pitchFamily="18" charset="0"/>
              </a:rPr>
              <a:t>Main entities and output of first level DFD:-</a:t>
            </a:r>
          </a:p>
          <a:p>
            <a:pPr marL="342900" indent="-342900" algn="l">
              <a:buFont typeface="Wingdings" panose="05000000000000000000" pitchFamily="2" charset="2"/>
              <a:buChar char="Ø"/>
            </a:pPr>
            <a:r>
              <a:rPr lang="en-US" sz="2400" dirty="0" smtClean="0">
                <a:latin typeface="Bell MT" panose="02020503060305020303" pitchFamily="18" charset="0"/>
              </a:rPr>
              <a:t>Processing timetable records and generate report of all the timetable.</a:t>
            </a:r>
          </a:p>
          <a:p>
            <a:pPr marL="342900" indent="-342900" algn="l">
              <a:buFont typeface="Wingdings" panose="05000000000000000000" pitchFamily="2" charset="2"/>
              <a:buChar char="Ø"/>
            </a:pPr>
            <a:r>
              <a:rPr lang="en-US" sz="2400" dirty="0" smtClean="0">
                <a:latin typeface="Bell MT" panose="02020503060305020303" pitchFamily="18" charset="0"/>
              </a:rPr>
              <a:t>Processing class records and generate report of all class..</a:t>
            </a:r>
            <a:endParaRPr lang="en-US" sz="2400" dirty="0">
              <a:latin typeface="Bell MT" panose="02020503060305020303" pitchFamily="18" charset="0"/>
            </a:endParaRPr>
          </a:p>
          <a:p>
            <a:pPr marL="342900" indent="-342900" algn="l">
              <a:buFont typeface="Wingdings" panose="05000000000000000000" pitchFamily="2" charset="2"/>
              <a:buChar char="Ø"/>
            </a:pPr>
            <a:r>
              <a:rPr lang="en-US" sz="2400" dirty="0">
                <a:latin typeface="Bell MT" panose="02020503060305020303" pitchFamily="18" charset="0"/>
              </a:rPr>
              <a:t>Processing </a:t>
            </a:r>
            <a:r>
              <a:rPr lang="en-US" sz="2400" dirty="0" smtClean="0">
                <a:latin typeface="Bell MT" panose="02020503060305020303" pitchFamily="18" charset="0"/>
              </a:rPr>
              <a:t>subject </a:t>
            </a:r>
            <a:r>
              <a:rPr lang="en-US" sz="2400" dirty="0">
                <a:latin typeface="Bell MT" panose="02020503060305020303" pitchFamily="18" charset="0"/>
              </a:rPr>
              <a:t>records and generate report of all </a:t>
            </a:r>
            <a:r>
              <a:rPr lang="en-US" sz="2400" dirty="0" smtClean="0">
                <a:latin typeface="Bell MT" panose="02020503060305020303" pitchFamily="18" charset="0"/>
              </a:rPr>
              <a:t>subject.</a:t>
            </a:r>
            <a:endParaRPr lang="en-US" sz="2400" dirty="0">
              <a:latin typeface="Bell MT" panose="02020503060305020303" pitchFamily="18" charset="0"/>
            </a:endParaRPr>
          </a:p>
          <a:p>
            <a:pPr marL="342900" indent="-342900" algn="l">
              <a:buFont typeface="Wingdings" panose="05000000000000000000" pitchFamily="2" charset="2"/>
              <a:buChar char="Ø"/>
            </a:pPr>
            <a:r>
              <a:rPr lang="en-US" sz="2400" dirty="0">
                <a:latin typeface="Bell MT" panose="02020503060305020303" pitchFamily="18" charset="0"/>
              </a:rPr>
              <a:t>Processing </a:t>
            </a:r>
            <a:r>
              <a:rPr lang="en-US" sz="2400" dirty="0" smtClean="0">
                <a:latin typeface="Bell MT" panose="02020503060305020303" pitchFamily="18" charset="0"/>
              </a:rPr>
              <a:t>faculty </a:t>
            </a:r>
            <a:r>
              <a:rPr lang="en-US" sz="2400" dirty="0">
                <a:latin typeface="Bell MT" panose="02020503060305020303" pitchFamily="18" charset="0"/>
              </a:rPr>
              <a:t>records and generate report of all </a:t>
            </a:r>
            <a:r>
              <a:rPr lang="en-US" sz="2400" dirty="0" smtClean="0">
                <a:latin typeface="Bell MT" panose="02020503060305020303" pitchFamily="18" charset="0"/>
              </a:rPr>
              <a:t>faculty.</a:t>
            </a:r>
            <a:endParaRPr lang="en-US" sz="2400" dirty="0">
              <a:latin typeface="Bell MT" panose="02020503060305020303" pitchFamily="18" charset="0"/>
            </a:endParaRPr>
          </a:p>
          <a:p>
            <a:pPr marL="342900" indent="-342900" algn="l">
              <a:buFont typeface="Wingdings" panose="05000000000000000000" pitchFamily="2" charset="2"/>
              <a:buChar char="Ø"/>
            </a:pPr>
            <a:endParaRPr lang="en-US" sz="2400" dirty="0" smtClean="0">
              <a:latin typeface="Bell MT" panose="02020503060305020303" pitchFamily="18" charset="0"/>
            </a:endParaRPr>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a:p>
        </p:txBody>
      </p:sp>
      <p:sp>
        <p:nvSpPr>
          <p:cNvPr id="3" name="Title 2"/>
          <p:cNvSpPr>
            <a:spLocks noGrp="1"/>
          </p:cNvSpPr>
          <p:nvPr>
            <p:ph type="title"/>
          </p:nvPr>
        </p:nvSpPr>
        <p:spPr/>
        <p:txBody>
          <a:bodyPr>
            <a:normAutofit/>
          </a:bodyPr>
          <a:lstStyle/>
          <a:p>
            <a:r>
              <a:rPr lang="en-US" sz="2000" dirty="0" smtClean="0">
                <a:latin typeface="Algerian" panose="04020705040A02060702" pitchFamily="82" charset="0"/>
              </a:rPr>
              <a:t>First level data flow diagram</a:t>
            </a:r>
            <a:endParaRPr lang="en-US" sz="2000" dirty="0">
              <a:latin typeface="Algerian" panose="04020705040A02060702" pitchFamily="82" charset="0"/>
            </a:endParaRPr>
          </a:p>
        </p:txBody>
      </p:sp>
    </p:spTree>
    <p:extLst>
      <p:ext uri="{BB962C8B-B14F-4D97-AF65-F5344CB8AC3E}">
        <p14:creationId xmlns:p14="http://schemas.microsoft.com/office/powerpoint/2010/main" val="268824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latin typeface="Algerian" panose="04020705040A02060702" pitchFamily="82" charset="0"/>
              </a:rPr>
              <a:t>DFD LEVEL </a:t>
            </a:r>
            <a:r>
              <a:rPr lang="en-US" sz="3200" dirty="0" smtClean="0">
                <a:latin typeface="Algerian" panose="04020705040A02060702" pitchFamily="82" charset="0"/>
              </a:rPr>
              <a:t>2</a:t>
            </a:r>
            <a:endParaRPr lang="en-US" sz="3200" dirty="0">
              <a:latin typeface="Algerian" panose="04020705040A02060702" pitchFamily="82" charset="0"/>
            </a:endParaRPr>
          </a:p>
        </p:txBody>
      </p:sp>
      <p:sp>
        <p:nvSpPr>
          <p:cNvPr id="4" name="Rectangle 3"/>
          <p:cNvSpPr/>
          <p:nvPr/>
        </p:nvSpPr>
        <p:spPr>
          <a:xfrm>
            <a:off x="876300" y="22098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ll MT" panose="02020503060305020303" pitchFamily="18" charset="0"/>
              </a:rPr>
              <a:t>Admin</a:t>
            </a:r>
            <a:endParaRPr lang="en-US" dirty="0">
              <a:latin typeface="Bell MT" panose="02020503060305020303" pitchFamily="18" charset="0"/>
            </a:endParaRPr>
          </a:p>
        </p:txBody>
      </p:sp>
      <p:sp>
        <p:nvSpPr>
          <p:cNvPr id="5" name="Oval 4"/>
          <p:cNvSpPr/>
          <p:nvPr/>
        </p:nvSpPr>
        <p:spPr>
          <a:xfrm>
            <a:off x="2971800" y="2139843"/>
            <a:ext cx="1143000" cy="831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Login to system</a:t>
            </a:r>
            <a:endParaRPr lang="en-US" sz="1200" dirty="0">
              <a:latin typeface="Bell MT" panose="02020503060305020303" pitchFamily="18" charset="0"/>
            </a:endParaRPr>
          </a:p>
        </p:txBody>
      </p:sp>
      <p:sp>
        <p:nvSpPr>
          <p:cNvPr id="6" name="Oval 5"/>
          <p:cNvSpPr/>
          <p:nvPr/>
        </p:nvSpPr>
        <p:spPr>
          <a:xfrm>
            <a:off x="2957708" y="3177957"/>
            <a:ext cx="1143000" cy="822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Check Credentials</a:t>
            </a:r>
            <a:endParaRPr lang="en-US" sz="1050" dirty="0">
              <a:latin typeface="Bell MT" panose="02020503060305020303" pitchFamily="18" charset="0"/>
            </a:endParaRPr>
          </a:p>
        </p:txBody>
      </p:sp>
      <p:sp>
        <p:nvSpPr>
          <p:cNvPr id="7" name="Oval 6"/>
          <p:cNvSpPr/>
          <p:nvPr/>
        </p:nvSpPr>
        <p:spPr>
          <a:xfrm>
            <a:off x="923795" y="3537141"/>
            <a:ext cx="1143000" cy="75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Forgot Password</a:t>
            </a:r>
            <a:endParaRPr lang="en-US" sz="1200" dirty="0">
              <a:latin typeface="Bell MT" panose="02020503060305020303" pitchFamily="18" charset="0"/>
            </a:endParaRPr>
          </a:p>
        </p:txBody>
      </p:sp>
      <p:sp>
        <p:nvSpPr>
          <p:cNvPr id="8" name="Oval 7"/>
          <p:cNvSpPr/>
          <p:nvPr/>
        </p:nvSpPr>
        <p:spPr>
          <a:xfrm>
            <a:off x="914400" y="4502637"/>
            <a:ext cx="1143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Send email to users</a:t>
            </a:r>
            <a:endParaRPr lang="en-US" sz="1100" dirty="0">
              <a:latin typeface="Bell MT" panose="02020503060305020303" pitchFamily="18" charset="0"/>
            </a:endParaRPr>
          </a:p>
        </p:txBody>
      </p:sp>
      <p:sp>
        <p:nvSpPr>
          <p:cNvPr id="9" name="Oval 8"/>
          <p:cNvSpPr/>
          <p:nvPr/>
        </p:nvSpPr>
        <p:spPr>
          <a:xfrm>
            <a:off x="4572000" y="2139843"/>
            <a:ext cx="1143000" cy="831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Check roles of access</a:t>
            </a:r>
            <a:endParaRPr lang="en-US" sz="1100" dirty="0">
              <a:latin typeface="Bell MT" panose="02020503060305020303" pitchFamily="18" charset="0"/>
            </a:endParaRPr>
          </a:p>
        </p:txBody>
      </p:sp>
      <p:sp>
        <p:nvSpPr>
          <p:cNvPr id="10" name="Content Placeholder 1"/>
          <p:cNvSpPr txBox="1">
            <a:spLocks/>
          </p:cNvSpPr>
          <p:nvPr/>
        </p:nvSpPr>
        <p:spPr>
          <a:xfrm>
            <a:off x="304800" y="2139843"/>
            <a:ext cx="8229600" cy="407517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endParaRPr lang="en-US" dirty="0"/>
          </a:p>
        </p:txBody>
      </p:sp>
      <p:sp>
        <p:nvSpPr>
          <p:cNvPr id="11" name="Oval 10"/>
          <p:cNvSpPr/>
          <p:nvPr/>
        </p:nvSpPr>
        <p:spPr>
          <a:xfrm>
            <a:off x="4572000" y="3212143"/>
            <a:ext cx="1143000" cy="822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Manage modules</a:t>
            </a:r>
            <a:endParaRPr lang="en-US" sz="1200" dirty="0">
              <a:latin typeface="Bell MT" panose="02020503060305020303" pitchFamily="18" charset="0"/>
            </a:endParaRPr>
          </a:p>
        </p:txBody>
      </p:sp>
      <p:sp>
        <p:nvSpPr>
          <p:cNvPr id="12" name="Rectangle 11"/>
          <p:cNvSpPr/>
          <p:nvPr/>
        </p:nvSpPr>
        <p:spPr>
          <a:xfrm>
            <a:off x="838200" y="5562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system admins</a:t>
            </a:r>
            <a:endParaRPr lang="en-US" sz="1050" dirty="0">
              <a:latin typeface="Bell MT" panose="02020503060305020303" pitchFamily="18" charset="0"/>
            </a:endParaRPr>
          </a:p>
        </p:txBody>
      </p:sp>
      <p:sp>
        <p:nvSpPr>
          <p:cNvPr id="13" name="Rectangle 12"/>
          <p:cNvSpPr/>
          <p:nvPr/>
        </p:nvSpPr>
        <p:spPr>
          <a:xfrm>
            <a:off x="2841320" y="5562600"/>
            <a:ext cx="15782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roles of users</a:t>
            </a:r>
            <a:endParaRPr lang="en-US" sz="1050" dirty="0">
              <a:latin typeface="Bell MT" panose="02020503060305020303" pitchFamily="18" charset="0"/>
            </a:endParaRPr>
          </a:p>
        </p:txBody>
      </p:sp>
      <p:sp>
        <p:nvSpPr>
          <p:cNvPr id="14" name="Rectangle 13"/>
          <p:cNvSpPr/>
          <p:nvPr/>
        </p:nvSpPr>
        <p:spPr>
          <a:xfrm>
            <a:off x="4781550" y="5562600"/>
            <a:ext cx="1562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user permission</a:t>
            </a:r>
            <a:endParaRPr lang="en-US" sz="1050" dirty="0">
              <a:latin typeface="Bell MT" panose="02020503060305020303" pitchFamily="18" charset="0"/>
            </a:endParaRPr>
          </a:p>
        </p:txBody>
      </p:sp>
      <p:sp>
        <p:nvSpPr>
          <p:cNvPr id="15" name="Rectangle 14"/>
          <p:cNvSpPr/>
          <p:nvPr/>
        </p:nvSpPr>
        <p:spPr>
          <a:xfrm>
            <a:off x="6790152" y="5562600"/>
            <a:ext cx="174424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report</a:t>
            </a:r>
            <a:endParaRPr lang="en-US" sz="1050" dirty="0">
              <a:latin typeface="Bell MT" panose="02020503060305020303" pitchFamily="18" charset="0"/>
            </a:endParaRPr>
          </a:p>
        </p:txBody>
      </p:sp>
      <p:sp>
        <p:nvSpPr>
          <p:cNvPr id="16" name="Rectangle 15"/>
          <p:cNvSpPr/>
          <p:nvPr/>
        </p:nvSpPr>
        <p:spPr>
          <a:xfrm>
            <a:off x="6781800" y="4953000"/>
            <a:ext cx="175259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room details</a:t>
            </a:r>
            <a:endParaRPr lang="en-US" sz="1050" dirty="0">
              <a:latin typeface="Bell MT" panose="02020503060305020303" pitchFamily="18" charset="0"/>
            </a:endParaRPr>
          </a:p>
        </p:txBody>
      </p:sp>
      <p:sp>
        <p:nvSpPr>
          <p:cNvPr id="17" name="Rectangle 16"/>
          <p:cNvSpPr/>
          <p:nvPr/>
        </p:nvSpPr>
        <p:spPr>
          <a:xfrm>
            <a:off x="6782843" y="4343400"/>
            <a:ext cx="175155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subject  details</a:t>
            </a:r>
            <a:endParaRPr lang="en-US" sz="1050" dirty="0">
              <a:latin typeface="Bell MT" panose="02020503060305020303" pitchFamily="18" charset="0"/>
            </a:endParaRPr>
          </a:p>
        </p:txBody>
      </p:sp>
      <p:sp>
        <p:nvSpPr>
          <p:cNvPr id="18" name="Rectangle 17"/>
          <p:cNvSpPr/>
          <p:nvPr/>
        </p:nvSpPr>
        <p:spPr>
          <a:xfrm>
            <a:off x="6790150" y="3771899"/>
            <a:ext cx="17442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student details</a:t>
            </a:r>
            <a:endParaRPr lang="en-US" sz="1050" dirty="0">
              <a:latin typeface="Bell MT" panose="02020503060305020303" pitchFamily="18" charset="0"/>
            </a:endParaRPr>
          </a:p>
        </p:txBody>
      </p:sp>
      <p:sp>
        <p:nvSpPr>
          <p:cNvPr id="19" name="Rectangle 18"/>
          <p:cNvSpPr/>
          <p:nvPr/>
        </p:nvSpPr>
        <p:spPr>
          <a:xfrm>
            <a:off x="6782844" y="3186831"/>
            <a:ext cx="175155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class details</a:t>
            </a:r>
            <a:endParaRPr lang="en-US" sz="1050" dirty="0">
              <a:latin typeface="Bell MT" panose="02020503060305020303" pitchFamily="18" charset="0"/>
            </a:endParaRPr>
          </a:p>
        </p:txBody>
      </p:sp>
      <p:sp>
        <p:nvSpPr>
          <p:cNvPr id="20" name="Rectangle 19"/>
          <p:cNvSpPr/>
          <p:nvPr/>
        </p:nvSpPr>
        <p:spPr>
          <a:xfrm>
            <a:off x="6783888" y="2601762"/>
            <a:ext cx="175051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attendance details</a:t>
            </a:r>
            <a:endParaRPr lang="en-US" sz="1050" dirty="0">
              <a:latin typeface="Bell MT" panose="02020503060305020303" pitchFamily="18" charset="0"/>
            </a:endParaRPr>
          </a:p>
        </p:txBody>
      </p:sp>
      <p:sp>
        <p:nvSpPr>
          <p:cNvPr id="21" name="Rectangle 20"/>
          <p:cNvSpPr/>
          <p:nvPr/>
        </p:nvSpPr>
        <p:spPr>
          <a:xfrm>
            <a:off x="6781800" y="1981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timetable details</a:t>
            </a:r>
            <a:endParaRPr lang="en-US" sz="1050" dirty="0">
              <a:latin typeface="Bell MT" panose="02020503060305020303" pitchFamily="18" charset="0"/>
            </a:endParaRPr>
          </a:p>
        </p:txBody>
      </p:sp>
      <p:cxnSp>
        <p:nvCxnSpPr>
          <p:cNvPr id="26" name="Straight Arrow Connector 25"/>
          <p:cNvCxnSpPr>
            <a:stCxn id="4" idx="2"/>
            <a:endCxn id="7" idx="0"/>
          </p:cNvCxnSpPr>
          <p:nvPr/>
        </p:nvCxnSpPr>
        <p:spPr>
          <a:xfrm>
            <a:off x="1485900" y="2971800"/>
            <a:ext cx="9395" cy="56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4"/>
            <a:endCxn id="8" idx="0"/>
          </p:cNvCxnSpPr>
          <p:nvPr/>
        </p:nvCxnSpPr>
        <p:spPr>
          <a:xfrm flipH="1">
            <a:off x="1485900" y="4291312"/>
            <a:ext cx="9395" cy="211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4"/>
            <a:endCxn id="6" idx="0"/>
          </p:cNvCxnSpPr>
          <p:nvPr/>
        </p:nvCxnSpPr>
        <p:spPr>
          <a:xfrm flipH="1">
            <a:off x="3529208" y="2971800"/>
            <a:ext cx="14092" cy="206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7"/>
          </p:cNvCxnSpPr>
          <p:nvPr/>
        </p:nvCxnSpPr>
        <p:spPr>
          <a:xfrm flipV="1">
            <a:off x="3933320" y="2743200"/>
            <a:ext cx="714880" cy="555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4"/>
            <a:endCxn id="11" idx="0"/>
          </p:cNvCxnSpPr>
          <p:nvPr/>
        </p:nvCxnSpPr>
        <p:spPr>
          <a:xfrm>
            <a:off x="5143500" y="2971800"/>
            <a:ext cx="0" cy="240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7"/>
            <a:endCxn id="19" idx="1"/>
          </p:cNvCxnSpPr>
          <p:nvPr/>
        </p:nvCxnSpPr>
        <p:spPr>
          <a:xfrm>
            <a:off x="5547612" y="3332601"/>
            <a:ext cx="1235232" cy="82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1" idx="6"/>
            <a:endCxn id="18" idx="1"/>
          </p:cNvCxnSpPr>
          <p:nvPr/>
        </p:nvCxnSpPr>
        <p:spPr>
          <a:xfrm>
            <a:off x="5715000" y="3623414"/>
            <a:ext cx="1075150" cy="377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1" idx="5"/>
          </p:cNvCxnSpPr>
          <p:nvPr/>
        </p:nvCxnSpPr>
        <p:spPr>
          <a:xfrm>
            <a:off x="5547612" y="3914227"/>
            <a:ext cx="1234188" cy="657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1" idx="7"/>
          </p:cNvCxnSpPr>
          <p:nvPr/>
        </p:nvCxnSpPr>
        <p:spPr>
          <a:xfrm flipV="1">
            <a:off x="5547612" y="2830362"/>
            <a:ext cx="1234188" cy="502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1" idx="1"/>
          </p:cNvCxnSpPr>
          <p:nvPr/>
        </p:nvCxnSpPr>
        <p:spPr>
          <a:xfrm flipV="1">
            <a:off x="5410200" y="2209800"/>
            <a:ext cx="1371600" cy="1002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410200" y="4034685"/>
            <a:ext cx="1371600" cy="1146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1" idx="4"/>
          </p:cNvCxnSpPr>
          <p:nvPr/>
        </p:nvCxnSpPr>
        <p:spPr>
          <a:xfrm>
            <a:off x="5143500" y="4034685"/>
            <a:ext cx="1638300" cy="1756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14" idx="0"/>
          </p:cNvCxnSpPr>
          <p:nvPr/>
        </p:nvCxnSpPr>
        <p:spPr>
          <a:xfrm>
            <a:off x="4953000" y="4000499"/>
            <a:ext cx="609600" cy="1562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1" idx="3"/>
            <a:endCxn id="13" idx="0"/>
          </p:cNvCxnSpPr>
          <p:nvPr/>
        </p:nvCxnSpPr>
        <p:spPr>
          <a:xfrm flipH="1">
            <a:off x="3630460" y="3914227"/>
            <a:ext cx="1108928" cy="1648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12" idx="0"/>
          </p:cNvCxnSpPr>
          <p:nvPr/>
        </p:nvCxnSpPr>
        <p:spPr>
          <a:xfrm flipH="1">
            <a:off x="1638300" y="3771900"/>
            <a:ext cx="3009900" cy="179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 idx="3"/>
            <a:endCxn id="5" idx="2"/>
          </p:cNvCxnSpPr>
          <p:nvPr/>
        </p:nvCxnSpPr>
        <p:spPr>
          <a:xfrm flipV="1">
            <a:off x="2095500" y="2555822"/>
            <a:ext cx="876300" cy="34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9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a:bodyPr>
          <a:lstStyle/>
          <a:p>
            <a:pPr marL="342900" indent="-342900" algn="l">
              <a:buFont typeface="Wingdings" panose="05000000000000000000" pitchFamily="2" charset="2"/>
              <a:buChar char="Ø"/>
            </a:pPr>
            <a:r>
              <a:rPr lang="en-US" sz="2400" dirty="0" smtClean="0">
                <a:latin typeface="Bell MT" panose="02020503060305020303" pitchFamily="18" charset="0"/>
              </a:rPr>
              <a:t>Admin logins to the system and manage all the functionalities of the timetable management system.</a:t>
            </a:r>
          </a:p>
          <a:p>
            <a:pPr marL="342900" indent="-342900" algn="l">
              <a:buFont typeface="Wingdings" panose="05000000000000000000" pitchFamily="2" charset="2"/>
              <a:buChar char="Ø"/>
            </a:pPr>
            <a:r>
              <a:rPr lang="en-US" sz="2400" dirty="0" smtClean="0">
                <a:latin typeface="Bell MT" panose="02020503060305020303" pitchFamily="18" charset="0"/>
              </a:rPr>
              <a:t>Admin can add, delete, modify, and view the records of Timetable, Class, Subject, Room, and Faculty.</a:t>
            </a:r>
          </a:p>
          <a:p>
            <a:pPr marL="342900" indent="-342900" algn="l">
              <a:buFont typeface="Wingdings" panose="05000000000000000000" pitchFamily="2" charset="2"/>
              <a:buChar char="Ø"/>
            </a:pPr>
            <a:r>
              <a:rPr lang="en-US" sz="2400" dirty="0" smtClean="0">
                <a:latin typeface="Bell MT" panose="02020503060305020303" pitchFamily="18" charset="0"/>
              </a:rPr>
              <a:t>Admin can also generate the reports of Timetable, Class, Room, Student, Subject, and Faculty.</a:t>
            </a:r>
          </a:p>
          <a:p>
            <a:pPr marL="342900" indent="-342900" algn="l">
              <a:buFont typeface="Wingdings" panose="05000000000000000000" pitchFamily="2" charset="2"/>
              <a:buChar char="Ø"/>
            </a:pPr>
            <a:r>
              <a:rPr lang="en-US" sz="2400" dirty="0" smtClean="0">
                <a:latin typeface="Bell MT" panose="02020503060305020303" pitchFamily="18" charset="0"/>
              </a:rPr>
              <a:t>Admin can search the details of Subject and Faculty.</a:t>
            </a:r>
          </a:p>
          <a:p>
            <a:pPr marL="342900" indent="-342900" algn="l">
              <a:buFont typeface="Wingdings" panose="05000000000000000000" pitchFamily="2" charset="2"/>
              <a:buChar char="Ø"/>
            </a:pPr>
            <a:r>
              <a:rPr lang="en-US" sz="2400" dirty="0" smtClean="0">
                <a:latin typeface="Bell MT" panose="02020503060305020303" pitchFamily="18" charset="0"/>
              </a:rPr>
              <a:t>Admin can apply different level of filters on report of Timetable.</a:t>
            </a:r>
          </a:p>
          <a:p>
            <a:pPr marL="342900" indent="-342900" algn="l">
              <a:buFont typeface="Wingdings" panose="05000000000000000000" pitchFamily="2" charset="2"/>
              <a:buChar char="Ø"/>
            </a:pPr>
            <a:r>
              <a:rPr lang="en-US" sz="2400" dirty="0" smtClean="0">
                <a:latin typeface="Bell MT" panose="02020503060305020303" pitchFamily="18" charset="0"/>
              </a:rPr>
              <a:t>Admin can tracks the detailed information of the Class, Student and Subject</a:t>
            </a:r>
            <a:r>
              <a:rPr lang="en-US" dirty="0" smtClean="0"/>
              <a:t>.</a:t>
            </a:r>
            <a:endParaRPr lang="en-US" dirty="0"/>
          </a:p>
        </p:txBody>
      </p:sp>
      <p:sp>
        <p:nvSpPr>
          <p:cNvPr id="2" name="Title 1"/>
          <p:cNvSpPr>
            <a:spLocks noGrp="1"/>
          </p:cNvSpPr>
          <p:nvPr>
            <p:ph type="title"/>
          </p:nvPr>
        </p:nvSpPr>
        <p:spPr/>
        <p:txBody>
          <a:bodyPr/>
          <a:lstStyle/>
          <a:p>
            <a:r>
              <a:rPr lang="en-US" dirty="0" smtClean="0">
                <a:latin typeface="Algerian" panose="04020705040A02060702" pitchFamily="82" charset="0"/>
              </a:rPr>
              <a:t>Second level data flow diagram</a:t>
            </a:r>
            <a:endParaRPr lang="en-US" dirty="0">
              <a:latin typeface="Algerian" panose="04020705040A02060702" pitchFamily="82" charset="0"/>
            </a:endParaRPr>
          </a:p>
        </p:txBody>
      </p:sp>
    </p:spTree>
    <p:extLst>
      <p:ext uri="{BB962C8B-B14F-4D97-AF65-F5344CB8AC3E}">
        <p14:creationId xmlns:p14="http://schemas.microsoft.com/office/powerpoint/2010/main" val="473044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510</TotalTime>
  <Words>439</Words>
  <Application>Microsoft Office PowerPoint</Application>
  <PresentationFormat>On-screen Show (4:3)</PresentationFormat>
  <Paragraphs>66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BlackTie</vt:lpstr>
      <vt:lpstr>DATA  FLOW  DIAGRAM (DFD’S)</vt:lpstr>
      <vt:lpstr>DFD LEVEL 0</vt:lpstr>
      <vt:lpstr>Zero level data flow diagram</vt:lpstr>
      <vt:lpstr>DFD LEVEL 1</vt:lpstr>
      <vt:lpstr>First level data flow diagram</vt:lpstr>
      <vt:lpstr>DFD LEVEL 2</vt:lpstr>
      <vt:lpstr>Second level data flow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 LEVEL 0</dc:title>
  <dc:creator>Vikash</dc:creator>
  <cp:lastModifiedBy>Vikash</cp:lastModifiedBy>
  <cp:revision>37</cp:revision>
  <dcterms:created xsi:type="dcterms:W3CDTF">2019-02-10T13:49:23Z</dcterms:created>
  <dcterms:modified xsi:type="dcterms:W3CDTF">2019-02-18T08:56:42Z</dcterms:modified>
</cp:coreProperties>
</file>