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p:scale>
          <a:sx n="76" d="100"/>
          <a:sy n="76" d="100"/>
        </p:scale>
        <p:origin x="-117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631C9-35D7-4E63-8517-044C36CD430B}" type="datetimeFigureOut">
              <a:rPr lang="en-US" smtClean="0"/>
              <a:t>2/18/2019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7133A6-B2B4-44AB-B7D0-79FC8739D863}" type="slidenum">
              <a:rPr lang="en-US" smtClean="0"/>
              <a:t>‹#›</a:t>
            </a:fld>
            <a:endParaRPr lang="en-US" dirty="0"/>
          </a:p>
        </p:txBody>
      </p:sp>
    </p:spTree>
    <p:extLst>
      <p:ext uri="{BB962C8B-B14F-4D97-AF65-F5344CB8AC3E}">
        <p14:creationId xmlns:p14="http://schemas.microsoft.com/office/powerpoint/2010/main" val="276605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133A6-B2B4-44AB-B7D0-79FC8739D863}" type="slidenum">
              <a:rPr lang="en-US" smtClean="0"/>
              <a:t>5</a:t>
            </a:fld>
            <a:endParaRPr lang="en-US" dirty="0"/>
          </a:p>
        </p:txBody>
      </p:sp>
    </p:spTree>
    <p:extLst>
      <p:ext uri="{BB962C8B-B14F-4D97-AF65-F5344CB8AC3E}">
        <p14:creationId xmlns:p14="http://schemas.microsoft.com/office/powerpoint/2010/main" val="146953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684B6C12-854E-475D-BD13-798E1853F98B}" type="datetimeFigureOut">
              <a:rPr lang="en-US" smtClean="0"/>
              <a:t>2/18/2019</a:t>
            </a:fld>
            <a:endParaRPr lang="en-US" dirty="0"/>
          </a:p>
        </p:txBody>
      </p:sp>
      <p:sp>
        <p:nvSpPr>
          <p:cNvPr id="17" name="Slide Number Placeholder 16"/>
          <p:cNvSpPr>
            <a:spLocks noGrp="1"/>
          </p:cNvSpPr>
          <p:nvPr>
            <p:ph type="sldNum" sz="quarter" idx="11"/>
          </p:nvPr>
        </p:nvSpPr>
        <p:spPr/>
        <p:txBody>
          <a:bodyPr/>
          <a:lstStyle/>
          <a:p>
            <a:fld id="{877A16D2-5B5D-44A3-B41D-C7D5A78AFF55}" type="slidenum">
              <a:rPr lang="en-US" smtClean="0"/>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7A16D2-5B5D-44A3-B41D-C7D5A78AFF5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7A16D2-5B5D-44A3-B41D-C7D5A78AFF55}" type="slidenum">
              <a:rPr lang="en-US" smtClean="0"/>
              <a:t>‹#›</a:t>
            </a:fld>
            <a:endParaRPr lang="en-US" dirty="0"/>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684B6C12-854E-475D-BD13-798E1853F98B}" type="datetimeFigureOut">
              <a:rPr lang="en-US" smtClean="0"/>
              <a:t>2/18/2019</a:t>
            </a:fld>
            <a:endParaRPr lang="en-US" dirty="0"/>
          </a:p>
        </p:txBody>
      </p:sp>
      <p:sp>
        <p:nvSpPr>
          <p:cNvPr id="12" name="Slide Number Placeholder 11"/>
          <p:cNvSpPr>
            <a:spLocks noGrp="1"/>
          </p:cNvSpPr>
          <p:nvPr>
            <p:ph type="sldNum" sz="quarter" idx="15"/>
          </p:nvPr>
        </p:nvSpPr>
        <p:spPr/>
        <p:txBody>
          <a:bodyPr/>
          <a:lstStyle/>
          <a:p>
            <a:fld id="{877A16D2-5B5D-44A3-B41D-C7D5A78AFF55}" type="slidenum">
              <a:rPr lang="en-US" smtClean="0"/>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14" name="Slide Number Placeholder 13"/>
          <p:cNvSpPr>
            <a:spLocks noGrp="1"/>
          </p:cNvSpPr>
          <p:nvPr>
            <p:ph type="sldNum" sz="quarter" idx="11"/>
          </p:nvPr>
        </p:nvSpPr>
        <p:spPr/>
        <p:txBody>
          <a:bodyPr/>
          <a:lstStyle/>
          <a:p>
            <a:fld id="{877A16D2-5B5D-44A3-B41D-C7D5A78AFF55}"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684B6C12-854E-475D-BD13-798E1853F98B}" type="datetimeFigureOut">
              <a:rPr lang="en-US" smtClean="0"/>
              <a:t>2/18/2019</a:t>
            </a:fld>
            <a:endParaRPr lang="en-US" dirty="0"/>
          </a:p>
        </p:txBody>
      </p:sp>
      <p:sp>
        <p:nvSpPr>
          <p:cNvPr id="12" name="Slide Number Placeholder 11"/>
          <p:cNvSpPr>
            <a:spLocks noGrp="1"/>
          </p:cNvSpPr>
          <p:nvPr>
            <p:ph type="sldNum" sz="quarter" idx="16"/>
          </p:nvPr>
        </p:nvSpPr>
        <p:spPr/>
        <p:txBody>
          <a:bodyPr/>
          <a:lstStyle/>
          <a:p>
            <a:fld id="{877A16D2-5B5D-44A3-B41D-C7D5A78AFF55}" type="slidenum">
              <a:rPr lang="en-US" smtClean="0"/>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684B6C12-854E-475D-BD13-798E1853F98B}" type="datetimeFigureOut">
              <a:rPr lang="en-US" smtClean="0"/>
              <a:t>2/18/2019</a:t>
            </a:fld>
            <a:endParaRPr lang="en-US" dirty="0"/>
          </a:p>
        </p:txBody>
      </p:sp>
      <p:sp>
        <p:nvSpPr>
          <p:cNvPr id="12" name="Slide Number Placeholder 11"/>
          <p:cNvSpPr>
            <a:spLocks noGrp="1"/>
          </p:cNvSpPr>
          <p:nvPr>
            <p:ph type="sldNum" sz="quarter" idx="17"/>
          </p:nvPr>
        </p:nvSpPr>
        <p:spPr/>
        <p:txBody>
          <a:bodyPr/>
          <a:lstStyle/>
          <a:p>
            <a:fld id="{877A16D2-5B5D-44A3-B41D-C7D5A78AFF55}" type="slidenum">
              <a:rPr lang="en-US" smtClean="0"/>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16" name="Slide Number Placeholder 15"/>
          <p:cNvSpPr>
            <a:spLocks noGrp="1"/>
          </p:cNvSpPr>
          <p:nvPr>
            <p:ph type="sldNum" sz="quarter" idx="11"/>
          </p:nvPr>
        </p:nvSpPr>
        <p:spPr/>
        <p:txBody>
          <a:bodyPr/>
          <a:lstStyle/>
          <a:p>
            <a:fld id="{877A16D2-5B5D-44A3-B41D-C7D5A78AFF55}"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84B6C12-854E-475D-BD13-798E1853F98B}" type="datetimeFigureOut">
              <a:rPr lang="en-US" smtClean="0"/>
              <a:t>2/18/2019</a:t>
            </a:fld>
            <a:endParaRPr lang="en-US" dirty="0"/>
          </a:p>
        </p:txBody>
      </p:sp>
      <p:sp>
        <p:nvSpPr>
          <p:cNvPr id="8" name="Slide Number Placeholder 7"/>
          <p:cNvSpPr>
            <a:spLocks noGrp="1"/>
          </p:cNvSpPr>
          <p:nvPr>
            <p:ph type="sldNum" sz="quarter" idx="11"/>
          </p:nvPr>
        </p:nvSpPr>
        <p:spPr/>
        <p:txBody>
          <a:bodyPr/>
          <a:lstStyle/>
          <a:p>
            <a:fld id="{877A16D2-5B5D-44A3-B41D-C7D5A78AFF55}"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684B6C12-854E-475D-BD13-798E1853F98B}" type="datetimeFigureOut">
              <a:rPr lang="en-US" smtClean="0"/>
              <a:t>2/18/2019</a:t>
            </a:fld>
            <a:endParaRPr lang="en-US" dirty="0"/>
          </a:p>
        </p:txBody>
      </p:sp>
      <p:sp>
        <p:nvSpPr>
          <p:cNvPr id="19" name="Slide Number Placeholder 18"/>
          <p:cNvSpPr>
            <a:spLocks noGrp="1"/>
          </p:cNvSpPr>
          <p:nvPr>
            <p:ph type="sldNum" sz="quarter" idx="16"/>
          </p:nvPr>
        </p:nvSpPr>
        <p:spPr/>
        <p:txBody>
          <a:bodyPr/>
          <a:lstStyle/>
          <a:p>
            <a:fld id="{877A16D2-5B5D-44A3-B41D-C7D5A78AFF55}" type="slidenum">
              <a:rPr lang="en-US" smtClean="0"/>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684B6C12-854E-475D-BD13-798E1853F98B}" type="datetimeFigureOut">
              <a:rPr lang="en-US" smtClean="0"/>
              <a:t>2/18/2019</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877A16D2-5B5D-44A3-B41D-C7D5A78AFF55}" type="slidenum">
              <a:rPr lang="en-US" smtClean="0"/>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684B6C12-854E-475D-BD13-798E1853F98B}" type="datetimeFigureOut">
              <a:rPr lang="en-US" smtClean="0"/>
              <a:t>2/18/2019</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877A16D2-5B5D-44A3-B41D-C7D5A78AFF55}" type="slidenum">
              <a:rPr lang="en-US" smtClean="0"/>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657600"/>
            <a:ext cx="7010400" cy="2597590"/>
          </a:xfrm>
        </p:spPr>
        <p:txBody>
          <a:bodyPr>
            <a:normAutofit fontScale="85000" lnSpcReduction="10000"/>
          </a:bodyPr>
          <a:lstStyle/>
          <a:p>
            <a:r>
              <a:rPr lang="en-US" sz="2000" dirty="0">
                <a:solidFill>
                  <a:schemeClr val="tx1">
                    <a:lumMod val="95000"/>
                  </a:schemeClr>
                </a:solidFill>
                <a:latin typeface="Bell MT" panose="02020503060305020303" pitchFamily="18" charset="0"/>
              </a:rPr>
              <a:t>A Data Flow Diagram (DFD) is a graphical representation of the "flow" of data through an information system, modelling its process aspects. A DFD is often used as a preliminary step to create an overview of the system, which can later be elaborated. DFDs can also be used for the visualization of data processing (structured design).</a:t>
            </a:r>
          </a:p>
          <a:p>
            <a:endParaRPr lang="en-US" sz="2000" dirty="0" smtClean="0">
              <a:solidFill>
                <a:schemeClr val="tx1">
                  <a:lumMod val="95000"/>
                </a:schemeClr>
              </a:solidFill>
            </a:endParaRPr>
          </a:p>
          <a:p>
            <a:r>
              <a:rPr lang="en-US" sz="2000" dirty="0">
                <a:solidFill>
                  <a:schemeClr val="tx1">
                    <a:lumMod val="95000"/>
                  </a:schemeClr>
                </a:solidFill>
                <a:latin typeface="Bell MT" panose="02020503060305020303" pitchFamily="18" charset="0"/>
              </a:rPr>
              <a:t>A DFD shows what kind of information will be input to and output from the system, where the data will come from and go to, and where the data will be stored. It does not show information about the timing of process or information about whether processes will operate in sequence or in parallel</a:t>
            </a:r>
            <a:r>
              <a:rPr lang="en-US" sz="2000" dirty="0">
                <a:solidFill>
                  <a:schemeClr val="accent5">
                    <a:lumMod val="50000"/>
                  </a:schemeClr>
                </a:solidFill>
                <a:latin typeface="Bell MT" panose="02020503060305020303" pitchFamily="18" charset="0"/>
              </a:rPr>
              <a:t>.</a:t>
            </a:r>
          </a:p>
        </p:txBody>
      </p:sp>
      <p:sp>
        <p:nvSpPr>
          <p:cNvPr id="2" name="Title 1"/>
          <p:cNvSpPr>
            <a:spLocks noGrp="1"/>
          </p:cNvSpPr>
          <p:nvPr>
            <p:ph type="title"/>
          </p:nvPr>
        </p:nvSpPr>
        <p:spPr>
          <a:xfrm>
            <a:off x="685800" y="533400"/>
            <a:ext cx="7772400" cy="1219199"/>
          </a:xfrm>
        </p:spPr>
        <p:txBody>
          <a:bodyPr>
            <a:normAutofit/>
          </a:bodyPr>
          <a:lstStyle/>
          <a:p>
            <a:r>
              <a:rPr lang="en-US" sz="2800" dirty="0" smtClean="0">
                <a:latin typeface="Algerian" panose="04020705040A02060702" pitchFamily="82" charset="0"/>
              </a:rPr>
              <a:t>DATA  FLOW  DIAGRAM (</a:t>
            </a:r>
            <a:r>
              <a:rPr lang="en-US" sz="2800" dirty="0">
                <a:latin typeface="Algerian" panose="04020705040A02060702" pitchFamily="82" charset="0"/>
              </a:rPr>
              <a:t>DFD’S)</a:t>
            </a:r>
          </a:p>
        </p:txBody>
      </p:sp>
      <p:sp>
        <p:nvSpPr>
          <p:cNvPr id="4" name="Right Arrow 3"/>
          <p:cNvSpPr/>
          <p:nvPr/>
        </p:nvSpPr>
        <p:spPr>
          <a:xfrm>
            <a:off x="381000" y="5105400"/>
            <a:ext cx="685800" cy="39471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11990"/>
            <a:ext cx="712787" cy="37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46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sz="2400" dirty="0">
                <a:solidFill>
                  <a:schemeClr val="accent5">
                    <a:lumMod val="20000"/>
                    <a:lumOff val="80000"/>
                  </a:schemeClr>
                </a:solidFill>
                <a:latin typeface="Bell MT" panose="02020503060305020303" pitchFamily="18" charset="0"/>
              </a:rPr>
              <a:t>Following is context free, DFD level Zero diagram of </a:t>
            </a:r>
            <a:r>
              <a:rPr lang="en-US" sz="2400" dirty="0" smtClean="0">
                <a:solidFill>
                  <a:schemeClr val="accent5">
                    <a:lumMod val="20000"/>
                    <a:lumOff val="80000"/>
                  </a:schemeClr>
                </a:solidFill>
                <a:latin typeface="Bell MT" panose="02020503060305020303" pitchFamily="18" charset="0"/>
              </a:rPr>
              <a:t>AUTOMATED TIMETABLE GENERATOR</a:t>
            </a:r>
            <a:endParaRPr lang="en-US" sz="2400" dirty="0">
              <a:solidFill>
                <a:schemeClr val="accent5">
                  <a:lumMod val="20000"/>
                  <a:lumOff val="80000"/>
                </a:schemeClr>
              </a:solidFill>
              <a:latin typeface="Bell MT" panose="02020503060305020303" pitchFamily="18" charset="0"/>
            </a:endParaRPr>
          </a:p>
          <a:p>
            <a:endParaRPr lang="en-US" dirty="0"/>
          </a:p>
        </p:txBody>
      </p:sp>
      <p:sp>
        <p:nvSpPr>
          <p:cNvPr id="2" name="Title 1"/>
          <p:cNvSpPr>
            <a:spLocks noGrp="1"/>
          </p:cNvSpPr>
          <p:nvPr>
            <p:ph type="title"/>
          </p:nvPr>
        </p:nvSpPr>
        <p:spPr/>
        <p:txBody>
          <a:bodyPr>
            <a:normAutofit/>
          </a:bodyPr>
          <a:lstStyle/>
          <a:p>
            <a:r>
              <a:rPr lang="en-US" sz="3600" dirty="0" smtClean="0">
                <a:latin typeface="Algerian" panose="04020705040A02060702" pitchFamily="82" charset="0"/>
              </a:rPr>
              <a:t>DFD LEVEL 0</a:t>
            </a:r>
            <a:endParaRPr lang="en-US" sz="3600" dirty="0">
              <a:latin typeface="Algerian" panose="04020705040A02060702" pitchFamily="82" charset="0"/>
            </a:endParaRPr>
          </a:p>
        </p:txBody>
      </p:sp>
      <p:sp>
        <p:nvSpPr>
          <p:cNvPr id="5" name="Rectangle 4"/>
          <p:cNvSpPr/>
          <p:nvPr/>
        </p:nvSpPr>
        <p:spPr>
          <a:xfrm>
            <a:off x="1295400" y="30480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Faculty</a:t>
            </a:r>
            <a:endParaRPr lang="en-US" dirty="0"/>
          </a:p>
        </p:txBody>
      </p:sp>
      <p:cxnSp>
        <p:nvCxnSpPr>
          <p:cNvPr id="7" name="Straight Arrow Connector 6"/>
          <p:cNvCxnSpPr/>
          <p:nvPr/>
        </p:nvCxnSpPr>
        <p:spPr>
          <a:xfrm>
            <a:off x="2590800" y="3505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429000" y="3061855"/>
            <a:ext cx="2057400" cy="900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Automated Timetable Generator</a:t>
            </a:r>
            <a:endParaRPr lang="en-US" dirty="0"/>
          </a:p>
        </p:txBody>
      </p:sp>
      <p:cxnSp>
        <p:nvCxnSpPr>
          <p:cNvPr id="10" name="Straight Arrow Connector 9"/>
          <p:cNvCxnSpPr/>
          <p:nvPr/>
        </p:nvCxnSpPr>
        <p:spPr>
          <a:xfrm>
            <a:off x="5486400" y="35052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00800" y="3061855"/>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cxnSp>
        <p:nvCxnSpPr>
          <p:cNvPr id="13" name="Straight Arrow Connector 12"/>
          <p:cNvCxnSpPr/>
          <p:nvPr/>
        </p:nvCxnSpPr>
        <p:spPr>
          <a:xfrm>
            <a:off x="4457700" y="3976255"/>
            <a:ext cx="0" cy="748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86200" y="47244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Tree>
    <p:extLst>
      <p:ext uri="{BB962C8B-B14F-4D97-AF65-F5344CB8AC3E}">
        <p14:creationId xmlns:p14="http://schemas.microsoft.com/office/powerpoint/2010/main" val="168945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447800"/>
            <a:ext cx="9144000" cy="5410200"/>
          </a:xfrm>
        </p:spPr>
        <p:txBody>
          <a:bodyPr/>
          <a:lstStyle/>
          <a:p>
            <a:r>
              <a:rPr lang="en-US" sz="2000" dirty="0">
                <a:solidFill>
                  <a:schemeClr val="accent4">
                    <a:lumMod val="20000"/>
                    <a:lumOff val="80000"/>
                  </a:schemeClr>
                </a:solidFill>
                <a:latin typeface="Bell MT" panose="02020503060305020303" pitchFamily="18" charset="0"/>
              </a:rPr>
              <a:t>This is first level data flow diagram of a </a:t>
            </a:r>
            <a:r>
              <a:rPr lang="en-US" dirty="0" smtClean="0">
                <a:solidFill>
                  <a:schemeClr val="accent4">
                    <a:lumMod val="20000"/>
                    <a:lumOff val="80000"/>
                  </a:schemeClr>
                </a:solidFill>
                <a:latin typeface="Bell MT" panose="02020503060305020303" pitchFamily="18" charset="0"/>
              </a:rPr>
              <a:t>faculty</a:t>
            </a:r>
            <a:r>
              <a:rPr lang="en-US" sz="2000" dirty="0" smtClean="0">
                <a:solidFill>
                  <a:schemeClr val="accent4">
                    <a:lumMod val="20000"/>
                    <a:lumOff val="80000"/>
                  </a:schemeClr>
                </a:solidFill>
                <a:latin typeface="Bell MT" panose="02020503060305020303" pitchFamily="18" charset="0"/>
              </a:rPr>
              <a:t> </a:t>
            </a:r>
            <a:r>
              <a:rPr lang="en-US" sz="2000" dirty="0">
                <a:solidFill>
                  <a:schemeClr val="accent4">
                    <a:lumMod val="20000"/>
                    <a:lumOff val="80000"/>
                  </a:schemeClr>
                </a:solidFill>
                <a:latin typeface="Bell MT" panose="02020503060305020303" pitchFamily="18" charset="0"/>
              </a:rPr>
              <a:t>panel. </a:t>
            </a:r>
            <a:r>
              <a:rPr lang="en-US" sz="2000" dirty="0" smtClean="0">
                <a:solidFill>
                  <a:schemeClr val="accent4">
                    <a:lumMod val="20000"/>
                    <a:lumOff val="80000"/>
                  </a:schemeClr>
                </a:solidFill>
                <a:latin typeface="Bell MT" panose="02020503060305020303" pitchFamily="18" charset="0"/>
              </a:rPr>
              <a:t>Faculty interacts </a:t>
            </a:r>
            <a:r>
              <a:rPr lang="en-US" sz="2000" dirty="0">
                <a:solidFill>
                  <a:schemeClr val="accent4">
                    <a:lumMod val="20000"/>
                    <a:lumOff val="80000"/>
                  </a:schemeClr>
                </a:solidFill>
                <a:latin typeface="Bell MT" panose="02020503060305020303" pitchFamily="18" charset="0"/>
              </a:rPr>
              <a:t>with two databases namely, </a:t>
            </a:r>
            <a:r>
              <a:rPr lang="en-US" dirty="0" smtClean="0">
                <a:solidFill>
                  <a:schemeClr val="accent4">
                    <a:lumMod val="20000"/>
                    <a:lumOff val="80000"/>
                  </a:schemeClr>
                </a:solidFill>
                <a:latin typeface="Bell MT" panose="02020503060305020303" pitchFamily="18" charset="0"/>
              </a:rPr>
              <a:t>Faculty</a:t>
            </a:r>
            <a:r>
              <a:rPr lang="en-US" sz="2000" dirty="0" smtClean="0">
                <a:solidFill>
                  <a:schemeClr val="accent4">
                    <a:lumMod val="20000"/>
                    <a:lumOff val="80000"/>
                  </a:schemeClr>
                </a:solidFill>
                <a:latin typeface="Bell MT" panose="02020503060305020303" pitchFamily="18" charset="0"/>
              </a:rPr>
              <a:t> </a:t>
            </a:r>
            <a:r>
              <a:rPr lang="en-US" sz="2000" dirty="0">
                <a:solidFill>
                  <a:schemeClr val="accent4">
                    <a:lumMod val="20000"/>
                    <a:lumOff val="80000"/>
                  </a:schemeClr>
                </a:solidFill>
                <a:latin typeface="Bell MT" panose="02020503060305020303" pitchFamily="18" charset="0"/>
              </a:rPr>
              <a:t>database and Lecture database. </a:t>
            </a:r>
          </a:p>
          <a:p>
            <a:endParaRPr lang="en-US" sz="1000" dirty="0"/>
          </a:p>
        </p:txBody>
      </p:sp>
      <p:sp>
        <p:nvSpPr>
          <p:cNvPr id="2" name="Title 1"/>
          <p:cNvSpPr>
            <a:spLocks noGrp="1"/>
          </p:cNvSpPr>
          <p:nvPr>
            <p:ph type="title"/>
          </p:nvPr>
        </p:nvSpPr>
        <p:spPr>
          <a:xfrm>
            <a:off x="2552700" y="381000"/>
            <a:ext cx="4114800" cy="609600"/>
          </a:xfrm>
        </p:spPr>
        <p:txBody>
          <a:bodyPr>
            <a:normAutofit fontScale="90000"/>
          </a:bodyPr>
          <a:lstStyle/>
          <a:p>
            <a:r>
              <a:rPr lang="en-US" sz="3600" dirty="0" smtClean="0">
                <a:latin typeface="Algerian" panose="04020705040A02060702" pitchFamily="82" charset="0"/>
              </a:rPr>
              <a:t>DFD Level </a:t>
            </a:r>
            <a:r>
              <a:rPr lang="en-US" sz="3600" dirty="0">
                <a:latin typeface="Algerian" panose="04020705040A02060702" pitchFamily="82" charset="0"/>
              </a:rPr>
              <a:t>1</a:t>
            </a:r>
          </a:p>
        </p:txBody>
      </p:sp>
      <p:sp>
        <p:nvSpPr>
          <p:cNvPr id="4" name="Rectangle 3"/>
          <p:cNvSpPr/>
          <p:nvPr/>
        </p:nvSpPr>
        <p:spPr>
          <a:xfrm>
            <a:off x="304800" y="40386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Faculty</a:t>
            </a:r>
            <a:endParaRPr lang="en-US" dirty="0"/>
          </a:p>
        </p:txBody>
      </p:sp>
      <p:sp>
        <p:nvSpPr>
          <p:cNvPr id="5" name="Rounded Rectangle 4"/>
          <p:cNvSpPr/>
          <p:nvPr/>
        </p:nvSpPr>
        <p:spPr>
          <a:xfrm>
            <a:off x="4152900" y="28194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6" name="Rounded Rectangle 5"/>
          <p:cNvSpPr/>
          <p:nvPr/>
        </p:nvSpPr>
        <p:spPr>
          <a:xfrm>
            <a:off x="3886200" y="4191000"/>
            <a:ext cx="1447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Timetable</a:t>
            </a:r>
            <a:endParaRPr lang="en-US" dirty="0"/>
          </a:p>
        </p:txBody>
      </p:sp>
      <p:sp>
        <p:nvSpPr>
          <p:cNvPr id="7" name="Rounded Rectangle 6"/>
          <p:cNvSpPr/>
          <p:nvPr/>
        </p:nvSpPr>
        <p:spPr>
          <a:xfrm>
            <a:off x="4174823" y="5638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Cancel Class</a:t>
            </a:r>
            <a:endParaRPr lang="en-US" dirty="0"/>
          </a:p>
        </p:txBody>
      </p:sp>
      <p:sp>
        <p:nvSpPr>
          <p:cNvPr id="8" name="Rectangle 7"/>
          <p:cNvSpPr/>
          <p:nvPr/>
        </p:nvSpPr>
        <p:spPr>
          <a:xfrm>
            <a:off x="7310005" y="3186545"/>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Faculty Database</a:t>
            </a:r>
            <a:endParaRPr lang="en-US" dirty="0"/>
          </a:p>
        </p:txBody>
      </p:sp>
      <p:sp>
        <p:nvSpPr>
          <p:cNvPr id="9" name="Rectangle 8"/>
          <p:cNvSpPr/>
          <p:nvPr/>
        </p:nvSpPr>
        <p:spPr>
          <a:xfrm>
            <a:off x="6781800" y="51816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Lecture Database</a:t>
            </a:r>
            <a:endParaRPr lang="en-US" dirty="0"/>
          </a:p>
        </p:txBody>
      </p:sp>
      <p:cxnSp>
        <p:nvCxnSpPr>
          <p:cNvPr id="11" name="Elbow Connector 10"/>
          <p:cNvCxnSpPr>
            <a:endCxn id="18" idx="2"/>
          </p:cNvCxnSpPr>
          <p:nvPr/>
        </p:nvCxnSpPr>
        <p:spPr>
          <a:xfrm rot="5400000" flipH="1" flipV="1">
            <a:off x="1217036" y="3464069"/>
            <a:ext cx="946438" cy="3048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42655" y="2890404"/>
            <a:ext cx="1129145" cy="50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Detail</a:t>
            </a:r>
            <a:endParaRPr lang="en-US" dirty="0"/>
          </a:p>
        </p:txBody>
      </p:sp>
      <p:cxnSp>
        <p:nvCxnSpPr>
          <p:cNvPr id="20" name="Straight Arrow Connector 19"/>
          <p:cNvCxnSpPr>
            <a:stCxn id="18" idx="6"/>
          </p:cNvCxnSpPr>
          <p:nvPr/>
        </p:nvCxnSpPr>
        <p:spPr>
          <a:xfrm>
            <a:off x="2971800" y="3143250"/>
            <a:ext cx="1181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597577" y="3692992"/>
            <a:ext cx="577246" cy="25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209800" y="3581400"/>
            <a:ext cx="1600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 Page</a:t>
            </a:r>
            <a:endParaRPr lang="en-US" dirty="0"/>
          </a:p>
        </p:txBody>
      </p:sp>
      <p:cxnSp>
        <p:nvCxnSpPr>
          <p:cNvPr id="35" name="Elbow Connector 34"/>
          <p:cNvCxnSpPr>
            <a:stCxn id="31" idx="4"/>
            <a:endCxn id="4" idx="3"/>
          </p:cNvCxnSpPr>
          <p:nvPr/>
        </p:nvCxnSpPr>
        <p:spPr>
          <a:xfrm rot="5400000">
            <a:off x="2343150" y="3829050"/>
            <a:ext cx="152400" cy="1181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5400000" flipH="1" flipV="1">
            <a:off x="4838700" y="2266950"/>
            <a:ext cx="457200" cy="6477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34000" y="2133600"/>
            <a:ext cx="1676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details</a:t>
            </a:r>
            <a:endParaRPr lang="en-US" dirty="0"/>
          </a:p>
        </p:txBody>
      </p:sp>
      <p:cxnSp>
        <p:nvCxnSpPr>
          <p:cNvPr id="45" name="Elbow Connector 44"/>
          <p:cNvCxnSpPr>
            <a:endCxn id="8" idx="0"/>
          </p:cNvCxnSpPr>
          <p:nvPr/>
        </p:nvCxnSpPr>
        <p:spPr>
          <a:xfrm>
            <a:off x="7010400" y="2362200"/>
            <a:ext cx="1099705" cy="8243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334000" y="3143249"/>
            <a:ext cx="1828800" cy="652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cxnSp>
        <p:nvCxnSpPr>
          <p:cNvPr id="54" name="Elbow Connector 53"/>
          <p:cNvCxnSpPr>
            <a:stCxn id="8" idx="2"/>
          </p:cNvCxnSpPr>
          <p:nvPr/>
        </p:nvCxnSpPr>
        <p:spPr>
          <a:xfrm rot="5400000" flipH="1">
            <a:off x="7186180" y="2872221"/>
            <a:ext cx="62345" cy="1785505"/>
          </a:xfrm>
          <a:prstGeom prst="bentConnector4">
            <a:avLst>
              <a:gd name="adj1" fmla="val -366669"/>
              <a:gd name="adj2" fmla="val 724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1"/>
            <a:endCxn id="5" idx="3"/>
          </p:cNvCxnSpPr>
          <p:nvPr/>
        </p:nvCxnSpPr>
        <p:spPr>
          <a:xfrm flipH="1">
            <a:off x="5067300" y="3238863"/>
            <a:ext cx="534522" cy="37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842655" y="4800600"/>
            <a:ext cx="5766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407226" y="4572000"/>
            <a:ext cx="115512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Request</a:t>
            </a:r>
            <a:endParaRPr lang="en-US" sz="1400" dirty="0"/>
          </a:p>
        </p:txBody>
      </p:sp>
      <p:cxnSp>
        <p:nvCxnSpPr>
          <p:cNvPr id="64" name="Straight Arrow Connector 63"/>
          <p:cNvCxnSpPr>
            <a:stCxn id="62" idx="7"/>
            <a:endCxn id="6" idx="1"/>
          </p:cNvCxnSpPr>
          <p:nvPr/>
        </p:nvCxnSpPr>
        <p:spPr>
          <a:xfrm flipV="1">
            <a:off x="3393186" y="4648200"/>
            <a:ext cx="493014" cy="35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1016577" y="4800600"/>
            <a:ext cx="5334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1363806" y="5105400"/>
            <a:ext cx="122699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Display Table</a:t>
            </a:r>
            <a:endParaRPr lang="en-US" sz="1200" dirty="0"/>
          </a:p>
        </p:txBody>
      </p:sp>
      <p:cxnSp>
        <p:nvCxnSpPr>
          <p:cNvPr id="73" name="Elbow Connector 72"/>
          <p:cNvCxnSpPr>
            <a:endCxn id="6" idx="2"/>
          </p:cNvCxnSpPr>
          <p:nvPr/>
        </p:nvCxnSpPr>
        <p:spPr>
          <a:xfrm flipV="1">
            <a:off x="2466975" y="5105400"/>
            <a:ext cx="2143125" cy="3810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334000" y="4343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791200" y="4083627"/>
            <a:ext cx="1219200" cy="582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Fetch Entry</a:t>
            </a:r>
            <a:endParaRPr lang="en-US" sz="1200" dirty="0"/>
          </a:p>
        </p:txBody>
      </p:sp>
      <p:cxnSp>
        <p:nvCxnSpPr>
          <p:cNvPr id="83" name="Elbow Connector 82"/>
          <p:cNvCxnSpPr>
            <a:stCxn id="81" idx="6"/>
            <a:endCxn id="9" idx="0"/>
          </p:cNvCxnSpPr>
          <p:nvPr/>
        </p:nvCxnSpPr>
        <p:spPr>
          <a:xfrm>
            <a:off x="7010400" y="4374762"/>
            <a:ext cx="571500" cy="806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rot="10800000">
            <a:off x="6781800" y="4876800"/>
            <a:ext cx="381000" cy="304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5679193" y="4705350"/>
            <a:ext cx="1138414"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Details</a:t>
            </a:r>
            <a:endParaRPr lang="en-US" sz="1200" dirty="0"/>
          </a:p>
        </p:txBody>
      </p:sp>
      <p:cxnSp>
        <p:nvCxnSpPr>
          <p:cNvPr id="90" name="Straight Arrow Connector 89"/>
          <p:cNvCxnSpPr>
            <a:stCxn id="88" idx="2"/>
          </p:cNvCxnSpPr>
          <p:nvPr/>
        </p:nvCxnSpPr>
        <p:spPr>
          <a:xfrm flipH="1">
            <a:off x="5334561" y="4953000"/>
            <a:ext cx="3446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Elbow Connector 94"/>
          <p:cNvCxnSpPr/>
          <p:nvPr/>
        </p:nvCxnSpPr>
        <p:spPr>
          <a:xfrm rot="16200000" flipV="1">
            <a:off x="-268433" y="5564332"/>
            <a:ext cx="1375066"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p:cNvCxnSpPr/>
          <p:nvPr/>
        </p:nvCxnSpPr>
        <p:spPr>
          <a:xfrm rot="16200000" flipH="1">
            <a:off x="584488" y="5244811"/>
            <a:ext cx="914400" cy="40697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7971" y="6366163"/>
            <a:ext cx="1343025" cy="374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Confirm</a:t>
            </a:r>
            <a:endParaRPr lang="en-US" dirty="0"/>
          </a:p>
        </p:txBody>
      </p:sp>
      <p:sp>
        <p:nvSpPr>
          <p:cNvPr id="103" name="Oval 102"/>
          <p:cNvSpPr/>
          <p:nvPr/>
        </p:nvSpPr>
        <p:spPr>
          <a:xfrm>
            <a:off x="611764" y="5908963"/>
            <a:ext cx="1343025" cy="374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Request</a:t>
            </a:r>
            <a:endParaRPr lang="en-US" sz="1200" dirty="0"/>
          </a:p>
        </p:txBody>
      </p:sp>
      <p:cxnSp>
        <p:nvCxnSpPr>
          <p:cNvPr id="110" name="Elbow Connector 109"/>
          <p:cNvCxnSpPr>
            <a:stCxn id="102" idx="6"/>
          </p:cNvCxnSpPr>
          <p:nvPr/>
        </p:nvCxnSpPr>
        <p:spPr>
          <a:xfrm flipV="1">
            <a:off x="1410996" y="6366165"/>
            <a:ext cx="2741904" cy="1870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3" idx="6"/>
            <a:endCxn id="7" idx="1"/>
          </p:cNvCxnSpPr>
          <p:nvPr/>
        </p:nvCxnSpPr>
        <p:spPr>
          <a:xfrm>
            <a:off x="1954789" y="6096000"/>
            <a:ext cx="22200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067300" y="6109854"/>
            <a:ext cx="723900" cy="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5792371" y="5908963"/>
            <a:ext cx="1179928" cy="374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Send Entry</a:t>
            </a:r>
            <a:endParaRPr lang="en-US" sz="1000" dirty="0"/>
          </a:p>
        </p:txBody>
      </p:sp>
      <p:cxnSp>
        <p:nvCxnSpPr>
          <p:cNvPr id="132" name="Elbow Connector 131"/>
          <p:cNvCxnSpPr>
            <a:stCxn id="130" idx="6"/>
            <a:endCxn id="9" idx="1"/>
          </p:cNvCxnSpPr>
          <p:nvPr/>
        </p:nvCxnSpPr>
        <p:spPr>
          <a:xfrm flipH="1" flipV="1">
            <a:off x="6781800" y="5486400"/>
            <a:ext cx="190499" cy="609600"/>
          </a:xfrm>
          <a:prstGeom prst="bentConnector5">
            <a:avLst>
              <a:gd name="adj1" fmla="val -120001"/>
              <a:gd name="adj2" fmla="val 40341"/>
              <a:gd name="adj3" fmla="val 22000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5601822" y="6428510"/>
            <a:ext cx="1443214" cy="374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Return Confirmation</a:t>
            </a:r>
            <a:endParaRPr lang="en-US" sz="1000" dirty="0"/>
          </a:p>
        </p:txBody>
      </p:sp>
      <p:cxnSp>
        <p:nvCxnSpPr>
          <p:cNvPr id="138" name="Elbow Connector 137"/>
          <p:cNvCxnSpPr>
            <a:endCxn id="136" idx="6"/>
          </p:cNvCxnSpPr>
          <p:nvPr/>
        </p:nvCxnSpPr>
        <p:spPr>
          <a:xfrm rot="10800000" flipV="1">
            <a:off x="7045037" y="5791199"/>
            <a:ext cx="1065073" cy="82434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136" idx="2"/>
          </p:cNvCxnSpPr>
          <p:nvPr/>
        </p:nvCxnSpPr>
        <p:spPr>
          <a:xfrm rot="10800000">
            <a:off x="5089224" y="6366165"/>
            <a:ext cx="512599" cy="24938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05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152400"/>
            <a:ext cx="4114800" cy="609600"/>
          </a:xfrm>
        </p:spPr>
        <p:txBody>
          <a:bodyPr>
            <a:normAutofit fontScale="90000"/>
          </a:bodyPr>
          <a:lstStyle/>
          <a:p>
            <a:r>
              <a:rPr lang="en-US" sz="3600" dirty="0" smtClean="0">
                <a:latin typeface="Algerian" panose="04020705040A02060702" pitchFamily="82" charset="0"/>
              </a:rPr>
              <a:t>DFD LEVEL </a:t>
            </a:r>
            <a:r>
              <a:rPr lang="en-US" sz="3600" dirty="0">
                <a:latin typeface="Algerian" panose="04020705040A02060702" pitchFamily="82" charset="0"/>
              </a:rPr>
              <a:t>2</a:t>
            </a:r>
          </a:p>
        </p:txBody>
      </p:sp>
      <p:sp>
        <p:nvSpPr>
          <p:cNvPr id="4" name="Rectangle 3"/>
          <p:cNvSpPr/>
          <p:nvPr/>
        </p:nvSpPr>
        <p:spPr>
          <a:xfrm>
            <a:off x="93533" y="3235036"/>
            <a:ext cx="1905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ll MT" panose="02020503060305020303" pitchFamily="18" charset="0"/>
              </a:rPr>
              <a:t>Student</a:t>
            </a:r>
            <a:endParaRPr lang="en-US" dirty="0">
              <a:latin typeface="Bell MT" panose="02020503060305020303" pitchFamily="18" charset="0"/>
            </a:endParaRPr>
          </a:p>
        </p:txBody>
      </p:sp>
      <p:sp>
        <p:nvSpPr>
          <p:cNvPr id="5" name="Rounded Rectangle 4"/>
          <p:cNvSpPr/>
          <p:nvPr/>
        </p:nvSpPr>
        <p:spPr>
          <a:xfrm>
            <a:off x="3429000" y="1565564"/>
            <a:ext cx="1295400" cy="644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Registration</a:t>
            </a:r>
            <a:endParaRPr lang="en-US" sz="1400" dirty="0">
              <a:latin typeface="Bell MT" panose="02020503060305020303" pitchFamily="18" charset="0"/>
            </a:endParaRPr>
          </a:p>
        </p:txBody>
      </p:sp>
      <p:sp>
        <p:nvSpPr>
          <p:cNvPr id="6" name="Rounded Rectangle 5"/>
          <p:cNvSpPr/>
          <p:nvPr/>
        </p:nvSpPr>
        <p:spPr>
          <a:xfrm>
            <a:off x="3429000" y="2590800"/>
            <a:ext cx="1295400" cy="644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Login</a:t>
            </a:r>
            <a:endParaRPr lang="en-US" sz="1400" dirty="0">
              <a:latin typeface="Bell MT" panose="02020503060305020303" pitchFamily="18" charset="0"/>
            </a:endParaRPr>
          </a:p>
        </p:txBody>
      </p:sp>
      <p:sp>
        <p:nvSpPr>
          <p:cNvPr id="7" name="Rounded Rectangle 6"/>
          <p:cNvSpPr/>
          <p:nvPr/>
        </p:nvSpPr>
        <p:spPr>
          <a:xfrm>
            <a:off x="3460173" y="4454236"/>
            <a:ext cx="1295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View Timetable</a:t>
            </a:r>
            <a:endParaRPr lang="en-US" sz="1400" dirty="0">
              <a:latin typeface="Bell MT" panose="02020503060305020303" pitchFamily="18" charset="0"/>
            </a:endParaRPr>
          </a:p>
        </p:txBody>
      </p:sp>
      <p:sp>
        <p:nvSpPr>
          <p:cNvPr id="8" name="Rounded Rectangle 7"/>
          <p:cNvSpPr/>
          <p:nvPr/>
        </p:nvSpPr>
        <p:spPr>
          <a:xfrm>
            <a:off x="3429000" y="5486400"/>
            <a:ext cx="1295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View Notification</a:t>
            </a:r>
            <a:endParaRPr lang="en-US" sz="1400" dirty="0">
              <a:latin typeface="Bell MT" panose="02020503060305020303" pitchFamily="18" charset="0"/>
            </a:endParaRPr>
          </a:p>
        </p:txBody>
      </p:sp>
      <p:sp>
        <p:nvSpPr>
          <p:cNvPr id="9" name="Rectangle 8"/>
          <p:cNvSpPr/>
          <p:nvPr/>
        </p:nvSpPr>
        <p:spPr>
          <a:xfrm>
            <a:off x="6934200" y="1998518"/>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Student Database</a:t>
            </a:r>
            <a:endParaRPr lang="en-US" sz="1400" dirty="0">
              <a:latin typeface="Bell MT" panose="02020503060305020303" pitchFamily="18" charset="0"/>
            </a:endParaRPr>
          </a:p>
        </p:txBody>
      </p:sp>
      <p:sp>
        <p:nvSpPr>
          <p:cNvPr id="10" name="Rectangle 9"/>
          <p:cNvSpPr/>
          <p:nvPr/>
        </p:nvSpPr>
        <p:spPr>
          <a:xfrm>
            <a:off x="6934200" y="3990109"/>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Lecture Database</a:t>
            </a:r>
            <a:endParaRPr lang="en-US" sz="1400" dirty="0">
              <a:latin typeface="Bell MT" panose="02020503060305020303" pitchFamily="18" charset="0"/>
            </a:endParaRPr>
          </a:p>
        </p:txBody>
      </p:sp>
      <p:cxnSp>
        <p:nvCxnSpPr>
          <p:cNvPr id="12" name="Elbow Connector 11"/>
          <p:cNvCxnSpPr/>
          <p:nvPr/>
        </p:nvCxnSpPr>
        <p:spPr>
          <a:xfrm rot="5400000" flipH="1" flipV="1">
            <a:off x="-199159" y="2502477"/>
            <a:ext cx="1236518" cy="228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52400" y="1565564"/>
            <a:ext cx="1066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Enter Detail</a:t>
            </a:r>
            <a:endParaRPr lang="en-US" sz="1200" dirty="0">
              <a:latin typeface="Bell MT" panose="02020503060305020303" pitchFamily="18" charset="0"/>
            </a:endParaRPr>
          </a:p>
        </p:txBody>
      </p:sp>
      <p:cxnSp>
        <p:nvCxnSpPr>
          <p:cNvPr id="17" name="Straight Arrow Connector 16"/>
          <p:cNvCxnSpPr>
            <a:stCxn id="15" idx="6"/>
          </p:cNvCxnSpPr>
          <p:nvPr/>
        </p:nvCxnSpPr>
        <p:spPr>
          <a:xfrm>
            <a:off x="1219200" y="1794164"/>
            <a:ext cx="2209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057400" y="2022764"/>
            <a:ext cx="14027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14400" y="1947718"/>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Confirmation</a:t>
            </a:r>
            <a:endParaRPr lang="en-US" sz="1100" dirty="0">
              <a:latin typeface="Bell MT" panose="02020503060305020303" pitchFamily="18" charset="0"/>
            </a:endParaRPr>
          </a:p>
        </p:txBody>
      </p:sp>
      <p:cxnSp>
        <p:nvCxnSpPr>
          <p:cNvPr id="24" name="Straight Arrow Connector 23"/>
          <p:cNvCxnSpPr>
            <a:stCxn id="22" idx="3"/>
          </p:cNvCxnSpPr>
          <p:nvPr/>
        </p:nvCxnSpPr>
        <p:spPr>
          <a:xfrm flipH="1">
            <a:off x="1094509" y="2337963"/>
            <a:ext cx="20757" cy="8635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V="1">
            <a:off x="1270002" y="2981038"/>
            <a:ext cx="431797" cy="76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371599" y="2455718"/>
            <a:ext cx="1510145"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Enter Detail</a:t>
            </a:r>
            <a:endParaRPr lang="en-US" sz="1200" dirty="0">
              <a:latin typeface="Bell MT" panose="02020503060305020303" pitchFamily="18" charset="0"/>
            </a:endParaRPr>
          </a:p>
        </p:txBody>
      </p:sp>
      <p:cxnSp>
        <p:nvCxnSpPr>
          <p:cNvPr id="31" name="Elbow Connector 30"/>
          <p:cNvCxnSpPr>
            <a:stCxn id="29" idx="7"/>
          </p:cNvCxnSpPr>
          <p:nvPr/>
        </p:nvCxnSpPr>
        <p:spPr>
          <a:xfrm rot="16200000" flipH="1">
            <a:off x="2963973" y="2219289"/>
            <a:ext cx="161642" cy="768412"/>
          </a:xfrm>
          <a:prstGeom prst="bentConnector4">
            <a:avLst>
              <a:gd name="adj1" fmla="val -141424"/>
              <a:gd name="adj2" fmla="val 6439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5400000">
            <a:off x="3064165" y="2972956"/>
            <a:ext cx="424873" cy="30479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96391" y="3337791"/>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Student Page</a:t>
            </a:r>
            <a:endParaRPr lang="en-US" sz="1100" dirty="0">
              <a:latin typeface="Bell MT" panose="02020503060305020303" pitchFamily="18" charset="0"/>
            </a:endParaRPr>
          </a:p>
        </p:txBody>
      </p:sp>
      <p:cxnSp>
        <p:nvCxnSpPr>
          <p:cNvPr id="42" name="Elbow Connector 41"/>
          <p:cNvCxnSpPr/>
          <p:nvPr/>
        </p:nvCxnSpPr>
        <p:spPr>
          <a:xfrm rot="10800000">
            <a:off x="1998534" y="3235037"/>
            <a:ext cx="744667" cy="1027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357445" y="3871191"/>
            <a:ext cx="127115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Request</a:t>
            </a:r>
            <a:endParaRPr lang="en-US" sz="1200" dirty="0">
              <a:latin typeface="Bell MT" panose="02020503060305020303" pitchFamily="18" charset="0"/>
            </a:endParaRPr>
          </a:p>
        </p:txBody>
      </p:sp>
      <p:cxnSp>
        <p:nvCxnSpPr>
          <p:cNvPr id="52" name="Elbow Connector 51"/>
          <p:cNvCxnSpPr/>
          <p:nvPr/>
        </p:nvCxnSpPr>
        <p:spPr>
          <a:xfrm>
            <a:off x="2743200" y="4767112"/>
            <a:ext cx="685801" cy="20320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610591" y="4700157"/>
            <a:ext cx="127115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Display Table</a:t>
            </a:r>
            <a:endParaRPr lang="en-US" sz="1200" dirty="0">
              <a:latin typeface="Bell MT" panose="02020503060305020303" pitchFamily="18" charset="0"/>
            </a:endParaRPr>
          </a:p>
        </p:txBody>
      </p:sp>
      <p:cxnSp>
        <p:nvCxnSpPr>
          <p:cNvPr id="63" name="Straight Arrow Connector 62"/>
          <p:cNvCxnSpPr>
            <a:endCxn id="47" idx="2"/>
          </p:cNvCxnSpPr>
          <p:nvPr/>
        </p:nvCxnSpPr>
        <p:spPr>
          <a:xfrm>
            <a:off x="1998533" y="4099791"/>
            <a:ext cx="3589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7" idx="4"/>
          </p:cNvCxnSpPr>
          <p:nvPr/>
        </p:nvCxnSpPr>
        <p:spPr>
          <a:xfrm rot="16200000" flipH="1">
            <a:off x="3066694" y="4254719"/>
            <a:ext cx="319811" cy="4671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55" idx="1"/>
          </p:cNvCxnSpPr>
          <p:nvPr/>
        </p:nvCxnSpPr>
        <p:spPr>
          <a:xfrm>
            <a:off x="1796747" y="4488296"/>
            <a:ext cx="0" cy="278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850323" y="5140036"/>
            <a:ext cx="127115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Request</a:t>
            </a:r>
            <a:endParaRPr lang="en-US" sz="1200" dirty="0">
              <a:latin typeface="Bell MT" panose="02020503060305020303" pitchFamily="18" charset="0"/>
            </a:endParaRPr>
          </a:p>
        </p:txBody>
      </p:sp>
      <p:sp>
        <p:nvSpPr>
          <p:cNvPr id="79" name="Oval 78"/>
          <p:cNvSpPr/>
          <p:nvPr/>
        </p:nvSpPr>
        <p:spPr>
          <a:xfrm>
            <a:off x="152400" y="5829300"/>
            <a:ext cx="127115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Display Notification</a:t>
            </a:r>
            <a:endParaRPr lang="en-US" sz="1100" dirty="0">
              <a:latin typeface="Bell MT" panose="02020503060305020303" pitchFamily="18" charset="0"/>
            </a:endParaRPr>
          </a:p>
        </p:txBody>
      </p:sp>
      <p:cxnSp>
        <p:nvCxnSpPr>
          <p:cNvPr id="81" name="Elbow Connector 80"/>
          <p:cNvCxnSpPr/>
          <p:nvPr/>
        </p:nvCxnSpPr>
        <p:spPr>
          <a:xfrm rot="16200000" flipH="1">
            <a:off x="949037" y="4717472"/>
            <a:ext cx="692727" cy="152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78" idx="6"/>
          </p:cNvCxnSpPr>
          <p:nvPr/>
        </p:nvCxnSpPr>
        <p:spPr>
          <a:xfrm>
            <a:off x="2121477" y="5368636"/>
            <a:ext cx="1307523" cy="3463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79" idx="7"/>
          </p:cNvCxnSpPr>
          <p:nvPr/>
        </p:nvCxnSpPr>
        <p:spPr>
          <a:xfrm rot="16200000" flipH="1">
            <a:off x="2246026" y="4887626"/>
            <a:ext cx="174345" cy="2191602"/>
          </a:xfrm>
          <a:prstGeom prst="bentConnector4">
            <a:avLst>
              <a:gd name="adj1" fmla="val -131119"/>
              <a:gd name="adj2" fmla="val 5424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304800" y="4488296"/>
            <a:ext cx="0" cy="1407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5257800" y="1554024"/>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Detail Entry</a:t>
            </a:r>
            <a:endParaRPr lang="en-US" sz="1100" dirty="0">
              <a:latin typeface="Bell MT" panose="02020503060305020303" pitchFamily="18" charset="0"/>
            </a:endParaRPr>
          </a:p>
        </p:txBody>
      </p:sp>
      <p:sp>
        <p:nvSpPr>
          <p:cNvPr id="113" name="Oval 112"/>
          <p:cNvSpPr/>
          <p:nvPr/>
        </p:nvSpPr>
        <p:spPr>
          <a:xfrm>
            <a:off x="5340927" y="2176319"/>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Return Object</a:t>
            </a:r>
            <a:endParaRPr lang="en-US" sz="1100" dirty="0">
              <a:latin typeface="Bell MT" panose="02020503060305020303" pitchFamily="18" charset="0"/>
            </a:endParaRPr>
          </a:p>
        </p:txBody>
      </p:sp>
      <p:sp>
        <p:nvSpPr>
          <p:cNvPr id="114" name="Oval 113"/>
          <p:cNvSpPr/>
          <p:nvPr/>
        </p:nvSpPr>
        <p:spPr>
          <a:xfrm>
            <a:off x="5340927" y="2760515"/>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Verification</a:t>
            </a:r>
            <a:endParaRPr lang="en-US" sz="1100" dirty="0">
              <a:latin typeface="Bell MT" panose="02020503060305020303" pitchFamily="18" charset="0"/>
            </a:endParaRPr>
          </a:p>
        </p:txBody>
      </p:sp>
      <p:sp>
        <p:nvSpPr>
          <p:cNvPr id="115" name="Oval 114"/>
          <p:cNvSpPr/>
          <p:nvPr/>
        </p:nvSpPr>
        <p:spPr>
          <a:xfrm>
            <a:off x="5340927" y="3449779"/>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Detail</a:t>
            </a:r>
            <a:endParaRPr lang="en-US" sz="1200" dirty="0">
              <a:latin typeface="Bell MT" panose="02020503060305020303" pitchFamily="18" charset="0"/>
            </a:endParaRPr>
          </a:p>
        </p:txBody>
      </p:sp>
      <p:sp>
        <p:nvSpPr>
          <p:cNvPr id="116" name="Oval 115"/>
          <p:cNvSpPr/>
          <p:nvPr/>
        </p:nvSpPr>
        <p:spPr>
          <a:xfrm>
            <a:off x="5347854" y="5943599"/>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Detail</a:t>
            </a:r>
            <a:endParaRPr lang="en-US" sz="1200" dirty="0">
              <a:latin typeface="Bell MT" panose="02020503060305020303" pitchFamily="18" charset="0"/>
            </a:endParaRPr>
          </a:p>
        </p:txBody>
      </p:sp>
      <p:sp>
        <p:nvSpPr>
          <p:cNvPr id="117" name="Oval 116"/>
          <p:cNvSpPr/>
          <p:nvPr/>
        </p:nvSpPr>
        <p:spPr>
          <a:xfrm>
            <a:off x="5340927" y="4075541"/>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Fetch Entry</a:t>
            </a:r>
            <a:endParaRPr lang="en-US" sz="1100" dirty="0">
              <a:latin typeface="Bell MT" panose="02020503060305020303" pitchFamily="18" charset="0"/>
            </a:endParaRPr>
          </a:p>
        </p:txBody>
      </p:sp>
      <p:sp>
        <p:nvSpPr>
          <p:cNvPr id="118" name="Oval 117"/>
          <p:cNvSpPr/>
          <p:nvPr/>
        </p:nvSpPr>
        <p:spPr>
          <a:xfrm>
            <a:off x="5340927" y="4716316"/>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Detail</a:t>
            </a:r>
            <a:endParaRPr lang="en-US" sz="1200" dirty="0">
              <a:latin typeface="Bell MT" panose="02020503060305020303" pitchFamily="18" charset="0"/>
            </a:endParaRPr>
          </a:p>
        </p:txBody>
      </p:sp>
      <p:sp>
        <p:nvSpPr>
          <p:cNvPr id="119" name="Oval 118"/>
          <p:cNvSpPr/>
          <p:nvPr/>
        </p:nvSpPr>
        <p:spPr>
          <a:xfrm>
            <a:off x="5340927" y="5368635"/>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Fetch Entry</a:t>
            </a:r>
            <a:endParaRPr lang="en-US" sz="1100" dirty="0">
              <a:latin typeface="Bell MT" panose="02020503060305020303" pitchFamily="18" charset="0"/>
            </a:endParaRPr>
          </a:p>
        </p:txBody>
      </p:sp>
      <p:cxnSp>
        <p:nvCxnSpPr>
          <p:cNvPr id="121" name="Straight Arrow Connector 120"/>
          <p:cNvCxnSpPr>
            <a:endCxn id="112" idx="2"/>
          </p:cNvCxnSpPr>
          <p:nvPr/>
        </p:nvCxnSpPr>
        <p:spPr>
          <a:xfrm>
            <a:off x="4724400" y="1782624"/>
            <a:ext cx="533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112" idx="7"/>
          </p:cNvCxnSpPr>
          <p:nvPr/>
        </p:nvCxnSpPr>
        <p:spPr>
          <a:xfrm rot="16200000" flipH="1">
            <a:off x="6492604" y="1556909"/>
            <a:ext cx="429491" cy="557633"/>
          </a:xfrm>
          <a:prstGeom prst="bentConnector4">
            <a:avLst>
              <a:gd name="adj1" fmla="val -17742"/>
              <a:gd name="adj2" fmla="val 680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 idx="1"/>
          </p:cNvCxnSpPr>
          <p:nvPr/>
        </p:nvCxnSpPr>
        <p:spPr>
          <a:xfrm flipH="1" flipV="1">
            <a:off x="6719454" y="2438399"/>
            <a:ext cx="214746" cy="17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Elbow Connector 133"/>
          <p:cNvCxnSpPr/>
          <p:nvPr/>
        </p:nvCxnSpPr>
        <p:spPr>
          <a:xfrm rot="10800000">
            <a:off x="4755573" y="2050471"/>
            <a:ext cx="585354" cy="35444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endCxn id="114" idx="2"/>
          </p:cNvCxnSpPr>
          <p:nvPr/>
        </p:nvCxnSpPr>
        <p:spPr>
          <a:xfrm>
            <a:off x="4755573" y="2989115"/>
            <a:ext cx="58535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114" idx="4"/>
          </p:cNvCxnSpPr>
          <p:nvPr/>
        </p:nvCxnSpPr>
        <p:spPr>
          <a:xfrm rot="5400000" flipH="1" flipV="1">
            <a:off x="6276688" y="2553278"/>
            <a:ext cx="414477" cy="914400"/>
          </a:xfrm>
          <a:prstGeom prst="bentConnector4">
            <a:avLst>
              <a:gd name="adj1" fmla="val -28413"/>
              <a:gd name="adj2" fmla="val 8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9" name="Elbow Connector 158"/>
          <p:cNvCxnSpPr>
            <a:endCxn id="115" idx="6"/>
          </p:cNvCxnSpPr>
          <p:nvPr/>
        </p:nvCxnSpPr>
        <p:spPr>
          <a:xfrm rot="10800000" flipV="1">
            <a:off x="6712528" y="2912918"/>
            <a:ext cx="945573" cy="76546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15" idx="2"/>
          </p:cNvCxnSpPr>
          <p:nvPr/>
        </p:nvCxnSpPr>
        <p:spPr>
          <a:xfrm rot="10800000">
            <a:off x="4755573" y="3125356"/>
            <a:ext cx="585354" cy="5530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Elbow Connector 166"/>
          <p:cNvCxnSpPr>
            <a:stCxn id="7" idx="0"/>
            <a:endCxn id="117" idx="1"/>
          </p:cNvCxnSpPr>
          <p:nvPr/>
        </p:nvCxnSpPr>
        <p:spPr>
          <a:xfrm rot="5400000" flipH="1" flipV="1">
            <a:off x="4668964" y="3581407"/>
            <a:ext cx="311739" cy="1433920"/>
          </a:xfrm>
          <a:prstGeom prst="bentConnector3">
            <a:avLst>
              <a:gd name="adj1" fmla="val 1636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17" idx="6"/>
          </p:cNvCxnSpPr>
          <p:nvPr/>
        </p:nvCxnSpPr>
        <p:spPr>
          <a:xfrm flipV="1">
            <a:off x="6712527" y="4298367"/>
            <a:ext cx="221673" cy="5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8" name="Elbow Connector 177"/>
          <p:cNvCxnSpPr>
            <a:stCxn id="10" idx="1"/>
            <a:endCxn id="118" idx="6"/>
          </p:cNvCxnSpPr>
          <p:nvPr/>
        </p:nvCxnSpPr>
        <p:spPr>
          <a:xfrm rot="10800000" flipV="1">
            <a:off x="6712528" y="4447309"/>
            <a:ext cx="221673" cy="49760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18" idx="2"/>
          </p:cNvCxnSpPr>
          <p:nvPr/>
        </p:nvCxnSpPr>
        <p:spPr>
          <a:xfrm flipH="1">
            <a:off x="4724400" y="4944917"/>
            <a:ext cx="616527" cy="25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1">
            <a:off x="4724400" y="5597235"/>
            <a:ext cx="61652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8" name="Elbow Connector 187"/>
          <p:cNvCxnSpPr/>
          <p:nvPr/>
        </p:nvCxnSpPr>
        <p:spPr>
          <a:xfrm flipV="1">
            <a:off x="6428533" y="4916054"/>
            <a:ext cx="945573" cy="6927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8001000" y="4916054"/>
            <a:ext cx="0" cy="1256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endCxn id="116" idx="6"/>
          </p:cNvCxnSpPr>
          <p:nvPr/>
        </p:nvCxnSpPr>
        <p:spPr>
          <a:xfrm flipH="1">
            <a:off x="6719454" y="6172199"/>
            <a:ext cx="128154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116" idx="2"/>
          </p:cNvCxnSpPr>
          <p:nvPr/>
        </p:nvCxnSpPr>
        <p:spPr>
          <a:xfrm rot="10800000">
            <a:off x="4724400" y="5983428"/>
            <a:ext cx="623454" cy="1887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Content Placeholder 1"/>
          <p:cNvSpPr>
            <a:spLocks noGrp="1"/>
          </p:cNvSpPr>
          <p:nvPr>
            <p:ph sz="quarter" idx="13"/>
          </p:nvPr>
        </p:nvSpPr>
        <p:spPr>
          <a:xfrm>
            <a:off x="0" y="838200"/>
            <a:ext cx="9067799" cy="5852391"/>
          </a:xfrm>
        </p:spPr>
        <p:txBody>
          <a:bodyPr>
            <a:normAutofit/>
          </a:bodyPr>
          <a:lstStyle/>
          <a:p>
            <a:r>
              <a:rPr lang="en-US" sz="1400" dirty="0">
                <a:solidFill>
                  <a:schemeClr val="accent4">
                    <a:lumMod val="20000"/>
                    <a:lumOff val="80000"/>
                  </a:schemeClr>
                </a:solidFill>
                <a:latin typeface="Bell MT" panose="02020503060305020303" pitchFamily="18" charset="0"/>
              </a:rPr>
              <a:t>This is </a:t>
            </a:r>
            <a:r>
              <a:rPr lang="en-US" sz="1400" dirty="0" smtClean="0">
                <a:solidFill>
                  <a:schemeClr val="accent4">
                    <a:lumMod val="20000"/>
                    <a:lumOff val="80000"/>
                  </a:schemeClr>
                </a:solidFill>
                <a:latin typeface="Bell MT" panose="02020503060305020303" pitchFamily="18" charset="0"/>
              </a:rPr>
              <a:t>second </a:t>
            </a:r>
            <a:r>
              <a:rPr lang="en-US" sz="1400" dirty="0">
                <a:solidFill>
                  <a:schemeClr val="accent4">
                    <a:lumMod val="20000"/>
                    <a:lumOff val="80000"/>
                  </a:schemeClr>
                </a:solidFill>
                <a:latin typeface="Bell MT" panose="02020503060305020303" pitchFamily="18" charset="0"/>
              </a:rPr>
              <a:t>level data flow diagram of a student panel. Student interacts with two databases namely, Student database and Lecture database</a:t>
            </a:r>
            <a:r>
              <a:rPr lang="en-US" sz="1200" dirty="0"/>
              <a:t>.</a:t>
            </a:r>
          </a:p>
          <a:p>
            <a:endParaRPr lang="en-US" sz="1200" dirty="0"/>
          </a:p>
        </p:txBody>
      </p:sp>
    </p:spTree>
    <p:extLst>
      <p:ext uri="{BB962C8B-B14F-4D97-AF65-F5344CB8AC3E}">
        <p14:creationId xmlns:p14="http://schemas.microsoft.com/office/powerpoint/2010/main" val="149229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latin typeface="Algerian" panose="04020705040A02060702" pitchFamily="82" charset="0"/>
              </a:rPr>
              <a:t>DFD LEVEL 3</a:t>
            </a:r>
            <a:endParaRPr lang="en-US" sz="3200" dirty="0">
              <a:latin typeface="Algerian" panose="04020705040A02060702" pitchFamily="82" charset="0"/>
            </a:endParaRPr>
          </a:p>
        </p:txBody>
      </p:sp>
      <p:sp>
        <p:nvSpPr>
          <p:cNvPr id="4" name="Rectangle 3"/>
          <p:cNvSpPr/>
          <p:nvPr/>
        </p:nvSpPr>
        <p:spPr>
          <a:xfrm>
            <a:off x="876300" y="22098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ll MT" panose="02020503060305020303" pitchFamily="18" charset="0"/>
              </a:rPr>
              <a:t>Admin</a:t>
            </a:r>
            <a:endParaRPr lang="en-US" dirty="0">
              <a:latin typeface="Bell MT" panose="02020503060305020303" pitchFamily="18" charset="0"/>
            </a:endParaRPr>
          </a:p>
        </p:txBody>
      </p:sp>
      <p:sp>
        <p:nvSpPr>
          <p:cNvPr id="5" name="Oval 4"/>
          <p:cNvSpPr/>
          <p:nvPr/>
        </p:nvSpPr>
        <p:spPr>
          <a:xfrm>
            <a:off x="2971800" y="2139843"/>
            <a:ext cx="1143000" cy="831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Login to system</a:t>
            </a:r>
            <a:endParaRPr lang="en-US" sz="1200" dirty="0">
              <a:latin typeface="Bell MT" panose="02020503060305020303" pitchFamily="18" charset="0"/>
            </a:endParaRPr>
          </a:p>
        </p:txBody>
      </p:sp>
      <p:sp>
        <p:nvSpPr>
          <p:cNvPr id="6" name="Oval 5"/>
          <p:cNvSpPr/>
          <p:nvPr/>
        </p:nvSpPr>
        <p:spPr>
          <a:xfrm>
            <a:off x="2957708" y="3177957"/>
            <a:ext cx="1143000" cy="822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Check Credentials</a:t>
            </a:r>
            <a:endParaRPr lang="en-US" sz="1050" dirty="0">
              <a:latin typeface="Bell MT" panose="02020503060305020303" pitchFamily="18" charset="0"/>
            </a:endParaRPr>
          </a:p>
        </p:txBody>
      </p:sp>
      <p:sp>
        <p:nvSpPr>
          <p:cNvPr id="7" name="Oval 6"/>
          <p:cNvSpPr/>
          <p:nvPr/>
        </p:nvSpPr>
        <p:spPr>
          <a:xfrm>
            <a:off x="923795" y="3537141"/>
            <a:ext cx="1143000" cy="75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Forgot Password</a:t>
            </a:r>
            <a:endParaRPr lang="en-US" sz="1200" dirty="0">
              <a:latin typeface="Bell MT" panose="02020503060305020303" pitchFamily="18" charset="0"/>
            </a:endParaRPr>
          </a:p>
        </p:txBody>
      </p:sp>
      <p:sp>
        <p:nvSpPr>
          <p:cNvPr id="8" name="Oval 7"/>
          <p:cNvSpPr/>
          <p:nvPr/>
        </p:nvSpPr>
        <p:spPr>
          <a:xfrm>
            <a:off x="914400" y="4502637"/>
            <a:ext cx="1143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Send email to users</a:t>
            </a:r>
            <a:endParaRPr lang="en-US" sz="1100" dirty="0">
              <a:latin typeface="Bell MT" panose="02020503060305020303" pitchFamily="18" charset="0"/>
            </a:endParaRPr>
          </a:p>
        </p:txBody>
      </p:sp>
      <p:sp>
        <p:nvSpPr>
          <p:cNvPr id="9" name="Oval 8"/>
          <p:cNvSpPr/>
          <p:nvPr/>
        </p:nvSpPr>
        <p:spPr>
          <a:xfrm>
            <a:off x="4572000" y="2139843"/>
            <a:ext cx="1143000" cy="831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Check roles of access</a:t>
            </a:r>
            <a:endParaRPr lang="en-US" sz="1100" dirty="0">
              <a:latin typeface="Bell MT" panose="02020503060305020303" pitchFamily="18" charset="0"/>
            </a:endParaRPr>
          </a:p>
        </p:txBody>
      </p:sp>
      <p:sp>
        <p:nvSpPr>
          <p:cNvPr id="10" name="Content Placeholder 1"/>
          <p:cNvSpPr txBox="1">
            <a:spLocks/>
          </p:cNvSpPr>
          <p:nvPr/>
        </p:nvSpPr>
        <p:spPr>
          <a:xfrm>
            <a:off x="304800" y="2139843"/>
            <a:ext cx="8229600" cy="407517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endParaRPr lang="en-US" dirty="0"/>
          </a:p>
        </p:txBody>
      </p:sp>
      <p:sp>
        <p:nvSpPr>
          <p:cNvPr id="11" name="Oval 10"/>
          <p:cNvSpPr/>
          <p:nvPr/>
        </p:nvSpPr>
        <p:spPr>
          <a:xfrm>
            <a:off x="4572000" y="3212143"/>
            <a:ext cx="1143000" cy="822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Manage modules</a:t>
            </a:r>
            <a:endParaRPr lang="en-US" sz="1200" dirty="0">
              <a:latin typeface="Bell MT" panose="02020503060305020303" pitchFamily="18" charset="0"/>
            </a:endParaRPr>
          </a:p>
        </p:txBody>
      </p:sp>
      <p:sp>
        <p:nvSpPr>
          <p:cNvPr id="12" name="Rectangle 11"/>
          <p:cNvSpPr/>
          <p:nvPr/>
        </p:nvSpPr>
        <p:spPr>
          <a:xfrm>
            <a:off x="838200" y="5562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system admins</a:t>
            </a:r>
            <a:endParaRPr lang="en-US" sz="1050" dirty="0">
              <a:latin typeface="Bell MT" panose="02020503060305020303" pitchFamily="18" charset="0"/>
            </a:endParaRPr>
          </a:p>
        </p:txBody>
      </p:sp>
      <p:sp>
        <p:nvSpPr>
          <p:cNvPr id="13" name="Rectangle 12"/>
          <p:cNvSpPr/>
          <p:nvPr/>
        </p:nvSpPr>
        <p:spPr>
          <a:xfrm>
            <a:off x="2841320" y="5562600"/>
            <a:ext cx="15782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roles of users</a:t>
            </a:r>
            <a:endParaRPr lang="en-US" sz="1050" dirty="0">
              <a:latin typeface="Bell MT" panose="02020503060305020303" pitchFamily="18" charset="0"/>
            </a:endParaRPr>
          </a:p>
        </p:txBody>
      </p:sp>
      <p:sp>
        <p:nvSpPr>
          <p:cNvPr id="14" name="Rectangle 13"/>
          <p:cNvSpPr/>
          <p:nvPr/>
        </p:nvSpPr>
        <p:spPr>
          <a:xfrm>
            <a:off x="4781550" y="5562600"/>
            <a:ext cx="1562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user permission</a:t>
            </a:r>
            <a:endParaRPr lang="en-US" sz="1050" dirty="0">
              <a:latin typeface="Bell MT" panose="02020503060305020303" pitchFamily="18" charset="0"/>
            </a:endParaRPr>
          </a:p>
        </p:txBody>
      </p:sp>
      <p:sp>
        <p:nvSpPr>
          <p:cNvPr id="15" name="Rectangle 14"/>
          <p:cNvSpPr/>
          <p:nvPr/>
        </p:nvSpPr>
        <p:spPr>
          <a:xfrm>
            <a:off x="6790152" y="5562600"/>
            <a:ext cx="174424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report</a:t>
            </a:r>
            <a:endParaRPr lang="en-US" sz="1050" dirty="0">
              <a:latin typeface="Bell MT" panose="02020503060305020303" pitchFamily="18" charset="0"/>
            </a:endParaRPr>
          </a:p>
        </p:txBody>
      </p:sp>
      <p:sp>
        <p:nvSpPr>
          <p:cNvPr id="16" name="Rectangle 15"/>
          <p:cNvSpPr/>
          <p:nvPr/>
        </p:nvSpPr>
        <p:spPr>
          <a:xfrm>
            <a:off x="6781800" y="4953000"/>
            <a:ext cx="175259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room details</a:t>
            </a:r>
            <a:endParaRPr lang="en-US" sz="1050" dirty="0">
              <a:latin typeface="Bell MT" panose="02020503060305020303" pitchFamily="18" charset="0"/>
            </a:endParaRPr>
          </a:p>
        </p:txBody>
      </p:sp>
      <p:sp>
        <p:nvSpPr>
          <p:cNvPr id="17" name="Rectangle 16"/>
          <p:cNvSpPr/>
          <p:nvPr/>
        </p:nvSpPr>
        <p:spPr>
          <a:xfrm>
            <a:off x="6782843" y="4343400"/>
            <a:ext cx="175155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subject  details</a:t>
            </a:r>
            <a:endParaRPr lang="en-US" sz="1050" dirty="0">
              <a:latin typeface="Bell MT" panose="02020503060305020303" pitchFamily="18" charset="0"/>
            </a:endParaRPr>
          </a:p>
        </p:txBody>
      </p:sp>
      <p:sp>
        <p:nvSpPr>
          <p:cNvPr id="18" name="Rectangle 17"/>
          <p:cNvSpPr/>
          <p:nvPr/>
        </p:nvSpPr>
        <p:spPr>
          <a:xfrm>
            <a:off x="6790150" y="3771899"/>
            <a:ext cx="17442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student details</a:t>
            </a:r>
            <a:endParaRPr lang="en-US" sz="1050" dirty="0">
              <a:latin typeface="Bell MT" panose="02020503060305020303" pitchFamily="18" charset="0"/>
            </a:endParaRPr>
          </a:p>
        </p:txBody>
      </p:sp>
      <p:sp>
        <p:nvSpPr>
          <p:cNvPr id="19" name="Rectangle 18"/>
          <p:cNvSpPr/>
          <p:nvPr/>
        </p:nvSpPr>
        <p:spPr>
          <a:xfrm>
            <a:off x="6782844" y="3186831"/>
            <a:ext cx="175155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class details</a:t>
            </a:r>
            <a:endParaRPr lang="en-US" sz="1050" dirty="0">
              <a:latin typeface="Bell MT" panose="02020503060305020303" pitchFamily="18" charset="0"/>
            </a:endParaRPr>
          </a:p>
        </p:txBody>
      </p:sp>
      <p:sp>
        <p:nvSpPr>
          <p:cNvPr id="20" name="Rectangle 19"/>
          <p:cNvSpPr/>
          <p:nvPr/>
        </p:nvSpPr>
        <p:spPr>
          <a:xfrm>
            <a:off x="6783888" y="2601762"/>
            <a:ext cx="175051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attendance details</a:t>
            </a:r>
            <a:endParaRPr lang="en-US" sz="1050" dirty="0">
              <a:latin typeface="Bell MT" panose="02020503060305020303" pitchFamily="18" charset="0"/>
            </a:endParaRPr>
          </a:p>
        </p:txBody>
      </p:sp>
      <p:sp>
        <p:nvSpPr>
          <p:cNvPr id="21" name="Rectangle 20"/>
          <p:cNvSpPr/>
          <p:nvPr/>
        </p:nvSpPr>
        <p:spPr>
          <a:xfrm>
            <a:off x="6781800" y="1981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atin typeface="Bell MT" panose="02020503060305020303" pitchFamily="18" charset="0"/>
              </a:rPr>
              <a:t>Manage timetable details</a:t>
            </a:r>
            <a:endParaRPr lang="en-US" sz="1050" dirty="0">
              <a:latin typeface="Bell MT" panose="02020503060305020303" pitchFamily="18" charset="0"/>
            </a:endParaRPr>
          </a:p>
        </p:txBody>
      </p:sp>
      <p:cxnSp>
        <p:nvCxnSpPr>
          <p:cNvPr id="26" name="Straight Arrow Connector 25"/>
          <p:cNvCxnSpPr>
            <a:stCxn id="4" idx="2"/>
            <a:endCxn id="7" idx="0"/>
          </p:cNvCxnSpPr>
          <p:nvPr/>
        </p:nvCxnSpPr>
        <p:spPr>
          <a:xfrm>
            <a:off x="1485900" y="2971800"/>
            <a:ext cx="9395" cy="56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4"/>
            <a:endCxn id="8" idx="0"/>
          </p:cNvCxnSpPr>
          <p:nvPr/>
        </p:nvCxnSpPr>
        <p:spPr>
          <a:xfrm flipH="1">
            <a:off x="1485900" y="4291312"/>
            <a:ext cx="9395" cy="211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4"/>
            <a:endCxn id="6" idx="0"/>
          </p:cNvCxnSpPr>
          <p:nvPr/>
        </p:nvCxnSpPr>
        <p:spPr>
          <a:xfrm flipH="1">
            <a:off x="3529208" y="2971800"/>
            <a:ext cx="14092" cy="206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7"/>
          </p:cNvCxnSpPr>
          <p:nvPr/>
        </p:nvCxnSpPr>
        <p:spPr>
          <a:xfrm flipV="1">
            <a:off x="3933320" y="2743200"/>
            <a:ext cx="714880" cy="555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4"/>
            <a:endCxn id="11" idx="0"/>
          </p:cNvCxnSpPr>
          <p:nvPr/>
        </p:nvCxnSpPr>
        <p:spPr>
          <a:xfrm>
            <a:off x="5143500" y="2971800"/>
            <a:ext cx="0" cy="240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7"/>
            <a:endCxn id="19" idx="1"/>
          </p:cNvCxnSpPr>
          <p:nvPr/>
        </p:nvCxnSpPr>
        <p:spPr>
          <a:xfrm>
            <a:off x="5547612" y="3332601"/>
            <a:ext cx="1235232" cy="82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1" idx="6"/>
            <a:endCxn id="18" idx="1"/>
          </p:cNvCxnSpPr>
          <p:nvPr/>
        </p:nvCxnSpPr>
        <p:spPr>
          <a:xfrm>
            <a:off x="5715000" y="3623414"/>
            <a:ext cx="1075150" cy="377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1" idx="5"/>
          </p:cNvCxnSpPr>
          <p:nvPr/>
        </p:nvCxnSpPr>
        <p:spPr>
          <a:xfrm>
            <a:off x="5547612" y="3914227"/>
            <a:ext cx="1234188" cy="657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1" idx="7"/>
          </p:cNvCxnSpPr>
          <p:nvPr/>
        </p:nvCxnSpPr>
        <p:spPr>
          <a:xfrm flipV="1">
            <a:off x="5547612" y="2830362"/>
            <a:ext cx="1234188" cy="502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1" idx="1"/>
          </p:cNvCxnSpPr>
          <p:nvPr/>
        </p:nvCxnSpPr>
        <p:spPr>
          <a:xfrm flipV="1">
            <a:off x="5410200" y="2209800"/>
            <a:ext cx="1371600" cy="1002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410200" y="4034685"/>
            <a:ext cx="1371600" cy="1146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1" idx="4"/>
          </p:cNvCxnSpPr>
          <p:nvPr/>
        </p:nvCxnSpPr>
        <p:spPr>
          <a:xfrm>
            <a:off x="5143500" y="4034685"/>
            <a:ext cx="1638300" cy="1756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14" idx="0"/>
          </p:cNvCxnSpPr>
          <p:nvPr/>
        </p:nvCxnSpPr>
        <p:spPr>
          <a:xfrm>
            <a:off x="4953000" y="4000499"/>
            <a:ext cx="609600" cy="1562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1" idx="3"/>
            <a:endCxn id="13" idx="0"/>
          </p:cNvCxnSpPr>
          <p:nvPr/>
        </p:nvCxnSpPr>
        <p:spPr>
          <a:xfrm flipH="1">
            <a:off x="3630460" y="3914227"/>
            <a:ext cx="1108928" cy="1648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12" idx="0"/>
          </p:cNvCxnSpPr>
          <p:nvPr/>
        </p:nvCxnSpPr>
        <p:spPr>
          <a:xfrm flipH="1">
            <a:off x="1638300" y="3771900"/>
            <a:ext cx="3009900" cy="179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 idx="3"/>
            <a:endCxn id="5" idx="2"/>
          </p:cNvCxnSpPr>
          <p:nvPr/>
        </p:nvCxnSpPr>
        <p:spPr>
          <a:xfrm flipV="1">
            <a:off x="2095500" y="2555822"/>
            <a:ext cx="876300" cy="34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96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442</TotalTime>
  <Words>325</Words>
  <Application>Microsoft Office PowerPoint</Application>
  <PresentationFormat>On-screen Show (4:3)</PresentationFormat>
  <Paragraphs>74</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BlackTie</vt:lpstr>
      <vt:lpstr>DATA  FLOW  DIAGRAM (DFD’S)</vt:lpstr>
      <vt:lpstr>DFD LEVEL 0</vt:lpstr>
      <vt:lpstr>DFD Level 1</vt:lpstr>
      <vt:lpstr>DFD LEVEL 2</vt:lpstr>
      <vt:lpstr>DFD LEVEL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 LEVEL 0</dc:title>
  <dc:creator>Vikash</dc:creator>
  <cp:lastModifiedBy>Vikash</cp:lastModifiedBy>
  <cp:revision>30</cp:revision>
  <dcterms:created xsi:type="dcterms:W3CDTF">2019-02-10T13:49:23Z</dcterms:created>
  <dcterms:modified xsi:type="dcterms:W3CDTF">2019-02-18T06:55:38Z</dcterms:modified>
</cp:coreProperties>
</file>