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1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27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0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16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53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06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1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8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2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04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4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7FC1D1-C3C5-4C61-A773-CED8F742633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945DA57-E146-4AB3-A5C8-2948ADBE9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6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35B4-2BB6-4291-9C3C-A994D1BF5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101" y="592668"/>
            <a:ext cx="8886512" cy="2370666"/>
          </a:xfrm>
        </p:spPr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Credit Risk Modeling for Low-Key Finance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90028-D4D0-4135-AF3A-689523F13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130613"/>
            <a:ext cx="8825658" cy="43808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Automating Credit Risk Assessment Using Machine Learning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AF5413-678A-435F-B196-7D50E87C39F1}"/>
              </a:ext>
            </a:extLst>
          </p:cNvPr>
          <p:cNvSpPr txBox="1">
            <a:spLocks/>
          </p:cNvSpPr>
          <p:nvPr/>
        </p:nvSpPr>
        <p:spPr bwMode="gray">
          <a:xfrm>
            <a:off x="1094101" y="4608046"/>
            <a:ext cx="8825658" cy="4380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Nafiul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araf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12/12/2024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46CC6-33D0-4BCC-93A0-8BD78A075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404" y="736600"/>
            <a:ext cx="2015255" cy="136313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5641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29F7-4643-412D-AC66-1CE17BCA4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5D429-D461-49AE-AB04-F1AEEF58F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Problem Statement: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Automate credit risk assessment to improve loan decision-making and reduce default risks.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000" b="1" dirty="0"/>
              <a:t>Objective</a:t>
            </a:r>
            <a:r>
              <a:rPr lang="en-US" b="1" dirty="0"/>
              <a:t>: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Build a predictive model to classify borrowers based on default risk, ensuring high accuracy and business alignment.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8564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0BB0-AE46-40C7-98B9-C897CF1F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DC87E-918B-4F90-84E7-ECF9C0939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Approach: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Data Preparation:</a:t>
            </a:r>
            <a:r>
              <a:rPr lang="en-US" sz="1400" dirty="0"/>
              <a:t> Cleaning and handling imbalanced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Feature Engineering:</a:t>
            </a:r>
            <a:r>
              <a:rPr lang="en-US" sz="1400" dirty="0"/>
              <a:t> Domain-specific and statistical analysis (Weight of Evidence and Information value).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Model Selection:</a:t>
            </a:r>
            <a:r>
              <a:rPr lang="en-US" sz="1400" dirty="0"/>
              <a:t> Evaluated Logistic Regression, Random Forest, and </a:t>
            </a:r>
            <a:r>
              <a:rPr lang="en-US" sz="1400" dirty="0" err="1"/>
              <a:t>XGBoost</a:t>
            </a:r>
            <a:r>
              <a:rPr lang="en-US" sz="1400" dirty="0"/>
              <a:t> (final choice).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b="1" dirty="0"/>
              <a:t>Evaluation Metrics:</a:t>
            </a:r>
            <a:r>
              <a:rPr lang="en-US" sz="1400" dirty="0"/>
              <a:t> AUC, Gini Coefficient, and KS Statistic.</a:t>
            </a:r>
          </a:p>
        </p:txBody>
      </p:sp>
    </p:spTree>
    <p:extLst>
      <p:ext uri="{BB962C8B-B14F-4D97-AF65-F5344CB8AC3E}">
        <p14:creationId xmlns:p14="http://schemas.microsoft.com/office/powerpoint/2010/main" val="179087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0036-FD15-4385-AAD4-C1256410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3A08-7F64-42A1-BE16-BBEFE964E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Barriers: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Imbalanced dataset (only 10% defaults).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Data quality issues like missing values and outliers.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Computational cost for hyperparameter tuning.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Used SMOTE for over-sampling and under-sampling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Applied robust preprocessing pipelines and </a:t>
            </a:r>
            <a:r>
              <a:rPr lang="en-US" sz="1400" dirty="0" err="1"/>
              <a:t>Optuna</a:t>
            </a:r>
            <a:r>
              <a:rPr lang="en-US" sz="1400" dirty="0"/>
              <a:t> for efficient tuning.</a:t>
            </a:r>
          </a:p>
        </p:txBody>
      </p:sp>
    </p:spTree>
    <p:extLst>
      <p:ext uri="{BB962C8B-B14F-4D97-AF65-F5344CB8AC3E}">
        <p14:creationId xmlns:p14="http://schemas.microsoft.com/office/powerpoint/2010/main" val="3024771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C92-BF59-4715-B5B7-626ED60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Key Findings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890C-C1D5-45FE-A1E0-DC0BE3C6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Top predictors: Credit Utilization Ratio, Loan to Income Ratio, and Delinquency Months to Loan Months Ratio.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2094A-BA66-4684-B84A-799A964A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429001"/>
            <a:ext cx="3784600" cy="308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4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64C92-BF59-4715-B5B7-626ED606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Key Findings and Insights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6890C-C1D5-45FE-A1E0-DC0BE3C63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5656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Insights: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Achieved exceptional performance with </a:t>
            </a:r>
            <a:r>
              <a:rPr lang="en-US" sz="1400" dirty="0" err="1"/>
              <a:t>XGBoost</a:t>
            </a:r>
            <a:r>
              <a:rPr lang="en-US" sz="1400" dirty="0"/>
              <a:t> Model Under-sampling method using </a:t>
            </a:r>
            <a:r>
              <a:rPr lang="en-US" sz="1400" dirty="0" err="1"/>
              <a:t>Optuna</a:t>
            </a:r>
            <a:r>
              <a:rPr lang="en-US" sz="1400" dirty="0"/>
              <a:t> for parameter tuning (AUC: 0.99, Gini: 0.97, KS: 86.87).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Decile analysis confirmed effective separation of high-risk borrowers.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0F3186F-F89B-4A7B-BDD6-80E613759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6" y="3979334"/>
            <a:ext cx="2929467" cy="2480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55A68-28B5-45E7-81F4-3454BBEB1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050" y="3979333"/>
            <a:ext cx="3994150" cy="22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8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612A5-992C-414F-8ED0-DE1D0030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Recommendations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7CE4-0BB5-4EF1-BF42-AFBFEF6E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Actionable Suggestions: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Integrate the model into the loan approval workflow.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Use insights to refine credit policies and risk mitigation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Future 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Retrain the model periodically to address data drift.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Explore additional features like macroeconomic indicators.</a:t>
            </a:r>
          </a:p>
        </p:txBody>
      </p:sp>
    </p:spTree>
    <p:extLst>
      <p:ext uri="{BB962C8B-B14F-4D97-AF65-F5344CB8AC3E}">
        <p14:creationId xmlns:p14="http://schemas.microsoft.com/office/powerpoint/2010/main" val="217595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228-D8F9-4CC9-A314-FB57665D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C7AA-266C-496A-9D9D-88E0B919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Summary: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Developed a robust, interpretable credit risk model with high predictive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Provides actionable insights for improving decision-making and managing defaults.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Call to Action: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Ready for deployment and integration into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328092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9EA1-3887-4F56-AB40-54D1B63F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 Black" panose="020B0A04020102020204" pitchFamily="34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60454-6A0F-4164-9B19-A8CC359A9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Questions &amp; Discussion</a:t>
            </a:r>
          </a:p>
          <a:p>
            <a:pPr marL="0" indent="0" algn="ctr">
              <a:buNone/>
            </a:pPr>
            <a:r>
              <a:rPr lang="en-US" dirty="0"/>
              <a:t>We welcome your feedback and queries!</a:t>
            </a:r>
          </a:p>
        </p:txBody>
      </p:sp>
    </p:spTree>
    <p:extLst>
      <p:ext uri="{BB962C8B-B14F-4D97-AF65-F5344CB8AC3E}">
        <p14:creationId xmlns:p14="http://schemas.microsoft.com/office/powerpoint/2010/main" val="3291840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</TotalTime>
  <Words>326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Century Gothic</vt:lpstr>
      <vt:lpstr>Wingdings</vt:lpstr>
      <vt:lpstr>Wingdings 3</vt:lpstr>
      <vt:lpstr>Ion Boardroom</vt:lpstr>
      <vt:lpstr>Credit Risk Modeling for Low-Key Finance</vt:lpstr>
      <vt:lpstr>Introduction</vt:lpstr>
      <vt:lpstr>Methodology</vt:lpstr>
      <vt:lpstr>Challenges Faced</vt:lpstr>
      <vt:lpstr>Key Findings and Insights</vt:lpstr>
      <vt:lpstr>Key Findings and Insights (Cont.)</vt:lpstr>
      <vt:lpstr>Recommendations and Next Steps</vt:lpstr>
      <vt:lpstr>Conclusion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Modeling for Low-Key Finance</dc:title>
  <dc:creator>Nafiul Araf</dc:creator>
  <cp:lastModifiedBy>Nafiul Araf</cp:lastModifiedBy>
  <cp:revision>9</cp:revision>
  <dcterms:created xsi:type="dcterms:W3CDTF">2024-12-12T16:50:43Z</dcterms:created>
  <dcterms:modified xsi:type="dcterms:W3CDTF">2024-12-13T03:37:01Z</dcterms:modified>
</cp:coreProperties>
</file>