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ipXmhn0J5JGiAA7IjK425J+lmB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EC6A64-737D-4A7E-B84E-D229C14D5081}">
  <a:tblStyle styleId="{BEEC6A64-737D-4A7E-B84E-D229C14D508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db7ae1f1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db7ae1f1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b7ae1f1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b7ae1f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14dab398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14dab39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d9bb8ab9e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d9bb8ab9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d9bb8ab9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d9bb8ab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12115789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1211578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d9bb8ab9e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d9bb8ab9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9bb8ab9e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9bb8ab9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d9bb8ab9e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d9bb8ab9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d9bb8ab9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d9bb8ab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pandas.pydata.org/docs/" TargetMode="External"/><Relationship Id="rId4" Type="http://schemas.openxmlformats.org/officeDocument/2006/relationships/hyperlink" Target="https://numpy.org/doc/" TargetMode="External"/><Relationship Id="rId5" Type="http://schemas.openxmlformats.org/officeDocument/2006/relationships/hyperlink" Target="https://matplotlib.org/stable/contents.html" TargetMode="External"/><Relationship Id="rId6" Type="http://schemas.openxmlformats.org/officeDocument/2006/relationships/hyperlink" Target="https://devdocs.io/scikit_learn/" TargetMode="External"/><Relationship Id="rId7" Type="http://schemas.openxmlformats.org/officeDocument/2006/relationships/hyperlink" Target="https://faroit.com/keras-docs/1.2.0/" TargetMode="External"/><Relationship Id="rId8" Type="http://schemas.openxmlformats.org/officeDocument/2006/relationships/hyperlink" Target="https://www.tensorflow.org/api_doc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60649"/>
            <a:ext cx="7772400" cy="11521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libri"/>
              <a:buNone/>
            </a:pPr>
            <a:r>
              <a:rPr b="1" lang="en-US" sz="2600"/>
              <a:t>Indian Institute of Information Technology Pune</a:t>
            </a:r>
            <a:br>
              <a:rPr b="1" lang="en-US" sz="2600"/>
            </a:br>
            <a:r>
              <a:rPr b="1" lang="en-US" sz="2600"/>
              <a:t>Department of Computer Science Engineering</a:t>
            </a:r>
            <a:endParaRPr b="1" sz="2600"/>
          </a:p>
        </p:txBody>
      </p:sp>
      <p:sp>
        <p:nvSpPr>
          <p:cNvPr id="85" name="Google Shape;85;p1"/>
          <p:cNvSpPr txBox="1"/>
          <p:nvPr>
            <p:ph idx="1" type="subTitle"/>
          </p:nvPr>
        </p:nvSpPr>
        <p:spPr>
          <a:xfrm>
            <a:off x="323525" y="1484774"/>
            <a:ext cx="8424900" cy="21303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ctr">
              <a:spcBef>
                <a:spcPts val="0"/>
              </a:spcBef>
              <a:spcAft>
                <a:spcPts val="0"/>
              </a:spcAft>
              <a:buClr>
                <a:srgbClr val="888888"/>
              </a:buClr>
              <a:buSzPct val="76277"/>
              <a:buNone/>
            </a:pPr>
            <a:r>
              <a:t/>
            </a:r>
            <a:endParaRPr b="1" sz="4195"/>
          </a:p>
          <a:p>
            <a:pPr indent="0" lvl="0" marL="0" rtl="0" algn="ctr">
              <a:spcBef>
                <a:spcPts val="0"/>
              </a:spcBef>
              <a:spcAft>
                <a:spcPts val="0"/>
              </a:spcAft>
              <a:buClr>
                <a:srgbClr val="888888"/>
              </a:buClr>
              <a:buSzPct val="68154"/>
              <a:buNone/>
            </a:pPr>
            <a:r>
              <a:rPr b="1" lang="en-US" sz="4695"/>
              <a:t> Project Review</a:t>
            </a:r>
            <a:endParaRPr sz="4695"/>
          </a:p>
          <a:p>
            <a:pPr indent="0" lvl="0" marL="0" rtl="0" algn="ctr">
              <a:spcBef>
                <a:spcPts val="448"/>
              </a:spcBef>
              <a:spcAft>
                <a:spcPts val="0"/>
              </a:spcAft>
              <a:buClr>
                <a:srgbClr val="888888"/>
              </a:buClr>
              <a:buSzPct val="68154"/>
              <a:buNone/>
            </a:pPr>
            <a:r>
              <a:rPr b="1" lang="en-US" sz="4695"/>
              <a:t>on</a:t>
            </a:r>
            <a:endParaRPr sz="4695"/>
          </a:p>
          <a:p>
            <a:pPr indent="0" lvl="0" marL="0" rtl="0" algn="ctr">
              <a:spcBef>
                <a:spcPts val="448"/>
              </a:spcBef>
              <a:spcAft>
                <a:spcPts val="0"/>
              </a:spcAft>
              <a:buClr>
                <a:srgbClr val="888888"/>
              </a:buClr>
              <a:buSzPct val="49726"/>
              <a:buNone/>
            </a:pPr>
            <a:r>
              <a:rPr b="1" lang="en-US" sz="6435">
                <a:solidFill>
                  <a:schemeClr val="dk1"/>
                </a:solidFill>
              </a:rPr>
              <a:t>Football Predictor Using ML</a:t>
            </a:r>
            <a:endParaRPr b="1" sz="6435">
              <a:solidFill>
                <a:schemeClr val="dk1"/>
              </a:solidFill>
            </a:endParaRPr>
          </a:p>
          <a:p>
            <a:pPr indent="0" lvl="0" marL="0" rtl="0" algn="ctr">
              <a:spcBef>
                <a:spcPts val="448"/>
              </a:spcBef>
              <a:spcAft>
                <a:spcPts val="0"/>
              </a:spcAft>
              <a:buClr>
                <a:srgbClr val="888888"/>
              </a:buClr>
              <a:buSzPct val="58975"/>
              <a:buNone/>
            </a:pPr>
            <a:r>
              <a:rPr b="1" lang="en-US" sz="5425"/>
              <a:t>By</a:t>
            </a:r>
            <a:endParaRPr b="1" sz="5425"/>
          </a:p>
          <a:p>
            <a:pPr indent="0" lvl="0" marL="0" rtl="0" algn="ctr">
              <a:spcBef>
                <a:spcPts val="448"/>
              </a:spcBef>
              <a:spcAft>
                <a:spcPts val="0"/>
              </a:spcAft>
              <a:buClr>
                <a:srgbClr val="888888"/>
              </a:buClr>
              <a:buSzPct val="58975"/>
              <a:buNone/>
            </a:pPr>
            <a:r>
              <a:rPr b="1" lang="en-US" sz="5425"/>
              <a:t>Group No.: 349</a:t>
            </a:r>
            <a:endParaRPr b="1" sz="5425"/>
          </a:p>
          <a:p>
            <a:pPr indent="0" lvl="0" marL="0" rtl="0" algn="ctr">
              <a:spcBef>
                <a:spcPts val="448"/>
              </a:spcBef>
              <a:spcAft>
                <a:spcPts val="0"/>
              </a:spcAft>
              <a:buClr>
                <a:srgbClr val="888888"/>
              </a:buClr>
              <a:buSzPct val="66519"/>
              <a:buNone/>
            </a:pPr>
            <a:r>
              <a:t/>
            </a:r>
            <a:endParaRPr b="1" sz="4810"/>
          </a:p>
        </p:txBody>
      </p:sp>
      <p:graphicFrame>
        <p:nvGraphicFramePr>
          <p:cNvPr id="86" name="Google Shape;86;p1"/>
          <p:cNvGraphicFramePr/>
          <p:nvPr/>
        </p:nvGraphicFramePr>
        <p:xfrm>
          <a:off x="1363121" y="3701492"/>
          <a:ext cx="3000000" cy="3000000"/>
        </p:xfrm>
        <a:graphic>
          <a:graphicData uri="http://schemas.openxmlformats.org/drawingml/2006/table">
            <a:tbl>
              <a:tblPr bandRow="1" firstRow="1">
                <a:noFill/>
                <a:tableStyleId>{BEEC6A64-737D-4A7E-B84E-D229C14D5081}</a:tableStyleId>
              </a:tblPr>
              <a:tblGrid>
                <a:gridCol w="3048000"/>
                <a:gridCol w="3048000"/>
              </a:tblGrid>
              <a:tr h="301950">
                <a:tc>
                  <a:txBody>
                    <a:bodyPr/>
                    <a:lstStyle/>
                    <a:p>
                      <a:pPr indent="0" lvl="0" marL="0" marR="0" rtl="0" algn="l">
                        <a:spcBef>
                          <a:spcPts val="0"/>
                        </a:spcBef>
                        <a:spcAft>
                          <a:spcPts val="0"/>
                        </a:spcAft>
                        <a:buNone/>
                      </a:pPr>
                      <a:r>
                        <a:rPr lang="en-US" sz="1800" u="none" cap="none" strike="noStrike"/>
                        <a:t>MIS</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r>
              <a:tr h="301950">
                <a:tc>
                  <a:txBody>
                    <a:bodyPr/>
                    <a:lstStyle/>
                    <a:p>
                      <a:pPr indent="0" lvl="0" marL="0" marR="0" rtl="0" algn="l">
                        <a:spcBef>
                          <a:spcPts val="0"/>
                        </a:spcBef>
                        <a:spcAft>
                          <a:spcPts val="0"/>
                        </a:spcAft>
                        <a:buNone/>
                      </a:pPr>
                      <a:r>
                        <a:rPr lang="en-US" sz="1800"/>
                        <a:t>111915104</a:t>
                      </a:r>
                      <a:endParaRPr sz="1800"/>
                    </a:p>
                  </a:txBody>
                  <a:tcPr marT="45725" marB="45725" marR="91450" marL="91450"/>
                </a:tc>
                <a:tc>
                  <a:txBody>
                    <a:bodyPr/>
                    <a:lstStyle/>
                    <a:p>
                      <a:pPr indent="0" lvl="0" marL="0" marR="0" rtl="0" algn="l">
                        <a:spcBef>
                          <a:spcPts val="0"/>
                        </a:spcBef>
                        <a:spcAft>
                          <a:spcPts val="0"/>
                        </a:spcAft>
                        <a:buNone/>
                      </a:pPr>
                      <a:r>
                        <a:rPr lang="en-US" sz="1800"/>
                        <a:t>Rishubh Chahar</a:t>
                      </a:r>
                      <a:endParaRPr sz="1800"/>
                    </a:p>
                  </a:txBody>
                  <a:tcPr marT="45725" marB="45725" marR="91450" marL="91450"/>
                </a:tc>
              </a:tr>
              <a:tr h="301950">
                <a:tc>
                  <a:txBody>
                    <a:bodyPr/>
                    <a:lstStyle/>
                    <a:p>
                      <a:pPr indent="0" lvl="0" marL="0" marR="0" rtl="0" algn="l">
                        <a:spcBef>
                          <a:spcPts val="0"/>
                        </a:spcBef>
                        <a:spcAft>
                          <a:spcPts val="0"/>
                        </a:spcAft>
                        <a:buNone/>
                      </a:pPr>
                      <a:r>
                        <a:rPr lang="en-US" sz="1800"/>
                        <a:t>111915105</a:t>
                      </a:r>
                      <a:endParaRPr sz="1800"/>
                    </a:p>
                  </a:txBody>
                  <a:tcPr marT="45725" marB="45725" marR="91450" marL="91450"/>
                </a:tc>
                <a:tc>
                  <a:txBody>
                    <a:bodyPr/>
                    <a:lstStyle/>
                    <a:p>
                      <a:pPr indent="0" lvl="0" marL="0" marR="0" rtl="0" algn="l">
                        <a:spcBef>
                          <a:spcPts val="0"/>
                        </a:spcBef>
                        <a:spcAft>
                          <a:spcPts val="0"/>
                        </a:spcAft>
                        <a:buNone/>
                      </a:pPr>
                      <a:r>
                        <a:rPr lang="en-US" sz="1800"/>
                        <a:t>Ritik</a:t>
                      </a:r>
                      <a:r>
                        <a:rPr lang="en-US" sz="1800"/>
                        <a:t> Modi</a:t>
                      </a:r>
                      <a:endParaRPr sz="1800"/>
                    </a:p>
                  </a:txBody>
                  <a:tcPr marT="45725" marB="45725" marR="91450" marL="91450"/>
                </a:tc>
              </a:tr>
              <a:tr h="301950">
                <a:tc>
                  <a:txBody>
                    <a:bodyPr/>
                    <a:lstStyle/>
                    <a:p>
                      <a:pPr indent="0" lvl="0" marL="0" marR="0" rtl="0" algn="l">
                        <a:spcBef>
                          <a:spcPts val="0"/>
                        </a:spcBef>
                        <a:spcAft>
                          <a:spcPts val="0"/>
                        </a:spcAft>
                        <a:buNone/>
                      </a:pPr>
                      <a:r>
                        <a:rPr lang="en-US" sz="1800"/>
                        <a:t>111916043</a:t>
                      </a:r>
                      <a:endParaRPr sz="1800"/>
                    </a:p>
                  </a:txBody>
                  <a:tcPr marT="45725" marB="45725" marR="91450" marL="91450"/>
                </a:tc>
                <a:tc>
                  <a:txBody>
                    <a:bodyPr/>
                    <a:lstStyle/>
                    <a:p>
                      <a:pPr indent="0" lvl="0" marL="0" marR="0" rtl="0" algn="l">
                        <a:spcBef>
                          <a:spcPts val="0"/>
                        </a:spcBef>
                        <a:spcAft>
                          <a:spcPts val="0"/>
                        </a:spcAft>
                        <a:buNone/>
                      </a:pPr>
                      <a:r>
                        <a:rPr lang="en-US" sz="1800"/>
                        <a:t>Sandeep Verma</a:t>
                      </a:r>
                      <a:endParaRPr sz="1800"/>
                    </a:p>
                  </a:txBody>
                  <a:tcPr marT="45725" marB="45725" marR="91450" marL="91450"/>
                </a:tc>
              </a:tr>
              <a:tr h="301950">
                <a:tc>
                  <a:txBody>
                    <a:bodyPr/>
                    <a:lstStyle/>
                    <a:p>
                      <a:pPr indent="0" lvl="0" marL="0" marR="0" rtl="0" algn="l">
                        <a:spcBef>
                          <a:spcPts val="0"/>
                        </a:spcBef>
                        <a:spcAft>
                          <a:spcPts val="0"/>
                        </a:spcAft>
                        <a:buNone/>
                      </a:pPr>
                      <a:r>
                        <a:rPr lang="en-US" sz="1800"/>
                        <a:t>111916011</a:t>
                      </a:r>
                      <a:endParaRPr sz="1800"/>
                    </a:p>
                  </a:txBody>
                  <a:tcPr marT="45725" marB="45725" marR="91450" marL="91450"/>
                </a:tc>
                <a:tc>
                  <a:txBody>
                    <a:bodyPr/>
                    <a:lstStyle/>
                    <a:p>
                      <a:pPr indent="0" lvl="0" marL="0" marR="0" rtl="0" algn="l">
                        <a:spcBef>
                          <a:spcPts val="0"/>
                        </a:spcBef>
                        <a:spcAft>
                          <a:spcPts val="0"/>
                        </a:spcAft>
                        <a:buNone/>
                      </a:pPr>
                      <a:r>
                        <a:rPr lang="en-US" sz="1800"/>
                        <a:t>Anshul Shende</a:t>
                      </a:r>
                      <a:endParaRPr sz="1800"/>
                    </a:p>
                  </a:txBody>
                  <a:tcPr marT="45725" marB="45725" marR="91450" marL="91450"/>
                </a:tc>
              </a:tr>
            </a:tbl>
          </a:graphicData>
        </a:graphic>
      </p:graphicFrame>
      <p:sp>
        <p:nvSpPr>
          <p:cNvPr id="87" name="Google Shape;87;p1"/>
          <p:cNvSpPr txBox="1"/>
          <p:nvPr/>
        </p:nvSpPr>
        <p:spPr>
          <a:xfrm>
            <a:off x="1363114" y="5874857"/>
            <a:ext cx="5544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Mentor  Dr. Tanmoy Hazra  </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db7ae1f1b_0_4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FEATURES</a:t>
            </a:r>
            <a:endParaRPr/>
          </a:p>
        </p:txBody>
      </p:sp>
      <p:sp>
        <p:nvSpPr>
          <p:cNvPr id="178" name="Google Shape;178;gedb7ae1f1b_0_41"/>
          <p:cNvSpPr txBox="1"/>
          <p:nvPr>
            <p:ph idx="1" type="body"/>
          </p:nvPr>
        </p:nvSpPr>
        <p:spPr>
          <a:xfrm>
            <a:off x="457200" y="1600200"/>
            <a:ext cx="4038600" cy="4926000"/>
          </a:xfrm>
          <a:prstGeom prst="rect">
            <a:avLst/>
          </a:prstGeom>
        </p:spPr>
        <p:txBody>
          <a:bodyPr anchorCtr="0" anchor="t" bIns="45700" lIns="91425" spcFirstLastPara="1" rIns="91425" wrap="square" tIns="45700">
            <a:noAutofit/>
          </a:bodyPr>
          <a:lstStyle/>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'strong_overall', </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'weak_overall',            </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'strong_attack',</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'weak_attack',</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'strong_midfield',</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'weak_midfield', </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'strong_deffense', </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'weak_deffense',</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'strong_bu_speed',</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'weak_bu_speed', </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'strong_bu_passing',</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'weak_bu_passing',</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'strong_cc_crossing',</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rgbClr val="FFFFFF"/>
                </a:highlight>
                <a:latin typeface="Arial"/>
                <a:ea typeface="Arial"/>
                <a:cs typeface="Arial"/>
                <a:sym typeface="Arial"/>
              </a:rPr>
              <a:t> 'weak_cc_crossing', 'strong_cc_passing',</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rPr lang="en-US" sz="1900">
                <a:highlight>
                  <a:schemeClr val="lt1"/>
                </a:highlight>
                <a:latin typeface="Arial"/>
                <a:ea typeface="Arial"/>
                <a:cs typeface="Arial"/>
                <a:sym typeface="Arial"/>
              </a:rPr>
              <a:t>weak_cc_passing’</a:t>
            </a:r>
            <a:endParaRPr sz="1900">
              <a:highlight>
                <a:srgbClr val="FFFFFF"/>
              </a:highlight>
              <a:latin typeface="Arial"/>
              <a:ea typeface="Arial"/>
              <a:cs typeface="Arial"/>
              <a:sym typeface="Arial"/>
            </a:endParaRPr>
          </a:p>
          <a:p>
            <a:pPr indent="0" lvl="0" marL="0" rtl="0" algn="l">
              <a:lnSpc>
                <a:spcPct val="80000"/>
              </a:lnSpc>
              <a:spcBef>
                <a:spcPts val="560"/>
              </a:spcBef>
              <a:spcAft>
                <a:spcPts val="0"/>
              </a:spcAft>
              <a:buSzPts val="770"/>
              <a:buNone/>
            </a:pPr>
            <a:r>
              <a:t/>
            </a:r>
            <a:endParaRPr sz="1900"/>
          </a:p>
        </p:txBody>
      </p:sp>
      <p:sp>
        <p:nvSpPr>
          <p:cNvPr id="179" name="Google Shape;179;gedb7ae1f1b_0_41"/>
          <p:cNvSpPr txBox="1"/>
          <p:nvPr>
            <p:ph idx="2" type="body"/>
          </p:nvPr>
        </p:nvSpPr>
        <p:spPr>
          <a:xfrm>
            <a:off x="4648200" y="1600200"/>
            <a:ext cx="4038600" cy="5257800"/>
          </a:xfrm>
          <a:prstGeom prst="rect">
            <a:avLst/>
          </a:prstGeom>
        </p:spPr>
        <p:txBody>
          <a:bodyPr anchorCtr="0" anchor="t" bIns="45700" lIns="91425" spcFirstLastPara="1" rIns="91425" wrap="square" tIns="45700">
            <a:normAutofit fontScale="25000" lnSpcReduction="20000"/>
          </a:bodyPr>
          <a:lstStyle/>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'strong_avg_age',</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'weak_avg_age',</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'dif_overall',</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'dif_attack',</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'dif_midfield', </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'dif_deffense', </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'dif_bu_speed',</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'dif_bu_passing',</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'dif_cc_crossing', </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'dif_cc_passing',</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'dif_cc_shooting',</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'dif_aggression',</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'dif_preassure',</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'dif_avg_age', </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'strong_form',</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600">
                <a:highlight>
                  <a:schemeClr val="lt1"/>
                </a:highlight>
                <a:latin typeface="Arial"/>
                <a:ea typeface="Arial"/>
                <a:cs typeface="Arial"/>
                <a:sym typeface="Arial"/>
              </a:rPr>
              <a:t>‘Weak_form’,</a:t>
            </a:r>
            <a:endParaRPr sz="7600">
              <a:highlight>
                <a:schemeClr val="lt1"/>
              </a:highlight>
              <a:latin typeface="Arial"/>
              <a:ea typeface="Arial"/>
              <a:cs typeface="Arial"/>
              <a:sym typeface="Arial"/>
            </a:endParaRPr>
          </a:p>
          <a:p>
            <a:pPr indent="0" lvl="0" marL="0" rtl="0" algn="l">
              <a:lnSpc>
                <a:spcPct val="80000"/>
              </a:lnSpc>
              <a:spcBef>
                <a:spcPts val="560"/>
              </a:spcBef>
              <a:spcAft>
                <a:spcPts val="0"/>
              </a:spcAft>
              <a:buNone/>
            </a:pPr>
            <a:r>
              <a:rPr lang="en-US" sz="7713">
                <a:highlight>
                  <a:schemeClr val="lt1"/>
                </a:highlight>
                <a:latin typeface="Arial"/>
                <a:ea typeface="Arial"/>
                <a:cs typeface="Arial"/>
                <a:sym typeface="Arial"/>
              </a:rPr>
              <a:t> 'strong_cc_shooting',</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 'weak_cc_shooting',</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'strong_aggression',</a:t>
            </a:r>
            <a:endParaRPr sz="7713">
              <a:highlight>
                <a:schemeClr val="lt1"/>
              </a:highlight>
              <a:latin typeface="Arial"/>
              <a:ea typeface="Arial"/>
              <a:cs typeface="Arial"/>
              <a:sym typeface="Arial"/>
            </a:endParaRPr>
          </a:p>
          <a:p>
            <a:pPr indent="0" lvl="0" marL="0" rtl="0" algn="l">
              <a:lnSpc>
                <a:spcPct val="80000"/>
              </a:lnSpc>
              <a:spcBef>
                <a:spcPts val="560"/>
              </a:spcBef>
              <a:spcAft>
                <a:spcPts val="0"/>
              </a:spcAft>
              <a:buClr>
                <a:schemeClr val="dk1"/>
              </a:buClr>
              <a:buSzPts val="193"/>
              <a:buFont typeface="Arial"/>
              <a:buNone/>
            </a:pPr>
            <a:r>
              <a:rPr lang="en-US" sz="7713">
                <a:highlight>
                  <a:schemeClr val="lt1"/>
                </a:highlight>
                <a:latin typeface="Arial"/>
                <a:ea typeface="Arial"/>
                <a:cs typeface="Arial"/>
                <a:sym typeface="Arial"/>
              </a:rPr>
              <a:t>'weak_aggression',</a:t>
            </a:r>
            <a:r>
              <a:rPr lang="en-US" sz="5498">
                <a:highlight>
                  <a:schemeClr val="lt1"/>
                </a:highlight>
                <a:latin typeface="Arial"/>
                <a:ea typeface="Arial"/>
                <a:cs typeface="Arial"/>
                <a:sym typeface="Arial"/>
              </a:rPr>
              <a:t> </a:t>
            </a:r>
            <a:endParaRPr sz="6202"/>
          </a:p>
          <a:p>
            <a:pPr indent="0" lvl="0" marL="0" rtl="0" algn="l">
              <a:spcBef>
                <a:spcPts val="5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edb7ae1f1b_0_47"/>
          <p:cNvSpPr txBox="1"/>
          <p:nvPr>
            <p:ph type="title"/>
          </p:nvPr>
        </p:nvSpPr>
        <p:spPr>
          <a:xfrm>
            <a:off x="457200" y="274646"/>
            <a:ext cx="8229600" cy="739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MODEL(DNN)</a:t>
            </a:r>
            <a:endParaRPr/>
          </a:p>
        </p:txBody>
      </p:sp>
      <p:sp>
        <p:nvSpPr>
          <p:cNvPr id="185" name="Google Shape;185;gedb7ae1f1b_0_47"/>
          <p:cNvSpPr txBox="1"/>
          <p:nvPr>
            <p:ph idx="1" type="body"/>
          </p:nvPr>
        </p:nvSpPr>
        <p:spPr>
          <a:xfrm>
            <a:off x="171450" y="1278750"/>
            <a:ext cx="8801100" cy="4915500"/>
          </a:xfrm>
          <a:prstGeom prst="rect">
            <a:avLst/>
          </a:prstGeom>
        </p:spPr>
        <p:txBody>
          <a:bodyPr anchorCtr="0" anchor="t" bIns="45700" lIns="91425" spcFirstLastPara="1" rIns="91425" wrap="square" tIns="45700">
            <a:normAutofit lnSpcReduction="20000"/>
          </a:bodyPr>
          <a:lstStyle/>
          <a:p>
            <a:pPr indent="-362131" lvl="0" marL="457200" rtl="0" algn="l">
              <a:spcBef>
                <a:spcPts val="360"/>
              </a:spcBef>
              <a:spcAft>
                <a:spcPts val="0"/>
              </a:spcAft>
              <a:buSzPts val="2103"/>
              <a:buAutoNum type="arabicPeriod"/>
            </a:pPr>
            <a:r>
              <a:rPr lang="en-US" sz="3502"/>
              <a:t>Input Layer (1) - Nodes = 38(No of features)</a:t>
            </a:r>
            <a:endParaRPr sz="3502"/>
          </a:p>
          <a:p>
            <a:pPr indent="-362131" lvl="0" marL="457200" rtl="0" algn="l">
              <a:spcBef>
                <a:spcPts val="0"/>
              </a:spcBef>
              <a:spcAft>
                <a:spcPts val="0"/>
              </a:spcAft>
              <a:buSzPts val="2103"/>
              <a:buAutoNum type="arabicPeriod"/>
            </a:pPr>
            <a:r>
              <a:rPr lang="en-US" sz="3502"/>
              <a:t>Output Layer (1) - Nodes = 1</a:t>
            </a:r>
            <a:endParaRPr sz="3502"/>
          </a:p>
          <a:p>
            <a:pPr indent="-362131" lvl="0" marL="457200" rtl="0" algn="l">
              <a:spcBef>
                <a:spcPts val="0"/>
              </a:spcBef>
              <a:spcAft>
                <a:spcPts val="0"/>
              </a:spcAft>
              <a:buSzPts val="2103"/>
              <a:buAutoNum type="arabicPeriod"/>
            </a:pPr>
            <a:r>
              <a:rPr lang="en-US" sz="3502"/>
              <a:t>Hidden Layers (3) = [80,40,20]</a:t>
            </a:r>
            <a:endParaRPr sz="3502"/>
          </a:p>
          <a:p>
            <a:pPr indent="-362131" lvl="0" marL="457200" rtl="0" algn="l">
              <a:spcBef>
                <a:spcPts val="0"/>
              </a:spcBef>
              <a:spcAft>
                <a:spcPts val="0"/>
              </a:spcAft>
              <a:buSzPts val="2103"/>
              <a:buAutoNum type="arabicPeriod"/>
            </a:pPr>
            <a:r>
              <a:rPr lang="en-US" sz="3502"/>
              <a:t>Learning Rate = 10^-3</a:t>
            </a:r>
            <a:endParaRPr sz="3502"/>
          </a:p>
          <a:p>
            <a:pPr indent="-362131" lvl="0" marL="457200" rtl="0" algn="l">
              <a:spcBef>
                <a:spcPts val="0"/>
              </a:spcBef>
              <a:spcAft>
                <a:spcPts val="0"/>
              </a:spcAft>
              <a:buSzPts val="2103"/>
              <a:buAutoNum type="arabicPeriod"/>
            </a:pPr>
            <a:r>
              <a:rPr lang="en-US" sz="3502"/>
              <a:t>Dropout Rate = 0.3</a:t>
            </a:r>
            <a:endParaRPr sz="3502"/>
          </a:p>
          <a:p>
            <a:pPr indent="-362131" lvl="0" marL="457200" rtl="0" algn="l">
              <a:spcBef>
                <a:spcPts val="0"/>
              </a:spcBef>
              <a:spcAft>
                <a:spcPts val="0"/>
              </a:spcAft>
              <a:buSzPts val="2103"/>
              <a:buAutoNum type="arabicPeriod"/>
            </a:pPr>
            <a:r>
              <a:rPr lang="en-US" sz="3502"/>
              <a:t>Epochs = 1000</a:t>
            </a:r>
            <a:endParaRPr sz="3502"/>
          </a:p>
          <a:p>
            <a:pPr indent="-362131" lvl="0" marL="457200" rtl="0" algn="l">
              <a:spcBef>
                <a:spcPts val="0"/>
              </a:spcBef>
              <a:spcAft>
                <a:spcPts val="0"/>
              </a:spcAft>
              <a:buSzPts val="2103"/>
              <a:buAutoNum type="arabicPeriod"/>
            </a:pPr>
            <a:r>
              <a:rPr lang="en-US" sz="3502"/>
              <a:t>batch size =  64</a:t>
            </a:r>
            <a:endParaRPr sz="3502"/>
          </a:p>
          <a:p>
            <a:pPr indent="-362131" lvl="0" marL="457200" rtl="0" algn="l">
              <a:spcBef>
                <a:spcPts val="0"/>
              </a:spcBef>
              <a:spcAft>
                <a:spcPts val="0"/>
              </a:spcAft>
              <a:buSzPts val="2103"/>
              <a:buAutoNum type="arabicPeriod"/>
            </a:pPr>
            <a:r>
              <a:rPr lang="en-US" sz="3502"/>
              <a:t>Validation_split =  0.3</a:t>
            </a:r>
            <a:endParaRPr sz="3502"/>
          </a:p>
          <a:p>
            <a:pPr indent="-361950" lvl="0" marL="457200" rtl="0" algn="l">
              <a:spcBef>
                <a:spcPts val="0"/>
              </a:spcBef>
              <a:spcAft>
                <a:spcPts val="0"/>
              </a:spcAft>
              <a:buSzPts val="2100"/>
              <a:buAutoNum type="arabicPeriod"/>
            </a:pPr>
            <a:r>
              <a:rPr lang="en-US" sz="3385"/>
              <a:t>Activation function =  Sigmoid</a:t>
            </a:r>
            <a:endParaRPr sz="3082"/>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014dab3985_0_0"/>
          <p:cNvSpPr txBox="1"/>
          <p:nvPr>
            <p:ph idx="1" type="body"/>
          </p:nvPr>
        </p:nvSpPr>
        <p:spPr>
          <a:xfrm>
            <a:off x="416700" y="240600"/>
            <a:ext cx="6333300" cy="78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DNN Model Architecture</a:t>
            </a:r>
            <a:endParaRPr/>
          </a:p>
        </p:txBody>
      </p:sp>
      <p:pic>
        <p:nvPicPr>
          <p:cNvPr id="191" name="Google Shape;191;g1014dab3985_0_0"/>
          <p:cNvPicPr preferRelativeResize="0"/>
          <p:nvPr/>
        </p:nvPicPr>
        <p:blipFill>
          <a:blip r:embed="rId3">
            <a:alphaModFix/>
          </a:blip>
          <a:stretch>
            <a:fillRect/>
          </a:stretch>
        </p:blipFill>
        <p:spPr>
          <a:xfrm>
            <a:off x="1664700" y="1029900"/>
            <a:ext cx="5814599" cy="5621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ed9bb8ab9e_2_1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RESULTS AND DISCUSSION</a:t>
            </a:r>
            <a:endParaRPr b="1"/>
          </a:p>
        </p:txBody>
      </p:sp>
      <p:sp>
        <p:nvSpPr>
          <p:cNvPr id="197" name="Google Shape;197;ged9bb8ab9e_2_11"/>
          <p:cNvSpPr txBox="1"/>
          <p:nvPr>
            <p:ph idx="1" type="body"/>
          </p:nvPr>
        </p:nvSpPr>
        <p:spPr>
          <a:xfrm>
            <a:off x="457200" y="1417650"/>
            <a:ext cx="8229600" cy="52854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None/>
            </a:pPr>
            <a:r>
              <a:rPr lang="en-US" sz="3000"/>
              <a:t>We </a:t>
            </a:r>
            <a:r>
              <a:rPr lang="en-US" sz="3000"/>
              <a:t>worked on different models and compared their accuracy like- Logistic Regression, Support Vector Machines(SVM), Gradient Boosting(XGBoost), Naive Bayes Classifier, Deep Neural Network(DNN) and came to know that DNN is best suited for our project.If we exclude DNN, we got Logistic Regression as our second best working model but due to less flexibility and future scope in regressors and classifiers, we chose DNN as our base model. We discussed about the activation functions, epochs, batch size, learning rate, dropout and number of hidden layers. Our Deep Neural Network Model’s accuracy is 68-74%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ed9bb8ab9e_0_26"/>
          <p:cNvSpPr txBox="1"/>
          <p:nvPr>
            <p:ph idx="1" type="body"/>
          </p:nvPr>
        </p:nvSpPr>
        <p:spPr>
          <a:xfrm>
            <a:off x="365050" y="460725"/>
            <a:ext cx="8229600" cy="1339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3000"/>
              <a:t>Here’s the accuracy of different models we worked on-</a:t>
            </a:r>
            <a:endParaRPr sz="3000"/>
          </a:p>
          <a:p>
            <a:pPr indent="0" lvl="0" marL="0" rtl="0" algn="l">
              <a:spcBef>
                <a:spcPts val="360"/>
              </a:spcBef>
              <a:spcAft>
                <a:spcPts val="0"/>
              </a:spcAft>
              <a:buNone/>
            </a:pPr>
            <a:r>
              <a:rPr lang="en-US" sz="3000"/>
              <a:t> </a:t>
            </a:r>
            <a:endParaRPr sz="3000"/>
          </a:p>
        </p:txBody>
      </p:sp>
      <p:pic>
        <p:nvPicPr>
          <p:cNvPr id="203" name="Google Shape;203;ged9bb8ab9e_0_26"/>
          <p:cNvPicPr preferRelativeResize="0"/>
          <p:nvPr/>
        </p:nvPicPr>
        <p:blipFill>
          <a:blip r:embed="rId3">
            <a:alphaModFix/>
          </a:blip>
          <a:stretch>
            <a:fillRect/>
          </a:stretch>
        </p:blipFill>
        <p:spPr>
          <a:xfrm>
            <a:off x="90374" y="1439525"/>
            <a:ext cx="8778949" cy="5418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1012115789c_0_6"/>
          <p:cNvPicPr preferRelativeResize="0"/>
          <p:nvPr/>
        </p:nvPicPr>
        <p:blipFill>
          <a:blip r:embed="rId3">
            <a:alphaModFix/>
          </a:blip>
          <a:stretch>
            <a:fillRect/>
          </a:stretch>
        </p:blipFill>
        <p:spPr>
          <a:xfrm>
            <a:off x="152400" y="1947900"/>
            <a:ext cx="8839200" cy="4086600"/>
          </a:xfrm>
          <a:prstGeom prst="rect">
            <a:avLst/>
          </a:prstGeom>
          <a:noFill/>
          <a:ln>
            <a:noFill/>
          </a:ln>
        </p:spPr>
      </p:pic>
      <p:sp>
        <p:nvSpPr>
          <p:cNvPr id="209" name="Google Shape;209;g1012115789c_0_6"/>
          <p:cNvSpPr txBox="1"/>
          <p:nvPr/>
        </p:nvSpPr>
        <p:spPr>
          <a:xfrm>
            <a:off x="432000" y="378000"/>
            <a:ext cx="5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g1012115789c_0_6"/>
          <p:cNvSpPr txBox="1"/>
          <p:nvPr/>
        </p:nvSpPr>
        <p:spPr>
          <a:xfrm>
            <a:off x="607500" y="432000"/>
            <a:ext cx="831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Comparison of Accuracy on Prev_data, new_data among Different Models.</a:t>
            </a:r>
            <a:endParaRPr sz="3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454475" y="144323"/>
            <a:ext cx="8229600" cy="930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CONCLUSION &amp; </a:t>
            </a:r>
            <a:r>
              <a:rPr b="1" lang="en-US"/>
              <a:t>FUTURE SCOPE</a:t>
            </a:r>
            <a:endParaRPr b="1"/>
          </a:p>
        </p:txBody>
      </p:sp>
      <p:sp>
        <p:nvSpPr>
          <p:cNvPr id="216" name="Google Shape;216;p15"/>
          <p:cNvSpPr txBox="1"/>
          <p:nvPr>
            <p:ph idx="1" type="body"/>
          </p:nvPr>
        </p:nvSpPr>
        <p:spPr>
          <a:xfrm>
            <a:off x="211775" y="1172875"/>
            <a:ext cx="8715000" cy="5571000"/>
          </a:xfrm>
          <a:prstGeom prst="rect">
            <a:avLst/>
          </a:prstGeom>
          <a:noFill/>
          <a:ln>
            <a:noFill/>
          </a:ln>
        </p:spPr>
        <p:txBody>
          <a:bodyPr anchorCtr="0" anchor="t" bIns="45700" lIns="91425" spcFirstLastPara="1" rIns="91425" wrap="square" tIns="45700">
            <a:noAutofit/>
          </a:bodyPr>
          <a:lstStyle/>
          <a:p>
            <a:pPr indent="0" lvl="0" marL="0" marR="683" rtl="0" algn="l">
              <a:lnSpc>
                <a:spcPct val="92525"/>
              </a:lnSpc>
              <a:spcBef>
                <a:spcPts val="776"/>
              </a:spcBef>
              <a:spcAft>
                <a:spcPts val="0"/>
              </a:spcAft>
              <a:buSzPts val="935"/>
              <a:buNone/>
            </a:pPr>
            <a:r>
              <a:rPr lang="en-US" sz="2315">
                <a:latin typeface="Arial"/>
                <a:ea typeface="Arial"/>
                <a:cs typeface="Arial"/>
                <a:sym typeface="Arial"/>
              </a:rPr>
              <a:t>Ou</a:t>
            </a:r>
            <a:r>
              <a:rPr lang="en-US" sz="2315">
                <a:latin typeface="Arial"/>
                <a:ea typeface="Arial"/>
                <a:cs typeface="Arial"/>
                <a:sym typeface="Arial"/>
              </a:rPr>
              <a:t>r work delivers a machine learning framework for forecasting future football matches and </a:t>
            </a:r>
            <a:r>
              <a:rPr lang="en-US" sz="2300">
                <a:latin typeface="Arial"/>
                <a:ea typeface="Arial"/>
                <a:cs typeface="Arial"/>
                <a:sym typeface="Arial"/>
              </a:rPr>
              <a:t>achieving excess returns through appropriate betting. To be more specific, the profits are generated by </a:t>
            </a:r>
            <a:r>
              <a:rPr lang="en-US" sz="2315">
                <a:latin typeface="Arial"/>
                <a:ea typeface="Arial"/>
                <a:cs typeface="Arial"/>
                <a:sym typeface="Arial"/>
              </a:rPr>
              <a:t>exploiting a large amount of data about characteristics of both the match and the players involved.</a:t>
            </a:r>
            <a:endParaRPr sz="2315">
              <a:latin typeface="Arial"/>
              <a:ea typeface="Arial"/>
              <a:cs typeface="Arial"/>
              <a:sym typeface="Arial"/>
            </a:endParaRPr>
          </a:p>
          <a:p>
            <a:pPr indent="0" lvl="0" marL="0" marR="16841" rtl="0" algn="l">
              <a:lnSpc>
                <a:spcPct val="92916"/>
              </a:lnSpc>
              <a:spcBef>
                <a:spcPts val="59"/>
              </a:spcBef>
              <a:spcAft>
                <a:spcPts val="0"/>
              </a:spcAft>
              <a:buClr>
                <a:schemeClr val="dk1"/>
              </a:buClr>
              <a:buSzPts val="935"/>
              <a:buFont typeface="Arial"/>
              <a:buNone/>
            </a:pPr>
            <a:r>
              <a:rPr lang="en-US" sz="2309">
                <a:latin typeface="Arial"/>
                <a:ea typeface="Arial"/>
                <a:cs typeface="Arial"/>
                <a:sym typeface="Arial"/>
              </a:rPr>
              <a:t>In the short-term future, the presented framework could be                    used to forecast </a:t>
            </a:r>
            <a:r>
              <a:rPr lang="en-US" sz="2307">
                <a:latin typeface="Arial"/>
                <a:ea typeface="Arial"/>
                <a:cs typeface="Arial"/>
                <a:sym typeface="Arial"/>
              </a:rPr>
              <a:t>the results of other sporting events, e.g., rugby,   American football, or basketball. </a:t>
            </a:r>
            <a:endParaRPr sz="2307">
              <a:latin typeface="Arial"/>
              <a:ea typeface="Arial"/>
              <a:cs typeface="Arial"/>
              <a:sym typeface="Arial"/>
            </a:endParaRPr>
          </a:p>
          <a:p>
            <a:pPr indent="0" lvl="0" marL="15214" marR="16841" rtl="0" algn="l">
              <a:lnSpc>
                <a:spcPct val="92916"/>
              </a:lnSpc>
              <a:spcBef>
                <a:spcPts val="59"/>
              </a:spcBef>
              <a:spcAft>
                <a:spcPts val="0"/>
              </a:spcAft>
              <a:buClr>
                <a:schemeClr val="dk1"/>
              </a:buClr>
              <a:buSzPts val="935"/>
              <a:buFont typeface="Arial"/>
              <a:buNone/>
            </a:pPr>
            <a:r>
              <a:rPr lang="en-US" sz="2307">
                <a:latin typeface="Arial"/>
                <a:ea typeface="Arial"/>
                <a:cs typeface="Arial"/>
                <a:sym typeface="Arial"/>
              </a:rPr>
              <a:t>Machine learning is </a:t>
            </a:r>
            <a:r>
              <a:rPr lang="en-US" sz="2304">
                <a:latin typeface="Arial"/>
                <a:ea typeface="Arial"/>
                <a:cs typeface="Arial"/>
                <a:sym typeface="Arial"/>
              </a:rPr>
              <a:t>also relevant in the area of individual sports,  such as tennis or golf, since individual player skills play </a:t>
            </a:r>
            <a:r>
              <a:rPr lang="en-US" sz="2298">
                <a:latin typeface="Arial"/>
                <a:ea typeface="Arial"/>
                <a:cs typeface="Arial"/>
                <a:sym typeface="Arial"/>
              </a:rPr>
              <a:t>a very important role. </a:t>
            </a:r>
            <a:endParaRPr sz="1023">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d9bb8ab9e_1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REFERENCES</a:t>
            </a:r>
            <a:endParaRPr/>
          </a:p>
        </p:txBody>
      </p:sp>
      <p:sp>
        <p:nvSpPr>
          <p:cNvPr id="222" name="Google Shape;222;ged9bb8ab9e_1_5"/>
          <p:cNvSpPr txBox="1"/>
          <p:nvPr>
            <p:ph idx="1" type="body"/>
          </p:nvPr>
        </p:nvSpPr>
        <p:spPr>
          <a:xfrm>
            <a:off x="457200" y="152545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3000" u="sng">
                <a:solidFill>
                  <a:schemeClr val="hlink"/>
                </a:solidFill>
                <a:latin typeface="Arial"/>
                <a:ea typeface="Arial"/>
                <a:cs typeface="Arial"/>
                <a:sym typeface="Arial"/>
                <a:hlinkClick r:id="rId3"/>
              </a:rPr>
              <a:t>pandas documentation — pandas 1.3.3 documentation (pydata.org)</a:t>
            </a:r>
            <a:endParaRPr sz="3000"/>
          </a:p>
          <a:p>
            <a:pPr indent="0" lvl="0" marL="0" rtl="0" algn="l">
              <a:spcBef>
                <a:spcPts val="360"/>
              </a:spcBef>
              <a:spcAft>
                <a:spcPts val="0"/>
              </a:spcAft>
              <a:buNone/>
            </a:pPr>
            <a:r>
              <a:rPr lang="en-US" sz="3000" u="sng">
                <a:solidFill>
                  <a:schemeClr val="hlink"/>
                </a:solidFill>
                <a:latin typeface="Arial"/>
                <a:ea typeface="Arial"/>
                <a:cs typeface="Arial"/>
                <a:sym typeface="Arial"/>
                <a:hlinkClick r:id="rId4"/>
              </a:rPr>
              <a:t>NumPy Documentation</a:t>
            </a:r>
            <a:endParaRPr sz="3000"/>
          </a:p>
          <a:p>
            <a:pPr indent="0" lvl="0" marL="0" rtl="0" algn="l">
              <a:spcBef>
                <a:spcPts val="360"/>
              </a:spcBef>
              <a:spcAft>
                <a:spcPts val="0"/>
              </a:spcAft>
              <a:buNone/>
            </a:pPr>
            <a:r>
              <a:rPr lang="en-US" sz="3000" u="sng">
                <a:solidFill>
                  <a:schemeClr val="hlink"/>
                </a:solidFill>
                <a:latin typeface="Arial"/>
                <a:ea typeface="Arial"/>
                <a:cs typeface="Arial"/>
                <a:sym typeface="Arial"/>
                <a:hlinkClick r:id="rId5"/>
              </a:rPr>
              <a:t>Overview — Matplotlib 3.4.3 documentation</a:t>
            </a:r>
            <a:endParaRPr sz="3000"/>
          </a:p>
          <a:p>
            <a:pPr indent="0" lvl="0" marL="0" rtl="0" algn="l">
              <a:spcBef>
                <a:spcPts val="360"/>
              </a:spcBef>
              <a:spcAft>
                <a:spcPts val="0"/>
              </a:spcAft>
              <a:buNone/>
            </a:pPr>
            <a:r>
              <a:rPr lang="en-US" sz="3000" u="sng">
                <a:solidFill>
                  <a:schemeClr val="hlink"/>
                </a:solidFill>
                <a:latin typeface="Arial"/>
                <a:ea typeface="Arial"/>
                <a:cs typeface="Arial"/>
                <a:sym typeface="Arial"/>
                <a:hlinkClick r:id="rId6"/>
              </a:rPr>
              <a:t>DevDocs — scikit-learn documentation</a:t>
            </a:r>
            <a:endParaRPr sz="3000"/>
          </a:p>
          <a:p>
            <a:pPr indent="0" lvl="0" marL="0" rtl="0" algn="l">
              <a:spcBef>
                <a:spcPts val="360"/>
              </a:spcBef>
              <a:spcAft>
                <a:spcPts val="0"/>
              </a:spcAft>
              <a:buNone/>
            </a:pPr>
            <a:r>
              <a:rPr lang="en-US" sz="3000" u="sng">
                <a:solidFill>
                  <a:schemeClr val="hlink"/>
                </a:solidFill>
                <a:latin typeface="Arial"/>
                <a:ea typeface="Arial"/>
                <a:cs typeface="Arial"/>
                <a:sym typeface="Arial"/>
                <a:hlinkClick r:id="rId7"/>
              </a:rPr>
              <a:t>Home - Keras Documentation (faroit.com)</a:t>
            </a:r>
            <a:endParaRPr sz="3000"/>
          </a:p>
          <a:p>
            <a:pPr indent="0" lvl="0" marL="0" rtl="0" algn="l">
              <a:spcBef>
                <a:spcPts val="360"/>
              </a:spcBef>
              <a:spcAft>
                <a:spcPts val="0"/>
              </a:spcAft>
              <a:buNone/>
            </a:pPr>
            <a:r>
              <a:rPr lang="en-US" sz="3000" u="sng">
                <a:solidFill>
                  <a:schemeClr val="hlink"/>
                </a:solidFill>
                <a:latin typeface="Arial"/>
                <a:ea typeface="Arial"/>
                <a:cs typeface="Arial"/>
                <a:sym typeface="Arial"/>
                <a:hlinkClick r:id="rId8"/>
              </a:rPr>
              <a:t>API Documentation  |  TensorFlow Core v2.6.0</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nvSpPr>
        <p:spPr>
          <a:xfrm>
            <a:off x="247050" y="1217100"/>
            <a:ext cx="8649900" cy="5640900"/>
          </a:xfrm>
          <a:prstGeom prst="rect">
            <a:avLst/>
          </a:prstGeom>
          <a:noFill/>
          <a:ln>
            <a:noFill/>
          </a:ln>
        </p:spPr>
        <p:txBody>
          <a:bodyPr anchorCtr="0" anchor="t" bIns="91425" lIns="91425" spcFirstLastPara="1" rIns="91425" wrap="square" tIns="91425">
            <a:spAutoFit/>
          </a:bodyPr>
          <a:lstStyle/>
          <a:p>
            <a:pPr indent="-266867" lvl="0" marL="286131" marR="8566" rtl="0" algn="just">
              <a:lnSpc>
                <a:spcPct val="119585"/>
              </a:lnSpc>
              <a:spcBef>
                <a:spcPts val="817"/>
              </a:spcBef>
              <a:spcAft>
                <a:spcPts val="0"/>
              </a:spcAft>
              <a:buClr>
                <a:schemeClr val="dk1"/>
              </a:buClr>
              <a:buSzPts val="1100"/>
              <a:buFont typeface="Arial"/>
              <a:buNone/>
            </a:pPr>
            <a:r>
              <a:rPr lang="en-US" sz="1600">
                <a:solidFill>
                  <a:schemeClr val="dk1"/>
                </a:solidFill>
              </a:rPr>
              <a:t>1. Gil, R.G.R.; Levitt, S.D. Testing the efficiency of markets in the 2002 World Cup. </a:t>
            </a:r>
            <a:r>
              <a:rPr i="1" lang="en-US" sz="1600">
                <a:solidFill>
                  <a:schemeClr val="dk1"/>
                </a:solidFill>
              </a:rPr>
              <a:t>J. Predict. Mark. </a:t>
            </a:r>
            <a:r>
              <a:rPr lang="en-US" sz="1600">
                <a:solidFill>
                  <a:schemeClr val="dk1"/>
                </a:solidFill>
              </a:rPr>
              <a:t>2012, </a:t>
            </a:r>
            <a:r>
              <a:rPr i="1" lang="en-US" sz="1600">
                <a:solidFill>
                  <a:schemeClr val="dk1"/>
                </a:solidFill>
              </a:rPr>
              <a:t>1</a:t>
            </a:r>
            <a:r>
              <a:rPr lang="en-US" sz="1600">
                <a:solidFill>
                  <a:schemeClr val="dk1"/>
                </a:solidFill>
              </a:rPr>
              <a:t>, 255–270. </a:t>
            </a:r>
            <a:endParaRPr sz="1600">
              <a:solidFill>
                <a:schemeClr val="dk1"/>
              </a:solidFill>
            </a:endParaRPr>
          </a:p>
          <a:p>
            <a:pPr indent="-266867" lvl="0" marL="286131" marR="8566" rtl="0" algn="just">
              <a:lnSpc>
                <a:spcPct val="119585"/>
              </a:lnSpc>
              <a:spcBef>
                <a:spcPts val="817"/>
              </a:spcBef>
              <a:spcAft>
                <a:spcPts val="0"/>
              </a:spcAft>
              <a:buClr>
                <a:schemeClr val="dk1"/>
              </a:buClr>
              <a:buSzPts val="1100"/>
              <a:buFont typeface="Arial"/>
              <a:buNone/>
            </a:pPr>
            <a:r>
              <a:t/>
            </a:r>
            <a:endParaRPr sz="1600">
              <a:solidFill>
                <a:schemeClr val="dk1"/>
              </a:solidFill>
            </a:endParaRPr>
          </a:p>
          <a:p>
            <a:pPr indent="-271877" lvl="0" marL="286131" marR="8566" rtl="0" algn="just">
              <a:lnSpc>
                <a:spcPct val="119585"/>
              </a:lnSpc>
              <a:spcBef>
                <a:spcPts val="57"/>
              </a:spcBef>
              <a:spcAft>
                <a:spcPts val="0"/>
              </a:spcAft>
              <a:buClr>
                <a:schemeClr val="dk1"/>
              </a:buClr>
              <a:buSzPts val="1100"/>
              <a:buFont typeface="Arial"/>
              <a:buNone/>
            </a:pPr>
            <a:r>
              <a:rPr lang="en-US" sz="1600">
                <a:solidFill>
                  <a:schemeClr val="dk1"/>
                </a:solidFill>
              </a:rPr>
              <a:t>2. Md. Ashiqur Rahman, A deep learning framework for football match prediction. Springer</a:t>
            </a:r>
            <a:endParaRPr sz="1600">
              <a:solidFill>
                <a:schemeClr val="dk1"/>
              </a:solidFill>
            </a:endParaRPr>
          </a:p>
          <a:p>
            <a:pPr indent="-271877" lvl="0" marL="286131" marR="8566" rtl="0" algn="just">
              <a:lnSpc>
                <a:spcPct val="119585"/>
              </a:lnSpc>
              <a:spcBef>
                <a:spcPts val="57"/>
              </a:spcBef>
              <a:spcAft>
                <a:spcPts val="0"/>
              </a:spcAft>
              <a:buClr>
                <a:schemeClr val="dk1"/>
              </a:buClr>
              <a:buSzPts val="1100"/>
              <a:buFont typeface="Arial"/>
              <a:buNone/>
            </a:pPr>
            <a:r>
              <a:t/>
            </a:r>
            <a:endParaRPr sz="1600">
              <a:solidFill>
                <a:schemeClr val="dk1"/>
              </a:solidFill>
            </a:endParaRPr>
          </a:p>
          <a:p>
            <a:pPr indent="0" lvl="0" marL="0" rtl="0" algn="just">
              <a:spcBef>
                <a:spcPts val="66"/>
              </a:spcBef>
              <a:spcAft>
                <a:spcPts val="0"/>
              </a:spcAft>
              <a:buClr>
                <a:schemeClr val="dk1"/>
              </a:buClr>
              <a:buSzPts val="1100"/>
              <a:buFont typeface="Arial"/>
              <a:buNone/>
            </a:pPr>
            <a:r>
              <a:rPr lang="en-US" sz="1600">
                <a:solidFill>
                  <a:schemeClr val="dk1"/>
                </a:solidFill>
              </a:rPr>
              <a:t>3. Forrest, D.; Simmons, R. Sentiment in the betting market on Spanish football. </a:t>
            </a:r>
            <a:r>
              <a:rPr i="1" lang="en-US" sz="1600">
                <a:solidFill>
                  <a:schemeClr val="dk1"/>
                </a:solidFill>
              </a:rPr>
              <a:t>Appl. Econ. </a:t>
            </a:r>
            <a:r>
              <a:rPr lang="en-US" sz="1600">
                <a:solidFill>
                  <a:schemeClr val="dk1"/>
                </a:solidFill>
              </a:rPr>
              <a:t>2008, </a:t>
            </a:r>
            <a:r>
              <a:rPr i="1" lang="en-US" sz="1600">
                <a:solidFill>
                  <a:schemeClr val="dk1"/>
                </a:solidFill>
              </a:rPr>
              <a:t>40</a:t>
            </a:r>
            <a:r>
              <a:rPr lang="en-US" sz="1600">
                <a:solidFill>
                  <a:schemeClr val="dk1"/>
                </a:solidFill>
              </a:rPr>
              <a:t>, 119–126.</a:t>
            </a:r>
            <a:r>
              <a:rPr i="1" lang="en-US" sz="1600">
                <a:solidFill>
                  <a:schemeClr val="dk1"/>
                </a:solidFill>
              </a:rPr>
              <a:t>Appl. Sci. </a:t>
            </a:r>
            <a:r>
              <a:rPr lang="en-US" sz="1600">
                <a:solidFill>
                  <a:schemeClr val="dk1"/>
                </a:solidFill>
              </a:rPr>
              <a:t>2020, </a:t>
            </a:r>
            <a:r>
              <a:rPr i="1" lang="en-US" sz="1600">
                <a:solidFill>
                  <a:schemeClr val="dk1"/>
                </a:solidFill>
              </a:rPr>
              <a:t>10</a:t>
            </a:r>
            <a:r>
              <a:rPr lang="en-US" sz="1600">
                <a:solidFill>
                  <a:schemeClr val="dk1"/>
                </a:solidFill>
              </a:rPr>
              <a:t>, 46 14 of 15 </a:t>
            </a:r>
            <a:endParaRPr sz="1600">
              <a:solidFill>
                <a:schemeClr val="dk1"/>
              </a:solidFill>
            </a:endParaRPr>
          </a:p>
          <a:p>
            <a:pPr indent="0" lvl="0" marL="0" rtl="0" algn="just">
              <a:spcBef>
                <a:spcPts val="66"/>
              </a:spcBef>
              <a:spcAft>
                <a:spcPts val="0"/>
              </a:spcAft>
              <a:buClr>
                <a:schemeClr val="dk1"/>
              </a:buClr>
              <a:buSzPts val="1100"/>
              <a:buFont typeface="Arial"/>
              <a:buNone/>
            </a:pPr>
            <a:r>
              <a:t/>
            </a:r>
            <a:endParaRPr sz="1600">
              <a:solidFill>
                <a:schemeClr val="dk1"/>
              </a:solidFill>
            </a:endParaRPr>
          </a:p>
          <a:p>
            <a:pPr indent="0" lvl="0" marL="0" rtl="0" algn="just">
              <a:spcBef>
                <a:spcPts val="66"/>
              </a:spcBef>
              <a:spcAft>
                <a:spcPts val="0"/>
              </a:spcAft>
              <a:buClr>
                <a:schemeClr val="dk1"/>
              </a:buClr>
              <a:buSzPts val="1100"/>
              <a:buFont typeface="Arial"/>
              <a:buNone/>
            </a:pPr>
            <a:r>
              <a:rPr lang="en-US" sz="1600">
                <a:solidFill>
                  <a:schemeClr val="dk1"/>
                </a:solidFill>
              </a:rPr>
              <a:t>4. J. Almulla, T. Alam: ML Models Reveal Key Performance Metrics of Football Players to Win Matches in QSL. IEEE</a:t>
            </a:r>
            <a:endParaRPr sz="1600">
              <a:solidFill>
                <a:schemeClr val="dk1"/>
              </a:solidFill>
            </a:endParaRPr>
          </a:p>
          <a:p>
            <a:pPr indent="0" lvl="0" marL="0" rtl="0" algn="just">
              <a:spcBef>
                <a:spcPts val="66"/>
              </a:spcBef>
              <a:spcAft>
                <a:spcPts val="0"/>
              </a:spcAft>
              <a:buClr>
                <a:schemeClr val="dk1"/>
              </a:buClr>
              <a:buSzPts val="1100"/>
              <a:buFont typeface="Arial"/>
              <a:buNone/>
            </a:pPr>
            <a:r>
              <a:t/>
            </a:r>
            <a:endParaRPr sz="1600">
              <a:solidFill>
                <a:schemeClr val="dk1"/>
              </a:solidFill>
            </a:endParaRPr>
          </a:p>
          <a:p>
            <a:pPr indent="-2164" lvl="0" marL="13911" marR="20976" rtl="0" algn="just">
              <a:lnSpc>
                <a:spcPct val="119951"/>
              </a:lnSpc>
              <a:spcBef>
                <a:spcPts val="66"/>
              </a:spcBef>
              <a:spcAft>
                <a:spcPts val="0"/>
              </a:spcAft>
              <a:buClr>
                <a:schemeClr val="dk1"/>
              </a:buClr>
              <a:buSzPts val="1100"/>
              <a:buFont typeface="Arial"/>
              <a:buNone/>
            </a:pPr>
            <a:r>
              <a:rPr lang="en-US" sz="1600">
                <a:solidFill>
                  <a:schemeClr val="dk1"/>
                </a:solidFill>
              </a:rPr>
              <a:t>5. Spann, M.; Skiera, B. Sports forecasting: A comparison of the forecast accuracy of prediction markets, betting odds and tipsters. </a:t>
            </a:r>
            <a:r>
              <a:rPr i="1" lang="en-US" sz="1600">
                <a:solidFill>
                  <a:schemeClr val="dk1"/>
                </a:solidFill>
              </a:rPr>
              <a:t>J. Forecast. </a:t>
            </a:r>
            <a:r>
              <a:rPr lang="en-US" sz="1600">
                <a:solidFill>
                  <a:schemeClr val="dk1"/>
                </a:solidFill>
              </a:rPr>
              <a:t>2009, </a:t>
            </a:r>
            <a:r>
              <a:rPr i="1" lang="en-US" sz="1600">
                <a:solidFill>
                  <a:schemeClr val="dk1"/>
                </a:solidFill>
              </a:rPr>
              <a:t>28</a:t>
            </a:r>
            <a:r>
              <a:rPr lang="en-US" sz="1600">
                <a:solidFill>
                  <a:schemeClr val="dk1"/>
                </a:solidFill>
              </a:rPr>
              <a:t>, 55–72. </a:t>
            </a:r>
            <a:endParaRPr sz="1600">
              <a:solidFill>
                <a:schemeClr val="dk1"/>
              </a:solidFill>
            </a:endParaRPr>
          </a:p>
          <a:p>
            <a:pPr indent="2731" lvl="0" marL="14709" marR="21151" rtl="0" algn="just">
              <a:lnSpc>
                <a:spcPct val="119655"/>
              </a:lnSpc>
              <a:spcBef>
                <a:spcPts val="66"/>
              </a:spcBef>
              <a:spcAft>
                <a:spcPts val="0"/>
              </a:spcAft>
              <a:buClr>
                <a:schemeClr val="dk1"/>
              </a:buClr>
              <a:buSzPts val="1100"/>
              <a:buFont typeface="Arial"/>
              <a:buNone/>
            </a:pPr>
            <a:r>
              <a:t/>
            </a:r>
            <a:endParaRPr sz="1600">
              <a:solidFill>
                <a:schemeClr val="dk1"/>
              </a:solidFill>
            </a:endParaRPr>
          </a:p>
          <a:p>
            <a:pPr indent="2731" lvl="0" marL="14709" marR="21151" rtl="0" algn="just">
              <a:lnSpc>
                <a:spcPct val="119655"/>
              </a:lnSpc>
              <a:spcBef>
                <a:spcPts val="66"/>
              </a:spcBef>
              <a:spcAft>
                <a:spcPts val="0"/>
              </a:spcAft>
              <a:buClr>
                <a:schemeClr val="dk1"/>
              </a:buClr>
              <a:buSzPts val="1100"/>
              <a:buFont typeface="Arial"/>
              <a:buNone/>
            </a:pPr>
            <a:r>
              <a:rPr lang="en-US" sz="1600">
                <a:solidFill>
                  <a:schemeClr val="dk1"/>
                </a:solidFill>
              </a:rPr>
              <a:t>6</a:t>
            </a:r>
            <a:r>
              <a:rPr lang="en-US" sz="1600">
                <a:solidFill>
                  <a:schemeClr val="dk1"/>
                </a:solidFill>
              </a:rPr>
              <a:t>. Stekler, H.O.; Sendor, D.; Verlander, R. Issues in sports forecasting. </a:t>
            </a:r>
            <a:r>
              <a:rPr i="1" lang="en-US" sz="1600">
                <a:solidFill>
                  <a:schemeClr val="dk1"/>
                </a:solidFill>
              </a:rPr>
              <a:t>Int. J. Forecast. </a:t>
            </a:r>
            <a:r>
              <a:rPr lang="en-US" sz="1600">
                <a:solidFill>
                  <a:schemeClr val="dk1"/>
                </a:solidFill>
              </a:rPr>
              <a:t>2010, </a:t>
            </a:r>
            <a:r>
              <a:rPr i="1" lang="en-US" sz="1600">
                <a:solidFill>
                  <a:schemeClr val="dk1"/>
                </a:solidFill>
              </a:rPr>
              <a:t>26</a:t>
            </a:r>
            <a:r>
              <a:rPr lang="en-US" sz="1600">
                <a:solidFill>
                  <a:schemeClr val="dk1"/>
                </a:solidFill>
              </a:rPr>
              <a:t>, 606–621. </a:t>
            </a:r>
            <a:endParaRPr sz="1600">
              <a:solidFill>
                <a:schemeClr val="dk1"/>
              </a:solidFill>
            </a:endParaRPr>
          </a:p>
          <a:p>
            <a:pPr indent="2731" lvl="0" marL="14709" marR="21151" rtl="0" algn="just">
              <a:lnSpc>
                <a:spcPct val="119655"/>
              </a:lnSpc>
              <a:spcBef>
                <a:spcPts val="66"/>
              </a:spcBef>
              <a:spcAft>
                <a:spcPts val="0"/>
              </a:spcAft>
              <a:buClr>
                <a:schemeClr val="dk1"/>
              </a:buClr>
              <a:buSzPts val="1100"/>
              <a:buFont typeface="Arial"/>
              <a:buNone/>
            </a:pPr>
            <a:r>
              <a:t/>
            </a:r>
            <a:endParaRPr sz="1600">
              <a:solidFill>
                <a:schemeClr val="dk1"/>
              </a:solidFill>
            </a:endParaRPr>
          </a:p>
          <a:p>
            <a:pPr indent="2731" lvl="0" marL="14709" marR="21151" rtl="0" algn="just">
              <a:lnSpc>
                <a:spcPct val="119655"/>
              </a:lnSpc>
              <a:spcBef>
                <a:spcPts val="66"/>
              </a:spcBef>
              <a:spcAft>
                <a:spcPts val="0"/>
              </a:spcAft>
              <a:buClr>
                <a:schemeClr val="dk1"/>
              </a:buClr>
              <a:buSzPts val="1100"/>
              <a:buFont typeface="Arial"/>
              <a:buNone/>
            </a:pPr>
            <a:r>
              <a:rPr lang="en-US" sz="1600">
                <a:solidFill>
                  <a:schemeClr val="dk1"/>
                </a:solidFill>
              </a:rPr>
              <a:t>7. S. Kusmakar: Machine Learning Enabled Team Performance Analysis in the Dynamical Environment of Soccer. IEEE</a:t>
            </a:r>
            <a:endParaRPr sz="1600">
              <a:solidFill>
                <a:schemeClr val="dk1"/>
              </a:solidFill>
            </a:endParaRPr>
          </a:p>
        </p:txBody>
      </p:sp>
      <p:sp>
        <p:nvSpPr>
          <p:cNvPr id="228" name="Google Shape;228;p16"/>
          <p:cNvSpPr txBox="1"/>
          <p:nvPr/>
        </p:nvSpPr>
        <p:spPr>
          <a:xfrm>
            <a:off x="486700" y="271550"/>
            <a:ext cx="8490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400">
                <a:latin typeface="Calibri"/>
                <a:ea typeface="Calibri"/>
                <a:cs typeface="Calibri"/>
                <a:sym typeface="Calibri"/>
              </a:rPr>
              <a:t>PUBLICATIONS</a:t>
            </a:r>
            <a:endParaRPr b="1" sz="4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ed9bb8ab9e_2_1"/>
          <p:cNvSpPr txBox="1"/>
          <p:nvPr>
            <p:ph type="ctrTitle"/>
          </p:nvPr>
        </p:nvSpPr>
        <p:spPr>
          <a:xfrm>
            <a:off x="685800" y="397575"/>
            <a:ext cx="7772400" cy="94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OUTLINE</a:t>
            </a:r>
            <a:endParaRPr b="1"/>
          </a:p>
        </p:txBody>
      </p:sp>
      <p:sp>
        <p:nvSpPr>
          <p:cNvPr id="93" name="Google Shape;93;ged9bb8ab9e_2_1"/>
          <p:cNvSpPr txBox="1"/>
          <p:nvPr>
            <p:ph idx="1" type="subTitle"/>
          </p:nvPr>
        </p:nvSpPr>
        <p:spPr>
          <a:xfrm>
            <a:off x="1026775" y="1345275"/>
            <a:ext cx="5924700" cy="5242500"/>
          </a:xfrm>
          <a:prstGeom prst="rect">
            <a:avLst/>
          </a:prstGeom>
        </p:spPr>
        <p:txBody>
          <a:bodyPr anchorCtr="0" anchor="t" bIns="45700" lIns="91425" spcFirstLastPara="1" rIns="91425" wrap="square" tIns="45700">
            <a:normAutofit/>
          </a:bodyPr>
          <a:lstStyle/>
          <a:p>
            <a:pPr indent="-431800" lvl="0" marL="457200" rtl="0" algn="l">
              <a:spcBef>
                <a:spcPts val="640"/>
              </a:spcBef>
              <a:spcAft>
                <a:spcPts val="0"/>
              </a:spcAft>
              <a:buClr>
                <a:schemeClr val="dk1"/>
              </a:buClr>
              <a:buSzPts val="3200"/>
              <a:buAutoNum type="arabicPeriod"/>
            </a:pPr>
            <a:r>
              <a:rPr lang="en-US">
                <a:solidFill>
                  <a:schemeClr val="dk1"/>
                </a:solidFill>
              </a:rPr>
              <a:t>Introduction</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Problem Statement</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Motivation</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Literature survey</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Research Gaps</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Objective</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Methodology</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Results and discussion</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Conclusion and future scope</a:t>
            </a:r>
            <a:endParaRPr>
              <a:solidFill>
                <a:schemeClr val="dk1"/>
              </a:solidFill>
            </a:endParaRPr>
          </a:p>
          <a:p>
            <a:pPr indent="-431800" lvl="0" marL="457200" rtl="0" algn="l">
              <a:spcBef>
                <a:spcPts val="0"/>
              </a:spcBef>
              <a:spcAft>
                <a:spcPts val="0"/>
              </a:spcAft>
              <a:buClr>
                <a:schemeClr val="dk1"/>
              </a:buClr>
              <a:buSzPts val="3200"/>
              <a:buAutoNum type="arabicPeriod"/>
            </a:pPr>
            <a:r>
              <a:rPr lang="en-US">
                <a:solidFill>
                  <a:schemeClr val="dk1"/>
                </a:solidFill>
              </a:rPr>
              <a:t>References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ctrTitle"/>
          </p:nvPr>
        </p:nvSpPr>
        <p:spPr>
          <a:xfrm>
            <a:off x="611560" y="476672"/>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INTRODUCTION</a:t>
            </a:r>
            <a:endParaRPr b="1"/>
          </a:p>
        </p:txBody>
      </p:sp>
      <p:sp>
        <p:nvSpPr>
          <p:cNvPr id="99" name="Google Shape;99;p2"/>
          <p:cNvSpPr txBox="1"/>
          <p:nvPr>
            <p:ph idx="1" type="subTitle"/>
          </p:nvPr>
        </p:nvSpPr>
        <p:spPr>
          <a:xfrm>
            <a:off x="395525" y="1741675"/>
            <a:ext cx="8280900" cy="4743300"/>
          </a:xfrm>
          <a:prstGeom prst="rect">
            <a:avLst/>
          </a:prstGeom>
          <a:noFill/>
          <a:ln>
            <a:noFill/>
          </a:ln>
        </p:spPr>
        <p:txBody>
          <a:bodyPr anchorCtr="0" anchor="t" bIns="45700" lIns="91425" spcFirstLastPara="1" rIns="91425" wrap="square" tIns="45700">
            <a:normAutofit/>
          </a:bodyPr>
          <a:lstStyle/>
          <a:p>
            <a:pPr indent="0" lvl="0" marL="0" rtl="0" algn="just">
              <a:spcBef>
                <a:spcPts val="544"/>
              </a:spcBef>
              <a:spcAft>
                <a:spcPts val="0"/>
              </a:spcAft>
              <a:buClr>
                <a:srgbClr val="888888"/>
              </a:buClr>
              <a:buSzPts val="3200"/>
              <a:buNone/>
            </a:pPr>
            <a:r>
              <a:rPr lang="en-US">
                <a:solidFill>
                  <a:schemeClr val="dk1"/>
                </a:solidFill>
              </a:rPr>
              <a:t>Nowadays, Machine learning and Artificial Intelligence is growing at a very rapid speed. Humans are slowly adapting to live besides new technologies. Particularly in sports, ML has been very influential recently. Following the trend our project is based on Predicting Football match using ML. Using the available data we have built a model to predict outcome of a football match.</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PROBLEM STATEMENT</a:t>
            </a:r>
            <a:endParaRPr b="1"/>
          </a:p>
        </p:txBody>
      </p:sp>
      <p:sp>
        <p:nvSpPr>
          <p:cNvPr id="105" name="Google Shape;10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just">
              <a:spcBef>
                <a:spcPts val="592"/>
              </a:spcBef>
              <a:spcAft>
                <a:spcPts val="0"/>
              </a:spcAft>
              <a:buSzPts val="1800"/>
              <a:buChar char="●"/>
            </a:pPr>
            <a:r>
              <a:rPr lang="en-US"/>
              <a:t>This project aims to create a machine learning model to predict the outcome of football matches using Deep Neural Network.</a:t>
            </a:r>
            <a:endParaRPr/>
          </a:p>
          <a:p>
            <a:pPr indent="-342900" lvl="0" marL="457200" rtl="0" algn="just">
              <a:spcBef>
                <a:spcPts val="0"/>
              </a:spcBef>
              <a:spcAft>
                <a:spcPts val="0"/>
              </a:spcAft>
              <a:buSzPts val="1800"/>
              <a:buChar char="●"/>
            </a:pPr>
            <a:r>
              <a:rPr lang="en-US"/>
              <a:t>We have taken team ratings and past matches history and results dataset from various sources.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d9bb8ab9e_2_6"/>
          <p:cNvSpPr txBox="1"/>
          <p:nvPr>
            <p:ph type="ctrTitle"/>
          </p:nvPr>
        </p:nvSpPr>
        <p:spPr>
          <a:xfrm>
            <a:off x="685800" y="324150"/>
            <a:ext cx="7772400" cy="962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MOTIVATION</a:t>
            </a:r>
            <a:endParaRPr b="1"/>
          </a:p>
        </p:txBody>
      </p:sp>
      <p:sp>
        <p:nvSpPr>
          <p:cNvPr id="111" name="Google Shape;111;ged9bb8ab9e_2_6"/>
          <p:cNvSpPr txBox="1"/>
          <p:nvPr>
            <p:ph idx="1" type="subTitle"/>
          </p:nvPr>
        </p:nvSpPr>
        <p:spPr>
          <a:xfrm>
            <a:off x="605025" y="1227675"/>
            <a:ext cx="7988700" cy="5446200"/>
          </a:xfrm>
          <a:prstGeom prst="rect">
            <a:avLst/>
          </a:prstGeom>
        </p:spPr>
        <p:txBody>
          <a:bodyPr anchorCtr="0" anchor="t" bIns="45700" lIns="91425" spcFirstLastPara="1" rIns="91425" wrap="square" tIns="45700">
            <a:normAutofit lnSpcReduction="20000"/>
          </a:bodyPr>
          <a:lstStyle/>
          <a:p>
            <a:pPr indent="0" lvl="0" marL="0" rtl="0" algn="just">
              <a:spcBef>
                <a:spcPts val="544"/>
              </a:spcBef>
              <a:spcAft>
                <a:spcPts val="0"/>
              </a:spcAft>
              <a:buNone/>
            </a:pPr>
            <a:r>
              <a:rPr lang="en-US">
                <a:solidFill>
                  <a:schemeClr val="dk1"/>
                </a:solidFill>
              </a:rPr>
              <a:t>Football prediction is </a:t>
            </a:r>
            <a:r>
              <a:rPr lang="en-US">
                <a:solidFill>
                  <a:schemeClr val="dk1"/>
                </a:solidFill>
              </a:rPr>
              <a:t> an interesting task for the general public, researchers, clubs, media, news and advertising companies, and professional odds setters. Football prediction has been the subje</a:t>
            </a:r>
            <a:r>
              <a:rPr lang="en-US">
                <a:solidFill>
                  <a:schemeClr val="dk1"/>
                </a:solidFill>
              </a:rPr>
              <a:t>ct </a:t>
            </a:r>
            <a:r>
              <a:rPr lang="en-US">
                <a:solidFill>
                  <a:schemeClr val="dk1"/>
                </a:solidFill>
              </a:rPr>
              <a:t>of research since 60s but there hasn’t been enough success till the date.</a:t>
            </a:r>
            <a:endParaRPr>
              <a:solidFill>
                <a:schemeClr val="dk1"/>
              </a:solidFill>
            </a:endParaRPr>
          </a:p>
          <a:p>
            <a:pPr indent="0" lvl="0" marL="0" rtl="0" algn="just">
              <a:spcBef>
                <a:spcPts val="544"/>
              </a:spcBef>
              <a:spcAft>
                <a:spcPts val="0"/>
              </a:spcAft>
              <a:buClr>
                <a:srgbClr val="888888"/>
              </a:buClr>
              <a:buSzPts val="3200"/>
              <a:buFont typeface="Arial"/>
              <a:buNone/>
            </a:pPr>
            <a:r>
              <a:rPr lang="en-US">
                <a:solidFill>
                  <a:schemeClr val="dk1"/>
                </a:solidFill>
              </a:rPr>
              <a:t>W</a:t>
            </a:r>
            <a:r>
              <a:rPr lang="en-US">
                <a:solidFill>
                  <a:schemeClr val="dk1"/>
                </a:solidFill>
              </a:rPr>
              <a:t>ith a motive to increase the accuracy as much as possible and surpass all the past works, we are motivated to give our best for the project and also looking forward to improve it in coming days, as it has a lot of scope in future.</a:t>
            </a:r>
            <a:endParaRPr>
              <a:solidFill>
                <a:schemeClr val="dk1"/>
              </a:solidFill>
            </a:endParaRPr>
          </a:p>
          <a:p>
            <a:pPr indent="0" lvl="0" marL="0" rtl="0" algn="ctr">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800"/>
              <a:buFont typeface="Calibri"/>
              <a:buNone/>
            </a:pPr>
            <a:r>
              <a:rPr b="1" lang="en-US" sz="4800"/>
              <a:t>LITERATURE SURVEY</a:t>
            </a:r>
            <a:endParaRPr sz="4800"/>
          </a:p>
        </p:txBody>
      </p:sp>
      <p:sp>
        <p:nvSpPr>
          <p:cNvPr id="117" name="Google Shape;11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a:bodyPr>
          <a:lstStyle/>
          <a:p>
            <a:pPr indent="-154940" lvl="0" marL="342900" rtl="0" algn="just">
              <a:spcBef>
                <a:spcPts val="592"/>
              </a:spcBef>
              <a:spcAft>
                <a:spcPts val="0"/>
              </a:spcAft>
              <a:buClr>
                <a:schemeClr val="dk1"/>
              </a:buClr>
              <a:buSzPct val="100000"/>
              <a:buNone/>
            </a:pPr>
            <a:r>
              <a:rPr lang="en-US"/>
              <a:t>  Several attempts have been made previously such as :</a:t>
            </a:r>
            <a:endParaRPr/>
          </a:p>
          <a:p>
            <a:pPr indent="-154940" lvl="0" marL="342900" rtl="0" algn="just">
              <a:spcBef>
                <a:spcPts val="592"/>
              </a:spcBef>
              <a:spcAft>
                <a:spcPts val="0"/>
              </a:spcAft>
              <a:buClr>
                <a:schemeClr val="dk1"/>
              </a:buClr>
              <a:buSzPct val="100000"/>
              <a:buNone/>
            </a:pPr>
            <a:r>
              <a:rPr lang="en-US"/>
              <a:t> One such study was done on Qatar Sports League. Different ML models were considered and the Logistic regression based model was the best performing model with more than 80% accuracy. </a:t>
            </a:r>
            <a:endParaRPr/>
          </a:p>
          <a:p>
            <a:pPr indent="-154940" lvl="0" marL="342900" rtl="0" algn="just">
              <a:spcBef>
                <a:spcPts val="592"/>
              </a:spcBef>
              <a:spcAft>
                <a:spcPts val="0"/>
              </a:spcAft>
              <a:buClr>
                <a:schemeClr val="dk1"/>
              </a:buClr>
              <a:buSzPct val="100000"/>
              <a:buNone/>
            </a:pPr>
            <a:r>
              <a:rPr lang="en-US"/>
              <a:t> </a:t>
            </a:r>
            <a:r>
              <a:rPr lang="en-US"/>
              <a:t>Another Study focused on player-to-player interaction. By examining the structure of interactions/passing networks, recurrent pass sequences can be identified and linked to a team’s playing style. </a:t>
            </a:r>
            <a:endParaRPr/>
          </a:p>
          <a:p>
            <a:pPr indent="-154940" lvl="0" marL="342900" rtl="0" algn="just">
              <a:spcBef>
                <a:spcPts val="592"/>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457200" rtl="0" algn="ctr">
              <a:spcBef>
                <a:spcPts val="0"/>
              </a:spcBef>
              <a:spcAft>
                <a:spcPts val="0"/>
              </a:spcAft>
              <a:buNone/>
            </a:pPr>
            <a:r>
              <a:rPr b="1" lang="en-US"/>
              <a:t>RESEARCH GAPS</a:t>
            </a:r>
            <a:endParaRPr/>
          </a:p>
        </p:txBody>
      </p:sp>
      <p:sp>
        <p:nvSpPr>
          <p:cNvPr id="123" name="Google Shape;1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19100" lvl="0" marL="457200" rtl="0" algn="just">
              <a:lnSpc>
                <a:spcPct val="80000"/>
              </a:lnSpc>
              <a:spcBef>
                <a:spcPts val="0"/>
              </a:spcBef>
              <a:spcAft>
                <a:spcPts val="0"/>
              </a:spcAft>
              <a:buSzPts val="3000"/>
              <a:buChar char="➔"/>
            </a:pPr>
            <a:r>
              <a:rPr lang="en-US" sz="3000"/>
              <a:t>Previous studies do not take into account individual player’s current status like fitness of player and current form.</a:t>
            </a:r>
            <a:endParaRPr sz="3000"/>
          </a:p>
          <a:p>
            <a:pPr indent="-419100" lvl="0" marL="457200" rtl="0" algn="just">
              <a:lnSpc>
                <a:spcPct val="80000"/>
              </a:lnSpc>
              <a:spcBef>
                <a:spcPts val="0"/>
              </a:spcBef>
              <a:spcAft>
                <a:spcPts val="0"/>
              </a:spcAft>
              <a:buSzPts val="3000"/>
              <a:buChar char="➔"/>
            </a:pPr>
            <a:r>
              <a:rPr lang="en-US" sz="3000"/>
              <a:t>Understanding more about how the off-ball movement characteristics impact the decision-making and passing ability of a team.</a:t>
            </a:r>
            <a:endParaRPr sz="3000"/>
          </a:p>
          <a:p>
            <a:pPr indent="-419100" lvl="0" marL="457200" rtl="0" algn="just">
              <a:lnSpc>
                <a:spcPct val="80000"/>
              </a:lnSpc>
              <a:spcBef>
                <a:spcPts val="0"/>
              </a:spcBef>
              <a:spcAft>
                <a:spcPts val="0"/>
              </a:spcAft>
              <a:buSzPts val="3000"/>
              <a:buChar char="➔"/>
            </a:pPr>
            <a:r>
              <a:rPr lang="en-US" sz="3000"/>
              <a:t>The format of the soccer log data differs as different vendors use different data formats. Leading football data providers do not make their information publicly available.</a:t>
            </a:r>
            <a:endParaRPr sz="3000"/>
          </a:p>
          <a:p>
            <a:pPr indent="-419100" lvl="0" marL="457200" rtl="0" algn="just">
              <a:lnSpc>
                <a:spcPct val="80000"/>
              </a:lnSpc>
              <a:spcBef>
                <a:spcPts val="0"/>
              </a:spcBef>
              <a:spcAft>
                <a:spcPts val="0"/>
              </a:spcAft>
              <a:buSzPts val="3000"/>
              <a:buChar char="➔"/>
            </a:pPr>
            <a:r>
              <a:rPr lang="en-US" sz="3000"/>
              <a:t>Lacks practicality.</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457200" y="274651"/>
            <a:ext cx="8229600" cy="835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OBJECTIVE</a:t>
            </a:r>
            <a:endParaRPr b="1"/>
          </a:p>
        </p:txBody>
      </p:sp>
      <p:sp>
        <p:nvSpPr>
          <p:cNvPr id="129" name="Google Shape;129;p5"/>
          <p:cNvSpPr txBox="1"/>
          <p:nvPr/>
        </p:nvSpPr>
        <p:spPr>
          <a:xfrm>
            <a:off x="100500" y="1567150"/>
            <a:ext cx="8943000" cy="5016900"/>
          </a:xfrm>
          <a:prstGeom prst="rect">
            <a:avLst/>
          </a:prstGeom>
          <a:noFill/>
          <a:ln>
            <a:noFill/>
          </a:ln>
        </p:spPr>
        <p:txBody>
          <a:bodyPr anchorCtr="0" anchor="t" bIns="91425" lIns="91425" spcFirstLastPara="1" rIns="91425" wrap="square" tIns="91425">
            <a:spAutoFit/>
          </a:bodyPr>
          <a:lstStyle/>
          <a:p>
            <a:pPr indent="0" lvl="0" marL="0" rtl="0" algn="just">
              <a:spcBef>
                <a:spcPts val="448"/>
              </a:spcBef>
              <a:spcAft>
                <a:spcPts val="0"/>
              </a:spcAft>
              <a:buNone/>
            </a:pPr>
            <a:r>
              <a:rPr lang="en-US" sz="2700">
                <a:solidFill>
                  <a:schemeClr val="dk1"/>
                </a:solidFill>
                <a:latin typeface="Calibri"/>
                <a:ea typeface="Calibri"/>
                <a:cs typeface="Calibri"/>
                <a:sym typeface="Calibri"/>
              </a:rPr>
              <a:t>Data availability &amp; quality: Finding a public database of football data with the necessary statistical depth.We will need to scour various public football databases to find one that is suitable for us to use.</a:t>
            </a:r>
            <a:endParaRPr sz="2700">
              <a:solidFill>
                <a:schemeClr val="dk1"/>
              </a:solidFill>
              <a:latin typeface="Calibri"/>
              <a:ea typeface="Calibri"/>
              <a:cs typeface="Calibri"/>
              <a:sym typeface="Calibri"/>
            </a:endParaRPr>
          </a:p>
          <a:p>
            <a:pPr indent="0" lvl="0" marL="0" rtl="0" algn="just">
              <a:spcBef>
                <a:spcPts val="448"/>
              </a:spcBef>
              <a:spcAft>
                <a:spcPts val="0"/>
              </a:spcAft>
              <a:buNone/>
            </a:pPr>
            <a:r>
              <a:rPr lang="en-US" sz="2700">
                <a:solidFill>
                  <a:schemeClr val="dk1"/>
                </a:solidFill>
                <a:latin typeface="Calibri"/>
                <a:ea typeface="Calibri"/>
                <a:cs typeface="Calibri"/>
                <a:sym typeface="Calibri"/>
              </a:rPr>
              <a:t>Research and understanding of prediction landscape: To design our models and test different hypotheses, we need to take a thorough background research of prediction techniques and develop a thorough understanding of Deep Neural Networks.</a:t>
            </a:r>
            <a:endParaRPr sz="2700">
              <a:solidFill>
                <a:schemeClr val="dk1"/>
              </a:solidFill>
              <a:latin typeface="Calibri"/>
              <a:ea typeface="Calibri"/>
              <a:cs typeface="Calibri"/>
              <a:sym typeface="Calibri"/>
            </a:endParaRPr>
          </a:p>
          <a:p>
            <a:pPr indent="0" lvl="0" marL="0" rtl="0" algn="just">
              <a:spcBef>
                <a:spcPts val="448"/>
              </a:spcBef>
              <a:spcAft>
                <a:spcPts val="0"/>
              </a:spcAft>
              <a:buClr>
                <a:schemeClr val="dk1"/>
              </a:buClr>
              <a:buSzPts val="1100"/>
              <a:buFont typeface="Arial"/>
              <a:buNone/>
            </a:pPr>
            <a:r>
              <a:t/>
            </a:r>
            <a:endParaRPr sz="2900">
              <a:solidFill>
                <a:schemeClr val="dk1"/>
              </a:solidFill>
              <a:latin typeface="Calibri"/>
              <a:ea typeface="Calibri"/>
              <a:cs typeface="Calibri"/>
              <a:sym typeface="Calibri"/>
            </a:endParaRPr>
          </a:p>
          <a:p>
            <a:pPr indent="0" lvl="0" marL="0" rtl="0" algn="just">
              <a:spcBef>
                <a:spcPts val="448"/>
              </a:spcBef>
              <a:spcAft>
                <a:spcPts val="0"/>
              </a:spcAft>
              <a:buNone/>
            </a:pPr>
            <a:r>
              <a:t/>
            </a:r>
            <a:endParaRPr sz="2700">
              <a:solidFill>
                <a:schemeClr val="dk1"/>
              </a:solidFill>
              <a:latin typeface="Calibri"/>
              <a:ea typeface="Calibri"/>
              <a:cs typeface="Calibri"/>
              <a:sym typeface="Calibri"/>
            </a:endParaRPr>
          </a:p>
          <a:p>
            <a:pPr indent="0" lvl="0" marL="0" rtl="0" algn="l">
              <a:spcBef>
                <a:spcPts val="448"/>
              </a:spcBef>
              <a:spcAft>
                <a:spcPts val="0"/>
              </a:spcAft>
              <a:buNone/>
            </a:pPr>
            <a:r>
              <a:t/>
            </a:r>
            <a:endParaRPr sz="2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d9bb8ab9e_1_0"/>
          <p:cNvSpPr txBox="1"/>
          <p:nvPr>
            <p:ph type="title"/>
          </p:nvPr>
        </p:nvSpPr>
        <p:spPr>
          <a:xfrm>
            <a:off x="457200" y="274645"/>
            <a:ext cx="8229600" cy="668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METHODOLOGY</a:t>
            </a:r>
            <a:endParaRPr b="1"/>
          </a:p>
        </p:txBody>
      </p:sp>
      <p:sp>
        <p:nvSpPr>
          <p:cNvPr id="135" name="Google Shape;135;ged9bb8ab9e_1_0"/>
          <p:cNvSpPr/>
          <p:nvPr/>
        </p:nvSpPr>
        <p:spPr>
          <a:xfrm>
            <a:off x="3714750" y="1064550"/>
            <a:ext cx="1986000" cy="55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ed9bb8ab9e_1_0"/>
          <p:cNvSpPr/>
          <p:nvPr/>
        </p:nvSpPr>
        <p:spPr>
          <a:xfrm>
            <a:off x="842975" y="2043125"/>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ed9bb8ab9e_1_0"/>
          <p:cNvSpPr/>
          <p:nvPr/>
        </p:nvSpPr>
        <p:spPr>
          <a:xfrm>
            <a:off x="2738450" y="2043125"/>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ed9bb8ab9e_1_0"/>
          <p:cNvSpPr/>
          <p:nvPr/>
        </p:nvSpPr>
        <p:spPr>
          <a:xfrm>
            <a:off x="4791100" y="2043125"/>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ed9bb8ab9e_1_0"/>
          <p:cNvSpPr/>
          <p:nvPr/>
        </p:nvSpPr>
        <p:spPr>
          <a:xfrm>
            <a:off x="7015175" y="1485900"/>
            <a:ext cx="1871700" cy="13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ed9bb8ab9e_1_0"/>
          <p:cNvSpPr/>
          <p:nvPr/>
        </p:nvSpPr>
        <p:spPr>
          <a:xfrm>
            <a:off x="7015175" y="3710000"/>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ed9bb8ab9e_1_0"/>
          <p:cNvSpPr/>
          <p:nvPr/>
        </p:nvSpPr>
        <p:spPr>
          <a:xfrm>
            <a:off x="4853000" y="3710000"/>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ed9bb8ab9e_1_0"/>
          <p:cNvSpPr/>
          <p:nvPr/>
        </p:nvSpPr>
        <p:spPr>
          <a:xfrm>
            <a:off x="2738450" y="3710000"/>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ed9bb8ab9e_1_0"/>
          <p:cNvSpPr/>
          <p:nvPr/>
        </p:nvSpPr>
        <p:spPr>
          <a:xfrm>
            <a:off x="2738450" y="5326200"/>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ed9bb8ab9e_1_0"/>
          <p:cNvSpPr/>
          <p:nvPr/>
        </p:nvSpPr>
        <p:spPr>
          <a:xfrm>
            <a:off x="4853000" y="5326200"/>
            <a:ext cx="1485900" cy="8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ed9bb8ab9e_1_0"/>
          <p:cNvSpPr/>
          <p:nvPr/>
        </p:nvSpPr>
        <p:spPr>
          <a:xfrm>
            <a:off x="7179425" y="5219100"/>
            <a:ext cx="1157400" cy="101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ed9bb8ab9e_1_0"/>
          <p:cNvSpPr/>
          <p:nvPr/>
        </p:nvSpPr>
        <p:spPr>
          <a:xfrm>
            <a:off x="542925" y="3571875"/>
            <a:ext cx="1643100" cy="297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ed9bb8ab9e_1_0"/>
          <p:cNvSpPr/>
          <p:nvPr/>
        </p:nvSpPr>
        <p:spPr>
          <a:xfrm>
            <a:off x="2400313" y="2271725"/>
            <a:ext cx="266700" cy="34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ed9bb8ab9e_1_0"/>
          <p:cNvSpPr/>
          <p:nvPr/>
        </p:nvSpPr>
        <p:spPr>
          <a:xfrm>
            <a:off x="4374363" y="2271725"/>
            <a:ext cx="266700" cy="34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ed9bb8ab9e_1_0"/>
          <p:cNvSpPr/>
          <p:nvPr/>
        </p:nvSpPr>
        <p:spPr>
          <a:xfrm>
            <a:off x="6512725" y="2271725"/>
            <a:ext cx="266700" cy="34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ed9bb8ab9e_1_0"/>
          <p:cNvSpPr/>
          <p:nvPr/>
        </p:nvSpPr>
        <p:spPr>
          <a:xfrm>
            <a:off x="7643825" y="3014675"/>
            <a:ext cx="342900" cy="557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ed9bb8ab9e_1_0"/>
          <p:cNvSpPr/>
          <p:nvPr/>
        </p:nvSpPr>
        <p:spPr>
          <a:xfrm>
            <a:off x="6512725" y="3971925"/>
            <a:ext cx="388200" cy="22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ed9bb8ab9e_1_0"/>
          <p:cNvSpPr/>
          <p:nvPr/>
        </p:nvSpPr>
        <p:spPr>
          <a:xfrm>
            <a:off x="4344575" y="3995750"/>
            <a:ext cx="388200" cy="22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d9bb8ab9e_1_0"/>
          <p:cNvSpPr/>
          <p:nvPr/>
        </p:nvSpPr>
        <p:spPr>
          <a:xfrm>
            <a:off x="3386150" y="4686300"/>
            <a:ext cx="266700" cy="557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ed9bb8ab9e_1_0"/>
          <p:cNvSpPr/>
          <p:nvPr/>
        </p:nvSpPr>
        <p:spPr>
          <a:xfrm>
            <a:off x="4405313" y="5605475"/>
            <a:ext cx="266700" cy="34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ed9bb8ab9e_1_0"/>
          <p:cNvSpPr/>
          <p:nvPr/>
        </p:nvSpPr>
        <p:spPr>
          <a:xfrm>
            <a:off x="6625800" y="5605475"/>
            <a:ext cx="266700" cy="34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ed9bb8ab9e_1_0"/>
          <p:cNvSpPr/>
          <p:nvPr/>
        </p:nvSpPr>
        <p:spPr>
          <a:xfrm>
            <a:off x="2186025" y="4057650"/>
            <a:ext cx="457200" cy="1757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ed9bb8ab9e_1_0"/>
          <p:cNvSpPr/>
          <p:nvPr/>
        </p:nvSpPr>
        <p:spPr>
          <a:xfrm>
            <a:off x="2199152" y="5815050"/>
            <a:ext cx="457200" cy="22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ed9bb8ab9e_1_0"/>
          <p:cNvSpPr txBox="1"/>
          <p:nvPr/>
        </p:nvSpPr>
        <p:spPr>
          <a:xfrm>
            <a:off x="3886200" y="1142988"/>
            <a:ext cx="16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            START</a:t>
            </a:r>
            <a:endParaRPr>
              <a:latin typeface="Calibri"/>
              <a:ea typeface="Calibri"/>
              <a:cs typeface="Calibri"/>
              <a:sym typeface="Calibri"/>
            </a:endParaRPr>
          </a:p>
        </p:txBody>
      </p:sp>
      <p:sp>
        <p:nvSpPr>
          <p:cNvPr id="159" name="Google Shape;159;ged9bb8ab9e_1_0"/>
          <p:cNvSpPr txBox="1"/>
          <p:nvPr/>
        </p:nvSpPr>
        <p:spPr>
          <a:xfrm>
            <a:off x="1091100" y="2135375"/>
            <a:ext cx="108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READ THE DATASET</a:t>
            </a:r>
            <a:endParaRPr>
              <a:latin typeface="Calibri"/>
              <a:ea typeface="Calibri"/>
              <a:cs typeface="Calibri"/>
              <a:sym typeface="Calibri"/>
            </a:endParaRPr>
          </a:p>
        </p:txBody>
      </p:sp>
      <p:sp>
        <p:nvSpPr>
          <p:cNvPr id="160" name="Google Shape;160;ged9bb8ab9e_1_0"/>
          <p:cNvSpPr txBox="1"/>
          <p:nvPr/>
        </p:nvSpPr>
        <p:spPr>
          <a:xfrm>
            <a:off x="2828900" y="1998188"/>
            <a:ext cx="138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DEFINE FEATURES AND LABELS</a:t>
            </a:r>
            <a:endParaRPr>
              <a:latin typeface="Calibri"/>
              <a:ea typeface="Calibri"/>
              <a:cs typeface="Calibri"/>
              <a:sym typeface="Calibri"/>
            </a:endParaRPr>
          </a:p>
        </p:txBody>
      </p:sp>
      <p:sp>
        <p:nvSpPr>
          <p:cNvPr id="161" name="Google Shape;161;ged9bb8ab9e_1_0"/>
          <p:cNvSpPr txBox="1"/>
          <p:nvPr/>
        </p:nvSpPr>
        <p:spPr>
          <a:xfrm>
            <a:off x="4885100" y="2062600"/>
            <a:ext cx="138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ENCODE THE DEPENDENT VARIABLE</a:t>
            </a:r>
            <a:endParaRPr>
              <a:latin typeface="Calibri"/>
              <a:ea typeface="Calibri"/>
              <a:cs typeface="Calibri"/>
              <a:sym typeface="Calibri"/>
            </a:endParaRPr>
          </a:p>
        </p:txBody>
      </p:sp>
      <p:sp>
        <p:nvSpPr>
          <p:cNvPr id="162" name="Google Shape;162;ged9bb8ab9e_1_0"/>
          <p:cNvSpPr txBox="1"/>
          <p:nvPr/>
        </p:nvSpPr>
        <p:spPr>
          <a:xfrm>
            <a:off x="7147775" y="1594375"/>
            <a:ext cx="164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DIVIDE DATASET INTO 2 PARTS FOR TRAINING AND TESTING</a:t>
            </a:r>
            <a:endParaRPr>
              <a:latin typeface="Calibri"/>
              <a:ea typeface="Calibri"/>
              <a:cs typeface="Calibri"/>
              <a:sym typeface="Calibri"/>
            </a:endParaRPr>
          </a:p>
        </p:txBody>
      </p:sp>
      <p:sp>
        <p:nvSpPr>
          <p:cNvPr id="163" name="Google Shape;163;ged9bb8ab9e_1_0"/>
          <p:cNvSpPr txBox="1"/>
          <p:nvPr/>
        </p:nvSpPr>
        <p:spPr>
          <a:xfrm>
            <a:off x="7074750" y="3619863"/>
            <a:ext cx="138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   TENSORFLOW DATA STRUCTURE FOR LABEL HOLDING</a:t>
            </a:r>
            <a:endParaRPr>
              <a:latin typeface="Calibri"/>
              <a:ea typeface="Calibri"/>
              <a:cs typeface="Calibri"/>
              <a:sym typeface="Calibri"/>
            </a:endParaRPr>
          </a:p>
        </p:txBody>
      </p:sp>
      <p:sp>
        <p:nvSpPr>
          <p:cNvPr id="164" name="Google Shape;164;ged9bb8ab9e_1_0"/>
          <p:cNvSpPr txBox="1"/>
          <p:nvPr/>
        </p:nvSpPr>
        <p:spPr>
          <a:xfrm>
            <a:off x="4930950" y="3669063"/>
            <a:ext cx="138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 IMPLEMENT THE CODE/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ALGORITHM</a:t>
            </a:r>
            <a:endParaRPr>
              <a:latin typeface="Calibri"/>
              <a:ea typeface="Calibri"/>
              <a:cs typeface="Calibri"/>
              <a:sym typeface="Calibri"/>
            </a:endParaRPr>
          </a:p>
        </p:txBody>
      </p:sp>
      <p:sp>
        <p:nvSpPr>
          <p:cNvPr id="165" name="Google Shape;165;ged9bb8ab9e_1_0"/>
          <p:cNvSpPr txBox="1"/>
          <p:nvPr/>
        </p:nvSpPr>
        <p:spPr>
          <a:xfrm>
            <a:off x="2866688" y="3770038"/>
            <a:ext cx="138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TRAIN THE MODEL</a:t>
            </a:r>
            <a:endParaRPr>
              <a:latin typeface="Calibri"/>
              <a:ea typeface="Calibri"/>
              <a:cs typeface="Calibri"/>
              <a:sym typeface="Calibri"/>
            </a:endParaRPr>
          </a:p>
        </p:txBody>
      </p:sp>
      <p:sp>
        <p:nvSpPr>
          <p:cNvPr id="166" name="Google Shape;166;ged9bb8ab9e_1_0"/>
          <p:cNvSpPr txBox="1"/>
          <p:nvPr/>
        </p:nvSpPr>
        <p:spPr>
          <a:xfrm>
            <a:off x="2839038" y="5419588"/>
            <a:ext cx="138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REDUCE ENTROPY</a:t>
            </a:r>
            <a:endParaRPr>
              <a:latin typeface="Calibri"/>
              <a:ea typeface="Calibri"/>
              <a:cs typeface="Calibri"/>
              <a:sym typeface="Calibri"/>
            </a:endParaRPr>
          </a:p>
        </p:txBody>
      </p:sp>
      <p:sp>
        <p:nvSpPr>
          <p:cNvPr id="167" name="Google Shape;167;ged9bb8ab9e_1_0"/>
          <p:cNvSpPr txBox="1"/>
          <p:nvPr/>
        </p:nvSpPr>
        <p:spPr>
          <a:xfrm>
            <a:off x="4957100" y="5275538"/>
            <a:ext cx="138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MAKE PREDICTION ON TEST DATA</a:t>
            </a:r>
            <a:endParaRPr>
              <a:latin typeface="Calibri"/>
              <a:ea typeface="Calibri"/>
              <a:cs typeface="Calibri"/>
              <a:sym typeface="Calibri"/>
            </a:endParaRPr>
          </a:p>
        </p:txBody>
      </p:sp>
      <p:sp>
        <p:nvSpPr>
          <p:cNvPr id="168" name="Google Shape;168;ged9bb8ab9e_1_0"/>
          <p:cNvSpPr txBox="1"/>
          <p:nvPr/>
        </p:nvSpPr>
        <p:spPr>
          <a:xfrm>
            <a:off x="7514747" y="544335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END</a:t>
            </a:r>
            <a:endParaRPr>
              <a:latin typeface="Calibri"/>
              <a:ea typeface="Calibri"/>
              <a:cs typeface="Calibri"/>
              <a:sym typeface="Calibri"/>
            </a:endParaRPr>
          </a:p>
        </p:txBody>
      </p:sp>
      <p:sp>
        <p:nvSpPr>
          <p:cNvPr id="169" name="Google Shape;169;ged9bb8ab9e_1_0"/>
          <p:cNvSpPr txBox="1"/>
          <p:nvPr/>
        </p:nvSpPr>
        <p:spPr>
          <a:xfrm>
            <a:off x="707200" y="4558781"/>
            <a:ext cx="138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REPEAT THE PROCEDURE TO REDUCE LOSS/ERROR</a:t>
            </a:r>
            <a:r>
              <a:rPr lang="en-US">
                <a:latin typeface="Calibri"/>
                <a:ea typeface="Calibri"/>
                <a:cs typeface="Calibri"/>
                <a:sym typeface="Calibri"/>
              </a:rPr>
              <a:t>            </a:t>
            </a:r>
            <a:endParaRPr>
              <a:latin typeface="Calibri"/>
              <a:ea typeface="Calibri"/>
              <a:cs typeface="Calibri"/>
              <a:sym typeface="Calibri"/>
            </a:endParaRPr>
          </a:p>
        </p:txBody>
      </p:sp>
      <p:cxnSp>
        <p:nvCxnSpPr>
          <p:cNvPr id="170" name="Google Shape;170;ged9bb8ab9e_1_0"/>
          <p:cNvCxnSpPr>
            <a:stCxn id="158" idx="2"/>
            <a:endCxn id="158" idx="2"/>
          </p:cNvCxnSpPr>
          <p:nvPr/>
        </p:nvCxnSpPr>
        <p:spPr>
          <a:xfrm>
            <a:off x="4707750" y="1543188"/>
            <a:ext cx="0" cy="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ged9bb8ab9e_1_0"/>
          <p:cNvSpPr/>
          <p:nvPr/>
        </p:nvSpPr>
        <p:spPr>
          <a:xfrm>
            <a:off x="4257750" y="1718088"/>
            <a:ext cx="900000" cy="228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ed9bb8ab9e_1_0"/>
          <p:cNvSpPr txBox="1"/>
          <p:nvPr/>
        </p:nvSpPr>
        <p:spPr>
          <a:xfrm>
            <a:off x="457200" y="1221450"/>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DATA FLOW CHART</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2020-09-21T13:57:51Z</dcterms:created>
  <dc:creator>ankitverma40321@gmail.com</dc:creator>
</cp:coreProperties>
</file>